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8.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22.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23.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4.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5.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26.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27.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8.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29.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30.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ink/ink1.xml" ContentType="application/inkml+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notesSlides/notesSlide31.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notesSlides/notesSlide32.xml" ContentType="application/vnd.openxmlformats-officedocument.presentationml.notesSlide+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33.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34.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302" r:id="rId2"/>
    <p:sldId id="259" r:id="rId3"/>
    <p:sldId id="313" r:id="rId4"/>
    <p:sldId id="314" r:id="rId5"/>
    <p:sldId id="337" r:id="rId6"/>
    <p:sldId id="315" r:id="rId7"/>
    <p:sldId id="266" r:id="rId8"/>
    <p:sldId id="260" r:id="rId9"/>
    <p:sldId id="261" r:id="rId10"/>
    <p:sldId id="303" r:id="rId11"/>
    <p:sldId id="262" r:id="rId12"/>
    <p:sldId id="338" r:id="rId13"/>
    <p:sldId id="279" r:id="rId14"/>
    <p:sldId id="263" r:id="rId15"/>
    <p:sldId id="290" r:id="rId16"/>
    <p:sldId id="291" r:id="rId17"/>
    <p:sldId id="293" r:id="rId18"/>
    <p:sldId id="292" r:id="rId19"/>
    <p:sldId id="283" r:id="rId20"/>
    <p:sldId id="339" r:id="rId21"/>
    <p:sldId id="267" r:id="rId22"/>
    <p:sldId id="284" r:id="rId23"/>
    <p:sldId id="305" r:id="rId24"/>
    <p:sldId id="281" r:id="rId25"/>
    <p:sldId id="307" r:id="rId26"/>
    <p:sldId id="310" r:id="rId27"/>
    <p:sldId id="288" r:id="rId28"/>
    <p:sldId id="311" r:id="rId29"/>
    <p:sldId id="294" r:id="rId30"/>
    <p:sldId id="340" r:id="rId31"/>
    <p:sldId id="269" r:id="rId32"/>
    <p:sldId id="297" r:id="rId33"/>
    <p:sldId id="319" r:id="rId34"/>
    <p:sldId id="322" r:id="rId35"/>
    <p:sldId id="321" r:id="rId36"/>
    <p:sldId id="320"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295" r:id="rId52"/>
    <p:sldId id="341" r:id="rId53"/>
    <p:sldId id="296" r:id="rId54"/>
    <p:sldId id="342" r:id="rId55"/>
    <p:sldId id="301" r:id="rId56"/>
    <p:sldId id="270" r:id="rId57"/>
    <p:sldId id="299" r:id="rId58"/>
  </p:sldIdLst>
  <p:sldSz cx="9144000" cy="6858000" type="screen4x3"/>
  <p:notesSz cx="7315200" cy="9601200"/>
  <p:custDataLst>
    <p:tags r:id="rId6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14" autoAdjust="0"/>
  </p:normalViewPr>
  <p:slideViewPr>
    <p:cSldViewPr>
      <p:cViewPr varScale="1">
        <p:scale>
          <a:sx n="41" d="100"/>
          <a:sy n="41" d="100"/>
        </p:scale>
        <p:origin x="-1959"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82" tIns="47441" rIns="94882" bIns="47441" numCol="1" anchor="t" anchorCtr="0" compatLnSpc="1">
            <a:prstTxWarp prst="textNoShape">
              <a:avLst/>
            </a:prstTxWarp>
          </a:bodyPr>
          <a:lstStyle>
            <a:lvl1pPr defTabSz="948663" eaLnBrk="0" hangingPunct="0">
              <a:defRPr sz="1300">
                <a:cs typeface="+mn-cs"/>
              </a:defRPr>
            </a:lvl1pPr>
          </a:lstStyle>
          <a:p>
            <a:pPr>
              <a:defRPr/>
            </a:pPr>
            <a:endParaRPr lang="en-US"/>
          </a:p>
        </p:txBody>
      </p:sp>
      <p:sp>
        <p:nvSpPr>
          <p:cNvPr id="102403"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82" tIns="47441" rIns="94882" bIns="47441" numCol="1" anchor="t" anchorCtr="0" compatLnSpc="1">
            <a:prstTxWarp prst="textNoShape">
              <a:avLst/>
            </a:prstTxWarp>
          </a:bodyPr>
          <a:lstStyle>
            <a:lvl1pPr algn="r" defTabSz="948663" eaLnBrk="0" hangingPunct="0">
              <a:defRPr sz="1300">
                <a:cs typeface="+mn-cs"/>
              </a:defRPr>
            </a:lvl1pPr>
          </a:lstStyle>
          <a:p>
            <a:pPr>
              <a:defRPr/>
            </a:pPr>
            <a:endParaRPr lang="en-US"/>
          </a:p>
        </p:txBody>
      </p:sp>
      <p:sp>
        <p:nvSpPr>
          <p:cNvPr id="102404"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82" tIns="47441" rIns="94882" bIns="47441" numCol="1" anchor="b" anchorCtr="0" compatLnSpc="1">
            <a:prstTxWarp prst="textNoShape">
              <a:avLst/>
            </a:prstTxWarp>
          </a:bodyPr>
          <a:lstStyle>
            <a:lvl1pPr defTabSz="948663" eaLnBrk="0" hangingPunct="0">
              <a:defRPr sz="1300">
                <a:cs typeface="+mn-cs"/>
              </a:defRPr>
            </a:lvl1pPr>
          </a:lstStyle>
          <a:p>
            <a:pPr>
              <a:defRPr/>
            </a:pPr>
            <a:endParaRPr lang="en-US"/>
          </a:p>
        </p:txBody>
      </p:sp>
      <p:sp>
        <p:nvSpPr>
          <p:cNvPr id="102405"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82" tIns="47441" rIns="94882" bIns="47441" numCol="1" anchor="b" anchorCtr="0" compatLnSpc="1">
            <a:prstTxWarp prst="textNoShape">
              <a:avLst/>
            </a:prstTxWarp>
          </a:bodyPr>
          <a:lstStyle>
            <a:lvl1pPr algn="r" defTabSz="948663" eaLnBrk="0" hangingPunct="0">
              <a:defRPr sz="1300">
                <a:cs typeface="+mn-cs"/>
              </a:defRPr>
            </a:lvl1pPr>
          </a:lstStyle>
          <a:p>
            <a:pPr>
              <a:defRPr/>
            </a:pPr>
            <a:fld id="{1E1B72A3-F250-4A63-BF5E-BF2424375D75}" type="slidenum">
              <a:rPr lang="en-US"/>
              <a:pPr>
                <a:defRPr/>
              </a:pPr>
              <a:t>‹#›</a:t>
            </a:fld>
            <a:endParaRPr lang="en-US"/>
          </a:p>
        </p:txBody>
      </p:sp>
    </p:spTree>
    <p:extLst>
      <p:ext uri="{BB962C8B-B14F-4D97-AF65-F5344CB8AC3E}">
        <p14:creationId xmlns:p14="http://schemas.microsoft.com/office/powerpoint/2010/main" val="39375953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0" timeString="2014-09-08T19:47:24.991"/>
    </inkml:context>
    <inkml:brush xml:id="br0">
      <inkml:brushProperty name="width" value="0.05292" units="cm"/>
      <inkml:brushProperty name="height" value="0.05292" units="cm"/>
      <inkml:brushProperty name="color" value="#FF0000"/>
    </inkml:brush>
  </inkml:definitions>
  <inkml:trace contextRef="#ctx0" brushRef="#br0">17664 17329 641,'27'8'185,"-27"-8"-20,0 0-133,0 0-32,0 0 0,0 0 0,0 0 0,-18-18 0,-15 18 0,-10-7 0,-17 7 0,-9 0 0,-21 0 0,-15 7 0,-11 3 0,-10 8 0,-10-6 0,-7 9 0,-10-5 0,0 3 0,-16-1 0,-3-4 0,-14 2 0,-6 0 0,-5-2 0,-6-2 0,-3 11 0,1 5 0,14 11 0,17 10 0,18 16 0,25 14 0,16 16 0,26 11 0,20 4 0,24 12 0,10-12 0,19 3 0,12-13 0,21-10 0,6-15 0,30-14 0,21-17 0,30-12 0,36-8 0,27-9 0,40-10 0,24-5 0,31-15 0,14-10 0,16-6 0,-1-18 0,2-12 0,-13-21 0,-13-9 0,-22-15 0,-30-13 0,-25-10 0,-39-8 0,-38 0 0,-49 1 0,-54 4 0,-53 11 0,-63 9 0,-64 25 0,-78 8 0,-50 35 0,-58 28-116,-36 23-109,-19 24-3,-11 23 0</inkml:trace>
  <inkml:trace contextRef="#ctx0" brushRef="#br0" timeOffset="61436.5888">13659 7132 480,'14'-19'155,"-14"19"-28,-4-20-55,4 20-14,0 0-8,-23-5-7,-8 5-5,6 0-38,-28 0 0,-11 0 0,-21-9 0,-15 9 0,-33-15 0,-7 8 0,-29-8 0,0-5 0,-7 3 0,16 0 0,4-5 0,18 5 0,18-5 0,22 8 0,23 2 0,19 2 0,16 5 0,7 5 0,11 0 0,4 0 0,18 0 0,0 0 0,-16 24 0,16-24 0,0 0 0,0 0 0,0 0 0,0 0-143,0 0-51,-9-24 11,9 24-2,20-34 7</inkml:trace>
  <inkml:trace contextRef="#ctx0" brushRef="#br0" timeOffset="62645.6831">11956 6693 566,'0'0'175,"0"0"3,-18-17-74,-1 24-104,-21-7 0,-1 0 0,-23 7 0,-3 9 0,-17-4 0,4 4 0,-1 0 0,13 3 0,10 2 0,20 6 0,16-2 0,22 1 0,24-1 0,16 7 0,3 7 0,10 5 0,2 4 0,-3 6 0,-3 8 0,-7 1 0,0 13 0,-18-22 0,5-6-116,-11-20-101,0-28-5,0-16-4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7" tIns="48323" rIns="96647" bIns="48323" numCol="1" anchor="t" anchorCtr="0" compatLnSpc="1">
            <a:prstTxWarp prst="textNoShape">
              <a:avLst/>
            </a:prstTxWarp>
          </a:bodyPr>
          <a:lstStyle>
            <a:lvl1pPr defTabSz="967100" eaLnBrk="0" hangingPunct="0">
              <a:defRPr sz="1300">
                <a:cs typeface="+mn-cs"/>
              </a:defRPr>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47" tIns="48323" rIns="96647" bIns="48323" numCol="1" anchor="t" anchorCtr="0" compatLnSpc="1">
            <a:prstTxWarp prst="textNoShape">
              <a:avLst/>
            </a:prstTxWarp>
          </a:bodyPr>
          <a:lstStyle>
            <a:lvl1pPr algn="r" defTabSz="967100" eaLnBrk="0" hangingPunct="0">
              <a:defRPr sz="1300">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47" tIns="48323" rIns="96647" bIns="48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47" tIns="48323" rIns="96647" bIns="48323" numCol="1" anchor="b" anchorCtr="0" compatLnSpc="1">
            <a:prstTxWarp prst="textNoShape">
              <a:avLst/>
            </a:prstTxWarp>
          </a:bodyPr>
          <a:lstStyle>
            <a:lvl1pPr defTabSz="967100" eaLnBrk="0" hangingPunct="0">
              <a:defRPr sz="13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47" tIns="48323" rIns="96647" bIns="48323" numCol="1" anchor="b" anchorCtr="0" compatLnSpc="1">
            <a:prstTxWarp prst="textNoShape">
              <a:avLst/>
            </a:prstTxWarp>
          </a:bodyPr>
          <a:lstStyle>
            <a:lvl1pPr algn="r" defTabSz="967100" eaLnBrk="0" hangingPunct="0">
              <a:defRPr sz="1300">
                <a:cs typeface="+mn-cs"/>
              </a:defRPr>
            </a:lvl1pPr>
          </a:lstStyle>
          <a:p>
            <a:pPr>
              <a:defRPr/>
            </a:pPr>
            <a:fld id="{79DE8BDE-4621-45F6-8623-C6B80587D620}" type="slidenum">
              <a:rPr lang="en-US"/>
              <a:pPr>
                <a:defRPr/>
              </a:pPr>
              <a:t>‹#›</a:t>
            </a:fld>
            <a:endParaRPr lang="en-US"/>
          </a:p>
        </p:txBody>
      </p:sp>
    </p:spTree>
    <p:extLst>
      <p:ext uri="{BB962C8B-B14F-4D97-AF65-F5344CB8AC3E}">
        <p14:creationId xmlns:p14="http://schemas.microsoft.com/office/powerpoint/2010/main" val="41922507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D8297681-07DF-48D3-B55C-612294B8E37E}" type="slidenum">
              <a:rPr lang="en-US" sz="1300" smtClean="0"/>
              <a:pPr>
                <a:defRPr/>
              </a:pPr>
              <a:t>2</a:t>
            </a:fld>
            <a:endParaRPr lang="en-US" sz="13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change term</a:t>
            </a:r>
          </a:p>
          <a:p>
            <a:endParaRPr lang="en-US" dirty="0" smtClean="0"/>
          </a:p>
          <a:p>
            <a:r>
              <a:rPr lang="en-US" dirty="0" smtClean="0"/>
              <a:t>Raise your hand if you can read.</a:t>
            </a:r>
          </a:p>
          <a:p>
            <a:r>
              <a:rPr lang="en-US" dirty="0" smtClean="0"/>
              <a:t>Raise your other hand if you can write.</a:t>
            </a:r>
          </a:p>
          <a:p>
            <a:r>
              <a:rPr lang="en-US" dirty="0" smtClean="0"/>
              <a:t>Stand up if you can think.</a:t>
            </a:r>
          </a:p>
          <a:p>
            <a:r>
              <a:rPr lang="en-US" dirty="0" smtClean="0"/>
              <a:t>WHOOP if you can talk.</a:t>
            </a:r>
          </a:p>
          <a:p>
            <a:r>
              <a:rPr lang="en-US" dirty="0" smtClean="0"/>
              <a:t>Point: this classroom is not sacred ground. I am not a fearsome taskmaster. Please take part in this class, the most horrible thing in the world for an instructor is unresponsive students; don’t be my nightmare!</a:t>
            </a:r>
          </a:p>
          <a:p>
            <a:endParaRPr lang="en-US" dirty="0" smtClean="0"/>
          </a:p>
          <a:p>
            <a:r>
              <a:rPr lang="en-US" dirty="0" smtClean="0"/>
              <a:t>WARNING,</a:t>
            </a:r>
            <a:r>
              <a:rPr lang="en-US" baseline="0" dirty="0" smtClean="0"/>
              <a:t> however, we have tons of FANTASTIC stuff to talk about.  I’m going to talk about it FAST, and you HAVE to ask questions to slow me down.</a:t>
            </a:r>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CC27347E-436D-4DB4-9D13-47E606BF9590}" type="slidenum">
              <a:rPr lang="en-US" sz="1300" smtClean="0"/>
              <a:pPr>
                <a:defRPr/>
              </a:pPr>
              <a:t>12</a:t>
            </a:fld>
            <a:endParaRPr lang="en-US" sz="13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I’m going to try to tell you at the start of each class what I’ll be covering. Here’s today. </a:t>
            </a:r>
          </a:p>
          <a:p>
            <a:endParaRPr lang="en-US" smtClean="0"/>
          </a:p>
          <a:p>
            <a:r>
              <a:rPr lang="en-US" smtClean="0"/>
              <a:t>Once we get done with some administrative cruft, we’ll get into the exciting stuff.</a:t>
            </a:r>
          </a:p>
          <a:p>
            <a:endParaRPr lang="en-US" smtClean="0"/>
          </a:p>
          <a:p>
            <a:endParaRPr lang="en-US" smtClean="0"/>
          </a:p>
          <a:p>
            <a:endParaRPr lang="en-US" smtClean="0"/>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2068AE75-BFF9-43E3-AA34-1F946B209C54}" type="slidenum">
              <a:rPr lang="en-US" sz="1300" smtClean="0"/>
              <a:pPr>
                <a:defRPr/>
              </a:pPr>
              <a:t>13</a:t>
            </a:fld>
            <a:endParaRPr lang="en-US" sz="13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Given the importance of data, every program uses it, your knowledge of data structures affects what and how well you can program!</a:t>
            </a:r>
          </a:p>
          <a:p>
            <a:endParaRPr lang="en-US" smtClean="0"/>
          </a:p>
          <a:p>
            <a:r>
              <a:rPr lang="en-US" smtClean="0"/>
              <a:t>Moreover, it helps you understand what is possible to compute.</a:t>
            </a:r>
          </a:p>
          <a:p>
            <a:endParaRPr lang="en-US"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4BA68C4D-ABFC-4430-853A-2FCC5F5192E8}" type="slidenum">
              <a:rPr lang="en-US" sz="1300" smtClean="0"/>
              <a:pPr>
                <a:defRPr/>
              </a:pPr>
              <a:t>14</a:t>
            </a:fld>
            <a:endParaRPr lang="en-US" sz="13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course is designed to familiarize you with the most basic and important data structures in computer science. The ones that will form the foundation of all your future work with computers. </a:t>
            </a:r>
          </a:p>
          <a:p>
            <a:endParaRPr lang="en-US" smtClean="0"/>
          </a:p>
          <a:p>
            <a:r>
              <a:rPr lang="en-US" smtClean="0"/>
              <a:t>Moreover, you’ll learn how to analyze your programs and data structures so that you know how well they work and what sort of effort in the program is acceptable.</a:t>
            </a:r>
          </a:p>
          <a:p>
            <a:endParaRPr lang="en-US" smtClean="0"/>
          </a:p>
          <a:p>
            <a:r>
              <a:rPr lang="en-US" smtClean="0"/>
              <a:t>These are the goals of the course as well as my expectations of you.</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F95351CC-84C0-4891-81F4-202B6F7653C1}" type="slidenum">
              <a:rPr lang="en-US" sz="1300" smtClean="0"/>
              <a:pPr>
                <a:defRPr/>
              </a:pPr>
              <a:t>15</a:t>
            </a:fld>
            <a:endParaRPr lang="en-US" sz="13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Given that this is computer science, I know you’d be disappointed if there were no acronyms in the class. Here’s our first one!</a:t>
            </a:r>
          </a:p>
          <a:p>
            <a:endParaRPr lang="en-US" smtClean="0"/>
          </a:p>
          <a:p>
            <a:r>
              <a:rPr lang="en-US" smtClean="0"/>
              <a:t>Now, what an ADT really is is the interface of a data structure without any specification of the implementation. </a:t>
            </a:r>
          </a:p>
          <a:p>
            <a:endParaRPr lang="en-US" smtClean="0"/>
          </a:p>
          <a:p>
            <a:r>
              <a:rPr lang="en-US" smtClean="0"/>
              <a:t>In this class, we’ll study groups of data structures to implement any given abstract data type. In that context…</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36A9B7DB-03CA-493F-BB17-6EAEF55144B3}" type="slidenum">
              <a:rPr lang="en-US" sz="1300" smtClean="0"/>
              <a:pPr>
                <a:defRPr/>
              </a:pPr>
              <a:t>16</a:t>
            </a:fld>
            <a:endParaRPr lang="en-US" sz="13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data structure will be a set of algorithms for implementing an abstract data type.</a:t>
            </a:r>
          </a:p>
          <a:p>
            <a:endParaRPr lang="en-US" smtClean="0"/>
          </a:p>
          <a:p>
            <a:r>
              <a:rPr lang="en-US" smtClean="0"/>
              <a:t>One ADT often has many data structures implementing it.</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660FA4D1-6295-433A-A0AC-DD718D163A7B}" type="slidenum">
              <a:rPr lang="en-US" sz="1300" smtClean="0"/>
              <a:pPr>
                <a:defRPr/>
              </a:pPr>
              <a:t>17</a:t>
            </a:fld>
            <a:endParaRPr lang="en-US"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Here’s a simple ADT. The dictionary: like an actual dictionary, it associates some short key piece of information with a longer description of that information. Simple as this interface is, there are at least a dozen data structures, some quite complex, which implement this ADT. Why?</a:t>
            </a:r>
          </a:p>
          <a:p>
            <a:endParaRPr lang="en-US" smtClean="0"/>
          </a:p>
          <a:p>
            <a:r>
              <a:rPr lang="en-US" smtClean="0"/>
              <a:t>Well, ideally, a data structure is  ------------</a:t>
            </a:r>
          </a:p>
          <a:p>
            <a:endParaRPr lang="en-US" smtClean="0"/>
          </a:p>
          <a:p>
            <a:r>
              <a:rPr lang="en-US" smtClean="0"/>
              <a:t>But not all of these things can necessarily be achieved at once. This creates a set of conflicts which in turn lead us to create many data structures to “solve” any one abstract data type.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13C78BC5-4D53-4193-805F-59B60E83BE38}" type="slidenum">
              <a:rPr lang="en-US" sz="1300" smtClean="0"/>
              <a:pPr>
                <a:defRPr/>
              </a:pPr>
              <a:t>18</a:t>
            </a:fld>
            <a:endParaRPr lang="en-US" sz="13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concepts of ADTs and data structures have a nice theoretical translation into C++ code. </a:t>
            </a:r>
          </a:p>
          <a:p>
            <a:endParaRPr lang="en-US" smtClean="0"/>
          </a:p>
          <a:p>
            <a:r>
              <a:rPr lang="en-US" smtClean="0"/>
              <a:t>Unfortunately, the same tensions which motivate the creation of many data structures for one ADT also affect the way client code might use one data structure over another for the same ADT</a:t>
            </a:r>
          </a:p>
          <a:p>
            <a:endParaRPr lang="en-US" smtClean="0"/>
          </a:p>
          <a:p>
            <a:r>
              <a:rPr lang="en-US" smtClean="0"/>
              <a:t>We’ll try to not only understand ADTs and data structures, but how to identify and resolve the issues that affect client code in choosing a data structure.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4EFE88B0-87D6-497A-84C7-0B5497316E10}" type="slidenum">
              <a:rPr lang="en-US" sz="1300" smtClean="0"/>
              <a:pPr>
                <a:defRPr/>
              </a:pPr>
              <a:t>19</a:t>
            </a:fld>
            <a:endParaRPr lang="en-US" sz="13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Given those definitions, here’s our first algorithm.</a:t>
            </a:r>
          </a:p>
          <a:p>
            <a:endParaRPr lang="en-US" smtClean="0"/>
          </a:p>
          <a:p>
            <a:r>
              <a:rPr lang="en-US" smtClean="0"/>
              <a:t>This is how I’m going to try to present each set of data structures to you. You should hold me to this! You’re not getting enough out of the presentation if you don’t see these.</a:t>
            </a:r>
          </a:p>
          <a:p>
            <a:endParaRPr lang="en-US" smtClean="0"/>
          </a:p>
          <a:p>
            <a:r>
              <a:rPr lang="en-US" smtClean="0"/>
              <a:t>And look, here’s an ADT now…</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CC27347E-436D-4DB4-9D13-47E606BF9590}" type="slidenum">
              <a:rPr lang="en-US" sz="1300" smtClean="0"/>
              <a:pPr>
                <a:defRPr/>
              </a:pPr>
              <a:t>20</a:t>
            </a:fld>
            <a:endParaRPr lang="en-US" sz="13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I’m going to try to tell you at the start of each class what I’ll be covering. Here’s today. </a:t>
            </a:r>
          </a:p>
          <a:p>
            <a:endParaRPr lang="en-US" smtClean="0"/>
          </a:p>
          <a:p>
            <a:r>
              <a:rPr lang="en-US" smtClean="0"/>
              <a:t>Once we get done with some administrative cruft, we’ll get into the exciting stuff.</a:t>
            </a:r>
          </a:p>
          <a:p>
            <a:endParaRPr lang="en-US" smtClean="0"/>
          </a:p>
          <a:p>
            <a:endParaRPr lang="en-US" smtClean="0"/>
          </a:p>
          <a:p>
            <a:endParaRPr lang="en-US" smtClean="0"/>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A907A370-559E-414D-9211-E4EB9B430205}" type="slidenum">
              <a:rPr lang="en-US" sz="1300" smtClean="0"/>
              <a:pPr>
                <a:defRPr/>
              </a:pPr>
              <a:t>21</a:t>
            </a:fld>
            <a:endParaRPr lang="en-US" sz="13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You’ve probably seen the Queue before. If so, this is a review and a way for us to get comfortable with the format of data structure presentations in this class. If not, this is a simple but very powerful data structure, and you should make sure you understand it thoroughly.</a:t>
            </a:r>
          </a:p>
          <a:p>
            <a:endParaRPr lang="en-US" smtClean="0"/>
          </a:p>
          <a:p>
            <a:r>
              <a:rPr lang="en-US" smtClean="0"/>
              <a:t>This is an ADT description of the queue. Notice that there are no implementation details. Just a general description of the interface and important properties of those interface methods.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CA" baseline="0" dirty="0" smtClean="0"/>
          </a:p>
        </p:txBody>
      </p:sp>
      <p:sp>
        <p:nvSpPr>
          <p:cNvPr id="4" name="Slide Number Placeholder 3"/>
          <p:cNvSpPr>
            <a:spLocks noGrp="1"/>
          </p:cNvSpPr>
          <p:nvPr>
            <p:ph type="sldNum" sz="quarter" idx="10"/>
          </p:nvPr>
        </p:nvSpPr>
        <p:spPr/>
        <p:txBody>
          <a:bodyPr/>
          <a:lstStyle/>
          <a:p>
            <a:pPr>
              <a:defRPr/>
            </a:pPr>
            <a:fld id="{79DE8BDE-4621-45F6-8623-C6B80587D620}" type="slidenum">
              <a:rPr lang="en-US" smtClean="0"/>
              <a:pPr>
                <a:defRPr/>
              </a:pPr>
              <a:t>4</a:t>
            </a:fld>
            <a:endParaRPr lang="en-US"/>
          </a:p>
        </p:txBody>
      </p:sp>
    </p:spTree>
    <p:extLst>
      <p:ext uri="{BB962C8B-B14F-4D97-AF65-F5344CB8AC3E}">
        <p14:creationId xmlns:p14="http://schemas.microsoft.com/office/powerpoint/2010/main" val="241614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51B8D09C-3870-4A98-BE71-E060D5D1BE59}" type="slidenum">
              <a:rPr lang="en-US" sz="1300" smtClean="0"/>
              <a:pPr>
                <a:defRPr/>
              </a:pPr>
              <a:t>22</a:t>
            </a:fld>
            <a:endParaRPr lang="en-US" sz="13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Look for queue (and later stack) clipart, and this is what you get.  A queue of people and a stack of pancakes (or books or money or paper or folders).</a:t>
            </a:r>
          </a:p>
          <a:p>
            <a:endParaRPr lang="en-US" smtClean="0"/>
          </a:p>
          <a:p>
            <a:r>
              <a:rPr lang="en-US" smtClean="0"/>
              <a:t>Qs are used widely in computer science. This is just a handful of the high profile uses, but _many_ programs use queues.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7B29EC66-2B2D-4750-BF10-A24D2E6644AE}" type="slidenum">
              <a:rPr lang="en-US" sz="1300" smtClean="0"/>
              <a:pPr>
                <a:defRPr/>
              </a:pPr>
              <a:t>23</a:t>
            </a:fld>
            <a:endParaRPr lang="en-US" sz="1300" smtClean="0"/>
          </a:p>
        </p:txBody>
      </p:sp>
      <p:sp>
        <p:nvSpPr>
          <p:cNvPr id="72707"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ln/>
        </p:spPr>
        <p:txBody>
          <a:bodyPr/>
          <a:lstStyle/>
          <a:p>
            <a:pPr>
              <a:defRPr/>
            </a:pPr>
            <a:r>
              <a:rPr lang="en-US" dirty="0" smtClean="0"/>
              <a:t>Let’s work through a quick example</a:t>
            </a:r>
          </a:p>
          <a:p>
            <a:pPr>
              <a:defRPr/>
            </a:pPr>
            <a:endParaRPr lang="en-US" dirty="0" smtClean="0"/>
          </a:p>
          <a:p>
            <a:pPr>
              <a:defRPr/>
            </a:pPr>
            <a:r>
              <a:rPr lang="en-US" dirty="0" smtClean="0"/>
              <a:t>2009W1: Used clickers with:</a:t>
            </a:r>
          </a:p>
          <a:p>
            <a:pPr>
              <a:defRPr/>
            </a:pPr>
            <a:endParaRPr lang="en-US" dirty="0" smtClean="0"/>
          </a:p>
          <a:p>
            <a:pPr marL="457200" indent="-457200">
              <a:buFontTx/>
              <a:buAutoNum type="alphaLcPeriod"/>
              <a:defRPr/>
            </a:pPr>
            <a:r>
              <a:rPr lang="en-CA" dirty="0" smtClean="0">
                <a:solidFill>
                  <a:srgbClr val="FF0000"/>
                </a:solidFill>
              </a:rPr>
              <a:t>OATE</a:t>
            </a:r>
          </a:p>
          <a:p>
            <a:pPr marL="457200" indent="-457200">
              <a:buFontTx/>
              <a:buAutoNum type="alphaLcPeriod"/>
              <a:defRPr/>
            </a:pPr>
            <a:r>
              <a:rPr lang="en-CA" dirty="0" smtClean="0">
                <a:solidFill>
                  <a:srgbClr val="FF0000"/>
                </a:solidFill>
              </a:rPr>
              <a:t>ROTA</a:t>
            </a:r>
          </a:p>
          <a:p>
            <a:pPr marL="457200" indent="-457200">
              <a:buFontTx/>
              <a:buAutoNum type="alphaLcPeriod"/>
              <a:defRPr/>
            </a:pPr>
            <a:r>
              <a:rPr lang="en-CA" dirty="0" smtClean="0">
                <a:solidFill>
                  <a:srgbClr val="FF0000"/>
                </a:solidFill>
              </a:rPr>
              <a:t>OTAE</a:t>
            </a:r>
          </a:p>
          <a:p>
            <a:pPr marL="457200" indent="-457200">
              <a:buFontTx/>
              <a:buAutoNum type="alphaLcPeriod"/>
              <a:defRPr/>
            </a:pPr>
            <a:r>
              <a:rPr lang="en-CA" dirty="0" smtClean="0">
                <a:solidFill>
                  <a:srgbClr val="FF0000"/>
                </a:solidFill>
              </a:rPr>
              <a:t>None of these, but it </a:t>
            </a:r>
            <a:r>
              <a:rPr lang="en-CA" b="1" i="1" dirty="0" smtClean="0">
                <a:solidFill>
                  <a:srgbClr val="FF0000"/>
                </a:solidFill>
              </a:rPr>
              <a:t>can</a:t>
            </a:r>
            <a:r>
              <a:rPr lang="en-CA" dirty="0" smtClean="0">
                <a:solidFill>
                  <a:srgbClr val="FF0000"/>
                </a:solidFill>
              </a:rPr>
              <a:t> </a:t>
            </a:r>
            <a:br>
              <a:rPr lang="en-CA" dirty="0" smtClean="0">
                <a:solidFill>
                  <a:srgbClr val="FF0000"/>
                </a:solidFill>
              </a:rPr>
            </a:br>
            <a:r>
              <a:rPr lang="en-CA" dirty="0" smtClean="0">
                <a:solidFill>
                  <a:srgbClr val="FF0000"/>
                </a:solidFill>
              </a:rPr>
              <a:t>be determined from just the ADT.</a:t>
            </a:r>
          </a:p>
          <a:p>
            <a:pPr marL="457200" indent="-457200">
              <a:buFontTx/>
              <a:buAutoNum type="alphaLcPeriod"/>
              <a:defRPr/>
            </a:pPr>
            <a:r>
              <a:rPr lang="en-CA" dirty="0" smtClean="0">
                <a:solidFill>
                  <a:srgbClr val="FF0000"/>
                </a:solidFill>
              </a:rPr>
              <a:t>None of these, and it </a:t>
            </a:r>
            <a:r>
              <a:rPr lang="en-CA" b="1" i="1" dirty="0" smtClean="0">
                <a:solidFill>
                  <a:srgbClr val="FF0000"/>
                </a:solidFill>
              </a:rPr>
              <a:t>cannot</a:t>
            </a:r>
            <a:r>
              <a:rPr lang="en-CA" dirty="0" smtClean="0">
                <a:solidFill>
                  <a:srgbClr val="FF0000"/>
                </a:solidFill>
              </a:rPr>
              <a:t> </a:t>
            </a:r>
            <a:br>
              <a:rPr lang="en-CA" dirty="0" smtClean="0">
                <a:solidFill>
                  <a:srgbClr val="FF0000"/>
                </a:solidFill>
              </a:rPr>
            </a:br>
            <a:r>
              <a:rPr lang="en-CA" dirty="0" smtClean="0">
                <a:solidFill>
                  <a:srgbClr val="FF0000"/>
                </a:solidFill>
              </a:rPr>
              <a:t>be determined from just the ADT.</a:t>
            </a:r>
          </a:p>
          <a:p>
            <a:pPr>
              <a:defRP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8D12FBCF-0BC0-4DD6-BA29-591301E67B82}" type="slidenum">
              <a:rPr lang="en-US" sz="1300" smtClean="0"/>
              <a:pPr>
                <a:defRPr/>
              </a:pPr>
              <a:t>24</a:t>
            </a:fld>
            <a:endParaRPr lang="en-US" sz="13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 is a data structure implementation of the Q.</a:t>
            </a:r>
          </a:p>
          <a:p>
            <a:r>
              <a:rPr lang="en-US" smtClean="0"/>
              <a:t>The queue is stored as an array, and, to avoid shifting all the elements each time an element is dequeued, we imagine that the array wraps around on itself.</a:t>
            </a:r>
          </a:p>
          <a:p>
            <a:r>
              <a:rPr lang="en-US" smtClean="0"/>
              <a:t>This is an excellent example of how implementation can affect interface: notice the “is_full” function.</a:t>
            </a:r>
          </a:p>
          <a:p>
            <a:endParaRPr lang="en-US" smtClean="0"/>
          </a:p>
          <a:p>
            <a:r>
              <a:rPr lang="en-US" smtClean="0"/>
              <a:t>There’s also another problem here. What’s wrong with the Enqueue and Dequeue functions?</a:t>
            </a:r>
          </a:p>
          <a:p>
            <a:endParaRPr lang="en-US" smtClean="0"/>
          </a:p>
          <a:p>
            <a:r>
              <a:rPr lang="en-US" smtClean="0"/>
              <a:t>Your data structures should be robust! Make them robust before you even consider thinking about making them efficient! That is an order!</a:t>
            </a:r>
          </a:p>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55A54142-9BE4-44CF-A21C-398C18C98A54}" type="slidenum">
              <a:rPr lang="en-US" sz="1300" smtClean="0"/>
              <a:pPr>
                <a:defRPr/>
              </a:pPr>
              <a:t>25</a:t>
            </a:fld>
            <a:endParaRPr lang="en-US" sz="1300" smtClean="0"/>
          </a:p>
        </p:txBody>
      </p:sp>
      <p:sp>
        <p:nvSpPr>
          <p:cNvPr id="74755"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ln/>
        </p:spPr>
        <p:txBody>
          <a:bodyPr/>
          <a:lstStyle/>
          <a:p>
            <a:pPr>
              <a:defRPr/>
            </a:pPr>
            <a:r>
              <a:rPr lang="en-US" dirty="0" smtClean="0"/>
              <a:t>Let’s work through a quick example</a:t>
            </a:r>
          </a:p>
          <a:p>
            <a:pPr>
              <a:defRPr/>
            </a:pPr>
            <a:endParaRPr lang="en-US" dirty="0" smtClean="0"/>
          </a:p>
          <a:p>
            <a:pPr>
              <a:defRPr/>
            </a:pPr>
            <a:r>
              <a:rPr lang="en-US" dirty="0" smtClean="0"/>
              <a:t>TRICK: we break the queue b/c we </a:t>
            </a:r>
            <a:r>
              <a:rPr lang="en-US" dirty="0" err="1" smtClean="0"/>
              <a:t>enqueue</a:t>
            </a:r>
            <a:r>
              <a:rPr lang="en-US" dirty="0" smtClean="0"/>
              <a:t> while full.  Assertions and/or error-checking code would be handy!</a:t>
            </a:r>
          </a:p>
          <a:p>
            <a:pPr>
              <a:defRPr/>
            </a:pPr>
            <a:endParaRPr lang="en-US" dirty="0" smtClean="0"/>
          </a:p>
          <a:p>
            <a:pPr>
              <a:defRPr/>
            </a:pPr>
            <a:endParaRPr lang="en-US" dirty="0" smtClean="0"/>
          </a:p>
          <a:p>
            <a:pPr>
              <a:defRPr/>
            </a:pPr>
            <a:r>
              <a:rPr lang="en-US" dirty="0" smtClean="0"/>
              <a:t>Let’s work through a quick example</a:t>
            </a:r>
          </a:p>
          <a:p>
            <a:pPr>
              <a:defRPr/>
            </a:pPr>
            <a:endParaRPr lang="en-US" dirty="0" smtClean="0"/>
          </a:p>
          <a:p>
            <a:pPr>
              <a:defRPr/>
            </a:pPr>
            <a:r>
              <a:rPr lang="en-US" dirty="0" smtClean="0"/>
              <a:t>C and D are both plausible answers, depending on your interpretation.  (When we </a:t>
            </a:r>
            <a:r>
              <a:rPr lang="en-US" dirty="0" err="1" smtClean="0"/>
              <a:t>dequeue</a:t>
            </a:r>
            <a:r>
              <a:rPr lang="en-US" dirty="0" smtClean="0"/>
              <a:t> an item, it’s not in the queue anymore from a semantic standpoint, but the bits probably haven’t changed, and it’s probably still in “the array” (implementation dependent).)</a:t>
            </a:r>
          </a:p>
          <a:p>
            <a:pPr>
              <a:defRPr/>
            </a:pPr>
            <a:endParaRPr lang="en-US" dirty="0" smtClean="0"/>
          </a:p>
          <a:p>
            <a:pPr>
              <a:defRPr/>
            </a:pPr>
            <a:endParaRPr lang="en-US" dirty="0" smtClean="0"/>
          </a:p>
          <a:p>
            <a:pPr>
              <a:defRPr/>
            </a:pPr>
            <a:r>
              <a:rPr lang="en-US" dirty="0" smtClean="0"/>
              <a:t>2009W1:</a:t>
            </a:r>
          </a:p>
          <a:p>
            <a:pPr>
              <a:defRPr/>
            </a:pPr>
            <a:r>
              <a:rPr lang="en-US" dirty="0" smtClean="0"/>
              <a:t>Forgot that we were breaking the queue and used these as options with 4-element arrays.</a:t>
            </a:r>
          </a:p>
          <a:p>
            <a:pPr>
              <a:defRPr/>
            </a:pPr>
            <a:endParaRPr lang="en-CA" dirty="0" smtClean="0">
              <a:solidFill>
                <a:srgbClr val="FF0000"/>
              </a:solidFill>
            </a:endParaRPr>
          </a:p>
          <a:p>
            <a:pPr marL="457200" indent="-457200">
              <a:buFontTx/>
              <a:buAutoNum type="alphaLcPeriod"/>
              <a:defRPr/>
            </a:pPr>
            <a:r>
              <a:rPr lang="en-CA" dirty="0" smtClean="0">
                <a:solidFill>
                  <a:srgbClr val="FF0000"/>
                </a:solidFill>
              </a:rPr>
              <a:t>RTE</a:t>
            </a:r>
          </a:p>
          <a:p>
            <a:pPr marL="457200" indent="-457200">
              <a:buFontTx/>
              <a:buAutoNum type="alphaLcPeriod"/>
              <a:defRPr/>
            </a:pPr>
            <a:r>
              <a:rPr lang="en-CA" dirty="0" smtClean="0">
                <a:solidFill>
                  <a:srgbClr val="FF0000"/>
                </a:solidFill>
              </a:rPr>
              <a:t>RTET</a:t>
            </a:r>
          </a:p>
          <a:p>
            <a:pPr marL="457200" indent="-457200">
              <a:buFontTx/>
              <a:buAutoNum type="alphaLcPeriod"/>
              <a:defRPr/>
            </a:pPr>
            <a:r>
              <a:rPr lang="en-CA" dirty="0" smtClean="0">
                <a:solidFill>
                  <a:srgbClr val="FF0000"/>
                </a:solidFill>
              </a:rPr>
              <a:t>TETA</a:t>
            </a:r>
          </a:p>
          <a:p>
            <a:pPr marL="457200" indent="-457200">
              <a:buFontTx/>
              <a:buAutoNum type="alphaLcPeriod"/>
              <a:defRPr/>
            </a:pPr>
            <a:r>
              <a:rPr lang="en-CA" dirty="0" smtClean="0">
                <a:solidFill>
                  <a:srgbClr val="FF0000"/>
                </a:solidFill>
              </a:rPr>
              <a:t>TE</a:t>
            </a:r>
          </a:p>
          <a:p>
            <a:pPr marL="457200" indent="-457200">
              <a:buFontTx/>
              <a:buAutoNum type="alphaLcPeriod"/>
              <a:defRPr/>
            </a:pPr>
            <a:r>
              <a:rPr lang="en-CA" dirty="0" smtClean="0">
                <a:solidFill>
                  <a:srgbClr val="FF0000"/>
                </a:solidFill>
              </a:rPr>
              <a:t>None of these</a:t>
            </a:r>
          </a:p>
          <a:p>
            <a:pPr>
              <a:defRPr/>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E0930E52-5764-4A79-9E69-266366E1C674}" type="slidenum">
              <a:rPr lang="en-US" sz="1300" smtClean="0"/>
              <a:pPr>
                <a:defRPr/>
              </a:pPr>
              <a:t>26</a:t>
            </a:fld>
            <a:endParaRPr lang="en-US" sz="1300" smtClean="0"/>
          </a:p>
        </p:txBody>
      </p:sp>
      <p:sp>
        <p:nvSpPr>
          <p:cNvPr id="75779"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ln/>
        </p:spPr>
        <p:txBody>
          <a:bodyPr/>
          <a:lstStyle/>
          <a:p>
            <a:pPr>
              <a:defRPr/>
            </a:pPr>
            <a:r>
              <a:rPr lang="en-US" dirty="0" smtClean="0"/>
              <a:t>Let’s work through a quick example</a:t>
            </a:r>
          </a:p>
          <a:p>
            <a:pPr>
              <a:defRPr/>
            </a:pPr>
            <a:endParaRPr lang="en-US" dirty="0" smtClean="0"/>
          </a:p>
          <a:p>
            <a:pPr>
              <a:defRPr/>
            </a:pPr>
            <a:r>
              <a:rPr lang="en-US" dirty="0" smtClean="0"/>
              <a:t>C and D are both plausible answers, depending on your interpretation.  (When we </a:t>
            </a:r>
            <a:r>
              <a:rPr lang="en-US" dirty="0" err="1" smtClean="0"/>
              <a:t>dequeue</a:t>
            </a:r>
            <a:r>
              <a:rPr lang="en-US" dirty="0" smtClean="0"/>
              <a:t> an item, it’s not in the queue anymore from a semantic standpoint, but the bits probably haven’t changed, and it’s probably still in “the array” (implementation dependent).)</a:t>
            </a:r>
          </a:p>
          <a:p>
            <a:pPr>
              <a:defRPr/>
            </a:pPr>
            <a:endParaRPr lang="en-US" dirty="0" smtClean="0"/>
          </a:p>
          <a:p>
            <a:pPr>
              <a:defRPr/>
            </a:pPr>
            <a:endParaRPr lang="en-US" dirty="0" smtClean="0"/>
          </a:p>
          <a:p>
            <a:pPr>
              <a:defRPr/>
            </a:pPr>
            <a:endParaRPr lang="en-US" dirty="0" smtClean="0"/>
          </a:p>
          <a:p>
            <a:pPr>
              <a:defRPr/>
            </a:pPr>
            <a:r>
              <a:rPr lang="en-US" dirty="0" smtClean="0"/>
              <a:t>Draft clicker answers:</a:t>
            </a:r>
          </a:p>
          <a:p>
            <a:pPr>
              <a:defRPr/>
            </a:pPr>
            <a:endParaRPr lang="en-US" dirty="0" smtClean="0"/>
          </a:p>
          <a:p>
            <a:pPr>
              <a:defRPr/>
            </a:pPr>
            <a:endParaRPr lang="en-CA" dirty="0" smtClean="0">
              <a:solidFill>
                <a:srgbClr val="FF0000"/>
              </a:solidFill>
            </a:endParaRPr>
          </a:p>
          <a:p>
            <a:pPr marL="457200" indent="-457200">
              <a:buFontTx/>
              <a:buAutoNum type="alphaLcPeriod"/>
              <a:defRPr/>
            </a:pPr>
            <a:r>
              <a:rPr lang="en-CA" dirty="0" smtClean="0">
                <a:solidFill>
                  <a:srgbClr val="FF0000"/>
                </a:solidFill>
              </a:rPr>
              <a:t>RTE</a:t>
            </a:r>
          </a:p>
          <a:p>
            <a:pPr marL="457200" indent="-457200">
              <a:buFontTx/>
              <a:buAutoNum type="alphaLcPeriod"/>
              <a:defRPr/>
            </a:pPr>
            <a:r>
              <a:rPr lang="en-CA" dirty="0" smtClean="0">
                <a:solidFill>
                  <a:srgbClr val="FF0000"/>
                </a:solidFill>
              </a:rPr>
              <a:t>RTET</a:t>
            </a:r>
          </a:p>
          <a:p>
            <a:pPr marL="457200" indent="-457200">
              <a:buFontTx/>
              <a:buAutoNum type="alphaLcPeriod"/>
              <a:defRPr/>
            </a:pPr>
            <a:r>
              <a:rPr lang="en-CA" dirty="0" smtClean="0">
                <a:solidFill>
                  <a:srgbClr val="FF0000"/>
                </a:solidFill>
              </a:rPr>
              <a:t>TETA</a:t>
            </a:r>
          </a:p>
          <a:p>
            <a:pPr marL="457200" indent="-457200">
              <a:buFontTx/>
              <a:buAutoNum type="alphaLcPeriod"/>
              <a:defRPr/>
            </a:pPr>
            <a:r>
              <a:rPr lang="en-CA" dirty="0" smtClean="0">
                <a:solidFill>
                  <a:srgbClr val="FF0000"/>
                </a:solidFill>
              </a:rPr>
              <a:t>TE</a:t>
            </a:r>
          </a:p>
          <a:p>
            <a:pPr marL="457200" indent="-457200">
              <a:buFontTx/>
              <a:buAutoNum type="alphaLcPeriod"/>
              <a:defRPr/>
            </a:pPr>
            <a:r>
              <a:rPr lang="en-CA" dirty="0" smtClean="0">
                <a:solidFill>
                  <a:srgbClr val="FF0000"/>
                </a:solidFill>
              </a:rPr>
              <a:t>None of these</a:t>
            </a:r>
          </a:p>
          <a:p>
            <a:pPr>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61C817B9-BE66-43FC-821A-2A5A4112DD2C}" type="slidenum">
              <a:rPr lang="en-US" sz="1300" smtClean="0"/>
              <a:pPr>
                <a:defRPr/>
              </a:pPr>
              <a:t>27</a:t>
            </a:fld>
            <a:endParaRPr lang="en-US" sz="13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2011W2: FOR FUTURE C++ now has </a:t>
            </a:r>
            <a:r>
              <a:rPr lang="en-US" dirty="0" err="1" smtClean="0"/>
              <a:t>nullptr</a:t>
            </a:r>
            <a:r>
              <a:rPr lang="en-US" dirty="0" smtClean="0"/>
              <a:t> as a reserved word meaning null.  Use that once it’s standard.  </a:t>
            </a:r>
          </a:p>
          <a:p>
            <a:r>
              <a:rPr lang="en-US" dirty="0" smtClean="0"/>
              <a:t>Also, think about a Racket-style “empty-list is an object” thing?</a:t>
            </a:r>
          </a:p>
          <a:p>
            <a:endParaRPr lang="en-US" dirty="0" smtClean="0"/>
          </a:p>
          <a:p>
            <a:r>
              <a:rPr lang="en-US" dirty="0" smtClean="0"/>
              <a:t>In that case, </a:t>
            </a:r>
            <a:r>
              <a:rPr lang="en-US" dirty="0" err="1" smtClean="0"/>
              <a:t>enqueue</a:t>
            </a:r>
            <a:r>
              <a:rPr lang="en-US" dirty="0" smtClean="0"/>
              <a:t> would have ONLY the second case.  </a:t>
            </a:r>
          </a:p>
          <a:p>
            <a:endParaRPr lang="en-US" dirty="0" smtClean="0"/>
          </a:p>
          <a:p>
            <a:r>
              <a:rPr lang="en-US" dirty="0" smtClean="0"/>
              <a:t>Notice the tricky memory management</a:t>
            </a:r>
          </a:p>
          <a:p>
            <a:endParaRPr lang="en-US" dirty="0" smtClean="0"/>
          </a:p>
          <a:p>
            <a:r>
              <a:rPr lang="en-US" dirty="0" smtClean="0"/>
              <a:t>What happens if back-&gt;next is NULL?  When could it happen?  What does it mean?   (Actually, perhaps it throws a </a:t>
            </a:r>
            <a:r>
              <a:rPr lang="en-US" dirty="0" err="1" smtClean="0"/>
              <a:t>bad_alloc</a:t>
            </a:r>
            <a:r>
              <a:rPr lang="en-US" dirty="0" smtClean="0"/>
              <a:t> exception?  </a:t>
            </a:r>
            <a:r>
              <a:rPr lang="en-US" dirty="0" err="1" smtClean="0"/>
              <a:t>Dunno</a:t>
            </a:r>
            <a:r>
              <a:rPr lang="en-US" dirty="0" smtClean="0"/>
              <a:t> the C++ standard, and there may not be one.)</a:t>
            </a:r>
          </a:p>
          <a:p>
            <a:endParaRPr lang="en-US" dirty="0" smtClean="0"/>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9EECAC61-0334-4A5C-99C3-101D995BF957}" type="slidenum">
              <a:rPr lang="en-US" sz="1300" smtClean="0"/>
              <a:pPr>
                <a:defRPr/>
              </a:pPr>
              <a:t>28</a:t>
            </a:fld>
            <a:endParaRPr lang="en-US" sz="13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Notice the tricky memory management</a:t>
            </a:r>
          </a:p>
          <a:p>
            <a:endParaRPr lang="en-US" dirty="0" smtClean="0"/>
          </a:p>
          <a:p>
            <a:r>
              <a:rPr lang="en-US" dirty="0" smtClean="0"/>
              <a:t>What happens if back-&gt;next is NULL?  When could it happen?  What does it mean?   (Actually, perhaps it throws a </a:t>
            </a:r>
            <a:r>
              <a:rPr lang="en-US" dirty="0" err="1" smtClean="0"/>
              <a:t>bad_alloc</a:t>
            </a:r>
            <a:r>
              <a:rPr lang="en-US" dirty="0" smtClean="0"/>
              <a:t> exception?  </a:t>
            </a:r>
            <a:r>
              <a:rPr lang="en-US" dirty="0" err="1" smtClean="0"/>
              <a:t>Dunno</a:t>
            </a:r>
            <a:r>
              <a:rPr lang="en-US" dirty="0" smtClean="0"/>
              <a:t> the C++ standard, and there may not be one.)</a:t>
            </a:r>
          </a:p>
          <a:p>
            <a:endParaRPr lang="en-US" dirty="0" smtClean="0"/>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28D94C70-E686-4F8C-87A1-E958F280A5F3}" type="slidenum">
              <a:rPr lang="en-US" sz="1300" smtClean="0"/>
              <a:pPr>
                <a:defRPr/>
              </a:pPr>
              <a:t>29</a:t>
            </a:fld>
            <a:endParaRPr lang="en-US" sz="13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Ease of implementation</a:t>
            </a:r>
          </a:p>
          <a:p>
            <a:r>
              <a:rPr lang="en-US" smtClean="0"/>
              <a:t>generality</a:t>
            </a:r>
          </a:p>
          <a:p>
            <a:r>
              <a:rPr lang="en-US" smtClean="0"/>
              <a:t>Speed (Cache performance?)</a:t>
            </a:r>
          </a:p>
          <a:p>
            <a:r>
              <a:rPr lang="en-US" smtClean="0"/>
              <a:t>memory use (often array, but what about with freelist?)</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CC27347E-436D-4DB4-9D13-47E606BF9590}" type="slidenum">
              <a:rPr lang="en-US" sz="1300" smtClean="0"/>
              <a:pPr>
                <a:defRPr/>
              </a:pPr>
              <a:t>30</a:t>
            </a:fld>
            <a:endParaRPr lang="en-US" sz="13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I’m going to try to tell you at the start of each class what I’ll be covering. Here’s today. </a:t>
            </a:r>
          </a:p>
          <a:p>
            <a:endParaRPr lang="en-US" smtClean="0"/>
          </a:p>
          <a:p>
            <a:r>
              <a:rPr lang="en-US" smtClean="0"/>
              <a:t>Once we get done with some administrative cruft, we’ll get into the exciting stuff.</a:t>
            </a:r>
          </a:p>
          <a:p>
            <a:endParaRPr lang="en-US" smtClean="0"/>
          </a:p>
          <a:p>
            <a:endParaRPr lang="en-US" smtClean="0"/>
          </a:p>
          <a:p>
            <a:endParaRPr lang="en-US" smtClean="0"/>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04D2E0DC-F6A2-4359-ABCD-4B969B351B9F}" type="slidenum">
              <a:rPr lang="en-US" sz="1300" smtClean="0"/>
              <a:pPr>
                <a:defRPr/>
              </a:pPr>
              <a:t>31</a:t>
            </a:fld>
            <a:endParaRPr lang="en-US" sz="13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TODO: collect example Fibs for discussion in class!</a:t>
            </a:r>
          </a:p>
          <a:p>
            <a:endParaRPr lang="en-CA" dirty="0" smtClean="0"/>
          </a:p>
          <a:p>
            <a:r>
              <a:rPr lang="en-CA" dirty="0" smtClean="0"/>
              <a:t>LIVE code the simpler parts: plain recursive, </a:t>
            </a:r>
            <a:r>
              <a:rPr lang="en-CA" dirty="0" err="1" smtClean="0"/>
              <a:t>memoized</a:t>
            </a:r>
            <a:r>
              <a:rPr lang="en-CA" dirty="0" smtClean="0"/>
              <a:t>, DP, and possibly matrix multiplication </a:t>
            </a:r>
            <a:r>
              <a:rPr lang="en-CA" dirty="0" smtClean="0">
                <a:sym typeface="Wingdings" panose="05000000000000000000" pitchFamily="2" charset="2"/>
              </a:rPr>
              <a:t></a:t>
            </a:r>
            <a:endParaRPr lang="en-CA" dirty="0" smtClean="0"/>
          </a:p>
          <a:p>
            <a:endParaRPr lang="en-CA" dirty="0" smtClean="0"/>
          </a:p>
          <a:p>
            <a:r>
              <a:rPr lang="en-CA" dirty="0" smtClean="0"/>
              <a:t>Use time (on UNIX, may</a:t>
            </a:r>
            <a:r>
              <a:rPr lang="en-CA" baseline="0" dirty="0" smtClean="0"/>
              <a:t> want to use /</a:t>
            </a:r>
            <a:r>
              <a:rPr lang="en-CA" baseline="0" dirty="0" err="1" smtClean="0"/>
              <a:t>usr</a:t>
            </a:r>
            <a:r>
              <a:rPr lang="en-CA" baseline="0" dirty="0" smtClean="0"/>
              <a:t>/bin/time, just for consistency; </a:t>
            </a:r>
            <a:r>
              <a:rPr lang="en-CA" baseline="0" dirty="0" err="1" smtClean="0"/>
              <a:t>csh</a:t>
            </a:r>
            <a:r>
              <a:rPr lang="en-CA" baseline="0" dirty="0" smtClean="0"/>
              <a:t> has a built-in timing command that shadows that).</a:t>
            </a:r>
            <a:endParaRPr lang="en-CA" dirty="0" smtClean="0"/>
          </a:p>
          <a:p>
            <a:endParaRPr lang="en-CA" dirty="0" smtClean="0"/>
          </a:p>
          <a:p>
            <a:pPr marL="285750" indent="-285750">
              <a:buFont typeface="Arial" charset="0"/>
              <a:buChar char="•"/>
            </a:pPr>
            <a:r>
              <a:rPr lang="en-CA" dirty="0" smtClean="0"/>
              <a:t>Plain</a:t>
            </a:r>
            <a:r>
              <a:rPr lang="en-CA" baseline="0" dirty="0" smtClean="0"/>
              <a:t> recursive solution</a:t>
            </a:r>
          </a:p>
          <a:p>
            <a:pPr marL="285750" indent="-285750">
              <a:buFont typeface="Arial" charset="0"/>
              <a:buChar char="•"/>
            </a:pPr>
            <a:r>
              <a:rPr lang="en-CA" baseline="0" dirty="0" smtClean="0"/>
              <a:t>Chipping away at the plain solution in several ways:</a:t>
            </a:r>
          </a:p>
          <a:p>
            <a:pPr marL="742950" lvl="1" indent="-285750">
              <a:buFont typeface="Arial" charset="0"/>
              <a:buChar char="•"/>
            </a:pPr>
            <a:r>
              <a:rPr lang="en-CA" baseline="0" dirty="0" smtClean="0"/>
              <a:t>General algorithm techniques to handle “overlapping </a:t>
            </a:r>
            <a:r>
              <a:rPr lang="en-CA" baseline="0" dirty="0" err="1" smtClean="0"/>
              <a:t>subproblems</a:t>
            </a:r>
            <a:r>
              <a:rPr lang="en-CA" baseline="0" dirty="0" smtClean="0"/>
              <a:t>”</a:t>
            </a:r>
          </a:p>
          <a:p>
            <a:pPr marL="1200150" lvl="2" indent="-285750">
              <a:buFont typeface="Arial" charset="0"/>
              <a:buChar char="•"/>
            </a:pPr>
            <a:r>
              <a:rPr lang="en-CA" baseline="0" dirty="0" smtClean="0"/>
              <a:t>WHY does it take so long: Adding in a simple data structure to get the MEMOIZED solution</a:t>
            </a:r>
          </a:p>
          <a:p>
            <a:pPr marL="1200150" lvl="2" indent="-285750">
              <a:buFont typeface="Arial" charset="0"/>
              <a:buChar char="•"/>
            </a:pPr>
            <a:r>
              <a:rPr lang="en-CA" baseline="0" dirty="0" smtClean="0"/>
              <a:t>How much of the data structure do we need?  Altering the algorithm to build “bottom-up” rather than “top-down” to get DP solution</a:t>
            </a:r>
          </a:p>
          <a:p>
            <a:pPr marL="742950" lvl="1" indent="-285750">
              <a:buFont typeface="Arial" charset="0"/>
              <a:buChar char="•"/>
            </a:pPr>
            <a:r>
              <a:rPr lang="en-CA" baseline="0" dirty="0" smtClean="0"/>
              <a:t>Thinking hard about the algorithm gives us a clever alternative</a:t>
            </a:r>
          </a:p>
          <a:p>
            <a:pPr marL="1200150" lvl="2" indent="-285750">
              <a:buFont typeface="Arial" charset="0"/>
              <a:buChar char="•"/>
            </a:pPr>
            <a:r>
              <a:rPr lang="en-CA" baseline="0" dirty="0" smtClean="0"/>
              <a:t>Matrix representation using [ 1 1 ] [ 1 0 ] (that IS a set of fib #s, and multiplying by that gives us the next set of Fibonacci numbers!)</a:t>
            </a:r>
          </a:p>
          <a:p>
            <a:pPr marL="1200150" lvl="2" indent="-285750">
              <a:buFont typeface="Arial" charset="0"/>
              <a:buChar char="•"/>
            </a:pPr>
            <a:r>
              <a:rPr lang="en-CA" baseline="0" dirty="0" smtClean="0"/>
              <a:t>A more efficient way to raise to powers</a:t>
            </a:r>
          </a:p>
          <a:p>
            <a:pPr marL="742950" lvl="1" indent="-285750">
              <a:buFont typeface="Arial" charset="0"/>
              <a:buChar char="•"/>
            </a:pPr>
            <a:r>
              <a:rPr lang="en-CA" baseline="0" dirty="0" smtClean="0"/>
              <a:t>Number representation and arbitrary precision</a:t>
            </a:r>
          </a:p>
          <a:p>
            <a:pPr marL="1200150" lvl="2" indent="-285750">
              <a:buFont typeface="Arial" charset="0"/>
              <a:buChar char="•"/>
            </a:pPr>
            <a:r>
              <a:rPr lang="en-CA" baseline="0" dirty="0" smtClean="0"/>
              <a:t>What should we really measure when we measure performance?  </a:t>
            </a:r>
          </a:p>
          <a:p>
            <a:pPr marL="1200150" lvl="2" indent="-285750">
              <a:buFont typeface="Arial" charset="0"/>
              <a:buChar char="•"/>
            </a:pPr>
            <a:r>
              <a:rPr lang="en-CA" baseline="0" dirty="0" smtClean="0"/>
              <a:t>Something that’s always “fast” (takes less than some small time limit), not something that might get quite expensive depending on the inputs!!</a:t>
            </a:r>
          </a:p>
          <a:p>
            <a:pPr marL="742950" lvl="1" indent="-285750">
              <a:buFont typeface="Arial" charset="0"/>
              <a:buChar char="•"/>
            </a:pPr>
            <a:r>
              <a:rPr lang="en-CA" baseline="0" dirty="0" smtClean="0"/>
              <a:t>Parallelism!</a:t>
            </a:r>
          </a:p>
          <a:p>
            <a:pPr marL="742950" lvl="1" indent="-285750">
              <a:buFont typeface="Arial" charset="0"/>
              <a:buChar char="•"/>
            </a:pPr>
            <a:r>
              <a:rPr lang="en-CA" baseline="0" dirty="0" smtClean="0"/>
              <a:t>NEXT SLIDE: closed form “approximation” (efficient power implementation still helps)</a:t>
            </a:r>
          </a:p>
          <a:p>
            <a:pPr marL="0" indent="0">
              <a:buFont typeface="Arial" charset="0"/>
              <a:buNone/>
            </a:pPr>
            <a:endParaRPr lang="en-CA" baseline="0" dirty="0" smtClean="0"/>
          </a:p>
          <a:p>
            <a:pPr marL="0" indent="0">
              <a:buFont typeface="Arial" charset="0"/>
              <a:buNone/>
            </a:pPr>
            <a:endParaRPr lang="en-CA" baseline="0" dirty="0" smtClean="0"/>
          </a:p>
        </p:txBody>
      </p:sp>
      <p:sp>
        <p:nvSpPr>
          <p:cNvPr id="4" name="Slide Number Placeholder 3"/>
          <p:cNvSpPr>
            <a:spLocks noGrp="1"/>
          </p:cNvSpPr>
          <p:nvPr>
            <p:ph type="sldNum" sz="quarter" idx="10"/>
          </p:nvPr>
        </p:nvSpPr>
        <p:spPr/>
        <p:txBody>
          <a:bodyPr/>
          <a:lstStyle/>
          <a:p>
            <a:pPr>
              <a:defRPr/>
            </a:pPr>
            <a:fld id="{79DE8BDE-4621-45F6-8623-C6B80587D620}" type="slidenum">
              <a:rPr lang="en-US" smtClean="0"/>
              <a:pPr>
                <a:defRPr/>
              </a:pPr>
              <a:t>5</a:t>
            </a:fld>
            <a:endParaRPr lang="en-US"/>
          </a:p>
        </p:txBody>
      </p:sp>
    </p:spTree>
    <p:extLst>
      <p:ext uri="{BB962C8B-B14F-4D97-AF65-F5344CB8AC3E}">
        <p14:creationId xmlns:p14="http://schemas.microsoft.com/office/powerpoint/2010/main" val="2416140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AE37DCEE-F6C9-4AC7-8EEA-B49C20DDA5C2}" type="slidenum">
              <a:rPr lang="en-US" sz="1300" smtClean="0"/>
              <a:pPr>
                <a:defRPr/>
              </a:pPr>
              <a:t>32</a:t>
            </a:fld>
            <a:endParaRPr lang="en-US" sz="13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0059DC5F-924E-47D2-9C01-19BDD48096D4}" type="slidenum">
              <a:rPr lang="en-US" sz="1300" smtClean="0"/>
              <a:pPr>
                <a:defRPr/>
              </a:pPr>
              <a:t>51</a:t>
            </a:fld>
            <a:endParaRPr lang="en-US" sz="13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FB093DD5-EEE1-4604-9234-7F4366C6FE43}" type="slidenum">
              <a:rPr lang="en-US" sz="1300" smtClean="0"/>
              <a:pPr>
                <a:defRPr/>
              </a:pPr>
              <a:t>53</a:t>
            </a:fld>
            <a:endParaRPr lang="en-US" sz="13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979593B8-FE3F-420A-BB54-C92CDBA42E3E}" type="slidenum">
              <a:rPr lang="en-US" sz="1300" smtClean="0"/>
              <a:pPr>
                <a:defRPr/>
              </a:pPr>
              <a:t>55</a:t>
            </a:fld>
            <a:endParaRPr lang="en-US" sz="13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483DA090-BBA2-4025-A2F4-9A8EEE90C52C}" type="slidenum">
              <a:rPr lang="en-US" sz="1300" smtClean="0"/>
              <a:pPr>
                <a:defRPr/>
              </a:pPr>
              <a:t>56</a:t>
            </a:fld>
            <a:endParaRPr lang="en-US" sz="13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a:t>
            </a:r>
            <a:r>
              <a:rPr lang="en-US" dirty="0" err="1" smtClean="0"/>
              <a:t>doublecheck</a:t>
            </a:r>
            <a:r>
              <a:rPr lang="en-US" baseline="0" dirty="0" smtClean="0"/>
              <a:t> readings, update online resources</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AD0D1436-861C-4D74-8132-827054EFAD3A}" type="slidenum">
              <a:rPr lang="en-US" sz="1300" smtClean="0"/>
              <a:pPr>
                <a:defRPr/>
              </a:pPr>
              <a:t>57</a:t>
            </a:fld>
            <a:endParaRPr lang="en-US" sz="13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Generating functions?</a:t>
            </a:r>
          </a:p>
          <a:p>
            <a:endParaRPr lang="en-CA" dirty="0" smtClean="0"/>
          </a:p>
        </p:txBody>
      </p:sp>
      <p:sp>
        <p:nvSpPr>
          <p:cNvPr id="4" name="Slide Number Placeholder 3"/>
          <p:cNvSpPr>
            <a:spLocks noGrp="1"/>
          </p:cNvSpPr>
          <p:nvPr>
            <p:ph type="sldNum" sz="quarter" idx="10"/>
          </p:nvPr>
        </p:nvSpPr>
        <p:spPr/>
        <p:txBody>
          <a:bodyPr/>
          <a:lstStyle/>
          <a:p>
            <a:pPr>
              <a:defRPr/>
            </a:pPr>
            <a:fld id="{79DE8BDE-4621-45F6-8623-C6B80587D620}" type="slidenum">
              <a:rPr lang="en-US" smtClean="0"/>
              <a:pPr>
                <a:defRPr/>
              </a:pPr>
              <a:t>6</a:t>
            </a:fld>
            <a:endParaRPr lang="en-US"/>
          </a:p>
        </p:txBody>
      </p:sp>
    </p:spTree>
    <p:extLst>
      <p:ext uri="{BB962C8B-B14F-4D97-AF65-F5344CB8AC3E}">
        <p14:creationId xmlns:p14="http://schemas.microsoft.com/office/powerpoint/2010/main" val="176152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CC27347E-436D-4DB4-9D13-47E606BF9590}" type="slidenum">
              <a:rPr lang="en-US" sz="1300" smtClean="0"/>
              <a:pPr>
                <a:defRPr/>
              </a:pPr>
              <a:t>7</a:t>
            </a:fld>
            <a:endParaRPr lang="en-US" sz="13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I’m going to try to tell you at the start of each class what I’ll be covering. Here’s today. </a:t>
            </a:r>
          </a:p>
          <a:p>
            <a:endParaRPr lang="en-US" smtClean="0"/>
          </a:p>
          <a:p>
            <a:r>
              <a:rPr lang="en-US" smtClean="0"/>
              <a:t>Once we get done with some administrative cruft, we’ll get into the exciting stuff.</a:t>
            </a:r>
          </a:p>
          <a:p>
            <a:endParaRPr lang="en-US" smtClean="0"/>
          </a:p>
          <a:p>
            <a:endParaRPr lang="en-US" smtClean="0"/>
          </a:p>
          <a:p>
            <a:endParaRPr lang="en-US" smtClean="0"/>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CB282764-F263-4103-9C83-5A0445DDEAA1}" type="slidenum">
              <a:rPr lang="en-US" sz="1300" smtClean="0"/>
              <a:pPr>
                <a:defRPr/>
              </a:pPr>
              <a:t>8</a:t>
            </a:fld>
            <a:endParaRPr lang="en-US" sz="13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fix co-instructor, double-check texts</a:t>
            </a:r>
          </a:p>
          <a:p>
            <a:endParaRPr lang="en-US" dirty="0" smtClean="0"/>
          </a:p>
          <a:p>
            <a:endParaRPr lang="en-US" dirty="0" smtClean="0"/>
          </a:p>
          <a:p>
            <a:r>
              <a:rPr lang="en-US" dirty="0" smtClean="0"/>
              <a:t>Now you swore to me that you could all read, so I’ll just skim over the administrative </a:t>
            </a:r>
            <a:r>
              <a:rPr lang="en-US" dirty="0" err="1" smtClean="0"/>
              <a:t>cruft</a:t>
            </a:r>
            <a:r>
              <a:rPr lang="en-US" dirty="0" smtClean="0"/>
              <a:t> and hit the high notes.</a:t>
            </a:r>
          </a:p>
          <a:p>
            <a:endParaRPr lang="en-US" dirty="0" smtClean="0"/>
          </a:p>
          <a:p>
            <a:r>
              <a:rPr lang="en-US" dirty="0" smtClean="0"/>
              <a:t>All this is old news. I’ll also say that I’m going to try to be available after each class for at least a few minutes.</a:t>
            </a:r>
          </a:p>
          <a:p>
            <a:endParaRPr lang="en-US" dirty="0" smtClean="0"/>
          </a:p>
          <a:p>
            <a:r>
              <a:rPr lang="en-US" dirty="0" smtClean="0"/>
              <a:t>Introduce myself (and </a:t>
            </a:r>
            <a:r>
              <a:rPr lang="en-US" dirty="0" err="1" smtClean="0"/>
              <a:t>Tas</a:t>
            </a:r>
            <a:r>
              <a:rPr lang="en-US" dirty="0" smtClean="0"/>
              <a:t> introduce themselves if present)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4CF7D81C-9BCC-4A0F-9176-3D26AD7D2665}" type="slidenum">
              <a:rPr lang="en-US" sz="1300" smtClean="0"/>
              <a:pPr>
                <a:defRPr/>
              </a:pPr>
              <a:t>9</a:t>
            </a:fld>
            <a:endParaRPr lang="en-US" sz="13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double-check</a:t>
            </a:r>
            <a:r>
              <a:rPr lang="en-US" baseline="0" dirty="0" smtClean="0"/>
              <a:t> policies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FBBD4D9F-5CBC-4A2F-858A-DE44B9F42DFD}" type="slidenum">
              <a:rPr lang="en-US" sz="1300" smtClean="0"/>
              <a:pPr>
                <a:defRPr/>
              </a:pPr>
              <a:t>10</a:t>
            </a:fld>
            <a:endParaRPr lang="en-US" sz="13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defRPr>
            </a:lvl1pPr>
            <a:lvl2pPr marL="742950" indent="-285750" defTabSz="966788" eaLnBrk="0" hangingPunct="0">
              <a:defRPr sz="2400">
                <a:solidFill>
                  <a:schemeClr val="tx1"/>
                </a:solidFill>
                <a:latin typeface="Times New Roman" pitchFamily="18" charset="0"/>
              </a:defRPr>
            </a:lvl2pPr>
            <a:lvl3pPr marL="1143000" indent="-228600" defTabSz="966788" eaLnBrk="0" hangingPunct="0">
              <a:defRPr sz="2400">
                <a:solidFill>
                  <a:schemeClr val="tx1"/>
                </a:solidFill>
                <a:latin typeface="Times New Roman" pitchFamily="18" charset="0"/>
              </a:defRPr>
            </a:lvl3pPr>
            <a:lvl4pPr marL="1600200" indent="-228600" defTabSz="966788" eaLnBrk="0" hangingPunct="0">
              <a:defRPr sz="2400">
                <a:solidFill>
                  <a:schemeClr val="tx1"/>
                </a:solidFill>
                <a:latin typeface="Times New Roman" pitchFamily="18" charset="0"/>
              </a:defRPr>
            </a:lvl4pPr>
            <a:lvl5pPr marL="2057400" indent="-228600" defTabSz="966788" eaLnBrk="0" hangingPunct="0">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fld id="{A3D48C57-CCDE-4831-8FE4-D2DCE79239A1}" type="slidenum">
              <a:rPr lang="en-US" sz="1300" smtClean="0"/>
              <a:pPr>
                <a:defRPr/>
              </a:pPr>
              <a:t>11</a:t>
            </a:fld>
            <a:endParaRPr lang="en-US" sz="13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check online resources, check lab room, </a:t>
            </a:r>
            <a:r>
              <a:rPr lang="en-US" baseline="0" dirty="0" smtClean="0"/>
              <a:t>check machines in lab</a:t>
            </a:r>
            <a:endParaRPr lang="en-US" dirty="0" smtClean="0"/>
          </a:p>
          <a:p>
            <a:endParaRPr lang="en-US" dirty="0" smtClean="0"/>
          </a:p>
          <a:p>
            <a:r>
              <a:rPr lang="en-US" dirty="0" smtClean="0"/>
              <a:t>GO TO THIS WEB SITE! This and the Vista site will be the primary methods for distributing information.</a:t>
            </a:r>
          </a:p>
          <a:p>
            <a:endParaRPr lang="en-US" dirty="0" smtClean="0"/>
          </a:p>
          <a:p>
            <a:r>
              <a:rPr lang="en-US" dirty="0" smtClean="0"/>
              <a:t>Note that the programming projects will be graded on UNIX with the g++ compiler. This means: TEST ON UNIX WITH THE G++ COMPILER! Even if you don’t develop with those tools.</a:t>
            </a:r>
          </a:p>
          <a:p>
            <a:endParaRPr lang="en-US" dirty="0" smtClean="0"/>
          </a:p>
          <a:p>
            <a:r>
              <a:rPr lang="en-US" dirty="0" smtClean="0"/>
              <a:t>OK, that’s it for administrative details. Now, the question on all your minds should be…</a:t>
            </a:r>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69669F-0849-45AA-944A-0B7821416C24}" type="slidenum">
              <a:rPr lang="en-US"/>
              <a:pPr>
                <a:defRPr/>
              </a:pPr>
              <a:t>‹#›</a:t>
            </a:fld>
            <a:endParaRPr lang="en-US"/>
          </a:p>
        </p:txBody>
      </p:sp>
    </p:spTree>
    <p:extLst>
      <p:ext uri="{BB962C8B-B14F-4D97-AF65-F5344CB8AC3E}">
        <p14:creationId xmlns:p14="http://schemas.microsoft.com/office/powerpoint/2010/main" val="19102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082461-A254-4FD2-8DA8-21AD200DB94E}" type="slidenum">
              <a:rPr lang="en-US"/>
              <a:pPr>
                <a:defRPr/>
              </a:pPr>
              <a:t>‹#›</a:t>
            </a:fld>
            <a:endParaRPr lang="en-US"/>
          </a:p>
        </p:txBody>
      </p:sp>
    </p:spTree>
    <p:extLst>
      <p:ext uri="{BB962C8B-B14F-4D97-AF65-F5344CB8AC3E}">
        <p14:creationId xmlns:p14="http://schemas.microsoft.com/office/powerpoint/2010/main" val="3839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BEAB64-1D44-47E1-B021-6F96E5DCE31B}" type="slidenum">
              <a:rPr lang="en-US"/>
              <a:pPr>
                <a:defRPr/>
              </a:pPr>
              <a:t>‹#›</a:t>
            </a:fld>
            <a:endParaRPr lang="en-US"/>
          </a:p>
        </p:txBody>
      </p:sp>
    </p:spTree>
    <p:extLst>
      <p:ext uri="{BB962C8B-B14F-4D97-AF65-F5344CB8AC3E}">
        <p14:creationId xmlns:p14="http://schemas.microsoft.com/office/powerpoint/2010/main" val="195558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883D42-9376-4392-AF93-4833C0AA4A4E}" type="slidenum">
              <a:rPr lang="en-US"/>
              <a:pPr>
                <a:defRPr/>
              </a:pPr>
              <a:t>‹#›</a:t>
            </a:fld>
            <a:endParaRPr lang="en-US"/>
          </a:p>
        </p:txBody>
      </p:sp>
    </p:spTree>
    <p:extLst>
      <p:ext uri="{BB962C8B-B14F-4D97-AF65-F5344CB8AC3E}">
        <p14:creationId xmlns:p14="http://schemas.microsoft.com/office/powerpoint/2010/main" val="245664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10358A-7515-4F4A-B1F8-A8A6CFF49EDB}" type="slidenum">
              <a:rPr lang="en-US"/>
              <a:pPr>
                <a:defRPr/>
              </a:pPr>
              <a:t>‹#›</a:t>
            </a:fld>
            <a:endParaRPr lang="en-US"/>
          </a:p>
        </p:txBody>
      </p:sp>
    </p:spTree>
    <p:extLst>
      <p:ext uri="{BB962C8B-B14F-4D97-AF65-F5344CB8AC3E}">
        <p14:creationId xmlns:p14="http://schemas.microsoft.com/office/powerpoint/2010/main" val="364933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8070D4-4EE5-419B-9077-8E990EE43FF8}" type="slidenum">
              <a:rPr lang="en-US"/>
              <a:pPr>
                <a:defRPr/>
              </a:pPr>
              <a:t>‹#›</a:t>
            </a:fld>
            <a:endParaRPr lang="en-US"/>
          </a:p>
        </p:txBody>
      </p:sp>
    </p:spTree>
    <p:extLst>
      <p:ext uri="{BB962C8B-B14F-4D97-AF65-F5344CB8AC3E}">
        <p14:creationId xmlns:p14="http://schemas.microsoft.com/office/powerpoint/2010/main" val="367550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1C5D6D9-CD56-4FDE-AF59-923E24602E5A}" type="slidenum">
              <a:rPr lang="en-US"/>
              <a:pPr>
                <a:defRPr/>
              </a:pPr>
              <a:t>‹#›</a:t>
            </a:fld>
            <a:endParaRPr lang="en-US"/>
          </a:p>
        </p:txBody>
      </p:sp>
    </p:spTree>
    <p:extLst>
      <p:ext uri="{BB962C8B-B14F-4D97-AF65-F5344CB8AC3E}">
        <p14:creationId xmlns:p14="http://schemas.microsoft.com/office/powerpoint/2010/main" val="4868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25E87AF-2485-4245-8FB9-72FD886521BE}" type="slidenum">
              <a:rPr lang="en-US"/>
              <a:pPr>
                <a:defRPr/>
              </a:pPr>
              <a:t>‹#›</a:t>
            </a:fld>
            <a:endParaRPr lang="en-US"/>
          </a:p>
        </p:txBody>
      </p:sp>
    </p:spTree>
    <p:extLst>
      <p:ext uri="{BB962C8B-B14F-4D97-AF65-F5344CB8AC3E}">
        <p14:creationId xmlns:p14="http://schemas.microsoft.com/office/powerpoint/2010/main" val="255485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7EA7739-1C5E-4B1E-AC03-9925621DFC2C}" type="slidenum">
              <a:rPr lang="en-US"/>
              <a:pPr>
                <a:defRPr/>
              </a:pPr>
              <a:t>‹#›</a:t>
            </a:fld>
            <a:endParaRPr lang="en-US"/>
          </a:p>
        </p:txBody>
      </p:sp>
    </p:spTree>
    <p:extLst>
      <p:ext uri="{BB962C8B-B14F-4D97-AF65-F5344CB8AC3E}">
        <p14:creationId xmlns:p14="http://schemas.microsoft.com/office/powerpoint/2010/main" val="219203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77F24E-1CAD-42B6-B9CE-61DD17ADEEFF}" type="slidenum">
              <a:rPr lang="en-US"/>
              <a:pPr>
                <a:defRPr/>
              </a:pPr>
              <a:t>‹#›</a:t>
            </a:fld>
            <a:endParaRPr lang="en-US"/>
          </a:p>
        </p:txBody>
      </p:sp>
    </p:spTree>
    <p:extLst>
      <p:ext uri="{BB962C8B-B14F-4D97-AF65-F5344CB8AC3E}">
        <p14:creationId xmlns:p14="http://schemas.microsoft.com/office/powerpoint/2010/main" val="35842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C5DB7F-0BB5-4C76-BDC8-52925F1FDE3E}" type="slidenum">
              <a:rPr lang="en-US"/>
              <a:pPr>
                <a:defRPr/>
              </a:pPr>
              <a:t>‹#›</a:t>
            </a:fld>
            <a:endParaRPr lang="en-US"/>
          </a:p>
        </p:txBody>
      </p:sp>
    </p:spTree>
    <p:extLst>
      <p:ext uri="{BB962C8B-B14F-4D97-AF65-F5344CB8AC3E}">
        <p14:creationId xmlns:p14="http://schemas.microsoft.com/office/powerpoint/2010/main" val="196480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mn-cs"/>
              </a:defRPr>
            </a:lvl1pPr>
          </a:lstStyle>
          <a:p>
            <a:pPr>
              <a:defRPr/>
            </a:pPr>
            <a:fld id="{5763DBF6-A573-4523-A1A9-E7366E1C72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4.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1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notesSlide" Target="../notesSlides/notesSlide15.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4.xml"/><Relationship Id="rId5" Type="http://schemas.openxmlformats.org/officeDocument/2006/relationships/tags" Target="../tags/tag84.xml"/><Relationship Id="rId4" Type="http://schemas.openxmlformats.org/officeDocument/2006/relationships/tags" Target="../tags/tag83.xml"/></Relationships>
</file>

<file path=ppt/slides/_rels/slide18.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19.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notesSlide" Target="../notesSlides/notesSlide19.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s/_rels/slide22.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4.jpe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09.xml"/></Relationships>
</file>

<file path=ppt/slides/_rels/slide2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notesSlide" Target="../notesSlides/notesSlide21.xml"/><Relationship Id="rId5" Type="http://schemas.openxmlformats.org/officeDocument/2006/relationships/slideLayout" Target="../slideLayouts/slideLayout4.xml"/><Relationship Id="rId4" Type="http://schemas.openxmlformats.org/officeDocument/2006/relationships/tags" Target="../tags/tag113.xml"/></Relationships>
</file>

<file path=ppt/slides/_rels/slide24.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9" Type="http://schemas.openxmlformats.org/officeDocument/2006/relationships/tags" Target="../tags/tag152.xml"/><Relationship Id="rId3" Type="http://schemas.openxmlformats.org/officeDocument/2006/relationships/tags" Target="../tags/tag116.xml"/><Relationship Id="rId21" Type="http://schemas.openxmlformats.org/officeDocument/2006/relationships/tags" Target="../tags/tag134.xml"/><Relationship Id="rId34" Type="http://schemas.openxmlformats.org/officeDocument/2006/relationships/tags" Target="../tags/tag147.xml"/><Relationship Id="rId42" Type="http://schemas.openxmlformats.org/officeDocument/2006/relationships/tags" Target="../tags/tag155.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33" Type="http://schemas.openxmlformats.org/officeDocument/2006/relationships/tags" Target="../tags/tag146.xml"/><Relationship Id="rId38" Type="http://schemas.openxmlformats.org/officeDocument/2006/relationships/tags" Target="../tags/tag151.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tags" Target="../tags/tag142.xml"/><Relationship Id="rId41" Type="http://schemas.openxmlformats.org/officeDocument/2006/relationships/tags" Target="../tags/tag154.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32" Type="http://schemas.openxmlformats.org/officeDocument/2006/relationships/tags" Target="../tags/tag145.xml"/><Relationship Id="rId37" Type="http://schemas.openxmlformats.org/officeDocument/2006/relationships/tags" Target="../tags/tag150.xml"/><Relationship Id="rId40" Type="http://schemas.openxmlformats.org/officeDocument/2006/relationships/tags" Target="../tags/tag153.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36" Type="http://schemas.openxmlformats.org/officeDocument/2006/relationships/tags" Target="../tags/tag149.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tags" Target="../tags/tag144.xml"/><Relationship Id="rId44" Type="http://schemas.openxmlformats.org/officeDocument/2006/relationships/notesSlide" Target="../notesSlides/notesSlide2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tags" Target="../tags/tag143.xml"/><Relationship Id="rId35" Type="http://schemas.openxmlformats.org/officeDocument/2006/relationships/tags" Target="../tags/tag148.xml"/><Relationship Id="rId43"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notesSlide" Target="../notesSlides/notesSlide23.xml"/><Relationship Id="rId5" Type="http://schemas.openxmlformats.org/officeDocument/2006/relationships/tags" Target="../tags/tag160.xml"/><Relationship Id="rId10" Type="http://schemas.openxmlformats.org/officeDocument/2006/relationships/slideLayout" Target="../slideLayouts/slideLayout4.xml"/><Relationship Id="rId4" Type="http://schemas.openxmlformats.org/officeDocument/2006/relationships/tags" Target="../tags/tag159.xml"/><Relationship Id="rId9" Type="http://schemas.openxmlformats.org/officeDocument/2006/relationships/tags" Target="../tags/tag164.xml"/></Relationships>
</file>

<file path=ppt/slides/_rels/slide26.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notesSlide" Target="../notesSlides/notesSlide24.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slideLayout" Target="../slideLayouts/slideLayout4.xml"/><Relationship Id="rId5" Type="http://schemas.openxmlformats.org/officeDocument/2006/relationships/tags" Target="../tags/tag169.xml"/><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s>
</file>

<file path=ppt/slides/_rels/slide27.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tags" Target="../tags/tag192.xml"/><Relationship Id="rId26" Type="http://schemas.openxmlformats.org/officeDocument/2006/relationships/tags" Target="../tags/tag200.xml"/><Relationship Id="rId3" Type="http://schemas.openxmlformats.org/officeDocument/2006/relationships/tags" Target="../tags/tag177.xml"/><Relationship Id="rId21" Type="http://schemas.openxmlformats.org/officeDocument/2006/relationships/tags" Target="../tags/tag195.xml"/><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tags" Target="../tags/tag191.xml"/><Relationship Id="rId25" Type="http://schemas.openxmlformats.org/officeDocument/2006/relationships/tags" Target="../tags/tag199.xml"/><Relationship Id="rId2" Type="http://schemas.openxmlformats.org/officeDocument/2006/relationships/tags" Target="../tags/tag176.xml"/><Relationship Id="rId16" Type="http://schemas.openxmlformats.org/officeDocument/2006/relationships/tags" Target="../tags/tag190.xml"/><Relationship Id="rId20" Type="http://schemas.openxmlformats.org/officeDocument/2006/relationships/tags" Target="../tags/tag194.xml"/><Relationship Id="rId29" Type="http://schemas.openxmlformats.org/officeDocument/2006/relationships/tags" Target="../tags/tag203.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24" Type="http://schemas.openxmlformats.org/officeDocument/2006/relationships/tags" Target="../tags/tag198.xml"/><Relationship Id="rId5" Type="http://schemas.openxmlformats.org/officeDocument/2006/relationships/tags" Target="../tags/tag179.xml"/><Relationship Id="rId15" Type="http://schemas.openxmlformats.org/officeDocument/2006/relationships/tags" Target="../tags/tag189.xml"/><Relationship Id="rId23" Type="http://schemas.openxmlformats.org/officeDocument/2006/relationships/tags" Target="../tags/tag197.xml"/><Relationship Id="rId28" Type="http://schemas.openxmlformats.org/officeDocument/2006/relationships/tags" Target="../tags/tag202.xml"/><Relationship Id="rId10" Type="http://schemas.openxmlformats.org/officeDocument/2006/relationships/tags" Target="../tags/tag184.xml"/><Relationship Id="rId19" Type="http://schemas.openxmlformats.org/officeDocument/2006/relationships/tags" Target="../tags/tag193.xml"/><Relationship Id="rId31" Type="http://schemas.openxmlformats.org/officeDocument/2006/relationships/notesSlide" Target="../notesSlides/notesSlide25.xml"/><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tags" Target="../tags/tag188.xml"/><Relationship Id="rId22" Type="http://schemas.openxmlformats.org/officeDocument/2006/relationships/tags" Target="../tags/tag196.xml"/><Relationship Id="rId27" Type="http://schemas.openxmlformats.org/officeDocument/2006/relationships/tags" Target="../tags/tag201.xml"/><Relationship Id="rId30"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tags" Target="../tags/tag221.xml"/><Relationship Id="rId26" Type="http://schemas.openxmlformats.org/officeDocument/2006/relationships/tags" Target="../tags/tag229.xml"/><Relationship Id="rId3" Type="http://schemas.openxmlformats.org/officeDocument/2006/relationships/tags" Target="../tags/tag206.xml"/><Relationship Id="rId21" Type="http://schemas.openxmlformats.org/officeDocument/2006/relationships/tags" Target="../tags/tag224.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5" Type="http://schemas.openxmlformats.org/officeDocument/2006/relationships/tags" Target="../tags/tag228.xml"/><Relationship Id="rId2" Type="http://schemas.openxmlformats.org/officeDocument/2006/relationships/tags" Target="../tags/tag205.xml"/><Relationship Id="rId16" Type="http://schemas.openxmlformats.org/officeDocument/2006/relationships/tags" Target="../tags/tag219.xml"/><Relationship Id="rId20" Type="http://schemas.openxmlformats.org/officeDocument/2006/relationships/tags" Target="../tags/tag223.xml"/><Relationship Id="rId29" Type="http://schemas.openxmlformats.org/officeDocument/2006/relationships/tags" Target="../tags/tag232.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24" Type="http://schemas.openxmlformats.org/officeDocument/2006/relationships/tags" Target="../tags/tag227.xml"/><Relationship Id="rId5" Type="http://schemas.openxmlformats.org/officeDocument/2006/relationships/tags" Target="../tags/tag208.xml"/><Relationship Id="rId15" Type="http://schemas.openxmlformats.org/officeDocument/2006/relationships/tags" Target="../tags/tag218.xml"/><Relationship Id="rId23" Type="http://schemas.openxmlformats.org/officeDocument/2006/relationships/tags" Target="../tags/tag226.xml"/><Relationship Id="rId28" Type="http://schemas.openxmlformats.org/officeDocument/2006/relationships/tags" Target="../tags/tag231.xml"/><Relationship Id="rId10" Type="http://schemas.openxmlformats.org/officeDocument/2006/relationships/tags" Target="../tags/tag213.xml"/><Relationship Id="rId19" Type="http://schemas.openxmlformats.org/officeDocument/2006/relationships/tags" Target="../tags/tag222.xml"/><Relationship Id="rId31" Type="http://schemas.openxmlformats.org/officeDocument/2006/relationships/notesSlide" Target="../notesSlides/notesSlide26.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 Id="rId22" Type="http://schemas.openxmlformats.org/officeDocument/2006/relationships/tags" Target="../tags/tag225.xml"/><Relationship Id="rId27" Type="http://schemas.openxmlformats.org/officeDocument/2006/relationships/tags" Target="../tags/tag230.xml"/><Relationship Id="rId30"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236.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jpeg"/><Relationship Id="rId5" Type="http://schemas.openxmlformats.org/officeDocument/2006/relationships/tags" Target="../tags/tag13.xml"/><Relationship Id="rId10" Type="http://schemas.openxmlformats.org/officeDocument/2006/relationships/hyperlink" Target="http://www.youtube.com/user/Vihart?feature=g-u#p/u/1/ahXIMUkSXX0" TargetMode="External"/><Relationship Id="rId4" Type="http://schemas.openxmlformats.org/officeDocument/2006/relationships/tags" Target="../tags/tag12.xml"/><Relationship Id="rId9"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18" Type="http://schemas.openxmlformats.org/officeDocument/2006/relationships/notesSlide" Target="../notesSlides/notesSlide29.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17" Type="http://schemas.openxmlformats.org/officeDocument/2006/relationships/slideLayout" Target="../slideLayouts/slideLayout2.xml"/><Relationship Id="rId2" Type="http://schemas.openxmlformats.org/officeDocument/2006/relationships/tags" Target="../tags/tag241.xml"/><Relationship Id="rId16" Type="http://schemas.openxmlformats.org/officeDocument/2006/relationships/tags" Target="../tags/tag255.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tags" Target="../tags/tag254.xml"/><Relationship Id="rId10" Type="http://schemas.openxmlformats.org/officeDocument/2006/relationships/tags" Target="../tags/tag249.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s>
</file>

<file path=ppt/slides/_rels/slide32.xml.rels><?xml version="1.0" encoding="UTF-8" standalone="yes"?>
<Relationships xmlns="http://schemas.openxmlformats.org/package/2006/relationships"><Relationship Id="rId3" Type="http://schemas.openxmlformats.org/officeDocument/2006/relationships/tags" Target="../tags/tag258.xml"/><Relationship Id="rId7" Type="http://schemas.openxmlformats.org/officeDocument/2006/relationships/image" Target="../media/image5.jpeg"/><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259.xml"/></Relationships>
</file>

<file path=ppt/slides/_rels/slide3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tags" Target="../tags/tag262.xml"/><Relationship Id="rId7" Type="http://schemas.openxmlformats.org/officeDocument/2006/relationships/slideLayout" Target="../slideLayouts/slideLayout4.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9" Type="http://schemas.openxmlformats.org/officeDocument/2006/relationships/image" Target="../media/image6.emf"/></Relationships>
</file>

<file path=ppt/slides/_rels/slide34.xml.rels><?xml version="1.0" encoding="UTF-8" standalone="yes"?>
<Relationships xmlns="http://schemas.openxmlformats.org/package/2006/relationships"><Relationship Id="rId3" Type="http://schemas.openxmlformats.org/officeDocument/2006/relationships/tags" Target="../tags/tag268.xml"/><Relationship Id="rId7" Type="http://schemas.openxmlformats.org/officeDocument/2006/relationships/slideLayout" Target="../slideLayouts/slideLayout4.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s>
</file>

<file path=ppt/slides/_rels/slide35.xml.rels><?xml version="1.0" encoding="UTF-8" standalone="yes"?>
<Relationships xmlns="http://schemas.openxmlformats.org/package/2006/relationships"><Relationship Id="rId3" Type="http://schemas.openxmlformats.org/officeDocument/2006/relationships/tags" Target="../tags/tag274.xml"/><Relationship Id="rId7" Type="http://schemas.openxmlformats.org/officeDocument/2006/relationships/slideLayout" Target="../slideLayouts/slideLayout4.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s>
</file>

<file path=ppt/slides/_rels/slide36.xml.rels><?xml version="1.0" encoding="UTF-8" standalone="yes"?>
<Relationships xmlns="http://schemas.openxmlformats.org/package/2006/relationships"><Relationship Id="rId3" Type="http://schemas.openxmlformats.org/officeDocument/2006/relationships/tags" Target="../tags/tag280.xml"/><Relationship Id="rId7" Type="http://schemas.openxmlformats.org/officeDocument/2006/relationships/slideLayout" Target="../slideLayouts/slideLayout4.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s>
</file>

<file path=ppt/slides/_rels/slide37.xml.rels><?xml version="1.0" encoding="UTF-8" standalone="yes"?>
<Relationships xmlns="http://schemas.openxmlformats.org/package/2006/relationships"><Relationship Id="rId3" Type="http://schemas.openxmlformats.org/officeDocument/2006/relationships/tags" Target="../tags/tag286.xml"/><Relationship Id="rId7" Type="http://schemas.openxmlformats.org/officeDocument/2006/relationships/slideLayout" Target="../slideLayouts/slideLayout4.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s>
</file>

<file path=ppt/slides/_rels/slide38.xml.rels><?xml version="1.0" encoding="UTF-8" standalone="yes"?>
<Relationships xmlns="http://schemas.openxmlformats.org/package/2006/relationships"><Relationship Id="rId3" Type="http://schemas.openxmlformats.org/officeDocument/2006/relationships/tags" Target="../tags/tag292.xml"/><Relationship Id="rId7" Type="http://schemas.openxmlformats.org/officeDocument/2006/relationships/slideLayout" Target="../slideLayouts/slideLayout4.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s>
</file>

<file path=ppt/slides/_rels/slide39.xml.rels><?xml version="1.0" encoding="UTF-8" standalone="yes"?>
<Relationships xmlns="http://schemas.openxmlformats.org/package/2006/relationships"><Relationship Id="rId3" Type="http://schemas.openxmlformats.org/officeDocument/2006/relationships/tags" Target="../tags/tag298.xml"/><Relationship Id="rId7" Type="http://schemas.openxmlformats.org/officeDocument/2006/relationships/slideLayout" Target="../slideLayouts/slideLayout4.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s>
</file>

<file path=ppt/slides/_rels/slide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2.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tags" Target="../tags/tag304.xml"/><Relationship Id="rId7" Type="http://schemas.openxmlformats.org/officeDocument/2006/relationships/slideLayout" Target="../slideLayouts/slideLayout4.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s>
</file>

<file path=ppt/slides/_rels/slide41.xml.rels><?xml version="1.0" encoding="UTF-8" standalone="yes"?>
<Relationships xmlns="http://schemas.openxmlformats.org/package/2006/relationships"><Relationship Id="rId3" Type="http://schemas.openxmlformats.org/officeDocument/2006/relationships/tags" Target="../tags/tag310.xml"/><Relationship Id="rId7" Type="http://schemas.openxmlformats.org/officeDocument/2006/relationships/slideLayout" Target="../slideLayouts/slideLayout4.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s>
</file>

<file path=ppt/slides/_rels/slide42.xml.rels><?xml version="1.0" encoding="UTF-8" standalone="yes"?>
<Relationships xmlns="http://schemas.openxmlformats.org/package/2006/relationships"><Relationship Id="rId3" Type="http://schemas.openxmlformats.org/officeDocument/2006/relationships/tags" Target="../tags/tag316.xml"/><Relationship Id="rId7" Type="http://schemas.openxmlformats.org/officeDocument/2006/relationships/slideLayout" Target="../slideLayouts/slideLayout4.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s>
</file>

<file path=ppt/slides/_rels/slide43.xml.rels><?xml version="1.0" encoding="UTF-8" standalone="yes"?>
<Relationships xmlns="http://schemas.openxmlformats.org/package/2006/relationships"><Relationship Id="rId3" Type="http://schemas.openxmlformats.org/officeDocument/2006/relationships/tags" Target="../tags/tag322.xml"/><Relationship Id="rId7" Type="http://schemas.openxmlformats.org/officeDocument/2006/relationships/slideLayout" Target="../slideLayouts/slideLayout4.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s/_rels/slide44.xml.rels><?xml version="1.0" encoding="UTF-8" standalone="yes"?>
<Relationships xmlns="http://schemas.openxmlformats.org/package/2006/relationships"><Relationship Id="rId3" Type="http://schemas.openxmlformats.org/officeDocument/2006/relationships/tags" Target="../tags/tag328.xml"/><Relationship Id="rId7" Type="http://schemas.openxmlformats.org/officeDocument/2006/relationships/slideLayout" Target="../slideLayouts/slideLayout4.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s>
</file>

<file path=ppt/slides/_rels/slide45.xml.rels><?xml version="1.0" encoding="UTF-8" standalone="yes"?>
<Relationships xmlns="http://schemas.openxmlformats.org/package/2006/relationships"><Relationship Id="rId3" Type="http://schemas.openxmlformats.org/officeDocument/2006/relationships/tags" Target="../tags/tag334.xml"/><Relationship Id="rId7" Type="http://schemas.openxmlformats.org/officeDocument/2006/relationships/slideLayout" Target="../slideLayouts/slideLayout4.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s>
</file>

<file path=ppt/slides/_rels/slide46.xml.rels><?xml version="1.0" encoding="UTF-8" standalone="yes"?>
<Relationships xmlns="http://schemas.openxmlformats.org/package/2006/relationships"><Relationship Id="rId3" Type="http://schemas.openxmlformats.org/officeDocument/2006/relationships/tags" Target="../tags/tag340.xml"/><Relationship Id="rId7" Type="http://schemas.openxmlformats.org/officeDocument/2006/relationships/slideLayout" Target="../slideLayouts/slideLayout4.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s>
</file>

<file path=ppt/slides/_rels/slide47.xml.rels><?xml version="1.0" encoding="UTF-8" standalone="yes"?>
<Relationships xmlns="http://schemas.openxmlformats.org/package/2006/relationships"><Relationship Id="rId3" Type="http://schemas.openxmlformats.org/officeDocument/2006/relationships/tags" Target="../tags/tag346.xml"/><Relationship Id="rId7" Type="http://schemas.openxmlformats.org/officeDocument/2006/relationships/slideLayout" Target="../slideLayouts/slideLayout4.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s>
</file>

<file path=ppt/slides/_rels/slide48.xml.rels><?xml version="1.0" encoding="UTF-8" standalone="yes"?>
<Relationships xmlns="http://schemas.openxmlformats.org/package/2006/relationships"><Relationship Id="rId3" Type="http://schemas.openxmlformats.org/officeDocument/2006/relationships/tags" Target="../tags/tag352.xml"/><Relationship Id="rId7" Type="http://schemas.openxmlformats.org/officeDocument/2006/relationships/slideLayout" Target="../slideLayouts/slideLayout4.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s>
</file>

<file path=ppt/slides/_rels/slide49.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slideLayout" Target="../slideLayouts/slideLayout4.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s>
</file>

<file path=ppt/slides/_rels/slide5.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1.jpeg"/><Relationship Id="rId5" Type="http://schemas.openxmlformats.org/officeDocument/2006/relationships/tags" Target="../tags/tag30.xml"/><Relationship Id="rId10" Type="http://schemas.openxmlformats.org/officeDocument/2006/relationships/notesSlide" Target="../notesSlides/notesSlide3.xml"/><Relationship Id="rId4" Type="http://schemas.openxmlformats.org/officeDocument/2006/relationships/tags" Target="../tags/tag29.xml"/><Relationship Id="rId9"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slideLayout" Target="../slideLayouts/slideLayout4.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s>
</file>

<file path=ppt/slides/_rels/slide51.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tags" Target="../tags/tag380.xml"/><Relationship Id="rId18" Type="http://schemas.openxmlformats.org/officeDocument/2006/relationships/tags" Target="../tags/tag385.xml"/><Relationship Id="rId26" Type="http://schemas.openxmlformats.org/officeDocument/2006/relationships/tags" Target="../tags/tag393.xml"/><Relationship Id="rId3" Type="http://schemas.openxmlformats.org/officeDocument/2006/relationships/tags" Target="../tags/tag370.xml"/><Relationship Id="rId21" Type="http://schemas.openxmlformats.org/officeDocument/2006/relationships/tags" Target="../tags/tag388.xml"/><Relationship Id="rId34" Type="http://schemas.openxmlformats.org/officeDocument/2006/relationships/tags" Target="../tags/tag401.xml"/><Relationship Id="rId7" Type="http://schemas.openxmlformats.org/officeDocument/2006/relationships/tags" Target="../tags/tag374.xml"/><Relationship Id="rId12" Type="http://schemas.openxmlformats.org/officeDocument/2006/relationships/tags" Target="../tags/tag379.xml"/><Relationship Id="rId17" Type="http://schemas.openxmlformats.org/officeDocument/2006/relationships/tags" Target="../tags/tag384.xml"/><Relationship Id="rId25" Type="http://schemas.openxmlformats.org/officeDocument/2006/relationships/tags" Target="../tags/tag392.xml"/><Relationship Id="rId33" Type="http://schemas.openxmlformats.org/officeDocument/2006/relationships/tags" Target="../tags/tag400.xml"/><Relationship Id="rId2" Type="http://schemas.openxmlformats.org/officeDocument/2006/relationships/tags" Target="../tags/tag369.xml"/><Relationship Id="rId16" Type="http://schemas.openxmlformats.org/officeDocument/2006/relationships/tags" Target="../tags/tag383.xml"/><Relationship Id="rId20" Type="http://schemas.openxmlformats.org/officeDocument/2006/relationships/tags" Target="../tags/tag387.xml"/><Relationship Id="rId29" Type="http://schemas.openxmlformats.org/officeDocument/2006/relationships/tags" Target="../tags/tag396.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tags" Target="../tags/tag378.xml"/><Relationship Id="rId24" Type="http://schemas.openxmlformats.org/officeDocument/2006/relationships/tags" Target="../tags/tag391.xml"/><Relationship Id="rId32" Type="http://schemas.openxmlformats.org/officeDocument/2006/relationships/tags" Target="../tags/tag399.xml"/><Relationship Id="rId37" Type="http://schemas.openxmlformats.org/officeDocument/2006/relationships/notesSlide" Target="../notesSlides/notesSlide31.xml"/><Relationship Id="rId5" Type="http://schemas.openxmlformats.org/officeDocument/2006/relationships/tags" Target="../tags/tag372.xml"/><Relationship Id="rId15" Type="http://schemas.openxmlformats.org/officeDocument/2006/relationships/tags" Target="../tags/tag382.xml"/><Relationship Id="rId23" Type="http://schemas.openxmlformats.org/officeDocument/2006/relationships/tags" Target="../tags/tag390.xml"/><Relationship Id="rId28" Type="http://schemas.openxmlformats.org/officeDocument/2006/relationships/tags" Target="../tags/tag395.xml"/><Relationship Id="rId36" Type="http://schemas.openxmlformats.org/officeDocument/2006/relationships/slideLayout" Target="../slideLayouts/slideLayout2.xml"/><Relationship Id="rId10" Type="http://schemas.openxmlformats.org/officeDocument/2006/relationships/tags" Target="../tags/tag377.xml"/><Relationship Id="rId19" Type="http://schemas.openxmlformats.org/officeDocument/2006/relationships/tags" Target="../tags/tag386.xml"/><Relationship Id="rId31" Type="http://schemas.openxmlformats.org/officeDocument/2006/relationships/tags" Target="../tags/tag398.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tags" Target="../tags/tag381.xml"/><Relationship Id="rId22" Type="http://schemas.openxmlformats.org/officeDocument/2006/relationships/tags" Target="../tags/tag389.xml"/><Relationship Id="rId27" Type="http://schemas.openxmlformats.org/officeDocument/2006/relationships/tags" Target="../tags/tag394.xml"/><Relationship Id="rId30" Type="http://schemas.openxmlformats.org/officeDocument/2006/relationships/tags" Target="../tags/tag397.xml"/><Relationship Id="rId35" Type="http://schemas.openxmlformats.org/officeDocument/2006/relationships/tags" Target="../tags/tag402.xml"/></Relationships>
</file>

<file path=ppt/slides/_rels/slide52.xml.rels><?xml version="1.0" encoding="UTF-8" standalone="yes"?>
<Relationships xmlns="http://schemas.openxmlformats.org/package/2006/relationships"><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slideLayout" Target="../slideLayouts/slideLayout2.xml"/><Relationship Id="rId5" Type="http://schemas.openxmlformats.org/officeDocument/2006/relationships/tags" Target="../tags/tag407.xml"/><Relationship Id="rId4" Type="http://schemas.openxmlformats.org/officeDocument/2006/relationships/tags" Target="../tags/tag406.xml"/></Relationships>
</file>

<file path=ppt/slides/_rels/slide53.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tags" Target="../tags/tag420.xml"/><Relationship Id="rId18" Type="http://schemas.openxmlformats.org/officeDocument/2006/relationships/tags" Target="../tags/tag425.xml"/><Relationship Id="rId26" Type="http://schemas.openxmlformats.org/officeDocument/2006/relationships/slideLayout" Target="../slideLayouts/slideLayout2.xml"/><Relationship Id="rId3" Type="http://schemas.openxmlformats.org/officeDocument/2006/relationships/tags" Target="../tags/tag410.xml"/><Relationship Id="rId21" Type="http://schemas.openxmlformats.org/officeDocument/2006/relationships/tags" Target="../tags/tag428.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tags" Target="../tags/tag424.xml"/><Relationship Id="rId25" Type="http://schemas.openxmlformats.org/officeDocument/2006/relationships/tags" Target="../tags/tag432.xml"/><Relationship Id="rId2" Type="http://schemas.openxmlformats.org/officeDocument/2006/relationships/tags" Target="../tags/tag409.xml"/><Relationship Id="rId16" Type="http://schemas.openxmlformats.org/officeDocument/2006/relationships/tags" Target="../tags/tag423.xml"/><Relationship Id="rId20" Type="http://schemas.openxmlformats.org/officeDocument/2006/relationships/tags" Target="../tags/tag427.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24" Type="http://schemas.openxmlformats.org/officeDocument/2006/relationships/tags" Target="../tags/tag431.xml"/><Relationship Id="rId5" Type="http://schemas.openxmlformats.org/officeDocument/2006/relationships/tags" Target="../tags/tag412.xml"/><Relationship Id="rId15" Type="http://schemas.openxmlformats.org/officeDocument/2006/relationships/tags" Target="../tags/tag422.xml"/><Relationship Id="rId23" Type="http://schemas.openxmlformats.org/officeDocument/2006/relationships/tags" Target="../tags/tag430.xml"/><Relationship Id="rId10" Type="http://schemas.openxmlformats.org/officeDocument/2006/relationships/tags" Target="../tags/tag417.xml"/><Relationship Id="rId19" Type="http://schemas.openxmlformats.org/officeDocument/2006/relationships/tags" Target="../tags/tag426.xml"/><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tags" Target="../tags/tag421.xml"/><Relationship Id="rId22" Type="http://schemas.openxmlformats.org/officeDocument/2006/relationships/tags" Target="../tags/tag429.xml"/><Relationship Id="rId27"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438.xml"/><Relationship Id="rId2" Type="http://schemas.openxmlformats.org/officeDocument/2006/relationships/tags" Target="../tags/tag437.xml"/><Relationship Id="rId1" Type="http://schemas.openxmlformats.org/officeDocument/2006/relationships/tags" Target="../tags/tag436.xml"/><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3.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1.jpe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notesSlide" Target="../notesSlides/notesSlide4.xml"/><Relationship Id="rId5" Type="http://schemas.openxmlformats.org/officeDocument/2006/relationships/tags" Target="../tags/tag38.xml"/><Relationship Id="rId10" Type="http://schemas.openxmlformats.org/officeDocument/2006/relationships/slideLayout" Target="../slideLayouts/slideLayout2.xml"/><Relationship Id="rId4" Type="http://schemas.openxmlformats.org/officeDocument/2006/relationships/tags" Target="../tags/tag37.xml"/><Relationship Id="rId9" Type="http://schemas.openxmlformats.org/officeDocument/2006/relationships/tags" Target="../tags/tag42.xml"/></Relationships>
</file>

<file path=ppt/slides/_rels/slide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5800" y="2286000"/>
            <a:ext cx="7772400" cy="1143000"/>
          </a:xfrm>
        </p:spPr>
        <p:txBody>
          <a:bodyPr/>
          <a:lstStyle/>
          <a:p>
            <a:r>
              <a:rPr lang="en-US" smtClean="0"/>
              <a:t>Come up and say hello!</a:t>
            </a:r>
          </a:p>
        </p:txBody>
      </p:sp>
      <p:sp>
        <p:nvSpPr>
          <p:cNvPr id="2051" name="Rectangle 3"/>
          <p:cNvSpPr>
            <a:spLocks noGrp="1" noChangeArrowheads="1"/>
          </p:cNvSpPr>
          <p:nvPr>
            <p:ph type="subTitle" idx="1"/>
            <p:custDataLst>
              <p:tags r:id="rId2"/>
            </p:custDataLst>
          </p:nvPr>
        </p:nvSpPr>
        <p:spPr/>
        <p:txBody>
          <a:bodyPr/>
          <a:lstStyle/>
          <a:p>
            <a:endParaRPr lang="en-US" smtClean="0"/>
          </a:p>
        </p:txBody>
      </p:sp>
      <p:sp>
        <p:nvSpPr>
          <p:cNvPr id="2052"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A179FCA-141A-4896-8D11-4821910AB43E}" type="slidenum">
              <a:rPr lang="en-US" sz="1400" smtClean="0"/>
              <a:pPr>
                <a:defRPr/>
              </a:pPr>
              <a:t>1</a:t>
            </a:fld>
            <a:endParaRPr lang="en-US"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r>
              <a:rPr lang="en-US" smtClean="0"/>
              <a:t>Collaboration</a:t>
            </a:r>
          </a:p>
        </p:txBody>
      </p:sp>
      <p:sp>
        <p:nvSpPr>
          <p:cNvPr id="10243" name="Rectangle 3"/>
          <p:cNvSpPr>
            <a:spLocks noGrp="1" noChangeArrowheads="1"/>
          </p:cNvSpPr>
          <p:nvPr>
            <p:ph type="body" idx="1"/>
            <p:custDataLst>
              <p:tags r:id="rId2"/>
            </p:custDataLst>
          </p:nvPr>
        </p:nvSpPr>
        <p:spPr/>
        <p:txBody>
          <a:bodyPr/>
          <a:lstStyle/>
          <a:p>
            <a:pPr>
              <a:buFontTx/>
              <a:buNone/>
            </a:pPr>
            <a:r>
              <a:rPr lang="en-US" b="1" dirty="0" smtClean="0"/>
              <a:t>READ</a:t>
            </a:r>
            <a:r>
              <a:rPr lang="en-US" dirty="0" smtClean="0"/>
              <a:t> the collaboration policy on the website.  </a:t>
            </a:r>
          </a:p>
          <a:p>
            <a:pPr>
              <a:buFontTx/>
              <a:buNone/>
            </a:pPr>
            <a:r>
              <a:rPr lang="en-US" dirty="0" smtClean="0"/>
              <a:t>You have </a:t>
            </a:r>
            <a:r>
              <a:rPr lang="en-US" b="1" dirty="0" smtClean="0"/>
              <a:t>LOTS</a:t>
            </a:r>
            <a:r>
              <a:rPr lang="en-US" dirty="0" smtClean="0"/>
              <a:t> of freedom to collaborate!</a:t>
            </a:r>
          </a:p>
          <a:p>
            <a:pPr>
              <a:buFontTx/>
              <a:buNone/>
            </a:pPr>
            <a:r>
              <a:rPr lang="en-US" dirty="0" smtClean="0"/>
              <a:t>Use it to learn and have fun while doing it!</a:t>
            </a:r>
          </a:p>
          <a:p>
            <a:pPr>
              <a:buFontTx/>
              <a:buNone/>
            </a:pPr>
            <a:endParaRPr lang="en-US" dirty="0" smtClean="0"/>
          </a:p>
          <a:p>
            <a:pPr>
              <a:buFontTx/>
              <a:buNone/>
            </a:pPr>
            <a:r>
              <a:rPr lang="en-US" b="1" dirty="0" smtClean="0"/>
              <a:t>Don’t violate the collaboration policy.</a:t>
            </a:r>
            <a:r>
              <a:rPr lang="en-US" dirty="0" smtClean="0"/>
              <a:t>  There’s no point in doing so, and the penalties are so severe that just thinking about them causes babies to cry</a:t>
            </a:r>
            <a:r>
              <a:rPr lang="en-US" baseline="30000" dirty="0" smtClean="0"/>
              <a:t>*</a:t>
            </a:r>
            <a:r>
              <a:rPr lang="en-US" dirty="0" smtClean="0"/>
              <a:t>.</a:t>
            </a:r>
          </a:p>
        </p:txBody>
      </p:sp>
      <p:sp>
        <p:nvSpPr>
          <p:cNvPr id="10244"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79DA79D5-2E5D-42C3-B8D1-078172F1CAAB}" type="slidenum">
              <a:rPr lang="en-US" sz="1400" smtClean="0"/>
              <a:pPr>
                <a:defRPr/>
              </a:pPr>
              <a:t>10</a:t>
            </a:fld>
            <a:endParaRPr lang="en-US" sz="1400" smtClean="0"/>
          </a:p>
        </p:txBody>
      </p:sp>
      <p:sp>
        <p:nvSpPr>
          <p:cNvPr id="10245" name="TextBox 5"/>
          <p:cNvSpPr txBox="1">
            <a:spLocks noChangeArrowheads="1"/>
          </p:cNvSpPr>
          <p:nvPr>
            <p:custDataLst>
              <p:tags r:id="rId4"/>
            </p:custDataLst>
          </p:nvPr>
        </p:nvSpPr>
        <p:spPr bwMode="auto">
          <a:xfrm>
            <a:off x="415925" y="6416675"/>
            <a:ext cx="865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sz="1800">
                <a:solidFill>
                  <a:srgbClr val="FF0000"/>
                </a:solidFill>
              </a:rPr>
              <a:t>*Almost anything causes babies to cry, actually, but the cheating penalties really are severe.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p:txBody>
          <a:bodyPr/>
          <a:lstStyle/>
          <a:p>
            <a:r>
              <a:rPr lang="en-US" smtClean="0"/>
              <a:t>Course Mechanics</a:t>
            </a:r>
          </a:p>
        </p:txBody>
      </p:sp>
      <p:sp>
        <p:nvSpPr>
          <p:cNvPr id="11267" name="Rectangle 3"/>
          <p:cNvSpPr>
            <a:spLocks noGrp="1" noChangeArrowheads="1"/>
          </p:cNvSpPr>
          <p:nvPr>
            <p:ph type="body" idx="1"/>
            <p:custDataLst>
              <p:tags r:id="rId2"/>
            </p:custDataLst>
          </p:nvPr>
        </p:nvSpPr>
        <p:spPr/>
        <p:txBody>
          <a:bodyPr/>
          <a:lstStyle/>
          <a:p>
            <a:r>
              <a:rPr lang="en-US" dirty="0" smtClean="0"/>
              <a:t>221 Web page: www.ugrad.cs.ubc.ca/~cs221</a:t>
            </a:r>
          </a:p>
          <a:p>
            <a:r>
              <a:rPr lang="en-US" dirty="0" smtClean="0"/>
              <a:t>221 Piazza site</a:t>
            </a:r>
            <a:r>
              <a:rPr lang="en-US" dirty="0"/>
              <a:t> </a:t>
            </a:r>
            <a:r>
              <a:rPr lang="en-US" dirty="0" smtClean="0"/>
              <a:t>at piazza.com</a:t>
            </a:r>
          </a:p>
          <a:p>
            <a:r>
              <a:rPr lang="en-US" dirty="0" smtClean="0"/>
              <a:t>Quizzes and grades on Connect (sorry!)</a:t>
            </a:r>
          </a:p>
          <a:p>
            <a:r>
              <a:rPr lang="en-US" dirty="0" smtClean="0"/>
              <a:t>Labs are in ICCS X350 and X251</a:t>
            </a:r>
          </a:p>
          <a:p>
            <a:pPr lvl="1"/>
            <a:r>
              <a:rPr lang="en-US" dirty="0" smtClean="0"/>
              <a:t>use the “Linux” logon to the computers</a:t>
            </a:r>
          </a:p>
          <a:p>
            <a:r>
              <a:rPr lang="en-US" dirty="0" smtClean="0">
                <a:solidFill>
                  <a:srgbClr val="FF0000"/>
                </a:solidFill>
              </a:rPr>
              <a:t>All programming projects graded on UNIX/g++</a:t>
            </a:r>
            <a:endParaRPr lang="en-US" dirty="0" smtClean="0"/>
          </a:p>
        </p:txBody>
      </p:sp>
      <p:sp>
        <p:nvSpPr>
          <p:cNvPr id="11268"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5EF8D1C8-F2F5-4397-9526-BB4991536EDD}" type="slidenum">
              <a:rPr lang="en-US" sz="1400" smtClean="0"/>
              <a:pPr>
                <a:defRPr/>
              </a:pPr>
              <a:t>11</a:t>
            </a:fld>
            <a:endParaRPr lang="en-US" sz="1400" smtClean="0"/>
          </a:p>
        </p:txBody>
      </p:sp>
      <p:sp>
        <p:nvSpPr>
          <p:cNvPr id="5" name="Rectangle 4" hidden="1"/>
          <p:cNvSpPr/>
          <p:nvPr>
            <p:custDataLst>
              <p:tags r:id="rId4"/>
            </p:custDataLst>
          </p:nvPr>
        </p:nvSpPr>
        <p:spPr>
          <a:xfrm>
            <a:off x="107950" y="188913"/>
            <a:ext cx="7056438" cy="584200"/>
          </a:xfrm>
          <a:prstGeom prst="rect">
            <a:avLst/>
          </a:prstGeom>
          <a:solidFill>
            <a:schemeClr val="accent1">
              <a:lumMod val="20000"/>
              <a:lumOff val="80000"/>
            </a:schemeClr>
          </a:solidFill>
        </p:spPr>
        <p:txBody>
          <a:bodyPr>
            <a:spAutoFit/>
          </a:bodyPr>
          <a:lstStyle/>
          <a:p>
            <a:pPr eaLnBrk="0" hangingPunct="0">
              <a:defRPr/>
            </a:pPr>
            <a:r>
              <a:rPr lang="en-US" sz="1600" dirty="0">
                <a:solidFill>
                  <a:srgbClr val="FF0000"/>
                </a:solidFill>
                <a:cs typeface="+mn-cs"/>
              </a:rPr>
              <a:t>GO TO THIS WEBSITE!</a:t>
            </a:r>
          </a:p>
          <a:p>
            <a:pPr eaLnBrk="0" hangingPunct="0">
              <a:defRPr/>
            </a:pPr>
            <a:r>
              <a:rPr lang="en-US" sz="1600" dirty="0">
                <a:solidFill>
                  <a:srgbClr val="FF0000"/>
                </a:solidFill>
                <a:cs typeface="+mn-cs"/>
              </a:rPr>
              <a:t>TEST ON THE UNIX G++ COMPILER ON </a:t>
            </a:r>
            <a:r>
              <a:rPr lang="en-US" sz="1600" dirty="0" err="1">
                <a:solidFill>
                  <a:srgbClr val="FF0000"/>
                </a:solidFill>
                <a:cs typeface="+mn-cs"/>
              </a:rPr>
              <a:t>ugrad</a:t>
            </a:r>
            <a:r>
              <a:rPr lang="en-US" sz="1600" dirty="0">
                <a:solidFill>
                  <a:srgbClr val="FF0000"/>
                </a:solidFill>
                <a:cs typeface="+mn-cs"/>
              </a:rPr>
              <a:t> MACHINES!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custDataLst>
              <p:tags r:id="rId1"/>
            </p:custDataLst>
          </p:nvPr>
        </p:nvSpPr>
        <p:spPr/>
        <p:txBody>
          <a:bodyPr/>
          <a:lstStyle/>
          <a:p>
            <a:r>
              <a:rPr lang="en-US" smtClean="0"/>
              <a:t>Today’s Outline</a:t>
            </a:r>
          </a:p>
        </p:txBody>
      </p:sp>
      <p:sp>
        <p:nvSpPr>
          <p:cNvPr id="7171" name="Rectangle 1027"/>
          <p:cNvSpPr>
            <a:spLocks noGrp="1" noChangeArrowheads="1"/>
          </p:cNvSpPr>
          <p:nvPr>
            <p:ph type="body" idx="1"/>
            <p:custDataLst>
              <p:tags r:id="rId2"/>
            </p:custDataLst>
          </p:nvPr>
        </p:nvSpPr>
        <p:spPr/>
        <p:txBody>
          <a:bodyPr/>
          <a:lstStyle/>
          <a:p>
            <a:r>
              <a:rPr lang="en-US" smtClean="0"/>
              <a:t>Administrative Cruft</a:t>
            </a:r>
          </a:p>
          <a:p>
            <a:r>
              <a:rPr lang="en-US" smtClean="0"/>
              <a:t>Overview of the Course</a:t>
            </a:r>
          </a:p>
          <a:p>
            <a:r>
              <a:rPr lang="en-US" smtClean="0"/>
              <a:t>Queues</a:t>
            </a:r>
          </a:p>
          <a:p>
            <a:r>
              <a:rPr lang="en-US" smtClean="0"/>
              <a:t>Stacks</a:t>
            </a:r>
          </a:p>
        </p:txBody>
      </p:sp>
      <p:sp>
        <p:nvSpPr>
          <p:cNvPr id="7172"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46A0E79C-FA82-4D92-B090-0D5419B34380}" type="slidenum">
              <a:rPr lang="en-US" sz="1400" smtClean="0"/>
              <a:pPr>
                <a:defRPr/>
              </a:pPr>
              <a:t>12</a:t>
            </a:fld>
            <a:endParaRPr lang="en-US" sz="1400" smtClean="0"/>
          </a:p>
        </p:txBody>
      </p:sp>
    </p:spTree>
    <p:extLst>
      <p:ext uri="{BB962C8B-B14F-4D97-AF65-F5344CB8AC3E}">
        <p14:creationId xmlns:p14="http://schemas.microsoft.com/office/powerpoint/2010/main" val="2672858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smtClean="0"/>
              <a:t>Observation</a:t>
            </a:r>
          </a:p>
        </p:txBody>
      </p:sp>
      <p:sp>
        <p:nvSpPr>
          <p:cNvPr id="13315" name="Rectangle 3"/>
          <p:cNvSpPr>
            <a:spLocks noGrp="1" noChangeArrowheads="1"/>
          </p:cNvSpPr>
          <p:nvPr>
            <p:ph type="body" idx="1"/>
            <p:custDataLst>
              <p:tags r:id="rId2"/>
            </p:custDataLst>
          </p:nvPr>
        </p:nvSpPr>
        <p:spPr/>
        <p:txBody>
          <a:bodyPr/>
          <a:lstStyle/>
          <a:p>
            <a:r>
              <a:rPr lang="en-US" dirty="0" smtClean="0"/>
              <a:t>All programs manipulate data</a:t>
            </a:r>
          </a:p>
          <a:p>
            <a:pPr lvl="1"/>
            <a:r>
              <a:rPr lang="en-US" dirty="0" smtClean="0"/>
              <a:t>programs </a:t>
            </a:r>
            <a:r>
              <a:rPr lang="en-US" i="1" dirty="0" smtClean="0"/>
              <a:t>process, store, display, gather</a:t>
            </a:r>
          </a:p>
          <a:p>
            <a:pPr lvl="1"/>
            <a:r>
              <a:rPr lang="en-US" dirty="0" smtClean="0"/>
              <a:t>data can be </a:t>
            </a:r>
            <a:r>
              <a:rPr lang="en-US" i="1" dirty="0" smtClean="0"/>
              <a:t>numbers, images, </a:t>
            </a:r>
            <a:r>
              <a:rPr lang="en-US" i="1" dirty="0"/>
              <a:t>sound (</a:t>
            </a:r>
            <a:r>
              <a:rPr lang="en-US" dirty="0" smtClean="0"/>
              <a:t>information!</a:t>
            </a:r>
            <a:r>
              <a:rPr lang="en-US" i="1" dirty="0" smtClean="0"/>
              <a:t>)</a:t>
            </a:r>
          </a:p>
          <a:p>
            <a:r>
              <a:rPr lang="en-US" dirty="0" smtClean="0"/>
              <a:t>Each program must decide how to store and manipulate data</a:t>
            </a:r>
          </a:p>
          <a:p>
            <a:r>
              <a:rPr lang="en-US" dirty="0" smtClean="0"/>
              <a:t>Choice influences program at every level</a:t>
            </a:r>
          </a:p>
          <a:p>
            <a:pPr lvl="1"/>
            <a:r>
              <a:rPr lang="en-US" dirty="0" smtClean="0"/>
              <a:t>execution speed</a:t>
            </a:r>
          </a:p>
          <a:p>
            <a:pPr lvl="1"/>
            <a:r>
              <a:rPr lang="en-US" dirty="0" smtClean="0"/>
              <a:t>memory requirements</a:t>
            </a:r>
          </a:p>
          <a:p>
            <a:pPr lvl="1"/>
            <a:r>
              <a:rPr lang="en-US" dirty="0" smtClean="0"/>
              <a:t>maintenance (debugging, extending, etc.)</a:t>
            </a:r>
          </a:p>
        </p:txBody>
      </p:sp>
      <p:sp>
        <p:nvSpPr>
          <p:cNvPr id="13316"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D55700A-6979-4077-AC18-598F0B1BCD02}" type="slidenum">
              <a:rPr lang="en-US" sz="1400" smtClean="0"/>
              <a:pPr>
                <a:defRPr/>
              </a:pPr>
              <a:t>13</a:t>
            </a:fld>
            <a:endParaRPr lang="en-US" sz="1400" smtClean="0"/>
          </a:p>
        </p:txBody>
      </p:sp>
      <p:sp>
        <p:nvSpPr>
          <p:cNvPr id="5" name="Rectangle 4" hidden="1"/>
          <p:cNvSpPr/>
          <p:nvPr>
            <p:custDataLst>
              <p:tags r:id="rId4"/>
            </p:custDataLst>
          </p:nvPr>
        </p:nvSpPr>
        <p:spPr>
          <a:xfrm>
            <a:off x="5148263" y="115888"/>
            <a:ext cx="3887787" cy="1077912"/>
          </a:xfrm>
          <a:prstGeom prst="rect">
            <a:avLst/>
          </a:prstGeom>
          <a:solidFill>
            <a:schemeClr val="accent1">
              <a:lumMod val="20000"/>
              <a:lumOff val="80000"/>
            </a:schemeClr>
          </a:solidFill>
        </p:spPr>
        <p:txBody>
          <a:bodyPr>
            <a:spAutoFit/>
          </a:bodyPr>
          <a:lstStyle/>
          <a:p>
            <a:pPr eaLnBrk="0" hangingPunct="0">
              <a:defRPr/>
            </a:pPr>
            <a:r>
              <a:rPr lang="en-US" sz="1600" dirty="0">
                <a:cs typeface="+mn-cs"/>
              </a:rPr>
              <a:t>Your knowledge of data structures affects what and how well you can program!</a:t>
            </a:r>
          </a:p>
          <a:p>
            <a:pPr eaLnBrk="0" hangingPunct="0">
              <a:defRPr/>
            </a:pPr>
            <a:endParaRPr lang="en-US" sz="1600" dirty="0">
              <a:cs typeface="+mn-cs"/>
            </a:endParaRPr>
          </a:p>
          <a:p>
            <a:pPr eaLnBrk="0" hangingPunct="0">
              <a:defRPr/>
            </a:pPr>
            <a:r>
              <a:rPr lang="en-US" sz="1600" dirty="0">
                <a:cs typeface="+mn-cs"/>
              </a:rPr>
              <a:t>helps you </a:t>
            </a:r>
            <a:r>
              <a:rPr lang="en-US" sz="1600" dirty="0" err="1">
                <a:cs typeface="+mn-cs"/>
              </a:rPr>
              <a:t>grok</a:t>
            </a:r>
            <a:r>
              <a:rPr lang="en-US" sz="1600" dirty="0">
                <a:cs typeface="+mn-cs"/>
              </a:rPr>
              <a:t> what’s </a:t>
            </a:r>
            <a:r>
              <a:rPr lang="en-US" sz="1600" i="1" dirty="0">
                <a:cs typeface="+mn-cs"/>
              </a:rPr>
              <a:t>possible</a:t>
            </a:r>
            <a:r>
              <a:rPr lang="en-US" sz="1600" dirty="0">
                <a:cs typeface="+mn-cs"/>
              </a:rPr>
              <a:t> to compute.</a:t>
            </a:r>
          </a:p>
        </p:txBody>
      </p:sp>
      <p:sp>
        <p:nvSpPr>
          <p:cNvPr id="2" name="TextBox 1"/>
          <p:cNvSpPr txBox="1"/>
          <p:nvPr/>
        </p:nvSpPr>
        <p:spPr>
          <a:xfrm>
            <a:off x="686133" y="6309320"/>
            <a:ext cx="8350363" cy="461665"/>
          </a:xfrm>
          <a:prstGeom prst="rect">
            <a:avLst/>
          </a:prstGeom>
          <a:noFill/>
        </p:spPr>
        <p:txBody>
          <a:bodyPr wrap="none" rtlCol="0">
            <a:spAutoFit/>
          </a:bodyPr>
          <a:lstStyle/>
          <a:p>
            <a:r>
              <a:rPr lang="en-CA" dirty="0" smtClean="0">
                <a:solidFill>
                  <a:srgbClr val="FF0000"/>
                </a:solidFill>
              </a:rPr>
              <a:t>How you structure your data </a:t>
            </a:r>
            <a:r>
              <a:rPr lang="en-CA" i="1" dirty="0" smtClean="0">
                <a:solidFill>
                  <a:srgbClr val="FF0000"/>
                </a:solidFill>
              </a:rPr>
              <a:t>matters</a:t>
            </a:r>
            <a:r>
              <a:rPr lang="en-CA" dirty="0" smtClean="0">
                <a:solidFill>
                  <a:srgbClr val="FF0000"/>
                </a:solidFill>
              </a:rPr>
              <a:t> to every program you create!</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US" smtClean="0"/>
              <a:t>Goals of the Course</a:t>
            </a:r>
          </a:p>
        </p:txBody>
      </p:sp>
      <p:sp>
        <p:nvSpPr>
          <p:cNvPr id="14339" name="Rectangle 3"/>
          <p:cNvSpPr>
            <a:spLocks noGrp="1" noChangeArrowheads="1"/>
          </p:cNvSpPr>
          <p:nvPr>
            <p:ph type="body" idx="1"/>
            <p:custDataLst>
              <p:tags r:id="rId2"/>
            </p:custDataLst>
          </p:nvPr>
        </p:nvSpPr>
        <p:spPr>
          <a:xfrm>
            <a:off x="685800" y="1981200"/>
            <a:ext cx="7924800" cy="4114800"/>
          </a:xfrm>
        </p:spPr>
        <p:txBody>
          <a:bodyPr/>
          <a:lstStyle/>
          <a:p>
            <a:r>
              <a:rPr lang="en-US" smtClean="0"/>
              <a:t>Become familiar with some of the fundamental data structures and algorithms in computer science</a:t>
            </a:r>
          </a:p>
          <a:p>
            <a:r>
              <a:rPr lang="en-US" smtClean="0"/>
              <a:t>Improve ability to solve problems abstractly</a:t>
            </a:r>
          </a:p>
          <a:p>
            <a:pPr lvl="1"/>
            <a:r>
              <a:rPr lang="en-US" smtClean="0"/>
              <a:t>data structures and algorithms are the building blocks</a:t>
            </a:r>
          </a:p>
          <a:p>
            <a:r>
              <a:rPr lang="en-US" smtClean="0"/>
              <a:t>Improve ability to analyze your algorithms</a:t>
            </a:r>
          </a:p>
          <a:p>
            <a:pPr lvl="1"/>
            <a:r>
              <a:rPr lang="en-US" smtClean="0"/>
              <a:t>prove correctness</a:t>
            </a:r>
          </a:p>
          <a:p>
            <a:pPr lvl="1"/>
            <a:r>
              <a:rPr lang="en-US" smtClean="0"/>
              <a:t>gauge, compare, and improve time and space complexity</a:t>
            </a:r>
          </a:p>
          <a:p>
            <a:r>
              <a:rPr lang="en-US" smtClean="0"/>
              <a:t>Become modestly skilled with C++ and UNIX, but this is </a:t>
            </a:r>
            <a:r>
              <a:rPr lang="en-US" b="1" i="1" smtClean="0"/>
              <a:t>largely on your own</a:t>
            </a:r>
            <a:r>
              <a:rPr lang="en-US" smtClean="0"/>
              <a:t>!</a:t>
            </a:r>
            <a:endParaRPr lang="en-US" sz="2000" smtClean="0"/>
          </a:p>
        </p:txBody>
      </p:sp>
      <p:sp>
        <p:nvSpPr>
          <p:cNvPr id="14340"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56CF8D7-F907-4F98-A1D1-4D860D2510ED}" type="slidenum">
              <a:rPr lang="en-US" sz="1400" smtClean="0"/>
              <a:pPr>
                <a:defRPr/>
              </a:pPr>
              <a:t>14</a:t>
            </a:fld>
            <a:endParaRPr lang="en-US" sz="1400" smtClean="0"/>
          </a:p>
        </p:txBody>
      </p:sp>
      <p:sp>
        <p:nvSpPr>
          <p:cNvPr id="5" name="Rectangle 4" hidden="1"/>
          <p:cNvSpPr/>
          <p:nvPr>
            <p:custDataLst>
              <p:tags r:id="rId4"/>
            </p:custDataLst>
          </p:nvPr>
        </p:nvSpPr>
        <p:spPr>
          <a:xfrm>
            <a:off x="3995738" y="115888"/>
            <a:ext cx="5040312" cy="831850"/>
          </a:xfrm>
          <a:prstGeom prst="rect">
            <a:avLst/>
          </a:prstGeom>
          <a:solidFill>
            <a:schemeClr val="accent1">
              <a:lumMod val="20000"/>
              <a:lumOff val="80000"/>
            </a:schemeClr>
          </a:solidFill>
        </p:spPr>
        <p:txBody>
          <a:bodyPr>
            <a:spAutoFit/>
          </a:bodyPr>
          <a:lstStyle/>
          <a:p>
            <a:pPr eaLnBrk="0" hangingPunct="0">
              <a:defRPr/>
            </a:pPr>
            <a:r>
              <a:rPr lang="en-US" sz="1600" dirty="0">
                <a:cs typeface="+mn-cs"/>
              </a:rPr>
              <a:t>Stealing from Alan Hu:</a:t>
            </a:r>
          </a:p>
          <a:p>
            <a:pPr marL="285750" indent="-285750" eaLnBrk="0" hangingPunct="0">
              <a:buFontTx/>
              <a:buChar char="-"/>
              <a:defRPr/>
            </a:pPr>
            <a:r>
              <a:rPr lang="en-US" sz="1600" dirty="0">
                <a:cs typeface="+mn-cs"/>
              </a:rPr>
              <a:t>Great artisans in any field study the classics</a:t>
            </a:r>
          </a:p>
          <a:p>
            <a:pPr marL="285750" indent="-285750" eaLnBrk="0" hangingPunct="0">
              <a:buFontTx/>
              <a:buChar char="-"/>
              <a:defRPr/>
            </a:pPr>
            <a:r>
              <a:rPr lang="en-US" sz="1600" dirty="0">
                <a:cs typeface="+mn-cs"/>
              </a:rPr>
              <a:t>“Like intelligence in a can!”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p:txBody>
          <a:bodyPr/>
          <a:lstStyle/>
          <a:p>
            <a:r>
              <a:rPr lang="en-US" smtClean="0"/>
              <a:t>What is an Abstract Data Type?</a:t>
            </a:r>
          </a:p>
        </p:txBody>
      </p:sp>
      <p:sp>
        <p:nvSpPr>
          <p:cNvPr id="15363" name="Rectangle 3"/>
          <p:cNvSpPr>
            <a:spLocks noGrp="1" noChangeArrowheads="1"/>
          </p:cNvSpPr>
          <p:nvPr>
            <p:ph type="body" idx="1"/>
            <p:custDataLst>
              <p:tags r:id="rId2"/>
            </p:custDataLst>
          </p:nvPr>
        </p:nvSpPr>
        <p:spPr/>
        <p:txBody>
          <a:bodyPr/>
          <a:lstStyle/>
          <a:p>
            <a:pPr>
              <a:buFontTx/>
              <a:buNone/>
            </a:pPr>
            <a:r>
              <a:rPr lang="en-US" dirty="0" smtClean="0"/>
              <a:t>Abstract Data Type (ADT) – a mathematical description of an object and the set of operations on the object.</a:t>
            </a:r>
          </a:p>
          <a:p>
            <a:pPr>
              <a:buFontTx/>
              <a:buNone/>
            </a:pPr>
            <a:endParaRPr lang="en-US" dirty="0"/>
          </a:p>
          <a:p>
            <a:pPr>
              <a:buFontTx/>
              <a:buNone/>
            </a:pPr>
            <a:r>
              <a:rPr lang="en-US" dirty="0" smtClean="0">
                <a:solidFill>
                  <a:srgbClr val="FF0000"/>
                </a:solidFill>
              </a:rPr>
              <a:t>Maybe more usefully: a description of how a data structure works.. which could be implemented by many different actual data structures.</a:t>
            </a:r>
          </a:p>
        </p:txBody>
      </p:sp>
      <p:sp>
        <p:nvSpPr>
          <p:cNvPr id="15364"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4AD2389-6E1D-474C-A478-D0CE3FEAC564}" type="slidenum">
              <a:rPr lang="en-US" sz="1400" smtClean="0"/>
              <a:pPr>
                <a:defRPr/>
              </a:pPr>
              <a:t>15</a:t>
            </a:fld>
            <a:endParaRPr lang="en-US"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Data Structures as Algorithms</a:t>
            </a:r>
          </a:p>
        </p:txBody>
      </p:sp>
      <p:sp>
        <p:nvSpPr>
          <p:cNvPr id="16387" name="Rectangle 3"/>
          <p:cNvSpPr>
            <a:spLocks noGrp="1" noChangeArrowheads="1"/>
          </p:cNvSpPr>
          <p:nvPr>
            <p:ph type="body" idx="1"/>
            <p:custDataLst>
              <p:tags r:id="rId2"/>
            </p:custDataLst>
          </p:nvPr>
        </p:nvSpPr>
        <p:spPr/>
        <p:txBody>
          <a:bodyPr/>
          <a:lstStyle/>
          <a:p>
            <a:r>
              <a:rPr lang="en-US" dirty="0" smtClean="0"/>
              <a:t>Algorithm</a:t>
            </a:r>
          </a:p>
          <a:p>
            <a:pPr lvl="1"/>
            <a:r>
              <a:rPr lang="en-US" dirty="0" smtClean="0"/>
              <a:t>A high level, language independent description of a step-by-step process for solving a problem</a:t>
            </a:r>
          </a:p>
          <a:p>
            <a:r>
              <a:rPr lang="en-US" dirty="0" smtClean="0"/>
              <a:t>Data Structure</a:t>
            </a:r>
          </a:p>
          <a:p>
            <a:pPr lvl="1"/>
            <a:r>
              <a:rPr lang="en-US" dirty="0" smtClean="0"/>
              <a:t>A set of algorithms which implement an ADT</a:t>
            </a:r>
            <a:r>
              <a:rPr lang="en-US" dirty="0"/>
              <a:t/>
            </a:r>
            <a:br>
              <a:rPr lang="en-US" dirty="0"/>
            </a:br>
            <a:r>
              <a:rPr lang="en-US" sz="2000" dirty="0" smtClean="0">
                <a:solidFill>
                  <a:srgbClr val="FF0000"/>
                </a:solidFill>
              </a:rPr>
              <a:t>(well… and a bit more like the state of the structure)</a:t>
            </a:r>
            <a:endParaRPr lang="en-US" dirty="0" smtClean="0">
              <a:solidFill>
                <a:srgbClr val="FF0000"/>
              </a:solidFill>
            </a:endParaRPr>
          </a:p>
        </p:txBody>
      </p:sp>
      <p:sp>
        <p:nvSpPr>
          <p:cNvPr id="16388"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62C0F86-A557-4A4F-86A0-B8C855B9FF41}" type="slidenum">
              <a:rPr lang="en-US" sz="1400" smtClean="0"/>
              <a:pPr>
                <a:defRPr/>
              </a:pPr>
              <a:t>16</a:t>
            </a:fld>
            <a:endParaRPr lang="en-US" sz="1400" smtClean="0"/>
          </a:p>
        </p:txBody>
      </p:sp>
      <p:sp>
        <p:nvSpPr>
          <p:cNvPr id="5" name="Rectangle 4" hidden="1"/>
          <p:cNvSpPr/>
          <p:nvPr>
            <p:custDataLst>
              <p:tags r:id="rId4"/>
            </p:custDataLst>
          </p:nvPr>
        </p:nvSpPr>
        <p:spPr>
          <a:xfrm>
            <a:off x="5148263" y="115888"/>
            <a:ext cx="3887787" cy="339725"/>
          </a:xfrm>
          <a:prstGeom prst="rect">
            <a:avLst/>
          </a:prstGeom>
          <a:solidFill>
            <a:schemeClr val="accent1">
              <a:lumMod val="20000"/>
              <a:lumOff val="80000"/>
            </a:schemeClr>
          </a:solidFill>
        </p:spPr>
        <p:txBody>
          <a:bodyPr>
            <a:spAutoFit/>
          </a:bodyPr>
          <a:lstStyle/>
          <a:p>
            <a:pPr eaLnBrk="0" hangingPunct="0">
              <a:defRPr/>
            </a:pPr>
            <a:r>
              <a:rPr lang="en-US" sz="1600" dirty="0">
                <a:cs typeface="+mn-cs"/>
              </a:rPr>
              <a:t>Often MANY DS’s for one ADT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custDataLst>
              <p:tags r:id="rId1"/>
            </p:custDataLst>
          </p:nvPr>
        </p:nvSpPr>
        <p:spPr/>
        <p:txBody>
          <a:bodyPr/>
          <a:lstStyle/>
          <a:p>
            <a:r>
              <a:rPr lang="en-US" smtClean="0"/>
              <a:t>Why so many data structures?</a:t>
            </a:r>
          </a:p>
        </p:txBody>
      </p:sp>
      <p:sp>
        <p:nvSpPr>
          <p:cNvPr id="17411" name="Rectangle 3"/>
          <p:cNvSpPr>
            <a:spLocks noGrp="1" noChangeArrowheads="1"/>
          </p:cNvSpPr>
          <p:nvPr>
            <p:ph type="body" sz="half" idx="1"/>
            <p:custDataLst>
              <p:tags r:id="rId2"/>
            </p:custDataLst>
          </p:nvPr>
        </p:nvSpPr>
        <p:spPr/>
        <p:txBody>
          <a:bodyPr/>
          <a:lstStyle/>
          <a:p>
            <a:pPr>
              <a:buFontTx/>
              <a:buNone/>
            </a:pPr>
            <a:r>
              <a:rPr lang="en-US" sz="2400" smtClean="0"/>
              <a:t>Ideal data structure:</a:t>
            </a:r>
          </a:p>
          <a:p>
            <a:pPr>
              <a:buFontTx/>
              <a:buNone/>
            </a:pPr>
            <a:r>
              <a:rPr lang="en-US" sz="2400" smtClean="0"/>
              <a:t>	fast, elegant, memory efficient</a:t>
            </a:r>
          </a:p>
          <a:p>
            <a:pPr>
              <a:buFontTx/>
              <a:buNone/>
            </a:pPr>
            <a:endParaRPr lang="en-US" sz="2400" smtClean="0"/>
          </a:p>
          <a:p>
            <a:pPr>
              <a:buFontTx/>
              <a:buNone/>
            </a:pPr>
            <a:r>
              <a:rPr lang="en-US" sz="2400" smtClean="0"/>
              <a:t>Generates tensions:</a:t>
            </a:r>
          </a:p>
          <a:p>
            <a:pPr lvl="1"/>
            <a:r>
              <a:rPr lang="en-US" sz="2000" smtClean="0"/>
              <a:t>time </a:t>
            </a:r>
            <a:r>
              <a:rPr lang="en-US" sz="2000" i="1" smtClean="0"/>
              <a:t>vs.</a:t>
            </a:r>
            <a:r>
              <a:rPr lang="en-US" sz="2000" smtClean="0"/>
              <a:t> space</a:t>
            </a:r>
          </a:p>
          <a:p>
            <a:pPr lvl="1"/>
            <a:r>
              <a:rPr lang="en-US" sz="2000" smtClean="0"/>
              <a:t>performance </a:t>
            </a:r>
            <a:r>
              <a:rPr lang="en-US" sz="2000" i="1" smtClean="0"/>
              <a:t>vs.</a:t>
            </a:r>
            <a:r>
              <a:rPr lang="en-US" sz="2000" smtClean="0"/>
              <a:t> elegance</a:t>
            </a:r>
          </a:p>
          <a:p>
            <a:pPr lvl="1"/>
            <a:r>
              <a:rPr lang="en-US" sz="2000" smtClean="0"/>
              <a:t>generality </a:t>
            </a:r>
            <a:r>
              <a:rPr lang="en-US" sz="2000" i="1" smtClean="0"/>
              <a:t>vs. </a:t>
            </a:r>
            <a:r>
              <a:rPr lang="en-US" sz="2000" smtClean="0"/>
              <a:t>simplicity</a:t>
            </a:r>
          </a:p>
          <a:p>
            <a:pPr lvl="1"/>
            <a:r>
              <a:rPr lang="en-US" sz="2000" smtClean="0"/>
              <a:t>one operation’s performance </a:t>
            </a:r>
            <a:r>
              <a:rPr lang="en-US" sz="2000" i="1" smtClean="0"/>
              <a:t>vs.</a:t>
            </a:r>
            <a:r>
              <a:rPr lang="en-US" sz="2000" smtClean="0"/>
              <a:t> another’s</a:t>
            </a:r>
          </a:p>
          <a:p>
            <a:pPr lvl="1"/>
            <a:r>
              <a:rPr lang="en-US" sz="2000" smtClean="0"/>
              <a:t>serial performance </a:t>
            </a:r>
            <a:r>
              <a:rPr lang="en-US" sz="2000" i="1" smtClean="0"/>
              <a:t>vs.</a:t>
            </a:r>
            <a:r>
              <a:rPr lang="en-US" sz="2000" smtClean="0"/>
              <a:t> parallel performance</a:t>
            </a:r>
          </a:p>
        </p:txBody>
      </p:sp>
      <p:sp>
        <p:nvSpPr>
          <p:cNvPr id="17412" name="Rectangle 4"/>
          <p:cNvSpPr>
            <a:spLocks noGrp="1" noChangeArrowheads="1"/>
          </p:cNvSpPr>
          <p:nvPr>
            <p:ph type="body" sz="half" idx="2"/>
            <p:custDataLst>
              <p:tags r:id="rId3"/>
            </p:custDataLst>
          </p:nvPr>
        </p:nvSpPr>
        <p:spPr/>
        <p:txBody>
          <a:bodyPr/>
          <a:lstStyle/>
          <a:p>
            <a:pPr>
              <a:buFontTx/>
              <a:buNone/>
            </a:pPr>
            <a:r>
              <a:rPr lang="en-US" sz="2400" dirty="0" smtClean="0">
                <a:solidFill>
                  <a:schemeClr val="accent2"/>
                </a:solidFill>
              </a:rPr>
              <a:t>“</a:t>
            </a:r>
            <a:r>
              <a:rPr lang="en-US" sz="2400" smtClean="0">
                <a:solidFill>
                  <a:schemeClr val="accent2"/>
                </a:solidFill>
              </a:rPr>
              <a:t>Dictionary” or “Map” </a:t>
            </a:r>
            <a:r>
              <a:rPr lang="en-US" sz="2400" dirty="0" smtClean="0">
                <a:solidFill>
                  <a:schemeClr val="accent2"/>
                </a:solidFill>
              </a:rPr>
              <a:t>ADT</a:t>
            </a:r>
          </a:p>
          <a:p>
            <a:pPr lvl="1"/>
            <a:r>
              <a:rPr lang="en-US" sz="2000" dirty="0" smtClean="0">
                <a:solidFill>
                  <a:schemeClr val="accent2"/>
                </a:solidFill>
              </a:rPr>
              <a:t>list</a:t>
            </a:r>
          </a:p>
          <a:p>
            <a:pPr lvl="1"/>
            <a:r>
              <a:rPr lang="en-US" sz="2000" dirty="0" smtClean="0">
                <a:solidFill>
                  <a:schemeClr val="accent2"/>
                </a:solidFill>
              </a:rPr>
              <a:t>binary search tree</a:t>
            </a:r>
          </a:p>
          <a:p>
            <a:pPr lvl="1"/>
            <a:r>
              <a:rPr lang="en-US" sz="2000" dirty="0" smtClean="0">
                <a:solidFill>
                  <a:schemeClr val="accent2"/>
                </a:solidFill>
              </a:rPr>
              <a:t>AVL tree</a:t>
            </a:r>
          </a:p>
          <a:p>
            <a:pPr lvl="1"/>
            <a:r>
              <a:rPr lang="en-US" sz="2000" dirty="0" smtClean="0">
                <a:solidFill>
                  <a:schemeClr val="accent2"/>
                </a:solidFill>
              </a:rPr>
              <a:t>Splay tree</a:t>
            </a:r>
          </a:p>
          <a:p>
            <a:pPr lvl="1"/>
            <a:r>
              <a:rPr lang="en-US" sz="2000" dirty="0" smtClean="0">
                <a:solidFill>
                  <a:schemeClr val="accent2"/>
                </a:solidFill>
              </a:rPr>
              <a:t>B+ tree</a:t>
            </a:r>
          </a:p>
          <a:p>
            <a:pPr lvl="1"/>
            <a:r>
              <a:rPr lang="en-US" sz="2000" dirty="0" smtClean="0">
                <a:solidFill>
                  <a:schemeClr val="accent2"/>
                </a:solidFill>
              </a:rPr>
              <a:t>Red-Black tree</a:t>
            </a:r>
          </a:p>
          <a:p>
            <a:pPr lvl="1"/>
            <a:r>
              <a:rPr lang="en-US" sz="2000" dirty="0" smtClean="0">
                <a:solidFill>
                  <a:schemeClr val="accent2"/>
                </a:solidFill>
              </a:rPr>
              <a:t>hash table</a:t>
            </a:r>
          </a:p>
          <a:p>
            <a:pPr lvl="1"/>
            <a:r>
              <a:rPr lang="en-US" sz="2000" dirty="0" smtClean="0">
                <a:solidFill>
                  <a:schemeClr val="accent2"/>
                </a:solidFill>
              </a:rPr>
              <a:t>concurrent hash table</a:t>
            </a:r>
          </a:p>
          <a:p>
            <a:pPr lvl="1"/>
            <a:r>
              <a:rPr lang="en-US" sz="2000" dirty="0" smtClean="0">
                <a:solidFill>
                  <a:schemeClr val="accent2"/>
                </a:solidFill>
              </a:rPr>
              <a:t>…</a:t>
            </a:r>
          </a:p>
        </p:txBody>
      </p:sp>
      <p:sp>
        <p:nvSpPr>
          <p:cNvPr id="17413" name="Slide Number Placeholder 6"/>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0C07B4A-3EA7-4CF0-A177-B86EAD6F164D}" type="slidenum">
              <a:rPr lang="en-US" sz="1400" smtClean="0"/>
              <a:pPr>
                <a:defRPr/>
              </a:pPr>
              <a:t>17</a:t>
            </a:fld>
            <a:endParaRPr lang="en-US" sz="1400" smtClean="0"/>
          </a:p>
        </p:txBody>
      </p:sp>
      <p:sp>
        <p:nvSpPr>
          <p:cNvPr id="2" name="Rectangle 1" hidden="1"/>
          <p:cNvSpPr/>
          <p:nvPr>
            <p:custDataLst>
              <p:tags r:id="rId5"/>
            </p:custDataLst>
          </p:nvPr>
        </p:nvSpPr>
        <p:spPr>
          <a:xfrm>
            <a:off x="179388" y="188913"/>
            <a:ext cx="4572000" cy="1754187"/>
          </a:xfrm>
          <a:prstGeom prst="rect">
            <a:avLst/>
          </a:prstGeom>
          <a:solidFill>
            <a:schemeClr val="accent1">
              <a:lumMod val="20000"/>
              <a:lumOff val="80000"/>
            </a:schemeClr>
          </a:solidFill>
        </p:spPr>
        <p:txBody>
          <a:bodyPr>
            <a:spAutoFit/>
          </a:bodyPr>
          <a:lstStyle/>
          <a:p>
            <a:pPr eaLnBrk="0" hangingPunct="0">
              <a:defRPr/>
            </a:pPr>
            <a:r>
              <a:rPr lang="en-US" sz="1800" dirty="0">
                <a:cs typeface="+mn-cs"/>
              </a:rPr>
              <a:t>simple ADT, dictionary: like an actual dictionary, associates some short key info with longer description. </a:t>
            </a:r>
          </a:p>
          <a:p>
            <a:pPr eaLnBrk="0" hangingPunct="0">
              <a:defRPr/>
            </a:pPr>
            <a:endParaRPr lang="en-US" sz="1800" dirty="0">
              <a:cs typeface="+mn-cs"/>
            </a:endParaRPr>
          </a:p>
          <a:p>
            <a:pPr eaLnBrk="0" hangingPunct="0">
              <a:defRPr/>
            </a:pPr>
            <a:r>
              <a:rPr lang="en-US" sz="1800" dirty="0">
                <a:cs typeface="+mn-cs"/>
              </a:rPr>
              <a:t>At least a dozen data structures, some quite complex. Why?</a:t>
            </a:r>
            <a:endParaRPr lang="en-CA" sz="1800" dirty="0">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p:txBody>
          <a:bodyPr/>
          <a:lstStyle/>
          <a:p>
            <a:r>
              <a:rPr lang="en-US" smtClean="0"/>
              <a:t>Code Implementation</a:t>
            </a:r>
          </a:p>
        </p:txBody>
      </p:sp>
      <p:sp>
        <p:nvSpPr>
          <p:cNvPr id="18435" name="Rectangle 3"/>
          <p:cNvSpPr>
            <a:spLocks noGrp="1" noChangeArrowheads="1"/>
          </p:cNvSpPr>
          <p:nvPr>
            <p:ph type="body" idx="1"/>
            <p:custDataLst>
              <p:tags r:id="rId2"/>
            </p:custDataLst>
          </p:nvPr>
        </p:nvSpPr>
        <p:spPr/>
        <p:txBody>
          <a:bodyPr/>
          <a:lstStyle/>
          <a:p>
            <a:r>
              <a:rPr lang="en-US" smtClean="0"/>
              <a:t>Theoretically</a:t>
            </a:r>
          </a:p>
          <a:p>
            <a:pPr lvl="1"/>
            <a:r>
              <a:rPr lang="en-US" smtClean="0"/>
              <a:t>abstract base class describes ADT</a:t>
            </a:r>
          </a:p>
          <a:p>
            <a:pPr lvl="1"/>
            <a:r>
              <a:rPr lang="en-US" smtClean="0"/>
              <a:t>inherited implementations implement data structures</a:t>
            </a:r>
          </a:p>
          <a:p>
            <a:pPr lvl="1"/>
            <a:r>
              <a:rPr lang="en-US" smtClean="0"/>
              <a:t>can change data structures transparently (to client code)</a:t>
            </a:r>
          </a:p>
          <a:p>
            <a:r>
              <a:rPr lang="en-US" smtClean="0"/>
              <a:t>Practice</a:t>
            </a:r>
          </a:p>
          <a:p>
            <a:pPr lvl="1"/>
            <a:r>
              <a:rPr lang="en-US" smtClean="0"/>
              <a:t>different implementations sometimes suggest different interfaces (</a:t>
            </a:r>
            <a:r>
              <a:rPr lang="en-US" smtClean="0">
                <a:solidFill>
                  <a:srgbClr val="339933"/>
                </a:solidFill>
              </a:rPr>
              <a:t>generality </a:t>
            </a:r>
            <a:r>
              <a:rPr lang="en-US" i="1" smtClean="0">
                <a:solidFill>
                  <a:srgbClr val="339933"/>
                </a:solidFill>
              </a:rPr>
              <a:t>vs</a:t>
            </a:r>
            <a:r>
              <a:rPr lang="en-US" smtClean="0">
                <a:solidFill>
                  <a:srgbClr val="339933"/>
                </a:solidFill>
              </a:rPr>
              <a:t>. simplicity</a:t>
            </a:r>
            <a:r>
              <a:rPr lang="en-US" smtClean="0"/>
              <a:t>)</a:t>
            </a:r>
          </a:p>
          <a:p>
            <a:pPr lvl="1"/>
            <a:r>
              <a:rPr lang="en-US" smtClean="0"/>
              <a:t>performance of a data structure may influence form of client code (</a:t>
            </a:r>
            <a:r>
              <a:rPr lang="en-US" smtClean="0">
                <a:solidFill>
                  <a:srgbClr val="339933"/>
                </a:solidFill>
              </a:rPr>
              <a:t>time </a:t>
            </a:r>
            <a:r>
              <a:rPr lang="en-US" i="1" smtClean="0">
                <a:solidFill>
                  <a:srgbClr val="339933"/>
                </a:solidFill>
              </a:rPr>
              <a:t>vs</a:t>
            </a:r>
            <a:r>
              <a:rPr lang="en-US" smtClean="0">
                <a:solidFill>
                  <a:srgbClr val="339933"/>
                </a:solidFill>
              </a:rPr>
              <a:t>. space</a:t>
            </a:r>
            <a:r>
              <a:rPr lang="en-US" smtClean="0"/>
              <a:t>, </a:t>
            </a:r>
            <a:r>
              <a:rPr lang="en-US" smtClean="0">
                <a:solidFill>
                  <a:srgbClr val="339933"/>
                </a:solidFill>
              </a:rPr>
              <a:t>one operation </a:t>
            </a:r>
            <a:r>
              <a:rPr lang="en-US" i="1" smtClean="0">
                <a:solidFill>
                  <a:srgbClr val="339933"/>
                </a:solidFill>
              </a:rPr>
              <a:t>vs</a:t>
            </a:r>
            <a:r>
              <a:rPr lang="en-US" smtClean="0">
                <a:solidFill>
                  <a:srgbClr val="339933"/>
                </a:solidFill>
              </a:rPr>
              <a:t>. another</a:t>
            </a:r>
            <a:r>
              <a:rPr lang="en-US" smtClean="0"/>
              <a:t>)</a:t>
            </a:r>
          </a:p>
        </p:txBody>
      </p:sp>
      <p:sp>
        <p:nvSpPr>
          <p:cNvPr id="18436"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19D0290-9AA6-48A6-8A8A-28260B1B4058}" type="slidenum">
              <a:rPr lang="en-US" sz="1400" smtClean="0"/>
              <a:pPr>
                <a:defRPr/>
              </a:pPr>
              <a:t>18</a:t>
            </a:fld>
            <a:endParaRPr lang="en-US" sz="1400" smtClean="0"/>
          </a:p>
        </p:txBody>
      </p:sp>
      <p:sp>
        <p:nvSpPr>
          <p:cNvPr id="5" name="Rectangle 4" hidden="1"/>
          <p:cNvSpPr/>
          <p:nvPr>
            <p:custDataLst>
              <p:tags r:id="rId4"/>
            </p:custDataLst>
          </p:nvPr>
        </p:nvSpPr>
        <p:spPr>
          <a:xfrm>
            <a:off x="179388" y="188913"/>
            <a:ext cx="4572000" cy="922337"/>
          </a:xfrm>
          <a:prstGeom prst="rect">
            <a:avLst/>
          </a:prstGeom>
          <a:solidFill>
            <a:schemeClr val="accent1">
              <a:lumMod val="20000"/>
              <a:lumOff val="80000"/>
            </a:schemeClr>
          </a:solidFill>
        </p:spPr>
        <p:txBody>
          <a:bodyPr>
            <a:spAutoFit/>
          </a:bodyPr>
          <a:lstStyle/>
          <a:p>
            <a:pPr eaLnBrk="0" hangingPunct="0">
              <a:defRPr/>
            </a:pPr>
            <a:r>
              <a:rPr lang="en-US" sz="1800" dirty="0">
                <a:cs typeface="+mn-cs"/>
              </a:rPr>
              <a:t>Theoretically, nice realization in C++</a:t>
            </a:r>
          </a:p>
          <a:p>
            <a:pPr eaLnBrk="0" hangingPunct="0">
              <a:defRPr/>
            </a:pPr>
            <a:endParaRPr lang="en-US" sz="1800" dirty="0">
              <a:cs typeface="+mn-cs"/>
            </a:endParaRPr>
          </a:p>
          <a:p>
            <a:pPr eaLnBrk="0" hangingPunct="0">
              <a:defRPr/>
            </a:pPr>
            <a:r>
              <a:rPr lang="en-US" sz="1800" dirty="0">
                <a:cs typeface="+mn-cs"/>
              </a:rPr>
              <a:t>Practically, some issues, which we’ll discuss.</a:t>
            </a:r>
            <a:endParaRPr lang="en-CA" sz="1800" dirty="0">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US" smtClean="0"/>
              <a:t>ADT Presentation Algorithm</a:t>
            </a:r>
          </a:p>
        </p:txBody>
      </p:sp>
      <p:sp>
        <p:nvSpPr>
          <p:cNvPr id="19459" name="Rectangle 3"/>
          <p:cNvSpPr>
            <a:spLocks noGrp="1" noChangeArrowheads="1"/>
          </p:cNvSpPr>
          <p:nvPr>
            <p:ph type="body" idx="1"/>
            <p:custDataLst>
              <p:tags r:id="rId2"/>
            </p:custDataLst>
          </p:nvPr>
        </p:nvSpPr>
        <p:spPr/>
        <p:txBody>
          <a:bodyPr/>
          <a:lstStyle/>
          <a:p>
            <a:r>
              <a:rPr lang="en-US" smtClean="0"/>
              <a:t>Present an ADT</a:t>
            </a:r>
          </a:p>
          <a:p>
            <a:r>
              <a:rPr lang="en-US" smtClean="0"/>
              <a:t>Motivate with some applications</a:t>
            </a:r>
          </a:p>
          <a:p>
            <a:r>
              <a:rPr lang="en-US" smtClean="0"/>
              <a:t>Repeat until browned entirely through</a:t>
            </a:r>
          </a:p>
          <a:p>
            <a:pPr lvl="1"/>
            <a:r>
              <a:rPr lang="en-US" smtClean="0"/>
              <a:t>develop a data structure for the ADT</a:t>
            </a:r>
          </a:p>
          <a:p>
            <a:pPr lvl="1"/>
            <a:r>
              <a:rPr lang="en-US" smtClean="0"/>
              <a:t>analyze its properties </a:t>
            </a:r>
          </a:p>
          <a:p>
            <a:pPr lvl="2"/>
            <a:r>
              <a:rPr lang="en-US" smtClean="0"/>
              <a:t>efficiency</a:t>
            </a:r>
          </a:p>
          <a:p>
            <a:pPr lvl="2"/>
            <a:r>
              <a:rPr lang="en-US" smtClean="0"/>
              <a:t>correctness</a:t>
            </a:r>
          </a:p>
          <a:p>
            <a:pPr lvl="2"/>
            <a:r>
              <a:rPr lang="en-US" smtClean="0"/>
              <a:t>limitations</a:t>
            </a:r>
          </a:p>
          <a:p>
            <a:pPr lvl="2"/>
            <a:r>
              <a:rPr lang="en-US" smtClean="0"/>
              <a:t>ease of programming</a:t>
            </a:r>
          </a:p>
          <a:p>
            <a:r>
              <a:rPr lang="en-US" smtClean="0"/>
              <a:t>Contrast data structure’s strengths and weaknesses</a:t>
            </a:r>
          </a:p>
          <a:p>
            <a:pPr lvl="1"/>
            <a:r>
              <a:rPr lang="en-US" smtClean="0"/>
              <a:t>understand when to use each one</a:t>
            </a:r>
          </a:p>
        </p:txBody>
      </p:sp>
      <p:sp>
        <p:nvSpPr>
          <p:cNvPr id="19460"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E21BB138-141F-4215-A1DA-9D7CAE78F255}" type="slidenum">
              <a:rPr lang="en-US" sz="1400" smtClean="0"/>
              <a:pPr>
                <a:defRPr/>
              </a:pPr>
              <a:t>19</a:t>
            </a:fld>
            <a:endParaRPr lang="en-US" sz="1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custDataLst>
              <p:tags r:id="rId1"/>
            </p:custDataLst>
          </p:nvPr>
        </p:nvSpPr>
        <p:spPr>
          <a:xfrm>
            <a:off x="685800" y="2286000"/>
            <a:ext cx="7772400" cy="1143000"/>
          </a:xfrm>
        </p:spPr>
        <p:txBody>
          <a:bodyPr/>
          <a:lstStyle/>
          <a:p>
            <a:r>
              <a:rPr lang="en-US" smtClean="0"/>
              <a:t>CPSC 221: </a:t>
            </a:r>
            <a:br>
              <a:rPr lang="en-US" smtClean="0"/>
            </a:br>
            <a:r>
              <a:rPr lang="en-US" smtClean="0"/>
              <a:t>Algorithms and Data Structures</a:t>
            </a:r>
            <a:br>
              <a:rPr lang="en-US" smtClean="0"/>
            </a:br>
            <a:r>
              <a:rPr lang="en-US" smtClean="0"/>
              <a:t> Lecture #0: Introduction</a:t>
            </a:r>
          </a:p>
        </p:txBody>
      </p:sp>
      <p:sp>
        <p:nvSpPr>
          <p:cNvPr id="3075" name="Rectangle 5"/>
          <p:cNvSpPr>
            <a:spLocks noGrp="1" noChangeArrowheads="1"/>
          </p:cNvSpPr>
          <p:nvPr>
            <p:ph type="subTitle" idx="1"/>
            <p:custDataLst>
              <p:tags r:id="rId2"/>
            </p:custDataLst>
          </p:nvPr>
        </p:nvSpPr>
        <p:spPr>
          <a:xfrm>
            <a:off x="1371600" y="4343400"/>
            <a:ext cx="6400800" cy="1752600"/>
          </a:xfrm>
        </p:spPr>
        <p:txBody>
          <a:bodyPr/>
          <a:lstStyle/>
          <a:p>
            <a:r>
              <a:rPr lang="en-US" dirty="0" smtClean="0"/>
              <a:t>Steve Wolfman</a:t>
            </a:r>
          </a:p>
          <a:p>
            <a:r>
              <a:rPr lang="en-US" dirty="0" smtClean="0"/>
              <a:t>2014W1</a:t>
            </a:r>
          </a:p>
        </p:txBody>
      </p:sp>
      <p:sp>
        <p:nvSpPr>
          <p:cNvPr id="3076"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2C6BE973-7AF3-4E78-B647-4C2C3432A260}" type="slidenum">
              <a:rPr lang="en-US" sz="1400" smtClean="0"/>
              <a:pPr>
                <a:defRPr/>
              </a:pPr>
              <a:t>2</a:t>
            </a:fld>
            <a:endParaRPr lang="en-US" sz="1400" smtClean="0"/>
          </a:p>
        </p:txBody>
      </p:sp>
      <p:sp>
        <p:nvSpPr>
          <p:cNvPr id="3" name="Rectangle 2" hidden="1"/>
          <p:cNvSpPr/>
          <p:nvPr>
            <p:custDataLst>
              <p:tags r:id="rId4"/>
            </p:custDataLst>
          </p:nvPr>
        </p:nvSpPr>
        <p:spPr>
          <a:xfrm>
            <a:off x="107950" y="188913"/>
            <a:ext cx="3887788" cy="1570037"/>
          </a:xfrm>
          <a:prstGeom prst="rect">
            <a:avLst/>
          </a:prstGeom>
          <a:solidFill>
            <a:schemeClr val="accent1">
              <a:lumMod val="20000"/>
              <a:lumOff val="80000"/>
            </a:schemeClr>
          </a:solidFill>
        </p:spPr>
        <p:txBody>
          <a:bodyPr>
            <a:spAutoFit/>
          </a:bodyPr>
          <a:lstStyle/>
          <a:p>
            <a:pPr eaLnBrk="0" hangingPunct="0">
              <a:defRPr/>
            </a:pPr>
            <a:r>
              <a:rPr lang="en-US" sz="1600" dirty="0">
                <a:solidFill>
                  <a:srgbClr val="FF0000"/>
                </a:solidFill>
                <a:cs typeface="+mn-cs"/>
              </a:rPr>
              <a:t>Raise your hand if you can read.</a:t>
            </a:r>
          </a:p>
          <a:p>
            <a:pPr eaLnBrk="0" hangingPunct="0">
              <a:defRPr/>
            </a:pPr>
            <a:r>
              <a:rPr lang="en-US" sz="1600" dirty="0">
                <a:solidFill>
                  <a:srgbClr val="FF0000"/>
                </a:solidFill>
                <a:cs typeface="+mn-cs"/>
              </a:rPr>
              <a:t>Raise your other hand if you can write.</a:t>
            </a:r>
          </a:p>
          <a:p>
            <a:pPr eaLnBrk="0" hangingPunct="0">
              <a:defRPr/>
            </a:pPr>
            <a:r>
              <a:rPr lang="en-US" sz="1600" dirty="0">
                <a:solidFill>
                  <a:srgbClr val="FF0000"/>
                </a:solidFill>
                <a:cs typeface="+mn-cs"/>
              </a:rPr>
              <a:t>Stand up if you can think.</a:t>
            </a:r>
          </a:p>
          <a:p>
            <a:pPr eaLnBrk="0" hangingPunct="0">
              <a:defRPr/>
            </a:pPr>
            <a:r>
              <a:rPr lang="en-US" sz="1600" dirty="0">
                <a:solidFill>
                  <a:srgbClr val="FF0000"/>
                </a:solidFill>
                <a:cs typeface="+mn-cs"/>
              </a:rPr>
              <a:t>WHOOP if you can talk.</a:t>
            </a:r>
          </a:p>
          <a:p>
            <a:pPr eaLnBrk="0" hangingPunct="0">
              <a:defRPr/>
            </a:pPr>
            <a:r>
              <a:rPr lang="en-US" sz="1600" dirty="0">
                <a:solidFill>
                  <a:srgbClr val="FF0000"/>
                </a:solidFill>
                <a:cs typeface="+mn-cs"/>
              </a:rPr>
              <a:t>Point: this classroom is not sacred ground. </a:t>
            </a:r>
          </a:p>
          <a:p>
            <a:pPr eaLnBrk="0" hangingPunct="0">
              <a:defRPr/>
            </a:pPr>
            <a:r>
              <a:rPr lang="en-US" sz="1600" dirty="0">
                <a:solidFill>
                  <a:srgbClr val="FF0000"/>
                </a:solidFill>
                <a:cs typeface="+mn-cs"/>
              </a:rPr>
              <a:t>FIBONACCI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custDataLst>
              <p:tags r:id="rId1"/>
            </p:custDataLst>
          </p:nvPr>
        </p:nvSpPr>
        <p:spPr/>
        <p:txBody>
          <a:bodyPr/>
          <a:lstStyle/>
          <a:p>
            <a:r>
              <a:rPr lang="en-US" smtClean="0"/>
              <a:t>Today’s Outline</a:t>
            </a:r>
          </a:p>
        </p:txBody>
      </p:sp>
      <p:sp>
        <p:nvSpPr>
          <p:cNvPr id="7171" name="Rectangle 1027"/>
          <p:cNvSpPr>
            <a:spLocks noGrp="1" noChangeArrowheads="1"/>
          </p:cNvSpPr>
          <p:nvPr>
            <p:ph type="body" idx="1"/>
            <p:custDataLst>
              <p:tags r:id="rId2"/>
            </p:custDataLst>
          </p:nvPr>
        </p:nvSpPr>
        <p:spPr/>
        <p:txBody>
          <a:bodyPr/>
          <a:lstStyle/>
          <a:p>
            <a:r>
              <a:rPr lang="en-US" smtClean="0"/>
              <a:t>Administrative Cruft</a:t>
            </a:r>
          </a:p>
          <a:p>
            <a:r>
              <a:rPr lang="en-US" smtClean="0"/>
              <a:t>Overview of the Course</a:t>
            </a:r>
          </a:p>
          <a:p>
            <a:r>
              <a:rPr lang="en-US" smtClean="0"/>
              <a:t>Queues</a:t>
            </a:r>
          </a:p>
          <a:p>
            <a:r>
              <a:rPr lang="en-US" smtClean="0"/>
              <a:t>Stacks</a:t>
            </a:r>
          </a:p>
        </p:txBody>
      </p:sp>
      <p:sp>
        <p:nvSpPr>
          <p:cNvPr id="7172"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46A0E79C-FA82-4D92-B090-0D5419B34380}" type="slidenum">
              <a:rPr lang="en-US" sz="1400" smtClean="0"/>
              <a:pPr>
                <a:defRPr/>
              </a:pPr>
              <a:t>20</a:t>
            </a:fld>
            <a:endParaRPr lang="en-US" sz="1400" smtClean="0"/>
          </a:p>
        </p:txBody>
      </p:sp>
    </p:spTree>
    <p:extLst>
      <p:ext uri="{BB962C8B-B14F-4D97-AF65-F5344CB8AC3E}">
        <p14:creationId xmlns:p14="http://schemas.microsoft.com/office/powerpoint/2010/main" val="2672858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smtClean="0"/>
              <a:t>Queue ADT</a:t>
            </a:r>
          </a:p>
        </p:txBody>
      </p:sp>
      <p:sp>
        <p:nvSpPr>
          <p:cNvPr id="20483" name="Rectangle 3"/>
          <p:cNvSpPr>
            <a:spLocks noGrp="1" noChangeArrowheads="1"/>
          </p:cNvSpPr>
          <p:nvPr>
            <p:ph type="body" idx="1"/>
            <p:custDataLst>
              <p:tags r:id="rId2"/>
            </p:custDataLst>
          </p:nvPr>
        </p:nvSpPr>
        <p:spPr/>
        <p:txBody>
          <a:bodyPr/>
          <a:lstStyle/>
          <a:p>
            <a:r>
              <a:rPr lang="en-US" smtClean="0"/>
              <a:t>Queue operations</a:t>
            </a:r>
          </a:p>
          <a:p>
            <a:pPr lvl="1"/>
            <a:r>
              <a:rPr lang="en-US" smtClean="0"/>
              <a:t>create</a:t>
            </a:r>
          </a:p>
          <a:p>
            <a:pPr lvl="1"/>
            <a:r>
              <a:rPr lang="en-US" smtClean="0"/>
              <a:t>destroy</a:t>
            </a:r>
          </a:p>
          <a:p>
            <a:pPr lvl="1"/>
            <a:r>
              <a:rPr lang="en-US" smtClean="0"/>
              <a:t>enqueue</a:t>
            </a:r>
          </a:p>
          <a:p>
            <a:pPr lvl="1"/>
            <a:r>
              <a:rPr lang="en-US" smtClean="0"/>
              <a:t>dequeue</a:t>
            </a:r>
          </a:p>
          <a:p>
            <a:pPr lvl="1"/>
            <a:r>
              <a:rPr lang="en-US" smtClean="0"/>
              <a:t>is_empty</a:t>
            </a:r>
          </a:p>
          <a:p>
            <a:r>
              <a:rPr lang="en-US" smtClean="0"/>
              <a:t>Queue property: </a:t>
            </a:r>
            <a:br>
              <a:rPr lang="en-US" smtClean="0"/>
            </a:br>
            <a:r>
              <a:rPr lang="en-US" smtClean="0"/>
              <a:t>	if x is enqueued before y is enqueued, </a:t>
            </a:r>
            <a:br>
              <a:rPr lang="en-US" smtClean="0"/>
            </a:br>
            <a:r>
              <a:rPr lang="en-US" smtClean="0"/>
              <a:t>	then x will be dequeued before y is dequeued.</a:t>
            </a:r>
          </a:p>
          <a:p>
            <a:pPr>
              <a:buFontTx/>
              <a:buNone/>
            </a:pPr>
            <a:r>
              <a:rPr lang="en-US" smtClean="0"/>
              <a:t>	FIFO: First In First Out</a:t>
            </a:r>
          </a:p>
        </p:txBody>
      </p:sp>
      <p:sp>
        <p:nvSpPr>
          <p:cNvPr id="20484" name="Rectangle 5"/>
          <p:cNvSpPr>
            <a:spLocks noChangeArrowheads="1"/>
          </p:cNvSpPr>
          <p:nvPr>
            <p:custDataLst>
              <p:tags r:id="rId3"/>
            </p:custDataLst>
          </p:nvPr>
        </p:nvSpPr>
        <p:spPr bwMode="auto">
          <a:xfrm>
            <a:off x="4876800" y="2819400"/>
            <a:ext cx="1981200" cy="1143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a:solidFill>
                  <a:schemeClr val="accent2"/>
                </a:solidFill>
              </a:rPr>
              <a:t>F E D C B</a:t>
            </a:r>
          </a:p>
        </p:txBody>
      </p:sp>
      <p:sp>
        <p:nvSpPr>
          <p:cNvPr id="20485" name="Line 4"/>
          <p:cNvSpPr>
            <a:spLocks noChangeShapeType="1"/>
          </p:cNvSpPr>
          <p:nvPr>
            <p:custDataLst>
              <p:tags r:id="rId4"/>
            </p:custDataLst>
          </p:nvPr>
        </p:nvSpPr>
        <p:spPr bwMode="auto">
          <a:xfrm>
            <a:off x="3810000" y="3390900"/>
            <a:ext cx="10668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0486" name="Text Box 7"/>
          <p:cNvSpPr txBox="1">
            <a:spLocks noChangeArrowheads="1"/>
          </p:cNvSpPr>
          <p:nvPr>
            <p:custDataLst>
              <p:tags r:id="rId5"/>
            </p:custDataLst>
          </p:nvPr>
        </p:nvSpPr>
        <p:spPr bwMode="auto">
          <a:xfrm>
            <a:off x="3733800" y="3062288"/>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2000">
                <a:solidFill>
                  <a:schemeClr val="accent2"/>
                </a:solidFill>
              </a:rPr>
              <a:t>enqueue</a:t>
            </a:r>
          </a:p>
        </p:txBody>
      </p:sp>
      <p:sp>
        <p:nvSpPr>
          <p:cNvPr id="20487" name="Line 6"/>
          <p:cNvSpPr>
            <a:spLocks noChangeShapeType="1"/>
          </p:cNvSpPr>
          <p:nvPr>
            <p:custDataLst>
              <p:tags r:id="rId6"/>
            </p:custDataLst>
          </p:nvPr>
        </p:nvSpPr>
        <p:spPr bwMode="auto">
          <a:xfrm>
            <a:off x="6858000" y="3390900"/>
            <a:ext cx="10668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20488" name="Text Box 8"/>
          <p:cNvSpPr txBox="1">
            <a:spLocks noChangeArrowheads="1"/>
          </p:cNvSpPr>
          <p:nvPr>
            <p:custDataLst>
              <p:tags r:id="rId7"/>
            </p:custDataLst>
          </p:nvPr>
        </p:nvSpPr>
        <p:spPr bwMode="auto">
          <a:xfrm>
            <a:off x="6818313" y="3048000"/>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2000">
                <a:solidFill>
                  <a:schemeClr val="accent2"/>
                </a:solidFill>
              </a:rPr>
              <a:t>dequeue</a:t>
            </a:r>
          </a:p>
        </p:txBody>
      </p:sp>
      <p:sp>
        <p:nvSpPr>
          <p:cNvPr id="20489" name="Text Box 9"/>
          <p:cNvSpPr txBox="1">
            <a:spLocks noChangeArrowheads="1"/>
          </p:cNvSpPr>
          <p:nvPr>
            <p:custDataLst>
              <p:tags r:id="rId8"/>
            </p:custDataLst>
          </p:nvPr>
        </p:nvSpPr>
        <p:spPr bwMode="auto">
          <a:xfrm>
            <a:off x="3352800" y="31623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solidFill>
                  <a:schemeClr val="accent2"/>
                </a:solidFill>
              </a:rPr>
              <a:t>G</a:t>
            </a:r>
          </a:p>
        </p:txBody>
      </p:sp>
      <p:sp>
        <p:nvSpPr>
          <p:cNvPr id="20490" name="Text Box 10"/>
          <p:cNvSpPr txBox="1">
            <a:spLocks noChangeArrowheads="1"/>
          </p:cNvSpPr>
          <p:nvPr>
            <p:custDataLst>
              <p:tags r:id="rId9"/>
            </p:custDataLst>
          </p:nvPr>
        </p:nvSpPr>
        <p:spPr bwMode="auto">
          <a:xfrm>
            <a:off x="7977188" y="3162300"/>
            <a:ext cx="4143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solidFill>
                  <a:schemeClr val="accent2"/>
                </a:solidFill>
              </a:rPr>
              <a:t>A</a:t>
            </a:r>
          </a:p>
        </p:txBody>
      </p:sp>
      <p:sp>
        <p:nvSpPr>
          <p:cNvPr id="20491" name="Slide Number Placeholder 12"/>
          <p:cNvSpPr>
            <a:spLocks noGrp="1"/>
          </p:cNvSpPr>
          <p:nvPr>
            <p:ph type="sldNum" sz="quarter" idx="12"/>
            <p:custDataLst>
              <p:tags r:id="rId10"/>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464D95C8-7419-4CC0-81EB-0BAC440B526D}" type="slidenum">
              <a:rPr lang="en-US" sz="1400" smtClean="0"/>
              <a:pPr>
                <a:defRPr/>
              </a:pPr>
              <a:t>21</a:t>
            </a:fld>
            <a:endParaRPr lang="en-US" sz="1400" smtClean="0"/>
          </a:p>
        </p:txBody>
      </p:sp>
      <p:sp>
        <p:nvSpPr>
          <p:cNvPr id="12" name="Rectangle 11" hidden="1"/>
          <p:cNvSpPr/>
          <p:nvPr>
            <p:custDataLst>
              <p:tags r:id="rId11"/>
            </p:custDataLst>
          </p:nvPr>
        </p:nvSpPr>
        <p:spPr>
          <a:xfrm>
            <a:off x="179388" y="188913"/>
            <a:ext cx="4572000" cy="368300"/>
          </a:xfrm>
          <a:prstGeom prst="rect">
            <a:avLst/>
          </a:prstGeom>
          <a:solidFill>
            <a:schemeClr val="accent1">
              <a:lumMod val="20000"/>
              <a:lumOff val="80000"/>
            </a:schemeClr>
          </a:solidFill>
        </p:spPr>
        <p:txBody>
          <a:bodyPr>
            <a:spAutoFit/>
          </a:bodyPr>
          <a:lstStyle/>
          <a:p>
            <a:pPr eaLnBrk="0" hangingPunct="0">
              <a:defRPr/>
            </a:pPr>
            <a:r>
              <a:rPr lang="en-US" sz="1800">
                <a:cs typeface="+mn-cs"/>
              </a:rPr>
              <a:t>Notice: NO IMPLEMENTATION DETAILS</a:t>
            </a:r>
            <a:endParaRPr lang="en-CA" sz="1800" dirty="0">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lstStyle/>
          <a:p>
            <a:r>
              <a:rPr lang="en-US" smtClean="0"/>
              <a:t>Applications of the Q</a:t>
            </a:r>
          </a:p>
        </p:txBody>
      </p:sp>
      <p:sp>
        <p:nvSpPr>
          <p:cNvPr id="21507" name="Rectangle 3"/>
          <p:cNvSpPr>
            <a:spLocks noGrp="1" noChangeArrowheads="1"/>
          </p:cNvSpPr>
          <p:nvPr>
            <p:ph type="body" idx="1"/>
            <p:custDataLst>
              <p:tags r:id="rId2"/>
            </p:custDataLst>
          </p:nvPr>
        </p:nvSpPr>
        <p:spPr/>
        <p:txBody>
          <a:bodyPr/>
          <a:lstStyle/>
          <a:p>
            <a:r>
              <a:rPr lang="en-US" dirty="0" smtClean="0"/>
              <a:t>Store people waiting to deposit their </a:t>
            </a:r>
            <a:r>
              <a:rPr lang="en-US" dirty="0" err="1" smtClean="0"/>
              <a:t>paycheques</a:t>
            </a:r>
            <a:r>
              <a:rPr lang="en-US" dirty="0" smtClean="0"/>
              <a:t> at a bank </a:t>
            </a:r>
            <a:r>
              <a:rPr lang="en-US" sz="2400" dirty="0" smtClean="0"/>
              <a:t>(</a:t>
            </a:r>
            <a:r>
              <a:rPr lang="en-US" sz="2400" i="1" dirty="0" smtClean="0"/>
              <a:t>historical note</a:t>
            </a:r>
            <a:r>
              <a:rPr lang="en-US" sz="2400" dirty="0" smtClean="0"/>
              <a:t>: people used to do this!)</a:t>
            </a:r>
          </a:p>
          <a:p>
            <a:r>
              <a:rPr lang="en-US" dirty="0" smtClean="0"/>
              <a:t>Hold jobs for a printer</a:t>
            </a:r>
          </a:p>
          <a:p>
            <a:r>
              <a:rPr lang="en-US" dirty="0" smtClean="0"/>
              <a:t>Store packets on network routers</a:t>
            </a:r>
          </a:p>
          <a:p>
            <a:r>
              <a:rPr lang="en-US" dirty="0" smtClean="0"/>
              <a:t>Hold memory “</a:t>
            </a:r>
            <a:r>
              <a:rPr lang="en-US" dirty="0" err="1" smtClean="0"/>
              <a:t>freelists</a:t>
            </a:r>
            <a:r>
              <a:rPr lang="en-US" dirty="0" smtClean="0"/>
              <a:t>”</a:t>
            </a:r>
          </a:p>
          <a:p>
            <a:r>
              <a:rPr lang="en-US" dirty="0" smtClean="0"/>
              <a:t>Make UBC’s waitlists fair!</a:t>
            </a:r>
          </a:p>
          <a:p>
            <a:r>
              <a:rPr lang="en-US" dirty="0" smtClean="0"/>
              <a:t>Breadth first search</a:t>
            </a:r>
          </a:p>
        </p:txBody>
      </p:sp>
      <p:sp>
        <p:nvSpPr>
          <p:cNvPr id="21508"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D312105-7B67-41B9-B4DA-C1920C1C8AC4}" type="slidenum">
              <a:rPr lang="en-US" sz="1400" smtClean="0"/>
              <a:pPr>
                <a:defRPr/>
              </a:pPr>
              <a:t>22</a:t>
            </a:fld>
            <a:endParaRPr lang="en-US" sz="1400" smtClean="0"/>
          </a:p>
        </p:txBody>
      </p:sp>
      <p:pic>
        <p:nvPicPr>
          <p:cNvPr id="21509" name="Picture 5" descr="C:\Users\wolf\AppData\Local\Microsoft\Windows\Temporary Internet Files\Content.IE5\XFRH64DK\MP900411832[1].jpg"/>
          <p:cNvPicPr>
            <a:picLocks noChangeAspect="1" noChangeArrowheads="1"/>
          </p:cNvPicPr>
          <p:nvPr>
            <p:custDataLst>
              <p:tags r:id="rId4"/>
            </p:custDataLst>
          </p:nvPr>
        </p:nvPicPr>
        <p:blipFill>
          <a:blip r:embed="rId7" cstate="print">
            <a:extLst>
              <a:ext uri="{28A0092B-C50C-407E-A947-70E740481C1C}">
                <a14:useLocalDpi xmlns:a14="http://schemas.microsoft.com/office/drawing/2010/main" val="0"/>
              </a:ext>
            </a:extLst>
          </a:blip>
          <a:srcRect l="32964"/>
          <a:stretch>
            <a:fillRect/>
          </a:stretch>
        </p:blipFill>
        <p:spPr bwMode="auto">
          <a:xfrm>
            <a:off x="5861050" y="3595688"/>
            <a:ext cx="328295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1"/>
            </p:custDataLst>
          </p:nvPr>
        </p:nvSpPr>
        <p:spPr/>
        <p:txBody>
          <a:bodyPr/>
          <a:lstStyle/>
          <a:p>
            <a:r>
              <a:rPr lang="en-US" smtClean="0"/>
              <a:t>Abstract Q Example</a:t>
            </a:r>
          </a:p>
        </p:txBody>
      </p:sp>
      <p:sp>
        <p:nvSpPr>
          <p:cNvPr id="22531" name="Rectangle 4"/>
          <p:cNvSpPr>
            <a:spLocks noGrp="1" noChangeArrowheads="1"/>
          </p:cNvSpPr>
          <p:nvPr>
            <p:ph type="body" sz="half" idx="1"/>
            <p:custDataLst>
              <p:tags r:id="rId2"/>
            </p:custDataLst>
          </p:nvPr>
        </p:nvSpPr>
        <p:spPr/>
        <p:txBody>
          <a:bodyPr/>
          <a:lstStyle/>
          <a:p>
            <a:pPr>
              <a:buFontTx/>
              <a:buNone/>
            </a:pPr>
            <a:r>
              <a:rPr lang="en-US" sz="2400" smtClean="0"/>
              <a:t>enqueue R</a:t>
            </a:r>
          </a:p>
          <a:p>
            <a:pPr>
              <a:buFontTx/>
              <a:buNone/>
            </a:pPr>
            <a:r>
              <a:rPr lang="en-US" sz="2400" smtClean="0"/>
              <a:t>enqueue O</a:t>
            </a:r>
          </a:p>
          <a:p>
            <a:pPr>
              <a:buFontTx/>
              <a:buNone/>
            </a:pPr>
            <a:r>
              <a:rPr lang="en-US" sz="2400" smtClean="0"/>
              <a:t>dequeue</a:t>
            </a:r>
          </a:p>
          <a:p>
            <a:pPr>
              <a:buFontTx/>
              <a:buNone/>
            </a:pPr>
            <a:r>
              <a:rPr lang="en-US" sz="2400" smtClean="0"/>
              <a:t>enqueue T</a:t>
            </a:r>
          </a:p>
          <a:p>
            <a:pPr>
              <a:buFontTx/>
              <a:buNone/>
            </a:pPr>
            <a:r>
              <a:rPr lang="en-US" sz="2400" smtClean="0"/>
              <a:t>enqueue A</a:t>
            </a:r>
          </a:p>
          <a:p>
            <a:pPr>
              <a:buFontTx/>
              <a:buNone/>
            </a:pPr>
            <a:r>
              <a:rPr lang="en-US" sz="2400" smtClean="0"/>
              <a:t>enqueue T</a:t>
            </a:r>
          </a:p>
          <a:p>
            <a:pPr>
              <a:buFontTx/>
              <a:buNone/>
            </a:pPr>
            <a:r>
              <a:rPr lang="en-US" sz="2400" smtClean="0"/>
              <a:t>dequeue </a:t>
            </a:r>
          </a:p>
          <a:p>
            <a:pPr>
              <a:buFontTx/>
              <a:buNone/>
            </a:pPr>
            <a:r>
              <a:rPr lang="en-US" sz="2400" smtClean="0"/>
              <a:t>dequeue</a:t>
            </a:r>
          </a:p>
          <a:p>
            <a:pPr>
              <a:buFontTx/>
              <a:buNone/>
            </a:pPr>
            <a:r>
              <a:rPr lang="en-US" sz="2400" smtClean="0"/>
              <a:t>enqueue E</a:t>
            </a:r>
          </a:p>
          <a:p>
            <a:pPr>
              <a:buFontTx/>
              <a:buNone/>
            </a:pPr>
            <a:r>
              <a:rPr lang="en-US" sz="2400" smtClean="0"/>
              <a:t>dequeue</a:t>
            </a:r>
          </a:p>
        </p:txBody>
      </p:sp>
      <p:sp>
        <p:nvSpPr>
          <p:cNvPr id="22532" name="Slide Number Placeholder 2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1E4E910-62EE-4CC8-A865-AC2A0AADEB47}" type="slidenum">
              <a:rPr lang="en-US" sz="1400" smtClean="0"/>
              <a:pPr>
                <a:defRPr/>
              </a:pPr>
              <a:t>23</a:t>
            </a:fld>
            <a:endParaRPr lang="en-US" sz="1400" smtClean="0"/>
          </a:p>
        </p:txBody>
      </p:sp>
      <p:sp>
        <p:nvSpPr>
          <p:cNvPr id="22533" name="TextBox 24"/>
          <p:cNvSpPr txBox="1">
            <a:spLocks noChangeArrowheads="1"/>
          </p:cNvSpPr>
          <p:nvPr>
            <p:custDataLst>
              <p:tags r:id="rId4"/>
            </p:custDataLst>
          </p:nvPr>
        </p:nvSpPr>
        <p:spPr bwMode="auto">
          <a:xfrm>
            <a:off x="3567113" y="2571750"/>
            <a:ext cx="4576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solidFill>
                  <a:srgbClr val="FF0000"/>
                </a:solidFill>
              </a:rPr>
              <a:t>In order, what letters are dequeued?</a:t>
            </a:r>
            <a:br>
              <a:rPr lang="en-CA">
                <a:solidFill>
                  <a:srgbClr val="FF0000"/>
                </a:solidFill>
              </a:rPr>
            </a:br>
            <a:r>
              <a:rPr lang="en-CA">
                <a:solidFill>
                  <a:srgbClr val="FF0000"/>
                </a:solidFill>
              </a:rPr>
              <a:t>(Can we tell, just from the ADT?)</a:t>
            </a:r>
          </a:p>
          <a:p>
            <a:endParaRPr lang="en-CA">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r>
              <a:rPr lang="en-US" smtClean="0"/>
              <a:t>Circular Array Q Data Structure</a:t>
            </a:r>
          </a:p>
        </p:txBody>
      </p:sp>
      <p:sp>
        <p:nvSpPr>
          <p:cNvPr id="23555" name="Rectangle 3"/>
          <p:cNvSpPr>
            <a:spLocks noGrp="1" noChangeArrowheads="1"/>
          </p:cNvSpPr>
          <p:nvPr>
            <p:ph type="body" sz="half" idx="1"/>
            <p:custDataLst>
              <p:tags r:id="rId2"/>
            </p:custDataLst>
          </p:nvPr>
        </p:nvSpPr>
        <p:spPr>
          <a:xfrm>
            <a:off x="457200" y="3505200"/>
            <a:ext cx="4495800" cy="2590800"/>
          </a:xfrm>
        </p:spPr>
        <p:txBody>
          <a:bodyPr/>
          <a:lstStyle/>
          <a:p>
            <a:pPr>
              <a:buFontTx/>
              <a:buNone/>
            </a:pPr>
            <a:r>
              <a:rPr lang="en-US" sz="1600" b="1" dirty="0" smtClean="0">
                <a:latin typeface="Courier New" charset="0"/>
              </a:rPr>
              <a:t>void </a:t>
            </a:r>
            <a:r>
              <a:rPr lang="en-US" sz="1600" b="1" dirty="0" err="1" smtClean="0">
                <a:latin typeface="Courier New" charset="0"/>
              </a:rPr>
              <a:t>enqueue</a:t>
            </a:r>
            <a:r>
              <a:rPr lang="en-US" sz="1600" b="1" dirty="0" smtClean="0">
                <a:latin typeface="Courier New" charset="0"/>
              </a:rPr>
              <a:t>(char </a:t>
            </a:r>
            <a:r>
              <a:rPr lang="en-US" sz="1600" b="1" dirty="0" smtClean="0">
                <a:latin typeface="Courier New" charset="0"/>
              </a:rPr>
              <a:t>x) {</a:t>
            </a:r>
          </a:p>
          <a:p>
            <a:pPr>
              <a:buFontTx/>
              <a:buNone/>
            </a:pPr>
            <a:r>
              <a:rPr lang="en-US" sz="1600" b="1" dirty="0" smtClean="0">
                <a:latin typeface="Courier New" charset="0"/>
              </a:rPr>
              <a:t>	Q[back] = x</a:t>
            </a:r>
          </a:p>
          <a:p>
            <a:pPr>
              <a:buFontTx/>
              <a:buNone/>
            </a:pPr>
            <a:r>
              <a:rPr lang="en-US" sz="1600" b="1" dirty="0" smtClean="0">
                <a:latin typeface="Courier New" charset="0"/>
              </a:rPr>
              <a:t>	back = (back + 1) % size</a:t>
            </a:r>
          </a:p>
          <a:p>
            <a:pPr>
              <a:buFontTx/>
              <a:buNone/>
            </a:pPr>
            <a:r>
              <a:rPr lang="en-US" sz="1600" b="1" dirty="0" smtClean="0">
                <a:latin typeface="Courier New" charset="0"/>
              </a:rPr>
              <a:t>}</a:t>
            </a:r>
          </a:p>
          <a:p>
            <a:pPr>
              <a:buFontTx/>
              <a:buNone/>
            </a:pPr>
            <a:r>
              <a:rPr lang="en-US" sz="1600" b="1" dirty="0" smtClean="0">
                <a:latin typeface="Courier New" charset="0"/>
              </a:rPr>
              <a:t>char </a:t>
            </a:r>
            <a:r>
              <a:rPr lang="en-US" sz="1600" b="1" dirty="0" err="1" smtClean="0">
                <a:latin typeface="Courier New" charset="0"/>
              </a:rPr>
              <a:t>dequeue</a:t>
            </a:r>
            <a:r>
              <a:rPr lang="en-US" sz="1600" b="1" dirty="0" smtClean="0">
                <a:latin typeface="Courier New" charset="0"/>
              </a:rPr>
              <a:t>() {</a:t>
            </a:r>
          </a:p>
          <a:p>
            <a:pPr>
              <a:buFontTx/>
              <a:buNone/>
            </a:pPr>
            <a:r>
              <a:rPr lang="en-US" sz="1600" b="1" dirty="0" smtClean="0">
                <a:latin typeface="Courier New" charset="0"/>
              </a:rPr>
              <a:t>	x = Q[front]</a:t>
            </a:r>
          </a:p>
          <a:p>
            <a:pPr>
              <a:buFontTx/>
              <a:buNone/>
            </a:pPr>
            <a:r>
              <a:rPr lang="en-US" sz="1600" b="1" dirty="0" smtClean="0">
                <a:latin typeface="Courier New" charset="0"/>
              </a:rPr>
              <a:t>	front = (front + 1) % size</a:t>
            </a:r>
          </a:p>
          <a:p>
            <a:pPr>
              <a:buFontTx/>
              <a:buNone/>
            </a:pPr>
            <a:r>
              <a:rPr lang="en-US" sz="1600" b="1" dirty="0" smtClean="0">
                <a:latin typeface="Courier New" charset="0"/>
              </a:rPr>
              <a:t>	return x</a:t>
            </a:r>
          </a:p>
          <a:p>
            <a:pPr>
              <a:buFontTx/>
              <a:buNone/>
            </a:pPr>
            <a:r>
              <a:rPr lang="en-US" sz="1600" b="1" dirty="0" smtClean="0">
                <a:latin typeface="Courier New" charset="0"/>
              </a:rPr>
              <a:t>}</a:t>
            </a:r>
          </a:p>
        </p:txBody>
      </p:sp>
      <p:sp>
        <p:nvSpPr>
          <p:cNvPr id="23556" name="Rectangle 5"/>
          <p:cNvSpPr>
            <a:spLocks noChangeArrowheads="1"/>
          </p:cNvSpPr>
          <p:nvPr>
            <p:custDataLst>
              <p:tags r:id="rId3"/>
            </p:custDataLst>
          </p:nvPr>
        </p:nvSpPr>
        <p:spPr bwMode="auto">
          <a:xfrm>
            <a:off x="1600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57" name="Rectangle 6"/>
          <p:cNvSpPr>
            <a:spLocks noChangeArrowheads="1"/>
          </p:cNvSpPr>
          <p:nvPr>
            <p:custDataLst>
              <p:tags r:id="rId4"/>
            </p:custDataLst>
          </p:nvPr>
        </p:nvSpPr>
        <p:spPr bwMode="auto">
          <a:xfrm>
            <a:off x="1905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58" name="Rectangle 7"/>
          <p:cNvSpPr>
            <a:spLocks noChangeArrowheads="1"/>
          </p:cNvSpPr>
          <p:nvPr>
            <p:custDataLst>
              <p:tags r:id="rId5"/>
            </p:custDataLst>
          </p:nvPr>
        </p:nvSpPr>
        <p:spPr bwMode="auto">
          <a:xfrm>
            <a:off x="2209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59" name="Rectangle 8"/>
          <p:cNvSpPr>
            <a:spLocks noChangeArrowheads="1"/>
          </p:cNvSpPr>
          <p:nvPr>
            <p:custDataLst>
              <p:tags r:id="rId6"/>
            </p:custDataLst>
          </p:nvPr>
        </p:nvSpPr>
        <p:spPr bwMode="auto">
          <a:xfrm>
            <a:off x="2514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60" name="Rectangle 9"/>
          <p:cNvSpPr>
            <a:spLocks noChangeArrowheads="1"/>
          </p:cNvSpPr>
          <p:nvPr>
            <p:custDataLst>
              <p:tags r:id="rId7"/>
            </p:custDataLst>
          </p:nvPr>
        </p:nvSpPr>
        <p:spPr bwMode="auto">
          <a:xfrm>
            <a:off x="2819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61" name="Rectangle 10"/>
          <p:cNvSpPr>
            <a:spLocks noChangeArrowheads="1"/>
          </p:cNvSpPr>
          <p:nvPr>
            <p:custDataLst>
              <p:tags r:id="rId8"/>
            </p:custDataLst>
          </p:nvPr>
        </p:nvSpPr>
        <p:spPr bwMode="auto">
          <a:xfrm>
            <a:off x="3124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62" name="Rectangle 11"/>
          <p:cNvSpPr>
            <a:spLocks noChangeArrowheads="1"/>
          </p:cNvSpPr>
          <p:nvPr>
            <p:custDataLst>
              <p:tags r:id="rId9"/>
            </p:custDataLst>
          </p:nvPr>
        </p:nvSpPr>
        <p:spPr bwMode="auto">
          <a:xfrm>
            <a:off x="3429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63" name="Rectangle 12"/>
          <p:cNvSpPr>
            <a:spLocks noChangeArrowheads="1"/>
          </p:cNvSpPr>
          <p:nvPr>
            <p:custDataLst>
              <p:tags r:id="rId10"/>
            </p:custDataLst>
          </p:nvPr>
        </p:nvSpPr>
        <p:spPr bwMode="auto">
          <a:xfrm>
            <a:off x="3733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b</a:t>
            </a:r>
          </a:p>
        </p:txBody>
      </p:sp>
      <p:sp>
        <p:nvSpPr>
          <p:cNvPr id="23564" name="Rectangle 13"/>
          <p:cNvSpPr>
            <a:spLocks noChangeArrowheads="1"/>
          </p:cNvSpPr>
          <p:nvPr>
            <p:custDataLst>
              <p:tags r:id="rId11"/>
            </p:custDataLst>
          </p:nvPr>
        </p:nvSpPr>
        <p:spPr bwMode="auto">
          <a:xfrm>
            <a:off x="4038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c</a:t>
            </a:r>
          </a:p>
        </p:txBody>
      </p:sp>
      <p:sp>
        <p:nvSpPr>
          <p:cNvPr id="23565" name="Rectangle 14"/>
          <p:cNvSpPr>
            <a:spLocks noChangeArrowheads="1"/>
          </p:cNvSpPr>
          <p:nvPr>
            <p:custDataLst>
              <p:tags r:id="rId12"/>
            </p:custDataLst>
          </p:nvPr>
        </p:nvSpPr>
        <p:spPr bwMode="auto">
          <a:xfrm>
            <a:off x="4343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d</a:t>
            </a:r>
          </a:p>
        </p:txBody>
      </p:sp>
      <p:sp>
        <p:nvSpPr>
          <p:cNvPr id="23566" name="Rectangle 15"/>
          <p:cNvSpPr>
            <a:spLocks noChangeArrowheads="1"/>
          </p:cNvSpPr>
          <p:nvPr>
            <p:custDataLst>
              <p:tags r:id="rId13"/>
            </p:custDataLst>
          </p:nvPr>
        </p:nvSpPr>
        <p:spPr bwMode="auto">
          <a:xfrm>
            <a:off x="4648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e</a:t>
            </a:r>
          </a:p>
        </p:txBody>
      </p:sp>
      <p:sp>
        <p:nvSpPr>
          <p:cNvPr id="23567" name="Rectangle 16"/>
          <p:cNvSpPr>
            <a:spLocks noChangeArrowheads="1"/>
          </p:cNvSpPr>
          <p:nvPr>
            <p:custDataLst>
              <p:tags r:id="rId14"/>
            </p:custDataLst>
          </p:nvPr>
        </p:nvSpPr>
        <p:spPr bwMode="auto">
          <a:xfrm>
            <a:off x="4953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f</a:t>
            </a:r>
          </a:p>
        </p:txBody>
      </p:sp>
      <p:sp>
        <p:nvSpPr>
          <p:cNvPr id="23568" name="Rectangle 17"/>
          <p:cNvSpPr>
            <a:spLocks noChangeArrowheads="1"/>
          </p:cNvSpPr>
          <p:nvPr>
            <p:custDataLst>
              <p:tags r:id="rId15"/>
            </p:custDataLst>
          </p:nvPr>
        </p:nvSpPr>
        <p:spPr bwMode="auto">
          <a:xfrm>
            <a:off x="5257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69" name="Rectangle 18"/>
          <p:cNvSpPr>
            <a:spLocks noChangeArrowheads="1"/>
          </p:cNvSpPr>
          <p:nvPr>
            <p:custDataLst>
              <p:tags r:id="rId16"/>
            </p:custDataLst>
          </p:nvPr>
        </p:nvSpPr>
        <p:spPr bwMode="auto">
          <a:xfrm>
            <a:off x="5562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0" name="Rectangle 19"/>
          <p:cNvSpPr>
            <a:spLocks noChangeArrowheads="1"/>
          </p:cNvSpPr>
          <p:nvPr>
            <p:custDataLst>
              <p:tags r:id="rId17"/>
            </p:custDataLst>
          </p:nvPr>
        </p:nvSpPr>
        <p:spPr bwMode="auto">
          <a:xfrm>
            <a:off x="5867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1" name="Rectangle 20"/>
          <p:cNvSpPr>
            <a:spLocks noChangeArrowheads="1"/>
          </p:cNvSpPr>
          <p:nvPr>
            <p:custDataLst>
              <p:tags r:id="rId18"/>
            </p:custDataLst>
          </p:nvPr>
        </p:nvSpPr>
        <p:spPr bwMode="auto">
          <a:xfrm>
            <a:off x="6172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2" name="Rectangle 21"/>
          <p:cNvSpPr>
            <a:spLocks noChangeArrowheads="1"/>
          </p:cNvSpPr>
          <p:nvPr>
            <p:custDataLst>
              <p:tags r:id="rId19"/>
            </p:custDataLst>
          </p:nvPr>
        </p:nvSpPr>
        <p:spPr bwMode="auto">
          <a:xfrm>
            <a:off x="6477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3" name="Rectangle 22"/>
          <p:cNvSpPr>
            <a:spLocks noChangeArrowheads="1"/>
          </p:cNvSpPr>
          <p:nvPr>
            <p:custDataLst>
              <p:tags r:id="rId20"/>
            </p:custDataLst>
          </p:nvPr>
        </p:nvSpPr>
        <p:spPr bwMode="auto">
          <a:xfrm>
            <a:off x="6781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4" name="Rectangle 23"/>
          <p:cNvSpPr>
            <a:spLocks noChangeArrowheads="1"/>
          </p:cNvSpPr>
          <p:nvPr>
            <p:custDataLst>
              <p:tags r:id="rId21"/>
            </p:custDataLst>
          </p:nvPr>
        </p:nvSpPr>
        <p:spPr bwMode="auto">
          <a:xfrm>
            <a:off x="7086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5" name="Rectangle 24"/>
          <p:cNvSpPr>
            <a:spLocks noChangeArrowheads="1"/>
          </p:cNvSpPr>
          <p:nvPr>
            <p:custDataLst>
              <p:tags r:id="rId22"/>
            </p:custDataLst>
          </p:nvPr>
        </p:nvSpPr>
        <p:spPr bwMode="auto">
          <a:xfrm>
            <a:off x="7391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3576" name="Text Box 25"/>
          <p:cNvSpPr txBox="1">
            <a:spLocks noChangeArrowheads="1"/>
          </p:cNvSpPr>
          <p:nvPr>
            <p:custDataLst>
              <p:tags r:id="rId23"/>
            </p:custDataLst>
          </p:nvPr>
        </p:nvSpPr>
        <p:spPr bwMode="auto">
          <a:xfrm>
            <a:off x="4479925" y="155679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t>Q</a:t>
            </a:r>
          </a:p>
        </p:txBody>
      </p:sp>
      <p:sp>
        <p:nvSpPr>
          <p:cNvPr id="23577" name="Text Box 26"/>
          <p:cNvSpPr txBox="1">
            <a:spLocks noChangeArrowheads="1"/>
          </p:cNvSpPr>
          <p:nvPr>
            <p:custDataLst>
              <p:tags r:id="rId24"/>
            </p:custDataLst>
          </p:nvPr>
        </p:nvSpPr>
        <p:spPr bwMode="auto">
          <a:xfrm>
            <a:off x="1584325" y="180603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t>0</a:t>
            </a:r>
          </a:p>
        </p:txBody>
      </p:sp>
      <p:sp>
        <p:nvSpPr>
          <p:cNvPr id="23578" name="Text Box 27"/>
          <p:cNvSpPr txBox="1">
            <a:spLocks noChangeArrowheads="1"/>
          </p:cNvSpPr>
          <p:nvPr>
            <p:custDataLst>
              <p:tags r:id="rId25"/>
            </p:custDataLst>
          </p:nvPr>
        </p:nvSpPr>
        <p:spPr bwMode="auto">
          <a:xfrm>
            <a:off x="7151688" y="1791742"/>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a:t>size - 1</a:t>
            </a:r>
          </a:p>
        </p:txBody>
      </p:sp>
      <p:sp>
        <p:nvSpPr>
          <p:cNvPr id="23579" name="Text Box 28"/>
          <p:cNvSpPr txBox="1">
            <a:spLocks noChangeArrowheads="1"/>
          </p:cNvSpPr>
          <p:nvPr>
            <p:custDataLst>
              <p:tags r:id="rId26"/>
            </p:custDataLst>
          </p:nvPr>
        </p:nvSpPr>
        <p:spPr bwMode="auto">
          <a:xfrm>
            <a:off x="2195736" y="2499733"/>
            <a:ext cx="581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t>front</a:t>
            </a:r>
          </a:p>
        </p:txBody>
      </p:sp>
      <p:sp>
        <p:nvSpPr>
          <p:cNvPr id="23583" name="Rectangle 32"/>
          <p:cNvSpPr>
            <a:spLocks noChangeArrowheads="1"/>
          </p:cNvSpPr>
          <p:nvPr>
            <p:custDataLst>
              <p:tags r:id="rId27"/>
            </p:custDataLst>
          </p:nvPr>
        </p:nvSpPr>
        <p:spPr bwMode="auto">
          <a:xfrm>
            <a:off x="4876800" y="3505200"/>
            <a:ext cx="419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is_empty</a:t>
            </a:r>
            <a:r>
              <a:rPr lang="en-US" sz="1600" b="1" dirty="0">
                <a:latin typeface="Courier New" charset="0"/>
              </a:rPr>
              <a:t>() {</a:t>
            </a:r>
          </a:p>
          <a:p>
            <a:pPr marL="342900" indent="-342900" eaLnBrk="0" hangingPunct="0">
              <a:spcBef>
                <a:spcPct val="20000"/>
              </a:spcBef>
            </a:pPr>
            <a:r>
              <a:rPr lang="en-US" sz="1600" b="1" dirty="0">
                <a:latin typeface="Courier New" charset="0"/>
              </a:rPr>
              <a:t>	return (front == back)</a:t>
            </a:r>
          </a:p>
          <a:p>
            <a:pPr marL="342900" indent="-342900" eaLnBrk="0" hangingPunct="0">
              <a:spcBef>
                <a:spcPct val="20000"/>
              </a:spcBef>
            </a:pPr>
            <a:r>
              <a:rPr lang="en-US" sz="1600" b="1" dirty="0">
                <a:latin typeface="Courier New" charset="0"/>
              </a:rPr>
              <a:t>}</a:t>
            </a:r>
          </a:p>
          <a:p>
            <a:pPr marL="342900" indent="-342900" eaLnBrk="0" hangingPunct="0">
              <a:spcBef>
                <a:spcPct val="20000"/>
              </a:spcBef>
            </a:pPr>
            <a:endParaRPr lang="en-US" sz="1600" b="1" dirty="0">
              <a:latin typeface="Courier New" charset="0"/>
            </a:endParaRPr>
          </a:p>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is_full</a:t>
            </a:r>
            <a:r>
              <a:rPr lang="en-US" sz="1600" b="1" dirty="0">
                <a:latin typeface="Courier New" charset="0"/>
              </a:rPr>
              <a:t>() {</a:t>
            </a:r>
          </a:p>
          <a:p>
            <a:pPr marL="342900" indent="-342900" eaLnBrk="0" hangingPunct="0">
              <a:spcBef>
                <a:spcPct val="20000"/>
              </a:spcBef>
            </a:pPr>
            <a:r>
              <a:rPr lang="en-US" sz="1600" b="1" dirty="0">
                <a:latin typeface="Courier New" charset="0"/>
              </a:rPr>
              <a:t>	return front == </a:t>
            </a:r>
          </a:p>
          <a:p>
            <a:pPr marL="342900" indent="-342900" eaLnBrk="0" hangingPunct="0">
              <a:spcBef>
                <a:spcPct val="20000"/>
              </a:spcBef>
            </a:pPr>
            <a:r>
              <a:rPr lang="en-US" sz="1600" b="1" dirty="0">
                <a:latin typeface="Courier New" charset="0"/>
              </a:rPr>
              <a:t>		(back + 1) % size</a:t>
            </a:r>
          </a:p>
          <a:p>
            <a:pPr marL="342900" indent="-342900" eaLnBrk="0" hangingPunct="0">
              <a:spcBef>
                <a:spcPct val="20000"/>
              </a:spcBef>
            </a:pPr>
            <a:r>
              <a:rPr lang="en-US" sz="1600" b="1" dirty="0">
                <a:latin typeface="Courier New" charset="0"/>
              </a:rPr>
              <a:t>}</a:t>
            </a:r>
          </a:p>
        </p:txBody>
      </p:sp>
      <p:sp>
        <p:nvSpPr>
          <p:cNvPr id="23584" name="Text Box 34"/>
          <p:cNvSpPr txBox="1">
            <a:spLocks noChangeArrowheads="1"/>
          </p:cNvSpPr>
          <p:nvPr>
            <p:custDataLst>
              <p:tags r:id="rId28"/>
            </p:custDataLst>
          </p:nvPr>
        </p:nvSpPr>
        <p:spPr bwMode="auto">
          <a:xfrm>
            <a:off x="2368550" y="5949950"/>
            <a:ext cx="6740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solidFill>
                  <a:srgbClr val="FF0000"/>
                </a:solidFill>
              </a:rPr>
              <a:t>This is </a:t>
            </a:r>
            <a:r>
              <a:rPr lang="en-US" i="1">
                <a:solidFill>
                  <a:srgbClr val="FF0000"/>
                </a:solidFill>
              </a:rPr>
              <a:t>pseudocode</a:t>
            </a:r>
            <a:r>
              <a:rPr lang="en-US">
                <a:solidFill>
                  <a:srgbClr val="FF0000"/>
                </a:solidFill>
              </a:rPr>
              <a:t>. Do not correct my semicolons </a:t>
            </a:r>
            <a:r>
              <a:rPr lang="en-US">
                <a:solidFill>
                  <a:srgbClr val="FF0000"/>
                </a:solidFill>
                <a:sym typeface="Wingdings" pitchFamily="2" charset="2"/>
              </a:rPr>
              <a:t></a:t>
            </a:r>
          </a:p>
          <a:p>
            <a:r>
              <a:rPr lang="en-US">
                <a:solidFill>
                  <a:srgbClr val="FF0000"/>
                </a:solidFill>
                <a:sym typeface="Wingdings" pitchFamily="2" charset="2"/>
              </a:rPr>
              <a:t>But.. is there anything </a:t>
            </a:r>
            <a:r>
              <a:rPr lang="en-US" i="1">
                <a:solidFill>
                  <a:srgbClr val="FF0000"/>
                </a:solidFill>
                <a:sym typeface="Wingdings" pitchFamily="2" charset="2"/>
              </a:rPr>
              <a:t>else</a:t>
            </a:r>
            <a:r>
              <a:rPr lang="en-US">
                <a:solidFill>
                  <a:srgbClr val="FF0000"/>
                </a:solidFill>
                <a:sym typeface="Wingdings" pitchFamily="2" charset="2"/>
              </a:rPr>
              <a:t> wrong?</a:t>
            </a:r>
            <a:endParaRPr lang="en-US">
              <a:solidFill>
                <a:srgbClr val="FF0000"/>
              </a:solidFill>
            </a:endParaRPr>
          </a:p>
        </p:txBody>
      </p:sp>
      <p:sp>
        <p:nvSpPr>
          <p:cNvPr id="23585" name="Slide Number Placeholder 34"/>
          <p:cNvSpPr>
            <a:spLocks noGrp="1"/>
          </p:cNvSpPr>
          <p:nvPr>
            <p:ph type="sldNum" sz="quarter" idx="12"/>
            <p:custDataLst>
              <p:tags r:id="rId29"/>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0B83FDC-5A03-4247-A8D4-50519A6BD63D}" type="slidenum">
              <a:rPr lang="en-US" sz="1400" smtClean="0"/>
              <a:pPr>
                <a:defRPr/>
              </a:pPr>
              <a:t>24</a:t>
            </a:fld>
            <a:endParaRPr lang="en-US" sz="1400" smtClean="0"/>
          </a:p>
        </p:txBody>
      </p:sp>
      <p:sp>
        <p:nvSpPr>
          <p:cNvPr id="2" name="Rectangle 1" hidden="1"/>
          <p:cNvSpPr/>
          <p:nvPr>
            <p:custDataLst>
              <p:tags r:id="rId30"/>
            </p:custDataLst>
          </p:nvPr>
        </p:nvSpPr>
        <p:spPr>
          <a:xfrm>
            <a:off x="2286000" y="188913"/>
            <a:ext cx="4572000" cy="338137"/>
          </a:xfrm>
          <a:prstGeom prst="rect">
            <a:avLst/>
          </a:prstGeom>
          <a:solidFill>
            <a:schemeClr val="accent1">
              <a:lumMod val="20000"/>
              <a:lumOff val="80000"/>
            </a:schemeClr>
          </a:solidFill>
        </p:spPr>
        <p:txBody>
          <a:bodyPr>
            <a:spAutoFit/>
          </a:bodyPr>
          <a:lstStyle/>
          <a:p>
            <a:pPr eaLnBrk="0" hangingPunct="0">
              <a:defRPr/>
            </a:pPr>
            <a:r>
              <a:rPr lang="en-US" sz="1600" dirty="0">
                <a:cs typeface="+mn-cs"/>
              </a:rPr>
              <a:t>LEAVE OPEN, try next example.</a:t>
            </a:r>
          </a:p>
        </p:txBody>
      </p:sp>
      <p:sp>
        <p:nvSpPr>
          <p:cNvPr id="35" name="Text Box 26"/>
          <p:cNvSpPr txBox="1">
            <a:spLocks noChangeArrowheads="1"/>
          </p:cNvSpPr>
          <p:nvPr>
            <p:custDataLst>
              <p:tags r:id="rId31"/>
            </p:custDataLst>
          </p:nvPr>
        </p:nvSpPr>
        <p:spPr bwMode="auto">
          <a:xfrm>
            <a:off x="3742629" y="1771716"/>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7</a:t>
            </a:r>
            <a:endParaRPr lang="en-US" sz="1600" dirty="0"/>
          </a:p>
        </p:txBody>
      </p:sp>
      <p:sp>
        <p:nvSpPr>
          <p:cNvPr id="36" name="Text Box 26"/>
          <p:cNvSpPr txBox="1">
            <a:spLocks noChangeArrowheads="1"/>
          </p:cNvSpPr>
          <p:nvPr>
            <p:custDataLst>
              <p:tags r:id="rId32"/>
            </p:custDataLst>
          </p:nvPr>
        </p:nvSpPr>
        <p:spPr bwMode="auto">
          <a:xfrm>
            <a:off x="4935062" y="1771716"/>
            <a:ext cx="3822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11</a:t>
            </a:r>
            <a:endParaRPr lang="en-US" sz="1600" dirty="0"/>
          </a:p>
        </p:txBody>
      </p:sp>
      <p:sp>
        <p:nvSpPr>
          <p:cNvPr id="37" name="Text Box 26"/>
          <p:cNvSpPr txBox="1">
            <a:spLocks noChangeArrowheads="1"/>
          </p:cNvSpPr>
          <p:nvPr>
            <p:custDataLst>
              <p:tags r:id="rId33"/>
            </p:custDataLst>
          </p:nvPr>
        </p:nvSpPr>
        <p:spPr bwMode="auto">
          <a:xfrm>
            <a:off x="1947200" y="1806030"/>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1</a:t>
            </a:r>
            <a:endParaRPr lang="en-US" sz="1600" dirty="0"/>
          </a:p>
        </p:txBody>
      </p:sp>
      <p:sp>
        <p:nvSpPr>
          <p:cNvPr id="38" name="Text Box 26"/>
          <p:cNvSpPr txBox="1">
            <a:spLocks noChangeArrowheads="1"/>
          </p:cNvSpPr>
          <p:nvPr>
            <p:custDataLst>
              <p:tags r:id="rId34"/>
            </p:custDataLst>
          </p:nvPr>
        </p:nvSpPr>
        <p:spPr bwMode="auto">
          <a:xfrm>
            <a:off x="2230461" y="180603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2</a:t>
            </a:r>
            <a:endParaRPr lang="en-US" sz="1600" dirty="0"/>
          </a:p>
        </p:txBody>
      </p:sp>
      <p:sp>
        <p:nvSpPr>
          <p:cNvPr id="39" name="Text Box 26"/>
          <p:cNvSpPr txBox="1">
            <a:spLocks noChangeArrowheads="1"/>
          </p:cNvSpPr>
          <p:nvPr>
            <p:custDataLst>
              <p:tags r:id="rId35"/>
            </p:custDataLst>
          </p:nvPr>
        </p:nvSpPr>
        <p:spPr bwMode="auto">
          <a:xfrm>
            <a:off x="2525966" y="180603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a:t>
            </a:r>
            <a:endParaRPr lang="en-US" sz="1600" dirty="0"/>
          </a:p>
        </p:txBody>
      </p:sp>
      <p:sp>
        <p:nvSpPr>
          <p:cNvPr id="40" name="Text Box 26"/>
          <p:cNvSpPr txBox="1">
            <a:spLocks noChangeArrowheads="1"/>
          </p:cNvSpPr>
          <p:nvPr>
            <p:custDataLst>
              <p:tags r:id="rId36"/>
            </p:custDataLst>
          </p:nvPr>
        </p:nvSpPr>
        <p:spPr bwMode="auto">
          <a:xfrm>
            <a:off x="3975695" y="180603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a:t>
            </a:r>
            <a:endParaRPr lang="en-US" sz="1600" dirty="0"/>
          </a:p>
        </p:txBody>
      </p:sp>
      <p:sp>
        <p:nvSpPr>
          <p:cNvPr id="41" name="Text Box 26"/>
          <p:cNvSpPr txBox="1">
            <a:spLocks noChangeArrowheads="1"/>
          </p:cNvSpPr>
          <p:nvPr>
            <p:custDataLst>
              <p:tags r:id="rId37"/>
            </p:custDataLst>
          </p:nvPr>
        </p:nvSpPr>
        <p:spPr bwMode="auto">
          <a:xfrm>
            <a:off x="5257800" y="180603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a:t>
            </a:r>
            <a:endParaRPr lang="en-US" sz="1600" dirty="0"/>
          </a:p>
        </p:txBody>
      </p:sp>
      <p:sp>
        <p:nvSpPr>
          <p:cNvPr id="42" name="Rectangle 5"/>
          <p:cNvSpPr>
            <a:spLocks noChangeArrowheads="1"/>
          </p:cNvSpPr>
          <p:nvPr>
            <p:custDataLst>
              <p:tags r:id="rId38"/>
            </p:custDataLst>
          </p:nvPr>
        </p:nvSpPr>
        <p:spPr bwMode="auto">
          <a:xfrm>
            <a:off x="2339752" y="281985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7</a:t>
            </a:r>
            <a:endParaRPr lang="en-CA" sz="1600" dirty="0"/>
          </a:p>
        </p:txBody>
      </p:sp>
      <p:sp>
        <p:nvSpPr>
          <p:cNvPr id="44" name="Text Box 28"/>
          <p:cNvSpPr txBox="1">
            <a:spLocks noChangeArrowheads="1"/>
          </p:cNvSpPr>
          <p:nvPr>
            <p:custDataLst>
              <p:tags r:id="rId39"/>
            </p:custDataLst>
          </p:nvPr>
        </p:nvSpPr>
        <p:spPr bwMode="auto">
          <a:xfrm>
            <a:off x="2227556" y="3077771"/>
            <a:ext cx="540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a:t>
            </a:r>
            <a:r>
              <a:rPr lang="en-US" sz="1600" dirty="0" err="1" smtClean="0"/>
              <a:t>int</a:t>
            </a:r>
            <a:r>
              <a:rPr lang="en-US" sz="1600" dirty="0"/>
              <a:t>)</a:t>
            </a:r>
            <a:endParaRPr lang="en-US" sz="1600" dirty="0"/>
          </a:p>
        </p:txBody>
      </p:sp>
      <p:sp>
        <p:nvSpPr>
          <p:cNvPr id="45" name="Text Box 28"/>
          <p:cNvSpPr txBox="1">
            <a:spLocks noChangeArrowheads="1"/>
          </p:cNvSpPr>
          <p:nvPr>
            <p:custDataLst>
              <p:tags r:id="rId40"/>
            </p:custDataLst>
          </p:nvPr>
        </p:nvSpPr>
        <p:spPr bwMode="auto">
          <a:xfrm>
            <a:off x="3127253" y="2499733"/>
            <a:ext cx="5725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back</a:t>
            </a:r>
            <a:endParaRPr lang="en-US" sz="1600" dirty="0"/>
          </a:p>
        </p:txBody>
      </p:sp>
      <p:sp>
        <p:nvSpPr>
          <p:cNvPr id="46" name="Rectangle 5"/>
          <p:cNvSpPr>
            <a:spLocks noChangeArrowheads="1"/>
          </p:cNvSpPr>
          <p:nvPr>
            <p:custDataLst>
              <p:tags r:id="rId41"/>
            </p:custDataLst>
          </p:nvPr>
        </p:nvSpPr>
        <p:spPr bwMode="auto">
          <a:xfrm>
            <a:off x="3267053" y="281985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12</a:t>
            </a:r>
            <a:endParaRPr lang="en-CA" sz="1600" dirty="0"/>
          </a:p>
        </p:txBody>
      </p:sp>
      <p:sp>
        <p:nvSpPr>
          <p:cNvPr id="47" name="Text Box 28"/>
          <p:cNvSpPr txBox="1">
            <a:spLocks noChangeArrowheads="1"/>
          </p:cNvSpPr>
          <p:nvPr>
            <p:custDataLst>
              <p:tags r:id="rId42"/>
            </p:custDataLst>
          </p:nvPr>
        </p:nvSpPr>
        <p:spPr bwMode="auto">
          <a:xfrm>
            <a:off x="3154857" y="3077771"/>
            <a:ext cx="540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a:t>
            </a:r>
            <a:r>
              <a:rPr lang="en-US" sz="1600" dirty="0" err="1" smtClean="0"/>
              <a:t>int</a:t>
            </a:r>
            <a:r>
              <a:rPr lang="en-US" sz="1600" dirty="0"/>
              <a:t>)</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smtClean="0"/>
              <a:t>Circular Array Q Example</a:t>
            </a:r>
          </a:p>
        </p:txBody>
      </p:sp>
      <p:sp>
        <p:nvSpPr>
          <p:cNvPr id="24579" name="Rectangle 4"/>
          <p:cNvSpPr>
            <a:spLocks noGrp="1" noChangeArrowheads="1"/>
          </p:cNvSpPr>
          <p:nvPr>
            <p:ph type="body" sz="half" idx="1"/>
            <p:custDataLst>
              <p:tags r:id="rId2"/>
            </p:custDataLst>
          </p:nvPr>
        </p:nvSpPr>
        <p:spPr/>
        <p:txBody>
          <a:bodyPr/>
          <a:lstStyle/>
          <a:p>
            <a:pPr>
              <a:buFontTx/>
              <a:buNone/>
            </a:pPr>
            <a:r>
              <a:rPr lang="en-US" sz="2400" smtClean="0"/>
              <a:t>enqueue R</a:t>
            </a:r>
          </a:p>
          <a:p>
            <a:pPr>
              <a:buFontTx/>
              <a:buNone/>
            </a:pPr>
            <a:r>
              <a:rPr lang="en-US" sz="2400" smtClean="0"/>
              <a:t>enqueue O</a:t>
            </a:r>
          </a:p>
          <a:p>
            <a:pPr>
              <a:buFontTx/>
              <a:buNone/>
            </a:pPr>
            <a:r>
              <a:rPr lang="en-US" sz="2400" smtClean="0"/>
              <a:t>dequeue</a:t>
            </a:r>
          </a:p>
          <a:p>
            <a:pPr>
              <a:buFontTx/>
              <a:buNone/>
            </a:pPr>
            <a:r>
              <a:rPr lang="en-US" sz="2400" smtClean="0"/>
              <a:t>enqueue T</a:t>
            </a:r>
          </a:p>
          <a:p>
            <a:pPr>
              <a:buFontTx/>
              <a:buNone/>
            </a:pPr>
            <a:r>
              <a:rPr lang="en-US" sz="2400" smtClean="0"/>
              <a:t>enqueue A</a:t>
            </a:r>
          </a:p>
          <a:p>
            <a:pPr>
              <a:buFontTx/>
              <a:buNone/>
            </a:pPr>
            <a:r>
              <a:rPr lang="en-US" sz="2400" smtClean="0"/>
              <a:t>enqueue T</a:t>
            </a:r>
          </a:p>
          <a:p>
            <a:pPr>
              <a:buFontTx/>
              <a:buNone/>
            </a:pPr>
            <a:r>
              <a:rPr lang="en-US" sz="2400" smtClean="0"/>
              <a:t>dequeue </a:t>
            </a:r>
          </a:p>
          <a:p>
            <a:pPr>
              <a:buFontTx/>
              <a:buNone/>
            </a:pPr>
            <a:r>
              <a:rPr lang="en-US" sz="2400" smtClean="0"/>
              <a:t>dequeue</a:t>
            </a:r>
          </a:p>
          <a:p>
            <a:pPr>
              <a:buFontTx/>
              <a:buNone/>
            </a:pPr>
            <a:r>
              <a:rPr lang="en-US" sz="2400" smtClean="0"/>
              <a:t>enqueue E</a:t>
            </a:r>
          </a:p>
          <a:p>
            <a:pPr>
              <a:buFontTx/>
              <a:buNone/>
            </a:pPr>
            <a:r>
              <a:rPr lang="en-US" sz="2400" smtClean="0"/>
              <a:t>dequeue</a:t>
            </a:r>
          </a:p>
        </p:txBody>
      </p:sp>
      <p:sp>
        <p:nvSpPr>
          <p:cNvPr id="24580" name="Rectangle 6"/>
          <p:cNvSpPr>
            <a:spLocks noChangeArrowheads="1"/>
          </p:cNvSpPr>
          <p:nvPr>
            <p:custDataLst>
              <p:tags r:id="rId3"/>
            </p:custDataLst>
          </p:nvPr>
        </p:nvSpPr>
        <p:spPr bwMode="auto">
          <a:xfrm>
            <a:off x="3000375" y="1981200"/>
            <a:ext cx="495300" cy="49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4581" name="Rectangle 7"/>
          <p:cNvSpPr>
            <a:spLocks noChangeArrowheads="1"/>
          </p:cNvSpPr>
          <p:nvPr>
            <p:custDataLst>
              <p:tags r:id="rId4"/>
            </p:custDataLst>
          </p:nvPr>
        </p:nvSpPr>
        <p:spPr bwMode="auto">
          <a:xfrm>
            <a:off x="3495675" y="1981200"/>
            <a:ext cx="495300" cy="49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4582" name="Rectangle 8"/>
          <p:cNvSpPr>
            <a:spLocks noChangeArrowheads="1"/>
          </p:cNvSpPr>
          <p:nvPr>
            <p:custDataLst>
              <p:tags r:id="rId5"/>
            </p:custDataLst>
          </p:nvPr>
        </p:nvSpPr>
        <p:spPr bwMode="auto">
          <a:xfrm>
            <a:off x="3990975" y="1981200"/>
            <a:ext cx="495300" cy="49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4583" name="Rectangle 9"/>
          <p:cNvSpPr>
            <a:spLocks noChangeArrowheads="1"/>
          </p:cNvSpPr>
          <p:nvPr>
            <p:custDataLst>
              <p:tags r:id="rId6"/>
            </p:custDataLst>
          </p:nvPr>
        </p:nvSpPr>
        <p:spPr bwMode="auto">
          <a:xfrm>
            <a:off x="4486275" y="1981200"/>
            <a:ext cx="495300" cy="49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4587" name="Slide Number Placeholder 25"/>
          <p:cNvSpPr>
            <a:spLocks noGrp="1"/>
          </p:cNvSpPr>
          <p:nvPr>
            <p:ph type="sldNum" sz="quarter" idx="12"/>
            <p:custDataLst>
              <p:tags r:id="rId7"/>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0D523B6-EBE5-4C4D-B740-CE8B0D317EA2}" type="slidenum">
              <a:rPr lang="en-US" sz="1400" smtClean="0"/>
              <a:pPr>
                <a:defRPr/>
              </a:pPr>
              <a:t>25</a:t>
            </a:fld>
            <a:endParaRPr lang="en-US" sz="1400" smtClean="0"/>
          </a:p>
        </p:txBody>
      </p:sp>
      <p:sp>
        <p:nvSpPr>
          <p:cNvPr id="24588" name="TextBox 24"/>
          <p:cNvSpPr txBox="1">
            <a:spLocks noChangeArrowheads="1"/>
          </p:cNvSpPr>
          <p:nvPr>
            <p:custDataLst>
              <p:tags r:id="rId8"/>
            </p:custDataLst>
          </p:nvPr>
        </p:nvSpPr>
        <p:spPr bwMode="auto">
          <a:xfrm>
            <a:off x="5857875" y="2571750"/>
            <a:ext cx="2838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solidFill>
                  <a:srgbClr val="FF0000"/>
                </a:solidFill>
              </a:rPr>
              <a:t>What are the final </a:t>
            </a:r>
            <a:br>
              <a:rPr lang="en-CA">
                <a:solidFill>
                  <a:srgbClr val="FF0000"/>
                </a:solidFill>
              </a:rPr>
            </a:br>
            <a:r>
              <a:rPr lang="en-CA">
                <a:solidFill>
                  <a:srgbClr val="FF0000"/>
                </a:solidFill>
              </a:rPr>
              <a:t>contents of the array?</a:t>
            </a:r>
          </a:p>
        </p:txBody>
      </p:sp>
      <p:sp>
        <p:nvSpPr>
          <p:cNvPr id="25" name="Rectangle 24" hidden="1"/>
          <p:cNvSpPr/>
          <p:nvPr>
            <p:custDataLst>
              <p:tags r:id="rId9"/>
            </p:custDataLst>
          </p:nvPr>
        </p:nvSpPr>
        <p:spPr>
          <a:xfrm>
            <a:off x="2286000" y="188913"/>
            <a:ext cx="4572000" cy="584200"/>
          </a:xfrm>
          <a:prstGeom prst="rect">
            <a:avLst/>
          </a:prstGeom>
          <a:solidFill>
            <a:schemeClr val="accent1">
              <a:lumMod val="20000"/>
              <a:lumOff val="80000"/>
            </a:schemeClr>
          </a:solidFill>
        </p:spPr>
        <p:txBody>
          <a:bodyPr>
            <a:spAutoFit/>
          </a:bodyPr>
          <a:lstStyle/>
          <a:p>
            <a:pPr eaLnBrk="0" hangingPunct="0">
              <a:defRPr/>
            </a:pPr>
            <a:r>
              <a:rPr lang="en-US" sz="1600" dirty="0">
                <a:cs typeface="+mn-cs"/>
              </a:rPr>
              <a:t>TRICK: break the queue b/c </a:t>
            </a:r>
            <a:r>
              <a:rPr lang="en-US" sz="1600" dirty="0" err="1">
                <a:cs typeface="+mn-cs"/>
              </a:rPr>
              <a:t>enqueue</a:t>
            </a:r>
            <a:r>
              <a:rPr lang="en-US" sz="1600" dirty="0">
                <a:cs typeface="+mn-cs"/>
              </a:rPr>
              <a:t> while full.</a:t>
            </a:r>
          </a:p>
          <a:p>
            <a:pPr eaLnBrk="0" hangingPunct="0">
              <a:defRPr/>
            </a:pPr>
            <a:r>
              <a:rPr lang="en-US" sz="1600" dirty="0">
                <a:cs typeface="+mn-cs"/>
              </a:rPr>
              <a:t>Next slide, try again w/“full” flag so can use all slots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r>
              <a:rPr lang="en-US" smtClean="0"/>
              <a:t>Circular Array Q Example</a:t>
            </a:r>
          </a:p>
        </p:txBody>
      </p:sp>
      <p:sp>
        <p:nvSpPr>
          <p:cNvPr id="25603" name="Rectangle 4"/>
          <p:cNvSpPr>
            <a:spLocks noGrp="1" noChangeArrowheads="1"/>
          </p:cNvSpPr>
          <p:nvPr>
            <p:ph type="body" sz="half" idx="1"/>
            <p:custDataLst>
              <p:tags r:id="rId2"/>
            </p:custDataLst>
          </p:nvPr>
        </p:nvSpPr>
        <p:spPr/>
        <p:txBody>
          <a:bodyPr/>
          <a:lstStyle/>
          <a:p>
            <a:pPr>
              <a:buFontTx/>
              <a:buNone/>
            </a:pPr>
            <a:r>
              <a:rPr lang="en-US" sz="2400" smtClean="0"/>
              <a:t>enqueue R</a:t>
            </a:r>
          </a:p>
          <a:p>
            <a:pPr>
              <a:buFontTx/>
              <a:buNone/>
            </a:pPr>
            <a:r>
              <a:rPr lang="en-US" sz="2400" smtClean="0"/>
              <a:t>enqueue O</a:t>
            </a:r>
          </a:p>
          <a:p>
            <a:pPr>
              <a:buFontTx/>
              <a:buNone/>
            </a:pPr>
            <a:r>
              <a:rPr lang="en-US" sz="2400" smtClean="0"/>
              <a:t>dequeue</a:t>
            </a:r>
          </a:p>
          <a:p>
            <a:pPr>
              <a:buFontTx/>
              <a:buNone/>
            </a:pPr>
            <a:r>
              <a:rPr lang="en-US" sz="2400" smtClean="0"/>
              <a:t>enqueue T</a:t>
            </a:r>
          </a:p>
          <a:p>
            <a:pPr>
              <a:buFontTx/>
              <a:buNone/>
            </a:pPr>
            <a:r>
              <a:rPr lang="en-US" sz="2400" smtClean="0"/>
              <a:t>enqueue A</a:t>
            </a:r>
          </a:p>
          <a:p>
            <a:pPr>
              <a:buFontTx/>
              <a:buNone/>
            </a:pPr>
            <a:r>
              <a:rPr lang="en-US" sz="2400" smtClean="0"/>
              <a:t>enqueue T</a:t>
            </a:r>
          </a:p>
          <a:p>
            <a:pPr>
              <a:buFontTx/>
              <a:buNone/>
            </a:pPr>
            <a:r>
              <a:rPr lang="en-US" sz="2400" smtClean="0"/>
              <a:t>dequeue </a:t>
            </a:r>
          </a:p>
          <a:p>
            <a:pPr>
              <a:buFontTx/>
              <a:buNone/>
            </a:pPr>
            <a:r>
              <a:rPr lang="en-US" sz="2400" smtClean="0"/>
              <a:t>dequeue</a:t>
            </a:r>
          </a:p>
          <a:p>
            <a:pPr>
              <a:buFontTx/>
              <a:buNone/>
            </a:pPr>
            <a:r>
              <a:rPr lang="en-US" sz="2400" smtClean="0"/>
              <a:t>enqueue E</a:t>
            </a:r>
          </a:p>
          <a:p>
            <a:pPr>
              <a:buFontTx/>
              <a:buNone/>
            </a:pPr>
            <a:r>
              <a:rPr lang="en-US" sz="2400" smtClean="0"/>
              <a:t>dequeue</a:t>
            </a:r>
          </a:p>
        </p:txBody>
      </p:sp>
      <p:grpSp>
        <p:nvGrpSpPr>
          <p:cNvPr id="25604" name="Group 10"/>
          <p:cNvGrpSpPr>
            <a:grpSpLocks/>
          </p:cNvGrpSpPr>
          <p:nvPr>
            <p:custDataLst>
              <p:tags r:id="rId3"/>
            </p:custDataLst>
          </p:nvPr>
        </p:nvGrpSpPr>
        <p:grpSpPr bwMode="auto">
          <a:xfrm>
            <a:off x="3000375" y="1981200"/>
            <a:ext cx="1981200" cy="495300"/>
            <a:chOff x="3360" y="1392"/>
            <a:chExt cx="768" cy="192"/>
          </a:xfrm>
        </p:grpSpPr>
        <p:sp>
          <p:nvSpPr>
            <p:cNvPr id="25623" name="Rectangle 6"/>
            <p:cNvSpPr>
              <a:spLocks noChangeArrowheads="1"/>
            </p:cNvSpPr>
            <p:nvPr>
              <p:custDataLst>
                <p:tags r:id="rId7"/>
              </p:custDataLst>
            </p:nvPr>
          </p:nvSpPr>
          <p:spPr bwMode="auto">
            <a:xfrm>
              <a:off x="3360"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5624" name="Rectangle 7"/>
            <p:cNvSpPr>
              <a:spLocks noChangeArrowheads="1"/>
            </p:cNvSpPr>
            <p:nvPr>
              <p:custDataLst>
                <p:tags r:id="rId8"/>
              </p:custDataLst>
            </p:nvPr>
          </p:nvSpPr>
          <p:spPr bwMode="auto">
            <a:xfrm>
              <a:off x="3552"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5625" name="Rectangle 8"/>
            <p:cNvSpPr>
              <a:spLocks noChangeArrowheads="1"/>
            </p:cNvSpPr>
            <p:nvPr>
              <p:custDataLst>
                <p:tags r:id="rId9"/>
              </p:custDataLst>
            </p:nvPr>
          </p:nvSpPr>
          <p:spPr bwMode="auto">
            <a:xfrm>
              <a:off x="3744"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5626" name="Rectangle 9"/>
            <p:cNvSpPr>
              <a:spLocks noChangeArrowheads="1"/>
            </p:cNvSpPr>
            <p:nvPr>
              <p:custDataLst>
                <p:tags r:id="rId10"/>
              </p:custDataLst>
            </p:nvPr>
          </p:nvSpPr>
          <p:spPr bwMode="auto">
            <a:xfrm>
              <a:off x="3936"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grpSp>
      <p:sp>
        <p:nvSpPr>
          <p:cNvPr id="25608" name="Slide Number Placeholder 25"/>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D32E162-1798-459A-AA71-19F3C4368000}" type="slidenum">
              <a:rPr lang="en-US" sz="1400" smtClean="0"/>
              <a:pPr>
                <a:defRPr/>
              </a:pPr>
              <a:t>26</a:t>
            </a:fld>
            <a:endParaRPr lang="en-US" sz="1400" smtClean="0"/>
          </a:p>
        </p:txBody>
      </p:sp>
      <p:sp>
        <p:nvSpPr>
          <p:cNvPr id="25609" name="TextBox 24"/>
          <p:cNvSpPr txBox="1">
            <a:spLocks noChangeArrowheads="1"/>
          </p:cNvSpPr>
          <p:nvPr>
            <p:custDataLst>
              <p:tags r:id="rId5"/>
            </p:custDataLst>
          </p:nvPr>
        </p:nvSpPr>
        <p:spPr bwMode="auto">
          <a:xfrm>
            <a:off x="5857875" y="2571750"/>
            <a:ext cx="2838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solidFill>
                  <a:srgbClr val="FF0000"/>
                </a:solidFill>
              </a:rPr>
              <a:t>What are the final </a:t>
            </a:r>
            <a:br>
              <a:rPr lang="en-CA">
                <a:solidFill>
                  <a:srgbClr val="FF0000"/>
                </a:solidFill>
              </a:rPr>
            </a:br>
            <a:r>
              <a:rPr lang="en-CA">
                <a:solidFill>
                  <a:srgbClr val="FF0000"/>
                </a:solidFill>
              </a:rPr>
              <a:t>contents of the array?</a:t>
            </a:r>
          </a:p>
        </p:txBody>
      </p:sp>
      <p:sp>
        <p:nvSpPr>
          <p:cNvPr id="25610" name="TextBox 49"/>
          <p:cNvSpPr txBox="1">
            <a:spLocks noChangeArrowheads="1"/>
          </p:cNvSpPr>
          <p:nvPr>
            <p:custDataLst>
              <p:tags r:id="rId6"/>
            </p:custDataLst>
          </p:nvPr>
        </p:nvSpPr>
        <p:spPr bwMode="auto">
          <a:xfrm>
            <a:off x="5448300" y="1436688"/>
            <a:ext cx="340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CA"/>
              <a:t>Assuming we can</a:t>
            </a:r>
            <a:br>
              <a:rPr lang="en-CA"/>
            </a:br>
            <a:r>
              <a:rPr lang="en-CA"/>
              <a:t>distinguish full and empty</a:t>
            </a:r>
            <a:br>
              <a:rPr lang="en-CA"/>
            </a:br>
            <a:r>
              <a:rPr lang="en-CA"/>
              <a:t>(could add a boolean)…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smtClean="0"/>
              <a:t>Linked List Q Data Structure</a:t>
            </a:r>
            <a:br>
              <a:rPr lang="en-US" smtClean="0"/>
            </a:br>
            <a:r>
              <a:rPr lang="en-US" smtClean="0"/>
              <a:t>(C++ linked list </a:t>
            </a:r>
            <a:r>
              <a:rPr lang="en-US" smtClean="0">
                <a:sym typeface="Symbol" pitchFamily="18" charset="2"/>
              </a:rPr>
              <a:t></a:t>
            </a:r>
            <a:r>
              <a:rPr lang="en-US" smtClean="0"/>
              <a:t> Racket list)</a:t>
            </a:r>
          </a:p>
        </p:txBody>
      </p:sp>
      <p:sp>
        <p:nvSpPr>
          <p:cNvPr id="26651" name="Rectangle 36"/>
          <p:cNvSpPr>
            <a:spLocks noChangeArrowheads="1"/>
          </p:cNvSpPr>
          <p:nvPr>
            <p:custDataLst>
              <p:tags r:id="rId2"/>
            </p:custDataLst>
          </p:nvPr>
        </p:nvSpPr>
        <p:spPr bwMode="auto">
          <a:xfrm>
            <a:off x="304800" y="3790528"/>
            <a:ext cx="4648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a:latin typeface="Courier New" charset="0"/>
              </a:rPr>
              <a:t>void </a:t>
            </a:r>
            <a:r>
              <a:rPr lang="en-US" sz="1600" b="1" dirty="0" err="1" smtClean="0">
                <a:latin typeface="Courier New" charset="0"/>
              </a:rPr>
              <a:t>enqueue</a:t>
            </a:r>
            <a:r>
              <a:rPr lang="en-US" sz="1600" b="1" dirty="0" smtClean="0">
                <a:latin typeface="Courier New" charset="0"/>
              </a:rPr>
              <a:t>(char </a:t>
            </a:r>
            <a:r>
              <a:rPr lang="en-US" sz="1600" b="1" dirty="0">
                <a:latin typeface="Courier New" charset="0"/>
              </a:rPr>
              <a:t>x) {</a:t>
            </a:r>
          </a:p>
          <a:p>
            <a:pPr marL="342900" indent="-342900" eaLnBrk="0" hangingPunct="0">
              <a:spcBef>
                <a:spcPct val="20000"/>
              </a:spcBef>
            </a:pPr>
            <a:r>
              <a:rPr lang="en-US" sz="1600" b="1" dirty="0">
                <a:latin typeface="Courier New" charset="0"/>
              </a:rPr>
              <a:t>	if (</a:t>
            </a:r>
            <a:r>
              <a:rPr lang="en-US" sz="1600" b="1" dirty="0" err="1">
                <a:latin typeface="Courier New" charset="0"/>
              </a:rPr>
              <a:t>is_empty</a:t>
            </a:r>
            <a:r>
              <a:rPr lang="en-US" sz="1600" b="1" dirty="0" smtClean="0">
                <a:latin typeface="Courier New" charset="0"/>
              </a:rPr>
              <a:t>()) {</a:t>
            </a:r>
            <a:endParaRPr lang="en-US" sz="1600" b="1" dirty="0">
              <a:latin typeface="Courier New" charset="0"/>
            </a:endParaRPr>
          </a:p>
          <a:p>
            <a:pPr marL="342900" indent="-342900" eaLnBrk="0" hangingPunct="0">
              <a:spcBef>
                <a:spcPct val="20000"/>
              </a:spcBef>
            </a:pPr>
            <a:r>
              <a:rPr lang="en-US" sz="1600" b="1" dirty="0">
                <a:latin typeface="Courier New" charset="0"/>
              </a:rPr>
              <a:t>		front = back = new Node(x);</a:t>
            </a:r>
          </a:p>
          <a:p>
            <a:pPr marL="342900" indent="-342900" eaLnBrk="0" hangingPunct="0">
              <a:spcBef>
                <a:spcPct val="20000"/>
              </a:spcBef>
            </a:pPr>
            <a:r>
              <a:rPr lang="en-US" sz="1600" b="1" dirty="0">
                <a:latin typeface="Courier New" charset="0"/>
              </a:rPr>
              <a:t>	</a:t>
            </a:r>
            <a:r>
              <a:rPr lang="en-US" sz="1600" b="1" dirty="0" smtClean="0">
                <a:latin typeface="Courier New" charset="0"/>
              </a:rPr>
              <a:t>} else </a:t>
            </a:r>
            <a:r>
              <a:rPr lang="en-US" sz="1600" b="1" dirty="0">
                <a:latin typeface="Courier New" charset="0"/>
              </a:rPr>
              <a:t>{</a:t>
            </a:r>
          </a:p>
          <a:p>
            <a:pPr marL="342900" indent="-342900" eaLnBrk="0" hangingPunct="0">
              <a:spcBef>
                <a:spcPct val="20000"/>
              </a:spcBef>
            </a:pPr>
            <a:r>
              <a:rPr lang="en-US" sz="1600" b="1" dirty="0">
                <a:latin typeface="Courier New" charset="0"/>
              </a:rPr>
              <a:t>		back-&gt;next = new Node(x);</a:t>
            </a:r>
          </a:p>
          <a:p>
            <a:pPr marL="342900" indent="-342900" eaLnBrk="0" hangingPunct="0">
              <a:spcBef>
                <a:spcPct val="20000"/>
              </a:spcBef>
            </a:pPr>
            <a:r>
              <a:rPr lang="en-US" sz="1600" b="1" dirty="0">
                <a:latin typeface="Courier New" charset="0"/>
              </a:rPr>
              <a:t>		back = back-&gt;next;</a:t>
            </a:r>
          </a:p>
          <a:p>
            <a:pPr marL="342900" indent="-342900" eaLnBrk="0" hangingPunct="0">
              <a:spcBef>
                <a:spcPct val="20000"/>
              </a:spcBef>
            </a:pPr>
            <a:r>
              <a:rPr lang="en-US" sz="1600" b="1" dirty="0">
                <a:latin typeface="Courier New" charset="0"/>
              </a:rPr>
              <a:t>   }</a:t>
            </a:r>
          </a:p>
          <a:p>
            <a:pPr marL="342900" indent="-342900" eaLnBrk="0" hangingPunct="0">
              <a:spcBef>
                <a:spcPct val="20000"/>
              </a:spcBef>
            </a:pPr>
            <a:r>
              <a:rPr lang="en-US" sz="1600" b="1" dirty="0">
                <a:latin typeface="Courier New" charset="0"/>
              </a:rPr>
              <a:t>}</a:t>
            </a:r>
          </a:p>
        </p:txBody>
      </p:sp>
      <p:sp>
        <p:nvSpPr>
          <p:cNvPr id="26652" name="Rectangle 37"/>
          <p:cNvSpPr>
            <a:spLocks noChangeArrowheads="1"/>
          </p:cNvSpPr>
          <p:nvPr>
            <p:custDataLst>
              <p:tags r:id="rId3"/>
            </p:custDataLst>
          </p:nvPr>
        </p:nvSpPr>
        <p:spPr bwMode="auto">
          <a:xfrm>
            <a:off x="4876800" y="3717503"/>
            <a:ext cx="419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smtClean="0">
                <a:latin typeface="Courier New" charset="0"/>
              </a:rPr>
              <a:t>char </a:t>
            </a:r>
            <a:r>
              <a:rPr lang="en-US" sz="1600" b="1" dirty="0" err="1">
                <a:latin typeface="Courier New" charset="0"/>
              </a:rPr>
              <a:t>dequeue</a:t>
            </a:r>
            <a:r>
              <a:rPr lang="en-US" sz="1600" b="1" dirty="0">
                <a:latin typeface="Courier New" charset="0"/>
              </a:rPr>
              <a:t>() {</a:t>
            </a:r>
          </a:p>
          <a:p>
            <a:pPr marL="342900" indent="-342900" eaLnBrk="0" hangingPunct="0">
              <a:spcBef>
                <a:spcPct val="20000"/>
              </a:spcBef>
            </a:pPr>
            <a:r>
              <a:rPr lang="en-US" sz="1600" b="1" dirty="0">
                <a:latin typeface="Courier New" charset="0"/>
              </a:rPr>
              <a:t>	assert(!</a:t>
            </a:r>
            <a:r>
              <a:rPr lang="en-US" sz="1600" b="1" dirty="0" err="1" smtClean="0">
                <a:latin typeface="Courier New" charset="0"/>
              </a:rPr>
              <a:t>is_empty</a:t>
            </a:r>
            <a:r>
              <a:rPr lang="en-US" sz="1600" b="1" dirty="0" smtClean="0">
                <a:latin typeface="Courier New" charset="0"/>
              </a:rPr>
              <a:t>());</a:t>
            </a:r>
            <a:endParaRPr lang="en-US" sz="1600" b="1" dirty="0">
              <a:latin typeface="Courier New" charset="0"/>
            </a:endParaRPr>
          </a:p>
          <a:p>
            <a:pPr marL="342900" indent="-342900" eaLnBrk="0" hangingPunct="0">
              <a:spcBef>
                <a:spcPct val="20000"/>
              </a:spcBef>
            </a:pPr>
            <a:r>
              <a:rPr lang="en-US" sz="1600" b="1" dirty="0">
                <a:latin typeface="Courier New" charset="0"/>
              </a:rPr>
              <a:t>	char result = front-&gt;data;</a:t>
            </a:r>
          </a:p>
          <a:p>
            <a:pPr marL="342900" indent="-342900" eaLnBrk="0" hangingPunct="0">
              <a:spcBef>
                <a:spcPct val="20000"/>
              </a:spcBef>
            </a:pPr>
            <a:r>
              <a:rPr lang="en-US" sz="1600" b="1" dirty="0">
                <a:latin typeface="Courier New" charset="0"/>
              </a:rPr>
              <a:t>	Node * temp = front;</a:t>
            </a:r>
          </a:p>
          <a:p>
            <a:pPr marL="342900" indent="-342900" eaLnBrk="0" hangingPunct="0">
              <a:spcBef>
                <a:spcPct val="20000"/>
              </a:spcBef>
            </a:pPr>
            <a:r>
              <a:rPr lang="en-US" sz="1600" b="1" dirty="0">
                <a:latin typeface="Courier New" charset="0"/>
              </a:rPr>
              <a:t>	front = front-&gt;next;</a:t>
            </a:r>
          </a:p>
          <a:p>
            <a:pPr marL="342900" indent="-342900" eaLnBrk="0" hangingPunct="0">
              <a:spcBef>
                <a:spcPct val="20000"/>
              </a:spcBef>
            </a:pPr>
            <a:r>
              <a:rPr lang="en-US" sz="1600" b="1" dirty="0">
                <a:latin typeface="Courier New" charset="0"/>
              </a:rPr>
              <a:t>	delete temp;</a:t>
            </a:r>
          </a:p>
          <a:p>
            <a:pPr marL="342900" indent="-342900" eaLnBrk="0" hangingPunct="0">
              <a:spcBef>
                <a:spcPct val="20000"/>
              </a:spcBef>
            </a:pPr>
            <a:r>
              <a:rPr lang="en-US" sz="1600" b="1" dirty="0">
                <a:latin typeface="Courier New" charset="0"/>
              </a:rPr>
              <a:t>	return result;</a:t>
            </a:r>
          </a:p>
          <a:p>
            <a:pPr marL="342900" indent="-342900" eaLnBrk="0" hangingPunct="0">
              <a:spcBef>
                <a:spcPct val="20000"/>
              </a:spcBef>
            </a:pPr>
            <a:r>
              <a:rPr lang="en-US" sz="1600" b="1" dirty="0">
                <a:latin typeface="Courier New" charset="0"/>
              </a:rPr>
              <a:t>}</a:t>
            </a:r>
          </a:p>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is_empty</a:t>
            </a:r>
            <a:r>
              <a:rPr lang="en-US" sz="1600" b="1" dirty="0">
                <a:latin typeface="Courier New" charset="0"/>
              </a:rPr>
              <a:t>() {</a:t>
            </a:r>
          </a:p>
          <a:p>
            <a:pPr marL="342900" indent="-342900" eaLnBrk="0" hangingPunct="0">
              <a:spcBef>
                <a:spcPct val="20000"/>
              </a:spcBef>
            </a:pPr>
            <a:r>
              <a:rPr lang="en-US" sz="1600" b="1" dirty="0">
                <a:latin typeface="Courier New" charset="0"/>
              </a:rPr>
              <a:t>	return front == NULL;</a:t>
            </a:r>
          </a:p>
          <a:p>
            <a:pPr marL="342900" indent="-342900" eaLnBrk="0" hangingPunct="0">
              <a:spcBef>
                <a:spcPct val="20000"/>
              </a:spcBef>
            </a:pPr>
            <a:r>
              <a:rPr lang="en-US" sz="1600" b="1" dirty="0">
                <a:latin typeface="Courier New" charset="0"/>
              </a:rPr>
              <a:t>}</a:t>
            </a:r>
          </a:p>
        </p:txBody>
      </p:sp>
      <p:sp>
        <p:nvSpPr>
          <p:cNvPr id="26653" name="Slide Number Placeholder 30"/>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248AEB6-AF65-4FD6-AA48-EC9613463F0A}" type="slidenum">
              <a:rPr lang="en-US" sz="1400" smtClean="0"/>
              <a:pPr>
                <a:defRPr/>
              </a:pPr>
              <a:t>27</a:t>
            </a:fld>
            <a:endParaRPr lang="en-US" sz="1400" smtClean="0"/>
          </a:p>
        </p:txBody>
      </p:sp>
      <p:sp>
        <p:nvSpPr>
          <p:cNvPr id="26654" name="Text Box 34"/>
          <p:cNvSpPr txBox="1">
            <a:spLocks noChangeArrowheads="1"/>
          </p:cNvSpPr>
          <p:nvPr>
            <p:custDataLst>
              <p:tags r:id="rId5"/>
            </p:custDataLst>
          </p:nvPr>
        </p:nvSpPr>
        <p:spPr bwMode="auto">
          <a:xfrm>
            <a:off x="34925" y="6085165"/>
            <a:ext cx="5770875"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2300" dirty="0">
                <a:solidFill>
                  <a:srgbClr val="FF0000"/>
                </a:solidFill>
              </a:rPr>
              <a:t>This is </a:t>
            </a:r>
            <a:r>
              <a:rPr lang="en-US" sz="2300" i="1" dirty="0">
                <a:solidFill>
                  <a:srgbClr val="FF0000"/>
                </a:solidFill>
              </a:rPr>
              <a:t>not</a:t>
            </a:r>
            <a:r>
              <a:rPr lang="en-US" sz="2300" dirty="0">
                <a:solidFill>
                  <a:srgbClr val="FF0000"/>
                </a:solidFill>
              </a:rPr>
              <a:t> </a:t>
            </a:r>
            <a:r>
              <a:rPr lang="en-US" sz="2300" dirty="0" err="1">
                <a:solidFill>
                  <a:srgbClr val="FF0000"/>
                </a:solidFill>
              </a:rPr>
              <a:t>pseudocode</a:t>
            </a:r>
            <a:r>
              <a:rPr lang="en-US" sz="2300" dirty="0" smtClean="0">
                <a:solidFill>
                  <a:srgbClr val="FF0000"/>
                </a:solidFill>
              </a:rPr>
              <a:t>.</a:t>
            </a:r>
          </a:p>
          <a:p>
            <a:r>
              <a:rPr lang="en-US" sz="2300" dirty="0" smtClean="0">
                <a:solidFill>
                  <a:srgbClr val="FF0000"/>
                </a:solidFill>
              </a:rPr>
              <a:t>Let’s draw a </a:t>
            </a:r>
            <a:r>
              <a:rPr lang="en-US" sz="2300" i="1" dirty="0" smtClean="0">
                <a:solidFill>
                  <a:srgbClr val="FF0000"/>
                </a:solidFill>
              </a:rPr>
              <a:t>memory diagram</a:t>
            </a:r>
            <a:r>
              <a:rPr lang="en-US" sz="2300" dirty="0" smtClean="0">
                <a:solidFill>
                  <a:srgbClr val="FF0000"/>
                </a:solidFill>
              </a:rPr>
              <a:t> of how it works!</a:t>
            </a:r>
            <a:endParaRPr lang="en-US" sz="2300" dirty="0">
              <a:solidFill>
                <a:srgbClr val="FF0000"/>
              </a:solidFill>
            </a:endParaRPr>
          </a:p>
        </p:txBody>
      </p:sp>
      <p:sp>
        <p:nvSpPr>
          <p:cNvPr id="32" name="Text Box 28"/>
          <p:cNvSpPr txBox="1">
            <a:spLocks noChangeArrowheads="1"/>
          </p:cNvSpPr>
          <p:nvPr>
            <p:custDataLst>
              <p:tags r:id="rId6"/>
            </p:custDataLst>
          </p:nvPr>
        </p:nvSpPr>
        <p:spPr bwMode="auto">
          <a:xfrm>
            <a:off x="604248" y="2584416"/>
            <a:ext cx="5725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back</a:t>
            </a:r>
            <a:endParaRPr lang="en-US" sz="1600" dirty="0"/>
          </a:p>
        </p:txBody>
      </p:sp>
      <p:sp>
        <p:nvSpPr>
          <p:cNvPr id="33" name="Rectangle 5"/>
          <p:cNvSpPr>
            <a:spLocks noChangeArrowheads="1"/>
          </p:cNvSpPr>
          <p:nvPr>
            <p:custDataLst>
              <p:tags r:id="rId7"/>
            </p:custDataLst>
          </p:nvPr>
        </p:nvSpPr>
        <p:spPr bwMode="auto">
          <a:xfrm>
            <a:off x="744048" y="2904538"/>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34" name="Text Box 28"/>
          <p:cNvSpPr txBox="1">
            <a:spLocks noChangeArrowheads="1"/>
          </p:cNvSpPr>
          <p:nvPr>
            <p:custDataLst>
              <p:tags r:id="rId8"/>
            </p:custDataLst>
          </p:nvPr>
        </p:nvSpPr>
        <p:spPr bwMode="auto">
          <a:xfrm>
            <a:off x="467544" y="3162454"/>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cxnSp>
        <p:nvCxnSpPr>
          <p:cNvPr id="4" name="Curved Connector 3"/>
          <p:cNvCxnSpPr>
            <a:endCxn id="56" idx="1"/>
          </p:cNvCxnSpPr>
          <p:nvPr/>
        </p:nvCxnSpPr>
        <p:spPr bwMode="auto">
          <a:xfrm>
            <a:off x="902118" y="3056938"/>
            <a:ext cx="6070182" cy="351037"/>
          </a:xfrm>
          <a:prstGeom prst="curvedConnector4">
            <a:avLst>
              <a:gd name="adj1" fmla="val 11187"/>
              <a:gd name="adj2" fmla="val 165121"/>
            </a:avLst>
          </a:prstGeom>
          <a:solidFill>
            <a:schemeClr val="accent1"/>
          </a:solidFill>
          <a:ln w="9525" cap="flat" cmpd="sng" algn="ctr">
            <a:solidFill>
              <a:schemeClr val="tx1"/>
            </a:solidFill>
            <a:prstDash val="solid"/>
            <a:round/>
            <a:headEnd type="none" w="med" len="med"/>
            <a:tailEnd type="arrow"/>
          </a:ln>
          <a:effectLst/>
        </p:spPr>
      </p:cxnSp>
      <p:grpSp>
        <p:nvGrpSpPr>
          <p:cNvPr id="8" name="Group 7"/>
          <p:cNvGrpSpPr/>
          <p:nvPr/>
        </p:nvGrpSpPr>
        <p:grpSpPr>
          <a:xfrm>
            <a:off x="1475656" y="1988840"/>
            <a:ext cx="2016224" cy="1420648"/>
            <a:chOff x="2627784" y="2440400"/>
            <a:chExt cx="2016224" cy="1420648"/>
          </a:xfrm>
        </p:grpSpPr>
        <p:sp>
          <p:nvSpPr>
            <p:cNvPr id="7" name="Cloud 6"/>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40" name="Text Box 28"/>
            <p:cNvSpPr txBox="1">
              <a:spLocks noChangeArrowheads="1"/>
            </p:cNvSpPr>
            <p:nvPr>
              <p:custDataLst>
                <p:tags r:id="rId24"/>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41" name="Rectangle 5"/>
            <p:cNvSpPr>
              <a:spLocks noChangeArrowheads="1"/>
            </p:cNvSpPr>
            <p:nvPr>
              <p:custDataLst>
                <p:tags r:id="rId25"/>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'b'</a:t>
              </a:r>
              <a:endParaRPr lang="en-CA" sz="1600" dirty="0"/>
            </a:p>
          </p:txBody>
        </p:sp>
        <p:sp>
          <p:nvSpPr>
            <p:cNvPr id="42" name="Text Box 28"/>
            <p:cNvSpPr txBox="1">
              <a:spLocks noChangeArrowheads="1"/>
            </p:cNvSpPr>
            <p:nvPr>
              <p:custDataLst>
                <p:tags r:id="rId26"/>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43" name="Text Box 28"/>
            <p:cNvSpPr txBox="1">
              <a:spLocks noChangeArrowheads="1"/>
            </p:cNvSpPr>
            <p:nvPr>
              <p:custDataLst>
                <p:tags r:id="rId27"/>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44" name="Rectangle 5"/>
            <p:cNvSpPr>
              <a:spLocks noChangeArrowheads="1"/>
            </p:cNvSpPr>
            <p:nvPr>
              <p:custDataLst>
                <p:tags r:id="rId28"/>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45" name="Text Box 28"/>
            <p:cNvSpPr txBox="1">
              <a:spLocks noChangeArrowheads="1"/>
            </p:cNvSpPr>
            <p:nvPr>
              <p:custDataLst>
                <p:tags r:id="rId29"/>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grpSp>
        <p:nvGrpSpPr>
          <p:cNvPr id="47" name="Group 46"/>
          <p:cNvGrpSpPr/>
          <p:nvPr/>
        </p:nvGrpSpPr>
        <p:grpSpPr>
          <a:xfrm>
            <a:off x="3728028" y="1988840"/>
            <a:ext cx="2016224" cy="1420648"/>
            <a:chOff x="2627784" y="2440400"/>
            <a:chExt cx="2016224" cy="1420648"/>
          </a:xfrm>
        </p:grpSpPr>
        <p:sp>
          <p:nvSpPr>
            <p:cNvPr id="48" name="Cloud 47"/>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49" name="Text Box 28"/>
            <p:cNvSpPr txBox="1">
              <a:spLocks noChangeArrowheads="1"/>
            </p:cNvSpPr>
            <p:nvPr>
              <p:custDataLst>
                <p:tags r:id="rId18"/>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50" name="Rectangle 5"/>
            <p:cNvSpPr>
              <a:spLocks noChangeArrowheads="1"/>
            </p:cNvSpPr>
            <p:nvPr>
              <p:custDataLst>
                <p:tags r:id="rId19"/>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'c'</a:t>
              </a:r>
              <a:endParaRPr lang="en-CA" sz="1600" dirty="0"/>
            </a:p>
          </p:txBody>
        </p:sp>
        <p:sp>
          <p:nvSpPr>
            <p:cNvPr id="51" name="Text Box 28"/>
            <p:cNvSpPr txBox="1">
              <a:spLocks noChangeArrowheads="1"/>
            </p:cNvSpPr>
            <p:nvPr>
              <p:custDataLst>
                <p:tags r:id="rId20"/>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52" name="Text Box 28"/>
            <p:cNvSpPr txBox="1">
              <a:spLocks noChangeArrowheads="1"/>
            </p:cNvSpPr>
            <p:nvPr>
              <p:custDataLst>
                <p:tags r:id="rId21"/>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53" name="Rectangle 5"/>
            <p:cNvSpPr>
              <a:spLocks noChangeArrowheads="1"/>
            </p:cNvSpPr>
            <p:nvPr>
              <p:custDataLst>
                <p:tags r:id="rId22"/>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54" name="Text Box 28"/>
            <p:cNvSpPr txBox="1">
              <a:spLocks noChangeArrowheads="1"/>
            </p:cNvSpPr>
            <p:nvPr>
              <p:custDataLst>
                <p:tags r:id="rId23"/>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grpSp>
        <p:nvGrpSpPr>
          <p:cNvPr id="55" name="Group 54"/>
          <p:cNvGrpSpPr/>
          <p:nvPr/>
        </p:nvGrpSpPr>
        <p:grpSpPr>
          <a:xfrm>
            <a:off x="5964188" y="1988840"/>
            <a:ext cx="2016224" cy="1420648"/>
            <a:chOff x="2627784" y="2440400"/>
            <a:chExt cx="2016224" cy="1420648"/>
          </a:xfrm>
        </p:grpSpPr>
        <p:sp>
          <p:nvSpPr>
            <p:cNvPr id="56" name="Cloud 55"/>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57" name="Text Box 28"/>
            <p:cNvSpPr txBox="1">
              <a:spLocks noChangeArrowheads="1"/>
            </p:cNvSpPr>
            <p:nvPr>
              <p:custDataLst>
                <p:tags r:id="rId12"/>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58" name="Rectangle 5"/>
            <p:cNvSpPr>
              <a:spLocks noChangeArrowheads="1"/>
            </p:cNvSpPr>
            <p:nvPr>
              <p:custDataLst>
                <p:tags r:id="rId13"/>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'd'</a:t>
              </a:r>
              <a:endParaRPr lang="en-CA" sz="1600" dirty="0"/>
            </a:p>
          </p:txBody>
        </p:sp>
        <p:sp>
          <p:nvSpPr>
            <p:cNvPr id="59" name="Text Box 28"/>
            <p:cNvSpPr txBox="1">
              <a:spLocks noChangeArrowheads="1"/>
            </p:cNvSpPr>
            <p:nvPr>
              <p:custDataLst>
                <p:tags r:id="rId14"/>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60" name="Text Box 28"/>
            <p:cNvSpPr txBox="1">
              <a:spLocks noChangeArrowheads="1"/>
            </p:cNvSpPr>
            <p:nvPr>
              <p:custDataLst>
                <p:tags r:id="rId15"/>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61" name="Rectangle 5"/>
            <p:cNvSpPr>
              <a:spLocks noChangeArrowheads="1"/>
            </p:cNvSpPr>
            <p:nvPr>
              <p:custDataLst>
                <p:tags r:id="rId16"/>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62" name="Text Box 28"/>
            <p:cNvSpPr txBox="1">
              <a:spLocks noChangeArrowheads="1"/>
            </p:cNvSpPr>
            <p:nvPr>
              <p:custDataLst>
                <p:tags r:id="rId17"/>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cxnSp>
        <p:nvCxnSpPr>
          <p:cNvPr id="64" name="Curved Connector 63"/>
          <p:cNvCxnSpPr>
            <a:endCxn id="48" idx="2"/>
          </p:cNvCxnSpPr>
          <p:nvPr/>
        </p:nvCxnSpPr>
        <p:spPr bwMode="auto">
          <a:xfrm flipV="1">
            <a:off x="2846334" y="2699164"/>
            <a:ext cx="887948" cy="50230"/>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65" name="Curved Connector 64"/>
          <p:cNvCxnSpPr>
            <a:endCxn id="56" idx="2"/>
          </p:cNvCxnSpPr>
          <p:nvPr/>
        </p:nvCxnSpPr>
        <p:spPr bwMode="auto">
          <a:xfrm flipV="1">
            <a:off x="5098707" y="2699164"/>
            <a:ext cx="871735" cy="25114"/>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flipH="1" flipV="1">
            <a:off x="7201571" y="2600514"/>
            <a:ext cx="288032" cy="2781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2" name="Text Box 28"/>
          <p:cNvSpPr txBox="1">
            <a:spLocks noChangeArrowheads="1"/>
          </p:cNvSpPr>
          <p:nvPr>
            <p:custDataLst>
              <p:tags r:id="rId9"/>
            </p:custDataLst>
          </p:nvPr>
        </p:nvSpPr>
        <p:spPr bwMode="auto">
          <a:xfrm>
            <a:off x="593778" y="1628800"/>
            <a:ext cx="581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t>front</a:t>
            </a:r>
          </a:p>
        </p:txBody>
      </p:sp>
      <p:sp>
        <p:nvSpPr>
          <p:cNvPr id="73" name="Rectangle 5"/>
          <p:cNvSpPr>
            <a:spLocks noChangeArrowheads="1"/>
          </p:cNvSpPr>
          <p:nvPr>
            <p:custDataLst>
              <p:tags r:id="rId10"/>
            </p:custDataLst>
          </p:nvPr>
        </p:nvSpPr>
        <p:spPr bwMode="auto">
          <a:xfrm>
            <a:off x="737794" y="1948922"/>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74" name="Text Box 28"/>
          <p:cNvSpPr txBox="1">
            <a:spLocks noChangeArrowheads="1"/>
          </p:cNvSpPr>
          <p:nvPr>
            <p:custDataLst>
              <p:tags r:id="rId11"/>
            </p:custDataLst>
          </p:nvPr>
        </p:nvSpPr>
        <p:spPr bwMode="auto">
          <a:xfrm>
            <a:off x="461290" y="2206838"/>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cxnSp>
        <p:nvCxnSpPr>
          <p:cNvPr id="75" name="Curved Connector 74"/>
          <p:cNvCxnSpPr>
            <a:endCxn id="7" idx="2"/>
          </p:cNvCxnSpPr>
          <p:nvPr/>
        </p:nvCxnSpPr>
        <p:spPr bwMode="auto">
          <a:xfrm rot="16200000" flipH="1">
            <a:off x="889966" y="2107220"/>
            <a:ext cx="597842" cy="586046"/>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p:txBody>
          <a:bodyPr/>
          <a:lstStyle/>
          <a:p>
            <a:r>
              <a:rPr lang="en-US" smtClean="0"/>
              <a:t>Linked List Q Data Structure</a:t>
            </a:r>
            <a:br>
              <a:rPr lang="en-US" smtClean="0"/>
            </a:br>
            <a:r>
              <a:rPr lang="en-US" smtClean="0"/>
              <a:t>(C++ linked list </a:t>
            </a:r>
            <a:r>
              <a:rPr lang="en-US" smtClean="0">
                <a:sym typeface="Symbol" pitchFamily="18" charset="2"/>
              </a:rPr>
              <a:t></a:t>
            </a:r>
            <a:r>
              <a:rPr lang="en-US" smtClean="0"/>
              <a:t> Racket list)</a:t>
            </a:r>
          </a:p>
        </p:txBody>
      </p:sp>
      <p:sp>
        <p:nvSpPr>
          <p:cNvPr id="27675" name="Rectangle 36"/>
          <p:cNvSpPr>
            <a:spLocks noChangeArrowheads="1"/>
          </p:cNvSpPr>
          <p:nvPr>
            <p:custDataLst>
              <p:tags r:id="rId2"/>
            </p:custDataLst>
          </p:nvPr>
        </p:nvSpPr>
        <p:spPr bwMode="auto">
          <a:xfrm>
            <a:off x="304800" y="3790528"/>
            <a:ext cx="4648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a:latin typeface="Courier New" charset="0"/>
              </a:rPr>
              <a:t>void </a:t>
            </a:r>
            <a:r>
              <a:rPr lang="en-US" sz="1600" b="1" dirty="0" err="1" smtClean="0">
                <a:latin typeface="Courier New" charset="0"/>
              </a:rPr>
              <a:t>enqueue</a:t>
            </a:r>
            <a:r>
              <a:rPr lang="en-US" sz="1600" b="1" dirty="0" smtClean="0">
                <a:latin typeface="Courier New" charset="0"/>
              </a:rPr>
              <a:t>(char </a:t>
            </a:r>
            <a:r>
              <a:rPr lang="en-US" sz="1600" b="1" dirty="0">
                <a:latin typeface="Courier New" charset="0"/>
              </a:rPr>
              <a:t>x) {</a:t>
            </a:r>
          </a:p>
          <a:p>
            <a:pPr marL="342900" indent="-342900" eaLnBrk="0" hangingPunct="0">
              <a:spcBef>
                <a:spcPct val="20000"/>
              </a:spcBef>
            </a:pPr>
            <a:r>
              <a:rPr lang="en-US" sz="1600" b="1" dirty="0">
                <a:latin typeface="Courier New" charset="0"/>
              </a:rPr>
              <a:t>	if (</a:t>
            </a:r>
            <a:r>
              <a:rPr lang="en-US" sz="1600" b="1" dirty="0" err="1">
                <a:latin typeface="Courier New" charset="0"/>
              </a:rPr>
              <a:t>is_empty</a:t>
            </a:r>
            <a:r>
              <a:rPr lang="en-US" sz="1600" b="1" dirty="0" smtClean="0">
                <a:latin typeface="Courier New" charset="0"/>
              </a:rPr>
              <a:t>()) {</a:t>
            </a:r>
            <a:endParaRPr lang="en-US" sz="1600" b="1" dirty="0">
              <a:latin typeface="Courier New" charset="0"/>
            </a:endParaRPr>
          </a:p>
          <a:p>
            <a:pPr marL="342900" indent="-342900" eaLnBrk="0" hangingPunct="0">
              <a:spcBef>
                <a:spcPct val="20000"/>
              </a:spcBef>
            </a:pPr>
            <a:r>
              <a:rPr lang="en-US" sz="1600" b="1" dirty="0">
                <a:latin typeface="Courier New" charset="0"/>
              </a:rPr>
              <a:t>		front = back = new Node(x);</a:t>
            </a:r>
          </a:p>
          <a:p>
            <a:pPr marL="342900" indent="-342900" eaLnBrk="0" hangingPunct="0">
              <a:spcBef>
                <a:spcPct val="20000"/>
              </a:spcBef>
            </a:pPr>
            <a:r>
              <a:rPr lang="en-US" sz="1600" b="1" dirty="0">
                <a:latin typeface="Courier New" charset="0"/>
              </a:rPr>
              <a:t>	</a:t>
            </a:r>
            <a:r>
              <a:rPr lang="en-US" sz="1600" b="1" dirty="0" smtClean="0">
                <a:latin typeface="Courier New" charset="0"/>
              </a:rPr>
              <a:t>} else </a:t>
            </a:r>
            <a:r>
              <a:rPr lang="en-US" sz="1600" b="1" dirty="0">
                <a:latin typeface="Courier New" charset="0"/>
              </a:rPr>
              <a:t>{</a:t>
            </a:r>
          </a:p>
          <a:p>
            <a:pPr marL="342900" indent="-342900" eaLnBrk="0" hangingPunct="0">
              <a:spcBef>
                <a:spcPct val="20000"/>
              </a:spcBef>
            </a:pPr>
            <a:r>
              <a:rPr lang="en-US" sz="1600" b="1" dirty="0">
                <a:latin typeface="Courier New" charset="0"/>
              </a:rPr>
              <a:t>		back-&gt;next = new Node(x);</a:t>
            </a:r>
          </a:p>
          <a:p>
            <a:pPr marL="342900" indent="-342900" eaLnBrk="0" hangingPunct="0">
              <a:spcBef>
                <a:spcPct val="20000"/>
              </a:spcBef>
            </a:pPr>
            <a:r>
              <a:rPr lang="en-US" sz="1600" b="1" dirty="0">
                <a:latin typeface="Courier New" charset="0"/>
              </a:rPr>
              <a:t>		back = back-&gt;next;</a:t>
            </a:r>
          </a:p>
          <a:p>
            <a:pPr marL="342900" indent="-342900" eaLnBrk="0" hangingPunct="0">
              <a:spcBef>
                <a:spcPct val="20000"/>
              </a:spcBef>
            </a:pPr>
            <a:r>
              <a:rPr lang="en-US" sz="1600" b="1" dirty="0">
                <a:latin typeface="Courier New" charset="0"/>
              </a:rPr>
              <a:t>   }</a:t>
            </a:r>
          </a:p>
          <a:p>
            <a:pPr marL="342900" indent="-342900" eaLnBrk="0" hangingPunct="0">
              <a:spcBef>
                <a:spcPct val="20000"/>
              </a:spcBef>
            </a:pPr>
            <a:r>
              <a:rPr lang="en-US" sz="1600" b="1" dirty="0">
                <a:latin typeface="Courier New" charset="0"/>
              </a:rPr>
              <a:t>}</a:t>
            </a:r>
          </a:p>
        </p:txBody>
      </p:sp>
      <p:sp>
        <p:nvSpPr>
          <p:cNvPr id="27676" name="Rectangle 37"/>
          <p:cNvSpPr>
            <a:spLocks noChangeArrowheads="1"/>
          </p:cNvSpPr>
          <p:nvPr>
            <p:custDataLst>
              <p:tags r:id="rId3"/>
            </p:custDataLst>
          </p:nvPr>
        </p:nvSpPr>
        <p:spPr bwMode="auto">
          <a:xfrm>
            <a:off x="4876800" y="3717503"/>
            <a:ext cx="419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smtClean="0">
                <a:latin typeface="Courier New" charset="0"/>
              </a:rPr>
              <a:t>char </a:t>
            </a:r>
            <a:r>
              <a:rPr lang="en-US" sz="1600" b="1" dirty="0" err="1">
                <a:latin typeface="Courier New" charset="0"/>
              </a:rPr>
              <a:t>dequeue</a:t>
            </a:r>
            <a:r>
              <a:rPr lang="en-US" sz="1600" b="1" dirty="0">
                <a:latin typeface="Courier New" charset="0"/>
              </a:rPr>
              <a:t>() {</a:t>
            </a:r>
          </a:p>
          <a:p>
            <a:pPr marL="342900" indent="-342900" eaLnBrk="0" hangingPunct="0">
              <a:spcBef>
                <a:spcPct val="20000"/>
              </a:spcBef>
            </a:pPr>
            <a:r>
              <a:rPr lang="en-US" sz="1600" b="1" dirty="0">
                <a:latin typeface="Courier New" charset="0"/>
              </a:rPr>
              <a:t>	assert(!</a:t>
            </a:r>
            <a:r>
              <a:rPr lang="en-US" sz="1600" b="1" dirty="0" err="1" smtClean="0">
                <a:latin typeface="Courier New" charset="0"/>
              </a:rPr>
              <a:t>is_empty</a:t>
            </a:r>
            <a:r>
              <a:rPr lang="en-US" sz="1600" b="1" dirty="0" smtClean="0">
                <a:latin typeface="Courier New" charset="0"/>
              </a:rPr>
              <a:t>());</a:t>
            </a:r>
            <a:endParaRPr lang="en-US" sz="1600" b="1" dirty="0">
              <a:latin typeface="Courier New" charset="0"/>
            </a:endParaRPr>
          </a:p>
          <a:p>
            <a:pPr marL="342900" indent="-342900" eaLnBrk="0" hangingPunct="0">
              <a:spcBef>
                <a:spcPct val="20000"/>
              </a:spcBef>
            </a:pPr>
            <a:r>
              <a:rPr lang="en-US" sz="1600" b="1" dirty="0">
                <a:latin typeface="Courier New" charset="0"/>
              </a:rPr>
              <a:t>	char result = front-&gt;data;</a:t>
            </a:r>
          </a:p>
          <a:p>
            <a:pPr marL="342900" indent="-342900" eaLnBrk="0" hangingPunct="0">
              <a:spcBef>
                <a:spcPct val="20000"/>
              </a:spcBef>
            </a:pPr>
            <a:r>
              <a:rPr lang="en-US" sz="1600" b="1" dirty="0">
                <a:solidFill>
                  <a:srgbClr val="FF0000"/>
                </a:solidFill>
                <a:latin typeface="Courier New" charset="0"/>
              </a:rPr>
              <a:t>	Node * temp = front;</a:t>
            </a:r>
          </a:p>
          <a:p>
            <a:pPr marL="342900" indent="-342900" eaLnBrk="0" hangingPunct="0">
              <a:spcBef>
                <a:spcPct val="20000"/>
              </a:spcBef>
            </a:pPr>
            <a:r>
              <a:rPr lang="en-US" sz="1600" b="1" dirty="0">
                <a:solidFill>
                  <a:srgbClr val="FF0000"/>
                </a:solidFill>
                <a:latin typeface="Courier New" charset="0"/>
              </a:rPr>
              <a:t>	front = front-&gt;next;</a:t>
            </a:r>
          </a:p>
          <a:p>
            <a:pPr marL="342900" indent="-342900" eaLnBrk="0" hangingPunct="0">
              <a:spcBef>
                <a:spcPct val="20000"/>
              </a:spcBef>
            </a:pPr>
            <a:r>
              <a:rPr lang="en-US" sz="1600" b="1" dirty="0">
                <a:solidFill>
                  <a:srgbClr val="FF0000"/>
                </a:solidFill>
                <a:latin typeface="Courier New" charset="0"/>
              </a:rPr>
              <a:t>	delete temp;</a:t>
            </a:r>
          </a:p>
          <a:p>
            <a:pPr marL="342900" indent="-342900" eaLnBrk="0" hangingPunct="0">
              <a:spcBef>
                <a:spcPct val="20000"/>
              </a:spcBef>
            </a:pPr>
            <a:r>
              <a:rPr lang="en-US" sz="1600" b="1" dirty="0">
                <a:latin typeface="Courier New" charset="0"/>
              </a:rPr>
              <a:t>	return result;</a:t>
            </a:r>
          </a:p>
          <a:p>
            <a:pPr marL="342900" indent="-342900" eaLnBrk="0" hangingPunct="0">
              <a:spcBef>
                <a:spcPct val="20000"/>
              </a:spcBef>
            </a:pPr>
            <a:r>
              <a:rPr lang="en-US" sz="1600" b="1" dirty="0">
                <a:latin typeface="Courier New" charset="0"/>
              </a:rPr>
              <a:t>}</a:t>
            </a:r>
          </a:p>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is_empty</a:t>
            </a:r>
            <a:r>
              <a:rPr lang="en-US" sz="1600" b="1" dirty="0">
                <a:latin typeface="Courier New" charset="0"/>
              </a:rPr>
              <a:t>() {</a:t>
            </a:r>
          </a:p>
          <a:p>
            <a:pPr marL="342900" indent="-342900" eaLnBrk="0" hangingPunct="0">
              <a:spcBef>
                <a:spcPct val="20000"/>
              </a:spcBef>
            </a:pPr>
            <a:r>
              <a:rPr lang="en-US" sz="1600" b="1" dirty="0">
                <a:latin typeface="Courier New" charset="0"/>
              </a:rPr>
              <a:t>	return front == NULL;</a:t>
            </a:r>
          </a:p>
          <a:p>
            <a:pPr marL="342900" indent="-342900" eaLnBrk="0" hangingPunct="0">
              <a:spcBef>
                <a:spcPct val="20000"/>
              </a:spcBef>
            </a:pPr>
            <a:r>
              <a:rPr lang="en-US" sz="1600" b="1" dirty="0">
                <a:latin typeface="Courier New" charset="0"/>
              </a:rPr>
              <a:t>}</a:t>
            </a:r>
          </a:p>
        </p:txBody>
      </p:sp>
      <p:sp>
        <p:nvSpPr>
          <p:cNvPr id="27677" name="Slide Number Placeholder 30"/>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4950DFC-B714-4FDE-8162-7C855FACA2FE}" type="slidenum">
              <a:rPr lang="en-US" sz="1400" smtClean="0"/>
              <a:pPr>
                <a:defRPr/>
              </a:pPr>
              <a:t>28</a:t>
            </a:fld>
            <a:endParaRPr lang="en-US" sz="1400" smtClean="0"/>
          </a:p>
        </p:txBody>
      </p:sp>
      <p:sp>
        <p:nvSpPr>
          <p:cNvPr id="27678" name="Text Box 34"/>
          <p:cNvSpPr txBox="1">
            <a:spLocks noChangeArrowheads="1"/>
          </p:cNvSpPr>
          <p:nvPr>
            <p:custDataLst>
              <p:tags r:id="rId5"/>
            </p:custDataLst>
          </p:nvPr>
        </p:nvSpPr>
        <p:spPr bwMode="auto">
          <a:xfrm>
            <a:off x="34925" y="5694363"/>
            <a:ext cx="4013471"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2300" dirty="0">
                <a:solidFill>
                  <a:srgbClr val="FF0000"/>
                </a:solidFill>
              </a:rPr>
              <a:t>What’s with the red code?</a:t>
            </a:r>
          </a:p>
          <a:p>
            <a:r>
              <a:rPr lang="en-US" sz="2300" dirty="0" smtClean="0">
                <a:solidFill>
                  <a:srgbClr val="FF0000"/>
                </a:solidFill>
              </a:rPr>
              <a:t>Manual </a:t>
            </a:r>
            <a:r>
              <a:rPr lang="en-US" sz="2300" dirty="0">
                <a:solidFill>
                  <a:srgbClr val="FF0000"/>
                </a:solidFill>
              </a:rPr>
              <a:t>memory management!</a:t>
            </a:r>
          </a:p>
          <a:p>
            <a:r>
              <a:rPr lang="en-US" sz="2300" dirty="0">
                <a:solidFill>
                  <a:srgbClr val="FF0000"/>
                </a:solidFill>
              </a:rPr>
              <a:t>Tip: “a </a:t>
            </a:r>
            <a:r>
              <a:rPr lang="en-US" sz="2300" dirty="0">
                <a:solidFill>
                  <a:srgbClr val="FF0000"/>
                </a:solidFill>
                <a:latin typeface="Courier New" charset="0"/>
                <a:cs typeface="Courier New" charset="0"/>
              </a:rPr>
              <a:t>delete</a:t>
            </a:r>
            <a:r>
              <a:rPr lang="en-US" sz="2300" dirty="0">
                <a:solidFill>
                  <a:srgbClr val="FF0000"/>
                </a:solidFill>
              </a:rPr>
              <a:t> for every </a:t>
            </a:r>
            <a:r>
              <a:rPr lang="en-US" sz="2300" dirty="0">
                <a:solidFill>
                  <a:srgbClr val="FF0000"/>
                </a:solidFill>
                <a:latin typeface="Courier New" charset="0"/>
                <a:cs typeface="Courier New" charset="0"/>
              </a:rPr>
              <a:t>new</a:t>
            </a:r>
            <a:r>
              <a:rPr lang="en-US" sz="2300" dirty="0">
                <a:solidFill>
                  <a:srgbClr val="FF0000"/>
                </a:solidFill>
              </a:rPr>
              <a:t>”</a:t>
            </a:r>
          </a:p>
        </p:txBody>
      </p:sp>
      <p:sp>
        <p:nvSpPr>
          <p:cNvPr id="32" name="Text Box 28"/>
          <p:cNvSpPr txBox="1">
            <a:spLocks noChangeArrowheads="1"/>
          </p:cNvSpPr>
          <p:nvPr>
            <p:custDataLst>
              <p:tags r:id="rId6"/>
            </p:custDataLst>
          </p:nvPr>
        </p:nvSpPr>
        <p:spPr bwMode="auto">
          <a:xfrm>
            <a:off x="604248" y="2584416"/>
            <a:ext cx="5725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back</a:t>
            </a:r>
            <a:endParaRPr lang="en-US" sz="1600" dirty="0"/>
          </a:p>
        </p:txBody>
      </p:sp>
      <p:sp>
        <p:nvSpPr>
          <p:cNvPr id="33" name="Rectangle 5"/>
          <p:cNvSpPr>
            <a:spLocks noChangeArrowheads="1"/>
          </p:cNvSpPr>
          <p:nvPr>
            <p:custDataLst>
              <p:tags r:id="rId7"/>
            </p:custDataLst>
          </p:nvPr>
        </p:nvSpPr>
        <p:spPr bwMode="auto">
          <a:xfrm>
            <a:off x="744048" y="2904538"/>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34" name="Text Box 28"/>
          <p:cNvSpPr txBox="1">
            <a:spLocks noChangeArrowheads="1"/>
          </p:cNvSpPr>
          <p:nvPr>
            <p:custDataLst>
              <p:tags r:id="rId8"/>
            </p:custDataLst>
          </p:nvPr>
        </p:nvSpPr>
        <p:spPr bwMode="auto">
          <a:xfrm>
            <a:off x="467544" y="3162454"/>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cxnSp>
        <p:nvCxnSpPr>
          <p:cNvPr id="35" name="Curved Connector 34"/>
          <p:cNvCxnSpPr>
            <a:endCxn id="53" idx="1"/>
          </p:cNvCxnSpPr>
          <p:nvPr/>
        </p:nvCxnSpPr>
        <p:spPr bwMode="auto">
          <a:xfrm>
            <a:off x="902118" y="3056938"/>
            <a:ext cx="6070182" cy="351037"/>
          </a:xfrm>
          <a:prstGeom prst="curvedConnector4">
            <a:avLst>
              <a:gd name="adj1" fmla="val 11187"/>
              <a:gd name="adj2" fmla="val 165121"/>
            </a:avLst>
          </a:prstGeom>
          <a:solidFill>
            <a:schemeClr val="accent1"/>
          </a:solidFill>
          <a:ln w="9525" cap="flat" cmpd="sng" algn="ctr">
            <a:solidFill>
              <a:schemeClr val="tx1"/>
            </a:solidFill>
            <a:prstDash val="solid"/>
            <a:round/>
            <a:headEnd type="none" w="med" len="med"/>
            <a:tailEnd type="arrow"/>
          </a:ln>
          <a:effectLst/>
        </p:spPr>
      </p:cxnSp>
      <p:grpSp>
        <p:nvGrpSpPr>
          <p:cNvPr id="36" name="Group 35"/>
          <p:cNvGrpSpPr/>
          <p:nvPr/>
        </p:nvGrpSpPr>
        <p:grpSpPr>
          <a:xfrm>
            <a:off x="1475656" y="1988840"/>
            <a:ext cx="2016224" cy="1420648"/>
            <a:chOff x="2627784" y="2440400"/>
            <a:chExt cx="2016224" cy="1420648"/>
          </a:xfrm>
        </p:grpSpPr>
        <p:sp>
          <p:nvSpPr>
            <p:cNvPr id="37" name="Cloud 36"/>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38" name="Text Box 28"/>
            <p:cNvSpPr txBox="1">
              <a:spLocks noChangeArrowheads="1"/>
            </p:cNvSpPr>
            <p:nvPr>
              <p:custDataLst>
                <p:tags r:id="rId24"/>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39" name="Rectangle 5"/>
            <p:cNvSpPr>
              <a:spLocks noChangeArrowheads="1"/>
            </p:cNvSpPr>
            <p:nvPr>
              <p:custDataLst>
                <p:tags r:id="rId25"/>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'b'</a:t>
              </a:r>
              <a:endParaRPr lang="en-CA" sz="1600" dirty="0"/>
            </a:p>
          </p:txBody>
        </p:sp>
        <p:sp>
          <p:nvSpPr>
            <p:cNvPr id="40" name="Text Box 28"/>
            <p:cNvSpPr txBox="1">
              <a:spLocks noChangeArrowheads="1"/>
            </p:cNvSpPr>
            <p:nvPr>
              <p:custDataLst>
                <p:tags r:id="rId26"/>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41" name="Text Box 28"/>
            <p:cNvSpPr txBox="1">
              <a:spLocks noChangeArrowheads="1"/>
            </p:cNvSpPr>
            <p:nvPr>
              <p:custDataLst>
                <p:tags r:id="rId27"/>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42" name="Rectangle 5"/>
            <p:cNvSpPr>
              <a:spLocks noChangeArrowheads="1"/>
            </p:cNvSpPr>
            <p:nvPr>
              <p:custDataLst>
                <p:tags r:id="rId28"/>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43" name="Text Box 28"/>
            <p:cNvSpPr txBox="1">
              <a:spLocks noChangeArrowheads="1"/>
            </p:cNvSpPr>
            <p:nvPr>
              <p:custDataLst>
                <p:tags r:id="rId29"/>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grpSp>
        <p:nvGrpSpPr>
          <p:cNvPr id="44" name="Group 43"/>
          <p:cNvGrpSpPr/>
          <p:nvPr/>
        </p:nvGrpSpPr>
        <p:grpSpPr>
          <a:xfrm>
            <a:off x="3728028" y="1988840"/>
            <a:ext cx="2016224" cy="1420648"/>
            <a:chOff x="2627784" y="2440400"/>
            <a:chExt cx="2016224" cy="1420648"/>
          </a:xfrm>
        </p:grpSpPr>
        <p:sp>
          <p:nvSpPr>
            <p:cNvPr id="45" name="Cloud 44"/>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46" name="Text Box 28"/>
            <p:cNvSpPr txBox="1">
              <a:spLocks noChangeArrowheads="1"/>
            </p:cNvSpPr>
            <p:nvPr>
              <p:custDataLst>
                <p:tags r:id="rId18"/>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47" name="Rectangle 5"/>
            <p:cNvSpPr>
              <a:spLocks noChangeArrowheads="1"/>
            </p:cNvSpPr>
            <p:nvPr>
              <p:custDataLst>
                <p:tags r:id="rId19"/>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'c'</a:t>
              </a:r>
              <a:endParaRPr lang="en-CA" sz="1600" dirty="0"/>
            </a:p>
          </p:txBody>
        </p:sp>
        <p:sp>
          <p:nvSpPr>
            <p:cNvPr id="48" name="Text Box 28"/>
            <p:cNvSpPr txBox="1">
              <a:spLocks noChangeArrowheads="1"/>
            </p:cNvSpPr>
            <p:nvPr>
              <p:custDataLst>
                <p:tags r:id="rId20"/>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49" name="Text Box 28"/>
            <p:cNvSpPr txBox="1">
              <a:spLocks noChangeArrowheads="1"/>
            </p:cNvSpPr>
            <p:nvPr>
              <p:custDataLst>
                <p:tags r:id="rId21"/>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50" name="Rectangle 5"/>
            <p:cNvSpPr>
              <a:spLocks noChangeArrowheads="1"/>
            </p:cNvSpPr>
            <p:nvPr>
              <p:custDataLst>
                <p:tags r:id="rId22"/>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51" name="Text Box 28"/>
            <p:cNvSpPr txBox="1">
              <a:spLocks noChangeArrowheads="1"/>
            </p:cNvSpPr>
            <p:nvPr>
              <p:custDataLst>
                <p:tags r:id="rId23"/>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grpSp>
        <p:nvGrpSpPr>
          <p:cNvPr id="52" name="Group 51"/>
          <p:cNvGrpSpPr/>
          <p:nvPr/>
        </p:nvGrpSpPr>
        <p:grpSpPr>
          <a:xfrm>
            <a:off x="5964188" y="1988840"/>
            <a:ext cx="2016224" cy="1420648"/>
            <a:chOff x="2627784" y="2440400"/>
            <a:chExt cx="2016224" cy="1420648"/>
          </a:xfrm>
        </p:grpSpPr>
        <p:sp>
          <p:nvSpPr>
            <p:cNvPr id="53" name="Cloud 52"/>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54" name="Text Box 28"/>
            <p:cNvSpPr txBox="1">
              <a:spLocks noChangeArrowheads="1"/>
            </p:cNvSpPr>
            <p:nvPr>
              <p:custDataLst>
                <p:tags r:id="rId12"/>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55" name="Rectangle 5"/>
            <p:cNvSpPr>
              <a:spLocks noChangeArrowheads="1"/>
            </p:cNvSpPr>
            <p:nvPr>
              <p:custDataLst>
                <p:tags r:id="rId13"/>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'd'</a:t>
              </a:r>
              <a:endParaRPr lang="en-CA" sz="1600" dirty="0"/>
            </a:p>
          </p:txBody>
        </p:sp>
        <p:sp>
          <p:nvSpPr>
            <p:cNvPr id="56" name="Text Box 28"/>
            <p:cNvSpPr txBox="1">
              <a:spLocks noChangeArrowheads="1"/>
            </p:cNvSpPr>
            <p:nvPr>
              <p:custDataLst>
                <p:tags r:id="rId14"/>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57" name="Text Box 28"/>
            <p:cNvSpPr txBox="1">
              <a:spLocks noChangeArrowheads="1"/>
            </p:cNvSpPr>
            <p:nvPr>
              <p:custDataLst>
                <p:tags r:id="rId15"/>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58" name="Rectangle 5"/>
            <p:cNvSpPr>
              <a:spLocks noChangeArrowheads="1"/>
            </p:cNvSpPr>
            <p:nvPr>
              <p:custDataLst>
                <p:tags r:id="rId16"/>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59" name="Text Box 28"/>
            <p:cNvSpPr txBox="1">
              <a:spLocks noChangeArrowheads="1"/>
            </p:cNvSpPr>
            <p:nvPr>
              <p:custDataLst>
                <p:tags r:id="rId17"/>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cxnSp>
        <p:nvCxnSpPr>
          <p:cNvPr id="60" name="Curved Connector 59"/>
          <p:cNvCxnSpPr>
            <a:endCxn id="45" idx="2"/>
          </p:cNvCxnSpPr>
          <p:nvPr/>
        </p:nvCxnSpPr>
        <p:spPr bwMode="auto">
          <a:xfrm flipV="1">
            <a:off x="2846334" y="2699164"/>
            <a:ext cx="887948" cy="50230"/>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61" name="Curved Connector 60"/>
          <p:cNvCxnSpPr>
            <a:endCxn id="53" idx="2"/>
          </p:cNvCxnSpPr>
          <p:nvPr/>
        </p:nvCxnSpPr>
        <p:spPr bwMode="auto">
          <a:xfrm flipV="1">
            <a:off x="5098707" y="2699164"/>
            <a:ext cx="871735" cy="25114"/>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62" name="Straight Connector 61"/>
          <p:cNvCxnSpPr/>
          <p:nvPr/>
        </p:nvCxnSpPr>
        <p:spPr bwMode="auto">
          <a:xfrm flipH="1" flipV="1">
            <a:off x="7201571" y="2600514"/>
            <a:ext cx="288032" cy="2781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Text Box 28"/>
          <p:cNvSpPr txBox="1">
            <a:spLocks noChangeArrowheads="1"/>
          </p:cNvSpPr>
          <p:nvPr>
            <p:custDataLst>
              <p:tags r:id="rId9"/>
            </p:custDataLst>
          </p:nvPr>
        </p:nvSpPr>
        <p:spPr bwMode="auto">
          <a:xfrm>
            <a:off x="593778" y="1628800"/>
            <a:ext cx="581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t>front</a:t>
            </a:r>
          </a:p>
        </p:txBody>
      </p:sp>
      <p:sp>
        <p:nvSpPr>
          <p:cNvPr id="64" name="Rectangle 5"/>
          <p:cNvSpPr>
            <a:spLocks noChangeArrowheads="1"/>
          </p:cNvSpPr>
          <p:nvPr>
            <p:custDataLst>
              <p:tags r:id="rId10"/>
            </p:custDataLst>
          </p:nvPr>
        </p:nvSpPr>
        <p:spPr bwMode="auto">
          <a:xfrm>
            <a:off x="737794" y="1948922"/>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65" name="Text Box 28"/>
          <p:cNvSpPr txBox="1">
            <a:spLocks noChangeArrowheads="1"/>
          </p:cNvSpPr>
          <p:nvPr>
            <p:custDataLst>
              <p:tags r:id="rId11"/>
            </p:custDataLst>
          </p:nvPr>
        </p:nvSpPr>
        <p:spPr bwMode="auto">
          <a:xfrm>
            <a:off x="461290" y="2206838"/>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cxnSp>
        <p:nvCxnSpPr>
          <p:cNvPr id="66" name="Curved Connector 65"/>
          <p:cNvCxnSpPr>
            <a:endCxn id="37" idx="2"/>
          </p:cNvCxnSpPr>
          <p:nvPr/>
        </p:nvCxnSpPr>
        <p:spPr bwMode="auto">
          <a:xfrm rot="16200000" flipH="1">
            <a:off x="889966" y="2107220"/>
            <a:ext cx="597842" cy="586046"/>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smtClean="0"/>
              <a:t>Circular Array vs. Linked List</a:t>
            </a:r>
          </a:p>
        </p:txBody>
      </p:sp>
      <p:sp>
        <p:nvSpPr>
          <p:cNvPr id="28675" name="Rectangle 3"/>
          <p:cNvSpPr>
            <a:spLocks noGrp="1" noChangeArrowheads="1"/>
          </p:cNvSpPr>
          <p:nvPr>
            <p:ph type="body" idx="1"/>
            <p:custDataLst>
              <p:tags r:id="rId2"/>
            </p:custDataLst>
          </p:nvPr>
        </p:nvSpPr>
        <p:spPr/>
        <p:txBody>
          <a:bodyPr/>
          <a:lstStyle/>
          <a:p>
            <a:endParaRPr lang="en-US" smtClean="0"/>
          </a:p>
        </p:txBody>
      </p:sp>
      <p:sp>
        <p:nvSpPr>
          <p:cNvPr id="29700"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3FCD354-22A7-44EA-AC2C-517218344A0B}" type="slidenum">
              <a:rPr lang="en-US" sz="1400" smtClean="0"/>
              <a:pPr>
                <a:defRPr/>
              </a:pPr>
              <a:t>29</a:t>
            </a:fld>
            <a:endParaRPr lang="en-US" sz="1400" smtClean="0"/>
          </a:p>
        </p:txBody>
      </p:sp>
      <p:sp>
        <p:nvSpPr>
          <p:cNvPr id="5" name="Rectangle 4" hidden="1"/>
          <p:cNvSpPr/>
          <p:nvPr>
            <p:custDataLst>
              <p:tags r:id="rId4"/>
            </p:custDataLst>
          </p:nvPr>
        </p:nvSpPr>
        <p:spPr>
          <a:xfrm>
            <a:off x="2286000" y="47625"/>
            <a:ext cx="6030913" cy="1077913"/>
          </a:xfrm>
          <a:prstGeom prst="rect">
            <a:avLst/>
          </a:prstGeom>
          <a:solidFill>
            <a:schemeClr val="accent1">
              <a:lumMod val="20000"/>
              <a:lumOff val="80000"/>
            </a:schemeClr>
          </a:solidFill>
        </p:spPr>
        <p:txBody>
          <a:bodyPr>
            <a:spAutoFit/>
          </a:bodyPr>
          <a:lstStyle/>
          <a:p>
            <a:pPr eaLnBrk="0" hangingPunct="0">
              <a:defRPr/>
            </a:pPr>
            <a:r>
              <a:rPr lang="en-US" sz="1600" dirty="0">
                <a:cs typeface="+mn-cs"/>
              </a:rPr>
              <a:t>Ease of implementation</a:t>
            </a:r>
          </a:p>
          <a:p>
            <a:pPr eaLnBrk="0" hangingPunct="0">
              <a:defRPr/>
            </a:pPr>
            <a:r>
              <a:rPr lang="en-US" sz="1600" dirty="0">
                <a:cs typeface="+mn-cs"/>
              </a:rPr>
              <a:t>generality</a:t>
            </a:r>
          </a:p>
          <a:p>
            <a:pPr eaLnBrk="0" hangingPunct="0">
              <a:defRPr/>
            </a:pPr>
            <a:r>
              <a:rPr lang="en-US" sz="1600" dirty="0">
                <a:cs typeface="+mn-cs"/>
              </a:rPr>
              <a:t>Speed (Cache performance?)</a:t>
            </a:r>
          </a:p>
          <a:p>
            <a:pPr eaLnBrk="0" hangingPunct="0">
              <a:defRPr/>
            </a:pPr>
            <a:r>
              <a:rPr lang="en-US" sz="1600" dirty="0">
                <a:cs typeface="+mn-cs"/>
              </a:rPr>
              <a:t>memory use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pPr algn="l"/>
            <a:r>
              <a:rPr lang="en-CA" smtClean="0"/>
              <a:t>Fibonacci</a:t>
            </a:r>
          </a:p>
        </p:txBody>
      </p:sp>
      <p:sp>
        <p:nvSpPr>
          <p:cNvPr id="3" name="Content Placeholder 2"/>
          <p:cNvSpPr>
            <a:spLocks noGrp="1"/>
          </p:cNvSpPr>
          <p:nvPr>
            <p:ph idx="1"/>
            <p:custDataLst>
              <p:tags r:id="rId2"/>
            </p:custDataLst>
          </p:nvPr>
        </p:nvSpPr>
        <p:spPr>
          <a:xfrm>
            <a:off x="685800" y="1981200"/>
            <a:ext cx="8278688" cy="4114800"/>
          </a:xfrm>
        </p:spPr>
        <p:txBody>
          <a:bodyPr/>
          <a:lstStyle/>
          <a:p>
            <a:pPr marL="0" indent="0">
              <a:buFontTx/>
              <a:buNone/>
              <a:defRPr/>
            </a:pPr>
            <a:r>
              <a:rPr lang="en-CA" dirty="0" smtClean="0"/>
              <a:t>1, 1, 2, 3, 5, 8, 13, 21, …</a:t>
            </a:r>
          </a:p>
          <a:p>
            <a:pPr marL="0" indent="0">
              <a:buFontTx/>
              <a:buNone/>
              <a:defRPr/>
            </a:pPr>
            <a:endParaRPr lang="en-CA" dirty="0" smtClean="0"/>
          </a:p>
          <a:p>
            <a:pPr marL="0" indent="0">
              <a:buFontTx/>
              <a:buNone/>
              <a:defRPr/>
            </a:pPr>
            <a:r>
              <a:rPr lang="en-CA" dirty="0" smtClean="0"/>
              <a:t>Applications, in order of importance:</a:t>
            </a:r>
          </a:p>
          <a:p>
            <a:pPr>
              <a:buFontTx/>
              <a:buChar char="-"/>
              <a:defRPr/>
            </a:pPr>
            <a:r>
              <a:rPr lang="en-CA" dirty="0" smtClean="0"/>
              <a:t>Fun for </a:t>
            </a:r>
            <a:r>
              <a:rPr lang="en-CA" dirty="0" err="1" smtClean="0"/>
              <a:t>CSists</a:t>
            </a:r>
            <a:endParaRPr lang="en-CA" dirty="0" smtClean="0"/>
          </a:p>
          <a:p>
            <a:pPr>
              <a:buFontTx/>
              <a:buChar char="-"/>
              <a:defRPr/>
            </a:pPr>
            <a:r>
              <a:rPr lang="en-CA" dirty="0" smtClean="0"/>
              <a:t>Brief appearance in Da Vinci Code</a:t>
            </a:r>
          </a:p>
          <a:p>
            <a:pPr>
              <a:buFontTx/>
              <a:buChar char="-"/>
              <a:defRPr/>
            </a:pPr>
            <a:r>
              <a:rPr lang="en-CA" dirty="0" smtClean="0"/>
              <a:t>Endlessly abundant in nature: </a:t>
            </a:r>
            <a:r>
              <a:rPr lang="en-CA" sz="2000" dirty="0" smtClean="0">
                <a:hlinkClick r:id="rId10"/>
              </a:rPr>
              <a:t>http://www.youtube.com/user/Vihart?feature=g-u#p/u/1/ahXIMUkSXX0</a:t>
            </a:r>
            <a:r>
              <a:rPr lang="en-CA" sz="2000" dirty="0" smtClean="0"/>
              <a:t> </a:t>
            </a:r>
          </a:p>
          <a:p>
            <a:pPr marL="0" indent="0">
              <a:buFontTx/>
              <a:buNone/>
              <a:defRPr/>
            </a:pPr>
            <a:endParaRPr lang="en-CA" sz="2000" dirty="0"/>
          </a:p>
        </p:txBody>
      </p:sp>
      <p:sp>
        <p:nvSpPr>
          <p:cNvPr id="4100" name="Slide Number Placeholder 3"/>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17ADC346-6327-4CF4-8688-A4B67E1A38C9}" type="slidenum">
              <a:rPr lang="en-US" sz="1400" smtClean="0"/>
              <a:pPr>
                <a:defRPr/>
              </a:pPr>
              <a:t>3</a:t>
            </a:fld>
            <a:endParaRPr lang="en-US" sz="1400" smtClean="0"/>
          </a:p>
        </p:txBody>
      </p:sp>
      <p:pic>
        <p:nvPicPr>
          <p:cNvPr id="4101" name="Picture 2" descr="Thumbnail for version as of 23:42, 10 June 2010"/>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011863"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2" descr="Thumbnail for version as of 23:42, 10 June 2010"/>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7451725"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6"/>
          <p:cNvSpPr txBox="1">
            <a:spLocks noChangeArrowheads="1"/>
          </p:cNvSpPr>
          <p:nvPr>
            <p:custDataLst>
              <p:tags r:id="rId6"/>
            </p:custDataLst>
          </p:nvPr>
        </p:nvSpPr>
        <p:spPr bwMode="auto">
          <a:xfrm>
            <a:off x="6948488" y="908050"/>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4104" name="TextBox 9"/>
          <p:cNvSpPr txBox="1">
            <a:spLocks noChangeArrowheads="1"/>
          </p:cNvSpPr>
          <p:nvPr>
            <p:custDataLst>
              <p:tags r:id="rId7"/>
            </p:custDataLst>
          </p:nvPr>
        </p:nvSpPr>
        <p:spPr bwMode="auto">
          <a:xfrm>
            <a:off x="5435600" y="908050"/>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4105" name="TextBox 10"/>
          <p:cNvSpPr txBox="1">
            <a:spLocks noChangeArrowheads="1"/>
          </p:cNvSpPr>
          <p:nvPr>
            <p:custDataLst>
              <p:tags r:id="rId8"/>
            </p:custDataLst>
          </p:nvPr>
        </p:nvSpPr>
        <p:spPr bwMode="auto">
          <a:xfrm>
            <a:off x="4787900" y="765175"/>
            <a:ext cx="4667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sz="4400"/>
              <a:t>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custDataLst>
              <p:tags r:id="rId1"/>
            </p:custDataLst>
          </p:nvPr>
        </p:nvSpPr>
        <p:spPr/>
        <p:txBody>
          <a:bodyPr/>
          <a:lstStyle/>
          <a:p>
            <a:r>
              <a:rPr lang="en-US" smtClean="0"/>
              <a:t>Today’s Outline</a:t>
            </a:r>
          </a:p>
        </p:txBody>
      </p:sp>
      <p:sp>
        <p:nvSpPr>
          <p:cNvPr id="7171" name="Rectangle 1027"/>
          <p:cNvSpPr>
            <a:spLocks noGrp="1" noChangeArrowheads="1"/>
          </p:cNvSpPr>
          <p:nvPr>
            <p:ph type="body" idx="1"/>
            <p:custDataLst>
              <p:tags r:id="rId2"/>
            </p:custDataLst>
          </p:nvPr>
        </p:nvSpPr>
        <p:spPr/>
        <p:txBody>
          <a:bodyPr/>
          <a:lstStyle/>
          <a:p>
            <a:r>
              <a:rPr lang="en-US" smtClean="0"/>
              <a:t>Administrative Cruft</a:t>
            </a:r>
          </a:p>
          <a:p>
            <a:r>
              <a:rPr lang="en-US" smtClean="0"/>
              <a:t>Overview of the Course</a:t>
            </a:r>
          </a:p>
          <a:p>
            <a:r>
              <a:rPr lang="en-US" smtClean="0"/>
              <a:t>Queues</a:t>
            </a:r>
          </a:p>
          <a:p>
            <a:r>
              <a:rPr lang="en-US" smtClean="0"/>
              <a:t>Stacks</a:t>
            </a:r>
          </a:p>
        </p:txBody>
      </p:sp>
      <p:sp>
        <p:nvSpPr>
          <p:cNvPr id="7172"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46A0E79C-FA82-4D92-B090-0D5419B34380}" type="slidenum">
              <a:rPr lang="en-US" sz="1400" smtClean="0"/>
              <a:pPr>
                <a:defRPr/>
              </a:pPr>
              <a:t>30</a:t>
            </a:fld>
            <a:endParaRPr lang="en-US" sz="1400" smtClean="0"/>
          </a:p>
        </p:txBody>
      </p:sp>
    </p:spTree>
    <p:extLst>
      <p:ext uri="{BB962C8B-B14F-4D97-AF65-F5344CB8AC3E}">
        <p14:creationId xmlns:p14="http://schemas.microsoft.com/office/powerpoint/2010/main" val="2672858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r>
              <a:rPr lang="en-US" smtClean="0"/>
              <a:t>Stack ADT</a:t>
            </a:r>
          </a:p>
        </p:txBody>
      </p:sp>
      <p:sp>
        <p:nvSpPr>
          <p:cNvPr id="29699" name="Rectangle 3"/>
          <p:cNvSpPr>
            <a:spLocks noGrp="1" noChangeArrowheads="1"/>
          </p:cNvSpPr>
          <p:nvPr>
            <p:ph type="body" idx="1"/>
            <p:custDataLst>
              <p:tags r:id="rId2"/>
            </p:custDataLst>
          </p:nvPr>
        </p:nvSpPr>
        <p:spPr/>
        <p:txBody>
          <a:bodyPr/>
          <a:lstStyle/>
          <a:p>
            <a:r>
              <a:rPr lang="en-US" smtClean="0"/>
              <a:t>Stack operations</a:t>
            </a:r>
          </a:p>
          <a:p>
            <a:pPr lvl="1"/>
            <a:r>
              <a:rPr lang="en-US" smtClean="0"/>
              <a:t>create</a:t>
            </a:r>
          </a:p>
          <a:p>
            <a:pPr lvl="1"/>
            <a:r>
              <a:rPr lang="en-US" smtClean="0"/>
              <a:t>destroy</a:t>
            </a:r>
          </a:p>
          <a:p>
            <a:pPr lvl="1"/>
            <a:r>
              <a:rPr lang="en-US" smtClean="0"/>
              <a:t>push</a:t>
            </a:r>
          </a:p>
          <a:p>
            <a:pPr lvl="1"/>
            <a:r>
              <a:rPr lang="en-US" smtClean="0"/>
              <a:t>pop</a:t>
            </a:r>
          </a:p>
          <a:p>
            <a:pPr lvl="1"/>
            <a:r>
              <a:rPr lang="en-US" smtClean="0"/>
              <a:t>top</a:t>
            </a:r>
          </a:p>
          <a:p>
            <a:pPr lvl="1"/>
            <a:r>
              <a:rPr lang="en-US" smtClean="0"/>
              <a:t>is_empty</a:t>
            </a:r>
          </a:p>
          <a:p>
            <a:r>
              <a:rPr lang="en-US" smtClean="0"/>
              <a:t>Stack property: if x is pushed before y is pushed, </a:t>
            </a:r>
            <a:br>
              <a:rPr lang="en-US" smtClean="0"/>
            </a:br>
            <a:r>
              <a:rPr lang="en-US" smtClean="0"/>
              <a:t>		then x will be popped after y is popped</a:t>
            </a:r>
          </a:p>
          <a:p>
            <a:pPr>
              <a:buFontTx/>
              <a:buNone/>
            </a:pPr>
            <a:r>
              <a:rPr lang="en-US" smtClean="0"/>
              <a:t>	LIFO: Last In First Out</a:t>
            </a:r>
          </a:p>
        </p:txBody>
      </p:sp>
      <p:grpSp>
        <p:nvGrpSpPr>
          <p:cNvPr id="29700" name="Group 14"/>
          <p:cNvGrpSpPr>
            <a:grpSpLocks/>
          </p:cNvGrpSpPr>
          <p:nvPr>
            <p:custDataLst>
              <p:tags r:id="rId3"/>
            </p:custDataLst>
          </p:nvPr>
        </p:nvGrpSpPr>
        <p:grpSpPr bwMode="auto">
          <a:xfrm>
            <a:off x="4114800" y="2079625"/>
            <a:ext cx="1295400" cy="2644775"/>
            <a:chOff x="1248" y="720"/>
            <a:chExt cx="816" cy="1666"/>
          </a:xfrm>
        </p:grpSpPr>
        <p:grpSp>
          <p:nvGrpSpPr>
            <p:cNvPr id="29710" name="Group 15"/>
            <p:cNvGrpSpPr>
              <a:grpSpLocks/>
            </p:cNvGrpSpPr>
            <p:nvPr/>
          </p:nvGrpSpPr>
          <p:grpSpPr bwMode="auto">
            <a:xfrm>
              <a:off x="1680" y="960"/>
              <a:ext cx="384" cy="1392"/>
              <a:chOff x="1536" y="1225"/>
              <a:chExt cx="768" cy="1271"/>
            </a:xfrm>
          </p:grpSpPr>
          <p:sp>
            <p:nvSpPr>
              <p:cNvPr id="29714" name="Rectangle 16"/>
              <p:cNvSpPr>
                <a:spLocks noChangeArrowheads="1"/>
              </p:cNvSpPr>
              <p:nvPr>
                <p:custDataLst>
                  <p:tags r:id="rId15"/>
                </p:custDataLst>
              </p:nvPr>
            </p:nvSpPr>
            <p:spPr bwMode="auto">
              <a:xfrm>
                <a:off x="1536" y="1248"/>
                <a:ext cx="7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9715" name="Rectangle 17"/>
              <p:cNvSpPr>
                <a:spLocks noChangeArrowheads="1"/>
              </p:cNvSpPr>
              <p:nvPr>
                <p:custDataLst>
                  <p:tags r:id="rId16"/>
                </p:custDataLst>
              </p:nvPr>
            </p:nvSpPr>
            <p:spPr bwMode="auto">
              <a:xfrm>
                <a:off x="1536" y="1225"/>
                <a:ext cx="768" cy="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CA"/>
              </a:p>
            </p:txBody>
          </p:sp>
        </p:grpSp>
        <p:sp>
          <p:nvSpPr>
            <p:cNvPr id="29711" name="Text Box 18"/>
            <p:cNvSpPr txBox="1">
              <a:spLocks noChangeArrowheads="1"/>
            </p:cNvSpPr>
            <p:nvPr>
              <p:custDataLst>
                <p:tags r:id="rId12"/>
              </p:custDataLst>
            </p:nvPr>
          </p:nvSpPr>
          <p:spPr bwMode="auto">
            <a:xfrm>
              <a:off x="1248" y="7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t>A</a:t>
              </a:r>
            </a:p>
          </p:txBody>
        </p:sp>
        <p:sp>
          <p:nvSpPr>
            <p:cNvPr id="29712" name="Text Box 19"/>
            <p:cNvSpPr txBox="1">
              <a:spLocks noChangeArrowheads="1"/>
            </p:cNvSpPr>
            <p:nvPr>
              <p:custDataLst>
                <p:tags r:id="rId13"/>
              </p:custDataLst>
            </p:nvPr>
          </p:nvSpPr>
          <p:spPr bwMode="auto">
            <a:xfrm>
              <a:off x="1776" y="1178"/>
              <a:ext cx="255"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t>B</a:t>
              </a:r>
            </a:p>
            <a:p>
              <a:r>
                <a:rPr lang="en-US"/>
                <a:t>C</a:t>
              </a:r>
            </a:p>
            <a:p>
              <a:r>
                <a:rPr lang="en-US"/>
                <a:t>D</a:t>
              </a:r>
            </a:p>
            <a:p>
              <a:r>
                <a:rPr lang="en-US"/>
                <a:t>E</a:t>
              </a:r>
            </a:p>
            <a:p>
              <a:r>
                <a:rPr lang="en-US"/>
                <a:t>F</a:t>
              </a:r>
            </a:p>
          </p:txBody>
        </p:sp>
        <p:sp>
          <p:nvSpPr>
            <p:cNvPr id="29713" name="Freeform 20"/>
            <p:cNvSpPr>
              <a:spLocks/>
            </p:cNvSpPr>
            <p:nvPr>
              <p:custDataLst>
                <p:tags r:id="rId14"/>
              </p:custDataLst>
            </p:nvPr>
          </p:nvSpPr>
          <p:spPr bwMode="auto">
            <a:xfrm>
              <a:off x="1440" y="864"/>
              <a:ext cx="432" cy="288"/>
            </a:xfrm>
            <a:custGeom>
              <a:avLst/>
              <a:gdLst>
                <a:gd name="T0" fmla="*/ 0 w 432"/>
                <a:gd name="T1" fmla="*/ 0 h 288"/>
                <a:gd name="T2" fmla="*/ 336 w 432"/>
                <a:gd name="T3" fmla="*/ 96 h 288"/>
                <a:gd name="T4" fmla="*/ 432 w 432"/>
                <a:gd name="T5" fmla="*/ 288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0" y="0"/>
                  </a:moveTo>
                  <a:cubicBezTo>
                    <a:pt x="132" y="24"/>
                    <a:pt x="264" y="48"/>
                    <a:pt x="336" y="96"/>
                  </a:cubicBezTo>
                  <a:cubicBezTo>
                    <a:pt x="408" y="144"/>
                    <a:pt x="408" y="264"/>
                    <a:pt x="432" y="28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9701" name="Group 21"/>
          <p:cNvGrpSpPr>
            <a:grpSpLocks/>
          </p:cNvGrpSpPr>
          <p:nvPr>
            <p:custDataLst>
              <p:tags r:id="rId4"/>
            </p:custDataLst>
          </p:nvPr>
        </p:nvGrpSpPr>
        <p:grpSpPr bwMode="auto">
          <a:xfrm>
            <a:off x="6324600" y="2079625"/>
            <a:ext cx="2514600" cy="2644775"/>
            <a:chOff x="2640" y="686"/>
            <a:chExt cx="1584" cy="1666"/>
          </a:xfrm>
        </p:grpSpPr>
        <p:grpSp>
          <p:nvGrpSpPr>
            <p:cNvPr id="29704" name="Group 22"/>
            <p:cNvGrpSpPr>
              <a:grpSpLocks/>
            </p:cNvGrpSpPr>
            <p:nvPr/>
          </p:nvGrpSpPr>
          <p:grpSpPr bwMode="auto">
            <a:xfrm>
              <a:off x="2640" y="926"/>
              <a:ext cx="384" cy="1392"/>
              <a:chOff x="1536" y="1225"/>
              <a:chExt cx="768" cy="1271"/>
            </a:xfrm>
          </p:grpSpPr>
          <p:sp>
            <p:nvSpPr>
              <p:cNvPr id="29708" name="Rectangle 23"/>
              <p:cNvSpPr>
                <a:spLocks noChangeArrowheads="1"/>
              </p:cNvSpPr>
              <p:nvPr>
                <p:custDataLst>
                  <p:tags r:id="rId10"/>
                </p:custDataLst>
              </p:nvPr>
            </p:nvSpPr>
            <p:spPr bwMode="auto">
              <a:xfrm>
                <a:off x="1536" y="1248"/>
                <a:ext cx="7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29709" name="Rectangle 24"/>
              <p:cNvSpPr>
                <a:spLocks noChangeArrowheads="1"/>
              </p:cNvSpPr>
              <p:nvPr>
                <p:custDataLst>
                  <p:tags r:id="rId11"/>
                </p:custDataLst>
              </p:nvPr>
            </p:nvSpPr>
            <p:spPr bwMode="auto">
              <a:xfrm>
                <a:off x="1536" y="1225"/>
                <a:ext cx="768" cy="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CA"/>
              </a:p>
            </p:txBody>
          </p:sp>
        </p:grpSp>
        <p:sp>
          <p:nvSpPr>
            <p:cNvPr id="29705" name="Text Box 25"/>
            <p:cNvSpPr txBox="1">
              <a:spLocks noChangeArrowheads="1"/>
            </p:cNvSpPr>
            <p:nvPr>
              <p:custDataLst>
                <p:tags r:id="rId7"/>
              </p:custDataLst>
            </p:nvPr>
          </p:nvSpPr>
          <p:spPr bwMode="auto">
            <a:xfrm>
              <a:off x="3265" y="686"/>
              <a:ext cx="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t>E D C B A</a:t>
              </a:r>
            </a:p>
          </p:txBody>
        </p:sp>
        <p:sp>
          <p:nvSpPr>
            <p:cNvPr id="29706" name="Text Box 26"/>
            <p:cNvSpPr txBox="1">
              <a:spLocks noChangeArrowheads="1"/>
            </p:cNvSpPr>
            <p:nvPr>
              <p:custDataLst>
                <p:tags r:id="rId8"/>
              </p:custDataLst>
            </p:nvPr>
          </p:nvSpPr>
          <p:spPr bwMode="auto">
            <a:xfrm>
              <a:off x="2736" y="1144"/>
              <a:ext cx="223"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endParaRPr lang="en-US"/>
            </a:p>
            <a:p>
              <a:endParaRPr lang="en-US"/>
            </a:p>
            <a:p>
              <a:endParaRPr lang="en-US"/>
            </a:p>
            <a:p>
              <a:endParaRPr lang="en-US"/>
            </a:p>
            <a:p>
              <a:r>
                <a:rPr lang="en-US"/>
                <a:t>F</a:t>
              </a:r>
            </a:p>
          </p:txBody>
        </p:sp>
        <p:sp>
          <p:nvSpPr>
            <p:cNvPr id="29707" name="Freeform 27"/>
            <p:cNvSpPr>
              <a:spLocks/>
            </p:cNvSpPr>
            <p:nvPr>
              <p:custDataLst>
                <p:tags r:id="rId9"/>
              </p:custDataLst>
            </p:nvPr>
          </p:nvSpPr>
          <p:spPr bwMode="auto">
            <a:xfrm flipH="1">
              <a:off x="2880" y="816"/>
              <a:ext cx="432" cy="288"/>
            </a:xfrm>
            <a:custGeom>
              <a:avLst/>
              <a:gdLst>
                <a:gd name="T0" fmla="*/ 0 w 432"/>
                <a:gd name="T1" fmla="*/ 0 h 288"/>
                <a:gd name="T2" fmla="*/ 336 w 432"/>
                <a:gd name="T3" fmla="*/ 96 h 288"/>
                <a:gd name="T4" fmla="*/ 432 w 432"/>
                <a:gd name="T5" fmla="*/ 288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0" y="0"/>
                  </a:moveTo>
                  <a:cubicBezTo>
                    <a:pt x="132" y="24"/>
                    <a:pt x="264" y="48"/>
                    <a:pt x="336" y="96"/>
                  </a:cubicBezTo>
                  <a:cubicBezTo>
                    <a:pt x="408" y="144"/>
                    <a:pt x="408" y="264"/>
                    <a:pt x="432" y="288"/>
                  </a:cubicBez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sp>
        <p:nvSpPr>
          <p:cNvPr id="29702" name="Line 28"/>
          <p:cNvSpPr>
            <a:spLocks noChangeShapeType="1"/>
          </p:cNvSpPr>
          <p:nvPr>
            <p:custDataLst>
              <p:tags r:id="rId5"/>
            </p:custDataLst>
          </p:nvPr>
        </p:nvSpPr>
        <p:spPr bwMode="auto">
          <a:xfrm>
            <a:off x="5638800" y="3505200"/>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30727" name="Slide Number Placeholder 20"/>
          <p:cNvSpPr>
            <a:spLocks noGrp="1"/>
          </p:cNvSpPr>
          <p:nvPr>
            <p:ph type="sldNum" sz="quarter" idx="12"/>
            <p:custDataLst>
              <p:tags r:id="rId6"/>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BBCA64FC-539E-4CDB-8709-0FCEF7D8E138}" type="slidenum">
              <a:rPr lang="en-US" sz="1400" smtClean="0"/>
              <a:pPr>
                <a:defRPr/>
              </a:pPr>
              <a:t>31</a:t>
            </a:fld>
            <a:endParaRPr lang="en-US" sz="1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1"/>
            </p:custDataLst>
          </p:nvPr>
        </p:nvSpPr>
        <p:spPr/>
        <p:txBody>
          <a:bodyPr/>
          <a:lstStyle/>
          <a:p>
            <a:r>
              <a:rPr lang="en-US" smtClean="0"/>
              <a:t>Stacks in Practice</a:t>
            </a:r>
          </a:p>
        </p:txBody>
      </p:sp>
      <p:sp>
        <p:nvSpPr>
          <p:cNvPr id="30723" name="Rectangle 3"/>
          <p:cNvSpPr>
            <a:spLocks noGrp="1" noChangeArrowheads="1"/>
          </p:cNvSpPr>
          <p:nvPr>
            <p:ph type="body" idx="1"/>
            <p:custDataLst>
              <p:tags r:id="rId2"/>
            </p:custDataLst>
          </p:nvPr>
        </p:nvSpPr>
        <p:spPr/>
        <p:txBody>
          <a:bodyPr/>
          <a:lstStyle/>
          <a:p>
            <a:r>
              <a:rPr lang="en-US" dirty="0" smtClean="0"/>
              <a:t>Store pancakes on your plate </a:t>
            </a:r>
            <a:r>
              <a:rPr lang="en-US" sz="2400" dirty="0" smtClean="0"/>
              <a:t>(does it bother you that you eat them in the opposite order they were put down?)</a:t>
            </a:r>
          </a:p>
          <a:p>
            <a:r>
              <a:rPr lang="en-US" dirty="0" smtClean="0"/>
              <a:t>Function call stack</a:t>
            </a:r>
          </a:p>
          <a:p>
            <a:r>
              <a:rPr lang="en-US" dirty="0" smtClean="0"/>
              <a:t>Implementing/removing recursion</a:t>
            </a:r>
          </a:p>
          <a:p>
            <a:r>
              <a:rPr lang="en-US" dirty="0" smtClean="0"/>
              <a:t>Balancing symbols (parentheses)</a:t>
            </a:r>
          </a:p>
          <a:p>
            <a:r>
              <a:rPr lang="en-US" dirty="0" smtClean="0"/>
              <a:t>Evaluating Reverse Polish Notation</a:t>
            </a:r>
          </a:p>
          <a:p>
            <a:r>
              <a:rPr lang="en-US" dirty="0" smtClean="0"/>
              <a:t>Depth first search</a:t>
            </a:r>
          </a:p>
        </p:txBody>
      </p:sp>
      <p:sp>
        <p:nvSpPr>
          <p:cNvPr id="31748"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B219BBB6-07FF-4BF0-BF9E-48A634FF4D55}" type="slidenum">
              <a:rPr lang="en-US" sz="1400" smtClean="0"/>
              <a:pPr>
                <a:defRPr/>
              </a:pPr>
              <a:t>32</a:t>
            </a:fld>
            <a:endParaRPr lang="en-US" sz="1400" smtClean="0"/>
          </a:p>
        </p:txBody>
      </p:sp>
      <p:pic>
        <p:nvPicPr>
          <p:cNvPr id="30725" name="Picture 5" descr="C:\Users\wolf\AppData\Local\Microsoft\Windows\Temporary Internet Files\Content.IE5\UF3ZPJPJ\MP900422455[1].jpg"/>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6589713" y="2981325"/>
            <a:ext cx="2566987"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custDataLst>
              <p:tags r:id="rId1"/>
            </p:custDataLst>
          </p:nvPr>
        </p:nvSpPr>
        <p:spPr/>
        <p:txBody>
          <a:bodyPr/>
          <a:lstStyle/>
          <a:p>
            <a:r>
              <a:rPr lang="en-CA" dirty="0" smtClean="0"/>
              <a:t>Example Stolen from Alan Hu </a:t>
            </a:r>
            <a:r>
              <a:rPr lang="en-CA" dirty="0" smtClean="0">
                <a:sym typeface="Wingdings" pitchFamily="2" charset="2"/>
              </a:rPr>
              <a:t></a:t>
            </a:r>
            <a:br>
              <a:rPr lang="en-CA" dirty="0" smtClean="0">
                <a:sym typeface="Wingdings" pitchFamily="2" charset="2"/>
              </a:rPr>
            </a:br>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1748"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n=4</a:t>
            </a:r>
          </a:p>
        </p:txBody>
      </p:sp>
      <p:sp>
        <p:nvSpPr>
          <p:cNvPr id="32773"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1C8DE294-ACB1-45AA-98BD-C548488B571C}" type="slidenum">
              <a:rPr lang="en-US" sz="1400" smtClean="0"/>
              <a:pPr>
                <a:defRPr/>
              </a:pPr>
              <a:t>33</a:t>
            </a:fld>
            <a:endParaRPr lang="en-US" sz="1400" smtClean="0"/>
          </a:p>
        </p:txBody>
      </p:sp>
      <p:sp>
        <p:nvSpPr>
          <p:cNvPr id="31750"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1751"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
        <p:nvSpPr>
          <p:cNvPr id="2" name="Line Callout 1 (No Border) 1"/>
          <p:cNvSpPr/>
          <p:nvPr/>
        </p:nvSpPr>
        <p:spPr bwMode="auto">
          <a:xfrm>
            <a:off x="323528" y="4581128"/>
            <a:ext cx="3211860" cy="1224136"/>
          </a:xfrm>
          <a:prstGeom prst="callout1">
            <a:avLst>
              <a:gd name="adj1" fmla="val 62093"/>
              <a:gd name="adj2" fmla="val 103085"/>
              <a:gd name="adj3" fmla="val 92212"/>
              <a:gd name="adj4" fmla="val 137756"/>
            </a:avLst>
          </a:prstGeom>
          <a:solidFill>
            <a:schemeClr val="bg1">
              <a:lumMod val="9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2400" b="0" i="0" u="none" strike="noStrike" cap="none" normalizeH="0" baseline="0" dirty="0" smtClean="0">
                <a:ln>
                  <a:noFill/>
                </a:ln>
                <a:solidFill>
                  <a:srgbClr val="FF0000"/>
                </a:solidFill>
                <a:effectLst/>
                <a:latin typeface="Times New Roman" pitchFamily="18" charset="0"/>
              </a:rPr>
              <a:t>This is our stack.  It’s a stack of program points and variable values.</a:t>
            </a:r>
          </a:p>
        </p:txBody>
      </p:sp>
      <mc:AlternateContent xmlns:mc="http://schemas.openxmlformats.org/markup-compatibility/2006">
        <mc:Choice xmlns:p14="http://schemas.microsoft.com/office/powerpoint/2010/main" Requires="p14">
          <p:contentPart p14:bwMode="auto" r:id="rId8">
            <p14:nvContentPartPr>
              <p14:cNvPr id="4" name="Ink 3"/>
              <p14:cNvContentPartPr/>
              <p14:nvPr/>
            </p14:nvContentPartPr>
            <p14:xfrm>
              <a:off x="4059360" y="2403360"/>
              <a:ext cx="2369160" cy="4397400"/>
            </p14:xfrm>
          </p:contentPart>
        </mc:Choice>
        <mc:Fallback>
          <p:pic>
            <p:nvPicPr>
              <p:cNvPr id="4" name="Ink 3"/>
              <p:cNvPicPr/>
              <p:nvPr/>
            </p:nvPicPr>
            <p:blipFill>
              <a:blip r:embed="rId9"/>
              <a:stretch>
                <a:fillRect/>
              </a:stretch>
            </p:blipFill>
            <p:spPr>
              <a:xfrm>
                <a:off x="4042800" y="2386800"/>
                <a:ext cx="2402640" cy="443088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2772"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2, n=4, a = </a:t>
            </a:r>
            <a:r>
              <a:rPr lang="en-CA" sz="2400" i="1" smtClean="0">
                <a:solidFill>
                  <a:srgbClr val="FF0000"/>
                </a:solidFill>
              </a:rPr>
              <a:t>fib(3)</a:t>
            </a:r>
          </a:p>
        </p:txBody>
      </p:sp>
      <p:sp>
        <p:nvSpPr>
          <p:cNvPr id="33797"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114327DB-3225-4CCC-85A4-054B19B97CD4}" type="slidenum">
              <a:rPr lang="en-US" sz="1400" smtClean="0"/>
              <a:pPr>
                <a:defRPr/>
              </a:pPr>
              <a:t>34</a:t>
            </a:fld>
            <a:endParaRPr lang="en-US" sz="1400" smtClean="0"/>
          </a:p>
        </p:txBody>
      </p:sp>
      <p:sp>
        <p:nvSpPr>
          <p:cNvPr id="32774"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2775"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
        <p:nvSpPr>
          <p:cNvPr id="2" name="TextBox 1"/>
          <p:cNvSpPr txBox="1"/>
          <p:nvPr/>
        </p:nvSpPr>
        <p:spPr>
          <a:xfrm>
            <a:off x="4932041" y="3318083"/>
            <a:ext cx="3960439" cy="830997"/>
          </a:xfrm>
          <a:prstGeom prst="rect">
            <a:avLst/>
          </a:prstGeom>
          <a:noFill/>
        </p:spPr>
        <p:txBody>
          <a:bodyPr wrap="square" rtlCol="0">
            <a:spAutoFit/>
          </a:bodyPr>
          <a:lstStyle/>
          <a:p>
            <a:r>
              <a:rPr lang="en-CA" dirty="0" smtClean="0">
                <a:solidFill>
                  <a:srgbClr val="FF0000"/>
                </a:solidFill>
              </a:rPr>
              <a:t>Making a function call </a:t>
            </a:r>
            <a:r>
              <a:rPr lang="en-CA" i="1" dirty="0" smtClean="0">
                <a:solidFill>
                  <a:srgbClr val="FF0000"/>
                </a:solidFill>
              </a:rPr>
              <a:t>pushes</a:t>
            </a:r>
            <a:r>
              <a:rPr lang="en-CA" dirty="0" smtClean="0">
                <a:solidFill>
                  <a:srgbClr val="FF0000"/>
                </a:solidFill>
              </a:rPr>
              <a:t> a new “frame” onto the stack.</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3796"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n=3</a:t>
            </a:r>
          </a:p>
          <a:p>
            <a:pPr marL="0" indent="0">
              <a:buFontTx/>
              <a:buNone/>
            </a:pPr>
            <a:r>
              <a:rPr lang="en-CA" sz="2400" smtClean="0"/>
              <a:t>Line 2, n=4, a = </a:t>
            </a:r>
            <a:r>
              <a:rPr lang="en-CA" sz="2400" i="1" smtClean="0">
                <a:solidFill>
                  <a:srgbClr val="FF0000"/>
                </a:solidFill>
              </a:rPr>
              <a:t>fib(3)</a:t>
            </a:r>
          </a:p>
        </p:txBody>
      </p:sp>
      <p:sp>
        <p:nvSpPr>
          <p:cNvPr id="34821"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B1459B56-319E-4421-B3C0-0347FDF766B1}" type="slidenum">
              <a:rPr lang="en-US" sz="1400" smtClean="0"/>
              <a:pPr>
                <a:defRPr/>
              </a:pPr>
              <a:t>35</a:t>
            </a:fld>
            <a:endParaRPr lang="en-US" sz="1400" smtClean="0"/>
          </a:p>
        </p:txBody>
      </p:sp>
      <p:sp>
        <p:nvSpPr>
          <p:cNvPr id="33798"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3799"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
        <p:nvSpPr>
          <p:cNvPr id="8" name="TextBox 7"/>
          <p:cNvSpPr txBox="1"/>
          <p:nvPr/>
        </p:nvSpPr>
        <p:spPr>
          <a:xfrm>
            <a:off x="4932041" y="3318083"/>
            <a:ext cx="3960439" cy="830997"/>
          </a:xfrm>
          <a:prstGeom prst="rect">
            <a:avLst/>
          </a:prstGeom>
          <a:noFill/>
        </p:spPr>
        <p:txBody>
          <a:bodyPr wrap="square" rtlCol="0">
            <a:spAutoFit/>
          </a:bodyPr>
          <a:lstStyle/>
          <a:p>
            <a:r>
              <a:rPr lang="en-CA" dirty="0" smtClean="0">
                <a:solidFill>
                  <a:srgbClr val="FF0000"/>
                </a:solidFill>
              </a:rPr>
              <a:t>Making a function call </a:t>
            </a:r>
            <a:r>
              <a:rPr lang="en-CA" i="1" dirty="0" smtClean="0">
                <a:solidFill>
                  <a:srgbClr val="FF0000"/>
                </a:solidFill>
              </a:rPr>
              <a:t>pushes</a:t>
            </a:r>
            <a:r>
              <a:rPr lang="en-CA" dirty="0" smtClean="0">
                <a:solidFill>
                  <a:srgbClr val="FF0000"/>
                </a:solidFill>
              </a:rPr>
              <a:t> a new “frame” onto the stack.</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4820"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2, n=3, a = </a:t>
            </a:r>
            <a:r>
              <a:rPr lang="en-CA" sz="2400" i="1" smtClean="0">
                <a:solidFill>
                  <a:srgbClr val="FF0000"/>
                </a:solidFill>
              </a:rPr>
              <a:t>fib(2)</a:t>
            </a:r>
          </a:p>
          <a:p>
            <a:pPr marL="0" indent="0">
              <a:buFontTx/>
              <a:buNone/>
            </a:pPr>
            <a:r>
              <a:rPr lang="en-CA" sz="2400" smtClean="0"/>
              <a:t>Line 2, n=4, a = </a:t>
            </a:r>
            <a:r>
              <a:rPr lang="en-CA" sz="2400" i="1" smtClean="0">
                <a:solidFill>
                  <a:srgbClr val="FF0000"/>
                </a:solidFill>
              </a:rPr>
              <a:t>fib(3)</a:t>
            </a:r>
          </a:p>
        </p:txBody>
      </p:sp>
      <p:sp>
        <p:nvSpPr>
          <p:cNvPr id="35845"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80E82752-43EF-4209-BF9B-1D58C2D674CE}" type="slidenum">
              <a:rPr lang="en-US" sz="1400" smtClean="0"/>
              <a:pPr>
                <a:defRPr/>
              </a:pPr>
              <a:t>36</a:t>
            </a:fld>
            <a:endParaRPr lang="en-US" sz="1400" smtClean="0"/>
          </a:p>
        </p:txBody>
      </p:sp>
      <p:sp>
        <p:nvSpPr>
          <p:cNvPr id="34822"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4823"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5844"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n=2</a:t>
            </a:r>
          </a:p>
          <a:p>
            <a:pPr marL="0" indent="0">
              <a:buFontTx/>
              <a:buNone/>
            </a:pPr>
            <a:r>
              <a:rPr lang="en-CA" sz="2400" smtClean="0"/>
              <a:t>Line 2, n=3, a = </a:t>
            </a:r>
            <a:r>
              <a:rPr lang="en-CA" sz="2400" i="1" smtClean="0">
                <a:solidFill>
                  <a:srgbClr val="FF0000"/>
                </a:solidFill>
              </a:rPr>
              <a:t>fib(2)</a:t>
            </a:r>
          </a:p>
          <a:p>
            <a:pPr marL="0" indent="0">
              <a:buFontTx/>
              <a:buNone/>
            </a:pPr>
            <a:r>
              <a:rPr lang="en-CA" sz="2400" smtClean="0"/>
              <a:t>Line 2, n=4, a = </a:t>
            </a:r>
            <a:r>
              <a:rPr lang="en-CA" sz="2400" i="1" smtClean="0">
                <a:solidFill>
                  <a:srgbClr val="FF0000"/>
                </a:solidFill>
              </a:rPr>
              <a:t>fib(3)</a:t>
            </a:r>
          </a:p>
        </p:txBody>
      </p:sp>
      <p:sp>
        <p:nvSpPr>
          <p:cNvPr id="36869"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B0B945B-9E7E-4407-9D02-B874C7326E14}" type="slidenum">
              <a:rPr lang="en-US" sz="1400" smtClean="0"/>
              <a:pPr>
                <a:defRPr/>
              </a:pPr>
              <a:t>37</a:t>
            </a:fld>
            <a:endParaRPr lang="en-US" sz="1400" smtClean="0"/>
          </a:p>
        </p:txBody>
      </p:sp>
      <p:sp>
        <p:nvSpPr>
          <p:cNvPr id="35846"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5847"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6868"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n=2, </a:t>
            </a:r>
            <a:r>
              <a:rPr lang="en-CA" sz="2400" smtClean="0">
                <a:solidFill>
                  <a:srgbClr val="FF0000"/>
                </a:solidFill>
              </a:rPr>
              <a:t>return 1</a:t>
            </a:r>
          </a:p>
          <a:p>
            <a:pPr marL="0" indent="0">
              <a:buFontTx/>
              <a:buNone/>
            </a:pPr>
            <a:r>
              <a:rPr lang="en-CA" sz="2400" smtClean="0"/>
              <a:t>Line 2, n=3, a = </a:t>
            </a:r>
            <a:r>
              <a:rPr lang="en-CA" sz="2400" i="1" smtClean="0">
                <a:solidFill>
                  <a:srgbClr val="FF0000"/>
                </a:solidFill>
              </a:rPr>
              <a:t>fib(2)</a:t>
            </a:r>
          </a:p>
          <a:p>
            <a:pPr marL="0" indent="0">
              <a:buFontTx/>
              <a:buNone/>
            </a:pPr>
            <a:r>
              <a:rPr lang="en-CA" sz="2400" smtClean="0"/>
              <a:t>Line 2, n=4, a = </a:t>
            </a:r>
            <a:r>
              <a:rPr lang="en-CA" sz="2400" i="1" smtClean="0">
                <a:solidFill>
                  <a:srgbClr val="FF0000"/>
                </a:solidFill>
              </a:rPr>
              <a:t>fib(3)</a:t>
            </a:r>
          </a:p>
        </p:txBody>
      </p:sp>
      <p:sp>
        <p:nvSpPr>
          <p:cNvPr id="37893"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486FC3F-9B58-41EC-9D5E-179BE471044B}" type="slidenum">
              <a:rPr lang="en-US" sz="1400" smtClean="0"/>
              <a:pPr>
                <a:defRPr/>
              </a:pPr>
              <a:t>38</a:t>
            </a:fld>
            <a:endParaRPr lang="en-US" sz="1400" smtClean="0"/>
          </a:p>
        </p:txBody>
      </p:sp>
      <p:sp>
        <p:nvSpPr>
          <p:cNvPr id="36870"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6871"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
        <p:nvSpPr>
          <p:cNvPr id="8" name="TextBox 7"/>
          <p:cNvSpPr txBox="1"/>
          <p:nvPr/>
        </p:nvSpPr>
        <p:spPr>
          <a:xfrm>
            <a:off x="4932041" y="3318083"/>
            <a:ext cx="3960439" cy="830997"/>
          </a:xfrm>
          <a:prstGeom prst="rect">
            <a:avLst/>
          </a:prstGeom>
          <a:noFill/>
        </p:spPr>
        <p:txBody>
          <a:bodyPr wrap="square" rtlCol="0">
            <a:spAutoFit/>
          </a:bodyPr>
          <a:lstStyle/>
          <a:p>
            <a:r>
              <a:rPr lang="en-CA" dirty="0" smtClean="0">
                <a:solidFill>
                  <a:srgbClr val="FF0000"/>
                </a:solidFill>
              </a:rPr>
              <a:t>Returning from a call </a:t>
            </a:r>
            <a:r>
              <a:rPr lang="en-CA" i="1" dirty="0" smtClean="0">
                <a:solidFill>
                  <a:srgbClr val="FF0000"/>
                </a:solidFill>
              </a:rPr>
              <a:t>pops</a:t>
            </a:r>
            <a:r>
              <a:rPr lang="en-CA" dirty="0" smtClean="0">
                <a:solidFill>
                  <a:srgbClr val="FF0000"/>
                </a:solidFill>
              </a:rPr>
              <a:t> the old “frame” off the stack.</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7892"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2, n=3, a = </a:t>
            </a:r>
            <a:r>
              <a:rPr lang="en-CA" sz="2400" smtClean="0">
                <a:solidFill>
                  <a:srgbClr val="FF0000"/>
                </a:solidFill>
              </a:rPr>
              <a:t>1</a:t>
            </a:r>
          </a:p>
          <a:p>
            <a:pPr marL="0" indent="0">
              <a:buFontTx/>
              <a:buNone/>
            </a:pPr>
            <a:r>
              <a:rPr lang="en-CA" sz="2400" smtClean="0"/>
              <a:t>Line 2, n=4, a = </a:t>
            </a:r>
            <a:r>
              <a:rPr lang="en-CA" sz="2400" i="1" smtClean="0">
                <a:solidFill>
                  <a:srgbClr val="FF0000"/>
                </a:solidFill>
              </a:rPr>
              <a:t>fib(3)</a:t>
            </a:r>
          </a:p>
        </p:txBody>
      </p:sp>
      <p:sp>
        <p:nvSpPr>
          <p:cNvPr id="38917"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5E710B25-8365-49A4-8988-04C1DE7BCE5E}" type="slidenum">
              <a:rPr lang="en-US" sz="1400" smtClean="0"/>
              <a:pPr>
                <a:defRPr/>
              </a:pPr>
              <a:t>39</a:t>
            </a:fld>
            <a:endParaRPr lang="en-US" sz="1400" smtClean="0"/>
          </a:p>
        </p:txBody>
      </p:sp>
      <p:sp>
        <p:nvSpPr>
          <p:cNvPr id="37894"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7895"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
        <p:nvSpPr>
          <p:cNvPr id="8" name="TextBox 7"/>
          <p:cNvSpPr txBox="1"/>
          <p:nvPr/>
        </p:nvSpPr>
        <p:spPr>
          <a:xfrm>
            <a:off x="4932041" y="3318083"/>
            <a:ext cx="3960439" cy="830997"/>
          </a:xfrm>
          <a:prstGeom prst="rect">
            <a:avLst/>
          </a:prstGeom>
          <a:noFill/>
        </p:spPr>
        <p:txBody>
          <a:bodyPr wrap="square" rtlCol="0">
            <a:spAutoFit/>
          </a:bodyPr>
          <a:lstStyle/>
          <a:p>
            <a:r>
              <a:rPr lang="en-CA" dirty="0" smtClean="0">
                <a:solidFill>
                  <a:srgbClr val="FF0000"/>
                </a:solidFill>
              </a:rPr>
              <a:t>Returning from a call </a:t>
            </a:r>
            <a:r>
              <a:rPr lang="en-CA" i="1" dirty="0" smtClean="0">
                <a:solidFill>
                  <a:srgbClr val="FF0000"/>
                </a:solidFill>
              </a:rPr>
              <a:t>pops</a:t>
            </a:r>
            <a:r>
              <a:rPr lang="en-CA" dirty="0" smtClean="0">
                <a:solidFill>
                  <a:srgbClr val="FF0000"/>
                </a:solidFill>
              </a:rPr>
              <a:t> the old “frame” off the stack.</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custDataLst>
              <p:tags r:id="rId1"/>
            </p:custDataLst>
          </p:nvPr>
        </p:nvSpPr>
        <p:spPr/>
        <p:txBody>
          <a:bodyPr/>
          <a:lstStyle/>
          <a:p>
            <a:pPr algn="l"/>
            <a:r>
              <a:rPr lang="en-CA" smtClean="0"/>
              <a:t>Fibonacci</a:t>
            </a:r>
          </a:p>
        </p:txBody>
      </p:sp>
      <p:sp>
        <p:nvSpPr>
          <p:cNvPr id="5123" name="Content Placeholder 2"/>
          <p:cNvSpPr>
            <a:spLocks noGrp="1"/>
          </p:cNvSpPr>
          <p:nvPr>
            <p:ph idx="1"/>
            <p:custDataLst>
              <p:tags r:id="rId2"/>
            </p:custDataLst>
          </p:nvPr>
        </p:nvSpPr>
        <p:spPr/>
        <p:txBody>
          <a:bodyPr/>
          <a:lstStyle/>
          <a:p>
            <a:pPr marL="0" indent="0">
              <a:buFontTx/>
              <a:buNone/>
            </a:pPr>
            <a:r>
              <a:rPr lang="en-CA" smtClean="0"/>
              <a:t>Definition:</a:t>
            </a:r>
          </a:p>
        </p:txBody>
      </p:sp>
      <p:sp>
        <p:nvSpPr>
          <p:cNvPr id="5124" name="Slide Number Placeholder 3"/>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32E40326-0265-4882-A5D8-FAAA1248272C}" type="slidenum">
              <a:rPr lang="en-US" sz="1400" smtClean="0"/>
              <a:pPr>
                <a:defRPr/>
              </a:pPr>
              <a:t>4</a:t>
            </a:fld>
            <a:endParaRPr lang="en-US" sz="1400" smtClean="0"/>
          </a:p>
        </p:txBody>
      </p:sp>
      <p:pic>
        <p:nvPicPr>
          <p:cNvPr id="5125" name="Picture 2" descr="Thumbnail for version as of 23:42, 10 June 2010"/>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6011863"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2" descr="Thumbnail for version as of 23:42, 10 June 2010"/>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451725"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Box 6"/>
          <p:cNvSpPr txBox="1">
            <a:spLocks noChangeArrowheads="1"/>
          </p:cNvSpPr>
          <p:nvPr>
            <p:custDataLst>
              <p:tags r:id="rId6"/>
            </p:custDataLst>
          </p:nvPr>
        </p:nvSpPr>
        <p:spPr bwMode="auto">
          <a:xfrm>
            <a:off x="6948488" y="908050"/>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5128" name="TextBox 9"/>
          <p:cNvSpPr txBox="1">
            <a:spLocks noChangeArrowheads="1"/>
          </p:cNvSpPr>
          <p:nvPr>
            <p:custDataLst>
              <p:tags r:id="rId7"/>
            </p:custDataLst>
          </p:nvPr>
        </p:nvSpPr>
        <p:spPr bwMode="auto">
          <a:xfrm>
            <a:off x="5435600" y="908050"/>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5129" name="TextBox 10"/>
          <p:cNvSpPr txBox="1">
            <a:spLocks noChangeArrowheads="1"/>
          </p:cNvSpPr>
          <p:nvPr>
            <p:custDataLst>
              <p:tags r:id="rId8"/>
            </p:custDataLst>
          </p:nvPr>
        </p:nvSpPr>
        <p:spPr bwMode="auto">
          <a:xfrm>
            <a:off x="4787900" y="765175"/>
            <a:ext cx="4667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sz="4400"/>
              <a:t>0</a:t>
            </a:r>
          </a:p>
        </p:txBody>
      </p:sp>
      <p:sp>
        <p:nvSpPr>
          <p:cNvPr id="5" name="TextBox 4"/>
          <p:cNvSpPr txBox="1">
            <a:spLocks noRot="1" noChangeAspect="1" noMove="1" noResize="1" noEditPoints="1" noAdjustHandles="1" noChangeArrowheads="1" noChangeShapeType="1" noTextEdit="1"/>
          </p:cNvSpPr>
          <p:nvPr>
            <p:custDataLst>
              <p:tags r:id="rId9"/>
            </p:custDataLst>
          </p:nvPr>
        </p:nvSpPr>
        <p:spPr>
          <a:xfrm>
            <a:off x="827584" y="2708920"/>
            <a:ext cx="7580793" cy="816827"/>
          </a:xfrm>
          <a:prstGeom prst="rect">
            <a:avLst/>
          </a:prstGeom>
          <a:blipFill rotWithShape="1">
            <a:blip r:embed="rId13"/>
            <a:stretch>
              <a:fillRect/>
            </a:stretch>
          </a:blipFill>
        </p:spPr>
        <p:txBody>
          <a:bodyPr/>
          <a:lstStyle/>
          <a:p>
            <a:pPr>
              <a:defRPr/>
            </a:pPr>
            <a:r>
              <a:rPr lang="en-CA">
                <a:noFill/>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8916"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3, n=3, a = </a:t>
            </a:r>
            <a:r>
              <a:rPr lang="en-CA" sz="2400" smtClean="0">
                <a:solidFill>
                  <a:srgbClr val="FF0000"/>
                </a:solidFill>
              </a:rPr>
              <a:t>1</a:t>
            </a:r>
            <a:r>
              <a:rPr lang="en-CA" sz="2400" smtClean="0"/>
              <a:t>, b = </a:t>
            </a:r>
            <a:r>
              <a:rPr lang="en-CA" sz="2400" i="1" smtClean="0">
                <a:solidFill>
                  <a:srgbClr val="FF0000"/>
                </a:solidFill>
              </a:rPr>
              <a:t>fib(1)</a:t>
            </a:r>
          </a:p>
          <a:p>
            <a:pPr marL="0" indent="0">
              <a:buFontTx/>
              <a:buNone/>
            </a:pPr>
            <a:r>
              <a:rPr lang="en-CA" sz="2400" smtClean="0"/>
              <a:t>Line 2, n=4, a = </a:t>
            </a:r>
            <a:r>
              <a:rPr lang="en-CA" sz="2400" i="1" smtClean="0">
                <a:solidFill>
                  <a:srgbClr val="FF0000"/>
                </a:solidFill>
              </a:rPr>
              <a:t>fib(3)</a:t>
            </a:r>
          </a:p>
        </p:txBody>
      </p:sp>
      <p:sp>
        <p:nvSpPr>
          <p:cNvPr id="39941"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63DF5E3-A47A-4485-9F6D-828B6CB6FCCD}" type="slidenum">
              <a:rPr lang="en-US" sz="1400" smtClean="0"/>
              <a:pPr>
                <a:defRPr/>
              </a:pPr>
              <a:t>40</a:t>
            </a:fld>
            <a:endParaRPr lang="en-US" sz="1400" smtClean="0"/>
          </a:p>
        </p:txBody>
      </p:sp>
      <p:sp>
        <p:nvSpPr>
          <p:cNvPr id="38918"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8919"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39940"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n=1</a:t>
            </a:r>
          </a:p>
          <a:p>
            <a:pPr marL="0" indent="0">
              <a:buFontTx/>
              <a:buNone/>
            </a:pPr>
            <a:r>
              <a:rPr lang="en-CA" sz="2400" smtClean="0"/>
              <a:t>Line 3, n=3, a = 1, b = </a:t>
            </a:r>
            <a:r>
              <a:rPr lang="en-CA" sz="2400" i="1" smtClean="0">
                <a:solidFill>
                  <a:srgbClr val="FF0000"/>
                </a:solidFill>
              </a:rPr>
              <a:t>fib(1)</a:t>
            </a:r>
          </a:p>
          <a:p>
            <a:pPr marL="0" indent="0">
              <a:buFontTx/>
              <a:buNone/>
            </a:pPr>
            <a:r>
              <a:rPr lang="en-CA" sz="2400" smtClean="0"/>
              <a:t>Line 2, n=4, a = </a:t>
            </a:r>
            <a:r>
              <a:rPr lang="en-CA" sz="2400" i="1" smtClean="0">
                <a:solidFill>
                  <a:srgbClr val="FF0000"/>
                </a:solidFill>
              </a:rPr>
              <a:t>fib(3)</a:t>
            </a:r>
          </a:p>
        </p:txBody>
      </p:sp>
      <p:sp>
        <p:nvSpPr>
          <p:cNvPr id="40965"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636E47B8-2596-4306-A354-8C36F9D591ED}" type="slidenum">
              <a:rPr lang="en-US" sz="1400" smtClean="0"/>
              <a:pPr>
                <a:defRPr/>
              </a:pPr>
              <a:t>41</a:t>
            </a:fld>
            <a:endParaRPr lang="en-US" sz="1400" smtClean="0"/>
          </a:p>
        </p:txBody>
      </p:sp>
      <p:sp>
        <p:nvSpPr>
          <p:cNvPr id="39942"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39943"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0964"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n=1, </a:t>
            </a:r>
            <a:r>
              <a:rPr lang="en-CA" sz="2400" smtClean="0">
                <a:solidFill>
                  <a:srgbClr val="FF0000"/>
                </a:solidFill>
              </a:rPr>
              <a:t>return 1</a:t>
            </a:r>
          </a:p>
          <a:p>
            <a:pPr marL="0" indent="0">
              <a:buFontTx/>
              <a:buNone/>
            </a:pPr>
            <a:r>
              <a:rPr lang="en-CA" sz="2400" smtClean="0"/>
              <a:t>Line 3, n=3, a = 1, b = </a:t>
            </a:r>
            <a:r>
              <a:rPr lang="en-CA" sz="2400" i="1" smtClean="0">
                <a:solidFill>
                  <a:srgbClr val="FF0000"/>
                </a:solidFill>
              </a:rPr>
              <a:t>fib(1)</a:t>
            </a:r>
          </a:p>
          <a:p>
            <a:pPr marL="0" indent="0">
              <a:buFontTx/>
              <a:buNone/>
            </a:pPr>
            <a:r>
              <a:rPr lang="en-CA" sz="2400" smtClean="0"/>
              <a:t>Line 2, n=4, a = </a:t>
            </a:r>
            <a:r>
              <a:rPr lang="en-CA" sz="2400" i="1" smtClean="0">
                <a:solidFill>
                  <a:srgbClr val="FF0000"/>
                </a:solidFill>
              </a:rPr>
              <a:t>fib(3)</a:t>
            </a:r>
          </a:p>
        </p:txBody>
      </p:sp>
      <p:sp>
        <p:nvSpPr>
          <p:cNvPr id="41989"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DE33FCF-82AF-404A-9642-095EE8A6BFAE}" type="slidenum">
              <a:rPr lang="en-US" sz="1400" smtClean="0"/>
              <a:pPr>
                <a:defRPr/>
              </a:pPr>
              <a:t>42</a:t>
            </a:fld>
            <a:endParaRPr lang="en-US" sz="1400" smtClean="0"/>
          </a:p>
        </p:txBody>
      </p:sp>
      <p:sp>
        <p:nvSpPr>
          <p:cNvPr id="40966"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0967"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1988"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3, n=3, a = 1, b = </a:t>
            </a:r>
            <a:r>
              <a:rPr lang="en-CA" sz="2400" smtClean="0">
                <a:solidFill>
                  <a:srgbClr val="FF0000"/>
                </a:solidFill>
              </a:rPr>
              <a:t>1</a:t>
            </a:r>
          </a:p>
          <a:p>
            <a:pPr marL="0" indent="0">
              <a:buFontTx/>
              <a:buNone/>
            </a:pPr>
            <a:r>
              <a:rPr lang="en-CA" sz="2400" smtClean="0"/>
              <a:t>Line 2, n=4, a = </a:t>
            </a:r>
            <a:r>
              <a:rPr lang="en-CA" sz="2400" i="1" smtClean="0">
                <a:solidFill>
                  <a:srgbClr val="FF0000"/>
                </a:solidFill>
              </a:rPr>
              <a:t>fib(3)</a:t>
            </a:r>
          </a:p>
        </p:txBody>
      </p:sp>
      <p:sp>
        <p:nvSpPr>
          <p:cNvPr id="43013"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AD386A77-FC2D-4D09-A1CD-D83B600B9278}" type="slidenum">
              <a:rPr lang="en-US" sz="1400" smtClean="0"/>
              <a:pPr>
                <a:defRPr/>
              </a:pPr>
              <a:t>43</a:t>
            </a:fld>
            <a:endParaRPr lang="en-US" sz="1400" smtClean="0"/>
          </a:p>
        </p:txBody>
      </p:sp>
      <p:sp>
        <p:nvSpPr>
          <p:cNvPr id="41990"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1991"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3012"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4, n=3, a = 1, b = 1,</a:t>
            </a:r>
            <a:r>
              <a:rPr lang="en-CA" sz="2400" smtClean="0">
                <a:solidFill>
                  <a:srgbClr val="FF0000"/>
                </a:solidFill>
              </a:rPr>
              <a:t> return 2</a:t>
            </a:r>
          </a:p>
          <a:p>
            <a:pPr marL="0" indent="0">
              <a:buFontTx/>
              <a:buNone/>
            </a:pPr>
            <a:r>
              <a:rPr lang="en-CA" sz="2400" smtClean="0"/>
              <a:t>Line 2, n=4, a = </a:t>
            </a:r>
            <a:r>
              <a:rPr lang="en-CA" sz="2400" i="1" smtClean="0">
                <a:solidFill>
                  <a:srgbClr val="FF0000"/>
                </a:solidFill>
              </a:rPr>
              <a:t>fib(3)</a:t>
            </a:r>
          </a:p>
        </p:txBody>
      </p:sp>
      <p:sp>
        <p:nvSpPr>
          <p:cNvPr id="44037"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921CD77F-8BC1-4D83-BB92-EEC30243B673}" type="slidenum">
              <a:rPr lang="en-US" sz="1400" smtClean="0"/>
              <a:pPr>
                <a:defRPr/>
              </a:pPr>
              <a:t>44</a:t>
            </a:fld>
            <a:endParaRPr lang="en-US" sz="1400" smtClean="0"/>
          </a:p>
        </p:txBody>
      </p:sp>
      <p:sp>
        <p:nvSpPr>
          <p:cNvPr id="43014"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3015"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4036"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3, n=4, a = </a:t>
            </a:r>
            <a:r>
              <a:rPr lang="en-CA" sz="2400" smtClean="0">
                <a:solidFill>
                  <a:srgbClr val="FF0000"/>
                </a:solidFill>
              </a:rPr>
              <a:t>2</a:t>
            </a:r>
            <a:r>
              <a:rPr lang="en-CA" sz="2400" smtClean="0"/>
              <a:t>, b = </a:t>
            </a:r>
            <a:r>
              <a:rPr lang="en-CA" sz="2400" i="1" smtClean="0">
                <a:solidFill>
                  <a:srgbClr val="FF0000"/>
                </a:solidFill>
              </a:rPr>
              <a:t>fib(2)</a:t>
            </a:r>
          </a:p>
        </p:txBody>
      </p:sp>
      <p:sp>
        <p:nvSpPr>
          <p:cNvPr id="45061"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D1A11F63-59C8-480D-A962-3ED93745873A}" type="slidenum">
              <a:rPr lang="en-US" sz="1400" smtClean="0"/>
              <a:pPr>
                <a:defRPr/>
              </a:pPr>
              <a:t>45</a:t>
            </a:fld>
            <a:endParaRPr lang="en-US" sz="1400" smtClean="0"/>
          </a:p>
        </p:txBody>
      </p:sp>
      <p:sp>
        <p:nvSpPr>
          <p:cNvPr id="44038"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4039"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5060"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n=2</a:t>
            </a:r>
          </a:p>
          <a:p>
            <a:pPr marL="0" indent="0">
              <a:buFontTx/>
              <a:buNone/>
            </a:pPr>
            <a:r>
              <a:rPr lang="en-CA" sz="2400" smtClean="0"/>
              <a:t>Line 3, n=4, a = 2, b = </a:t>
            </a:r>
            <a:r>
              <a:rPr lang="en-CA" sz="2400" i="1" smtClean="0">
                <a:solidFill>
                  <a:srgbClr val="FF0000"/>
                </a:solidFill>
              </a:rPr>
              <a:t>fib(2)</a:t>
            </a:r>
          </a:p>
        </p:txBody>
      </p:sp>
      <p:sp>
        <p:nvSpPr>
          <p:cNvPr id="46085"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B9A7E8EC-CB34-4505-9CEA-7F9965C410BB}" type="slidenum">
              <a:rPr lang="en-US" sz="1400" smtClean="0"/>
              <a:pPr>
                <a:defRPr/>
              </a:pPr>
              <a:t>46</a:t>
            </a:fld>
            <a:endParaRPr lang="en-US" sz="1400" smtClean="0"/>
          </a:p>
        </p:txBody>
      </p:sp>
      <p:sp>
        <p:nvSpPr>
          <p:cNvPr id="45062"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5063"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6084"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1, n=2, </a:t>
            </a:r>
            <a:r>
              <a:rPr lang="en-CA" sz="2400" smtClean="0">
                <a:solidFill>
                  <a:srgbClr val="FF0000"/>
                </a:solidFill>
              </a:rPr>
              <a:t>return 1</a:t>
            </a:r>
          </a:p>
          <a:p>
            <a:pPr marL="0" indent="0">
              <a:buFontTx/>
              <a:buNone/>
            </a:pPr>
            <a:r>
              <a:rPr lang="en-CA" sz="2400" smtClean="0"/>
              <a:t>Line 3, n=4, a = 2, b = </a:t>
            </a:r>
            <a:r>
              <a:rPr lang="en-CA" sz="2400" i="1" smtClean="0">
                <a:solidFill>
                  <a:srgbClr val="FF0000"/>
                </a:solidFill>
              </a:rPr>
              <a:t>fib(2)</a:t>
            </a:r>
          </a:p>
        </p:txBody>
      </p:sp>
      <p:sp>
        <p:nvSpPr>
          <p:cNvPr id="47109"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5856CE99-9FE3-4A73-A43A-235D2DA92C54}" type="slidenum">
              <a:rPr lang="en-US" sz="1400" smtClean="0"/>
              <a:pPr>
                <a:defRPr/>
              </a:pPr>
              <a:t>47</a:t>
            </a:fld>
            <a:endParaRPr lang="en-US" sz="1400" smtClean="0"/>
          </a:p>
        </p:txBody>
      </p:sp>
      <p:sp>
        <p:nvSpPr>
          <p:cNvPr id="46086"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6087"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7108"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3, n=4, a = 2, b = </a:t>
            </a:r>
            <a:r>
              <a:rPr lang="en-CA" sz="2400" smtClean="0">
                <a:solidFill>
                  <a:srgbClr val="FF0000"/>
                </a:solidFill>
              </a:rPr>
              <a:t>1</a:t>
            </a:r>
          </a:p>
        </p:txBody>
      </p:sp>
      <p:sp>
        <p:nvSpPr>
          <p:cNvPr id="48133"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2FED1E2B-AB6C-4F9C-AE6A-9F77EF5EB17F}" type="slidenum">
              <a:rPr lang="en-US" sz="1400" smtClean="0"/>
              <a:pPr>
                <a:defRPr/>
              </a:pPr>
              <a:t>48</a:t>
            </a:fld>
            <a:endParaRPr lang="en-US" sz="1400" smtClean="0"/>
          </a:p>
        </p:txBody>
      </p:sp>
      <p:sp>
        <p:nvSpPr>
          <p:cNvPr id="47110"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7111"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8132"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r>
              <a:rPr lang="en-CA" sz="2400" smtClean="0"/>
              <a:t>Line 3, n=4, a = 2, b = 1, </a:t>
            </a:r>
            <a:r>
              <a:rPr lang="en-CA" sz="2400" smtClean="0">
                <a:solidFill>
                  <a:srgbClr val="FF0000"/>
                </a:solidFill>
              </a:rPr>
              <a:t>return 3</a:t>
            </a:r>
          </a:p>
        </p:txBody>
      </p:sp>
      <p:sp>
        <p:nvSpPr>
          <p:cNvPr id="49157"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CC9980A6-CC86-40CE-A0D4-14795C3FE45C}" type="slidenum">
              <a:rPr lang="en-US" sz="1400" smtClean="0"/>
              <a:pPr>
                <a:defRPr/>
              </a:pPr>
              <a:t>49</a:t>
            </a:fld>
            <a:endParaRPr lang="en-US" sz="1400" smtClean="0"/>
          </a:p>
        </p:txBody>
      </p:sp>
      <p:sp>
        <p:nvSpPr>
          <p:cNvPr id="48134"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8135" name="TextBox 6"/>
          <p:cNvSpPr txBox="1">
            <a:spLocks noChangeArrowheads="1"/>
          </p:cNvSpPr>
          <p:nvPr>
            <p:custDataLst>
              <p:tags r:id="rId6"/>
            </p:custDataLst>
          </p:nvPr>
        </p:nvSpPr>
        <p:spPr bwMode="auto">
          <a:xfrm>
            <a:off x="3759200" y="6237288"/>
            <a:ext cx="448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(location of </a:t>
            </a:r>
            <a:r>
              <a:rPr lang="en-CA" sz="2000">
                <a:latin typeface="Courier New" charset="0"/>
                <a:cs typeface="Courier New" charset="0"/>
              </a:rPr>
              <a:t>fib(4)</a:t>
            </a:r>
            <a:r>
              <a:rPr lang="en-CA"/>
              <a:t> call </a:t>
            </a:r>
            <a:r>
              <a:rPr lang="en-CA" i="1"/>
              <a:t>goes here</a:t>
            </a:r>
            <a:r>
              <a:rPr lang="en-CA"/>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custDataLst>
              <p:tags r:id="rId1"/>
            </p:custDataLst>
          </p:nvPr>
        </p:nvSpPr>
        <p:spPr/>
        <p:txBody>
          <a:bodyPr/>
          <a:lstStyle/>
          <a:p>
            <a:pPr algn="l"/>
            <a:r>
              <a:rPr lang="en-CA" smtClean="0"/>
              <a:t>Fibonacci</a:t>
            </a:r>
          </a:p>
        </p:txBody>
      </p:sp>
      <p:sp>
        <p:nvSpPr>
          <p:cNvPr id="5123" name="Content Placeholder 2"/>
          <p:cNvSpPr>
            <a:spLocks noGrp="1"/>
          </p:cNvSpPr>
          <p:nvPr>
            <p:ph idx="1"/>
            <p:custDataLst>
              <p:tags r:id="rId2"/>
            </p:custDataLst>
          </p:nvPr>
        </p:nvSpPr>
        <p:spPr/>
        <p:txBody>
          <a:bodyPr/>
          <a:lstStyle/>
          <a:p>
            <a:pPr marL="0" indent="0">
              <a:buFontTx/>
              <a:buNone/>
            </a:pPr>
            <a:r>
              <a:rPr lang="en-CA" dirty="0" smtClean="0"/>
              <a:t>Easy to implement as recursive code, right?</a:t>
            </a:r>
          </a:p>
          <a:p>
            <a:pPr marL="0" indent="0">
              <a:buFontTx/>
              <a:buNone/>
            </a:pPr>
            <a:endParaRPr lang="en-CA" dirty="0" smtClean="0"/>
          </a:p>
          <a:p>
            <a:pPr marL="0" indent="0">
              <a:buFontTx/>
              <a:buNone/>
            </a:pPr>
            <a:r>
              <a:rPr lang="en-CA" dirty="0" smtClean="0"/>
              <a:t>Let’s try it.  </a:t>
            </a:r>
          </a:p>
          <a:p>
            <a:pPr marL="0" indent="0">
              <a:buFontTx/>
              <a:buNone/>
            </a:pPr>
            <a:endParaRPr lang="en-CA" dirty="0" smtClean="0"/>
          </a:p>
          <a:p>
            <a:pPr marL="0" indent="0">
              <a:buFontTx/>
              <a:buNone/>
            </a:pPr>
            <a:endParaRPr lang="en-CA" dirty="0"/>
          </a:p>
          <a:p>
            <a:pPr marL="0" indent="0">
              <a:buFontTx/>
              <a:buNone/>
            </a:pPr>
            <a:endParaRPr lang="en-CA" dirty="0" smtClean="0"/>
          </a:p>
          <a:p>
            <a:pPr marL="0" indent="0">
              <a:buFontTx/>
              <a:buNone/>
            </a:pPr>
            <a:endParaRPr lang="en-CA" dirty="0"/>
          </a:p>
          <a:p>
            <a:pPr marL="0" indent="0">
              <a:buFontTx/>
              <a:buNone/>
            </a:pPr>
            <a:r>
              <a:rPr lang="en-CA" sz="1800" dirty="0" smtClean="0"/>
              <a:t>(Then, we’ll open up a big can of data structures and algorithms on that problem.)</a:t>
            </a:r>
          </a:p>
        </p:txBody>
      </p:sp>
      <p:sp>
        <p:nvSpPr>
          <p:cNvPr id="5124" name="Slide Number Placeholder 3"/>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32E40326-0265-4882-A5D8-FAAA1248272C}" type="slidenum">
              <a:rPr lang="en-US" sz="1400" smtClean="0"/>
              <a:pPr>
                <a:defRPr/>
              </a:pPr>
              <a:t>5</a:t>
            </a:fld>
            <a:endParaRPr lang="en-US" sz="1400" smtClean="0"/>
          </a:p>
        </p:txBody>
      </p:sp>
      <p:pic>
        <p:nvPicPr>
          <p:cNvPr id="5125" name="Picture 2" descr="Thumbnail for version as of 23:42, 10 June 2010"/>
          <p:cNvPicPr>
            <a:picLocks noChangeAspect="1" noChangeArrowheads="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011863"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2" descr="Thumbnail for version as of 23:42, 10 June 2010"/>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7451725"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Box 6"/>
          <p:cNvSpPr txBox="1">
            <a:spLocks noChangeArrowheads="1"/>
          </p:cNvSpPr>
          <p:nvPr>
            <p:custDataLst>
              <p:tags r:id="rId6"/>
            </p:custDataLst>
          </p:nvPr>
        </p:nvSpPr>
        <p:spPr bwMode="auto">
          <a:xfrm>
            <a:off x="6948488" y="908050"/>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5128" name="TextBox 9"/>
          <p:cNvSpPr txBox="1">
            <a:spLocks noChangeArrowheads="1"/>
          </p:cNvSpPr>
          <p:nvPr>
            <p:custDataLst>
              <p:tags r:id="rId7"/>
            </p:custDataLst>
          </p:nvPr>
        </p:nvSpPr>
        <p:spPr bwMode="auto">
          <a:xfrm>
            <a:off x="5435600" y="908050"/>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5129" name="TextBox 10"/>
          <p:cNvSpPr txBox="1">
            <a:spLocks noChangeArrowheads="1"/>
          </p:cNvSpPr>
          <p:nvPr>
            <p:custDataLst>
              <p:tags r:id="rId8"/>
            </p:custDataLst>
          </p:nvPr>
        </p:nvSpPr>
        <p:spPr bwMode="auto">
          <a:xfrm>
            <a:off x="4787900" y="765175"/>
            <a:ext cx="4667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sz="4400"/>
              <a:t>0</a:t>
            </a:r>
          </a:p>
        </p:txBody>
      </p:sp>
    </p:spTree>
    <p:extLst>
      <p:ext uri="{BB962C8B-B14F-4D97-AF65-F5344CB8AC3E}">
        <p14:creationId xmlns:p14="http://schemas.microsoft.com/office/powerpoint/2010/main" val="20168149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custDataLst>
              <p:tags r:id="rId1"/>
            </p:custDataLst>
          </p:nvPr>
        </p:nvSpPr>
        <p:spPr/>
        <p:txBody>
          <a:bodyPr/>
          <a:lstStyle/>
          <a:p>
            <a:r>
              <a:rPr lang="en-CA" dirty="0" smtClean="0">
                <a:sym typeface="Wingdings" pitchFamily="2" charset="2"/>
              </a:rPr>
              <a:t>“Call Stack” and Recursion</a:t>
            </a:r>
            <a:endParaRPr lang="en-CA" dirty="0" smtClean="0"/>
          </a:p>
        </p:txBody>
      </p:sp>
      <p:sp>
        <p:nvSpPr>
          <p:cNvPr id="3" name="Content Placeholder 2"/>
          <p:cNvSpPr>
            <a:spLocks noGrp="1"/>
          </p:cNvSpPr>
          <p:nvPr>
            <p:ph sz="half" idx="1"/>
            <p:custDataLst>
              <p:tags r:id="rId2"/>
            </p:custDataLst>
          </p:nvPr>
        </p:nvSpPr>
        <p:spPr>
          <a:xfrm>
            <a:off x="34925" y="1981200"/>
            <a:ext cx="4244975" cy="4114800"/>
          </a:xfrm>
        </p:spPr>
        <p:txBody>
          <a:bodyPr/>
          <a:lstStyle/>
          <a:p>
            <a:pPr marL="0" indent="0">
              <a:buFontTx/>
              <a:buNone/>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fib(</a:t>
            </a: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n) {</a:t>
            </a:r>
          </a:p>
          <a:p>
            <a:pPr marL="514350" indent="-514350">
              <a:buFontTx/>
              <a:buAutoNum type="arabicPeriod"/>
              <a:defRPr/>
            </a:pPr>
            <a:r>
              <a:rPr lang="en-CA" sz="2100" dirty="0" smtClean="0">
                <a:latin typeface="Courier New" pitchFamily="49" charset="0"/>
                <a:cs typeface="Courier New" pitchFamily="49" charset="0"/>
              </a:rPr>
              <a:t>if (n &lt;= 2) return 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a = fib(n-1);</a:t>
            </a:r>
          </a:p>
          <a:p>
            <a:pPr marL="514350" indent="-514350">
              <a:buFontTx/>
              <a:buAutoNum type="arabicPeriod"/>
              <a:defRPr/>
            </a:pPr>
            <a:r>
              <a:rPr lang="en-CA" sz="2100" dirty="0" err="1" smtClean="0">
                <a:latin typeface="Courier New" pitchFamily="49" charset="0"/>
                <a:cs typeface="Courier New" pitchFamily="49" charset="0"/>
              </a:rPr>
              <a:t>int</a:t>
            </a:r>
            <a:r>
              <a:rPr lang="en-CA" sz="2100" dirty="0" smtClean="0">
                <a:latin typeface="Courier New" pitchFamily="49" charset="0"/>
                <a:cs typeface="Courier New" pitchFamily="49" charset="0"/>
              </a:rPr>
              <a:t> b = fib(n-2);</a:t>
            </a:r>
          </a:p>
          <a:p>
            <a:pPr marL="514350" indent="-514350">
              <a:buFontTx/>
              <a:buAutoNum type="arabicPeriod"/>
              <a:defRPr/>
            </a:pPr>
            <a:r>
              <a:rPr lang="en-CA" sz="2100" dirty="0" smtClean="0">
                <a:latin typeface="Courier New" pitchFamily="49" charset="0"/>
                <a:cs typeface="Courier New" pitchFamily="49" charset="0"/>
              </a:rPr>
              <a:t>return </a:t>
            </a:r>
            <a:r>
              <a:rPr lang="en-CA" sz="2100" dirty="0" err="1" smtClean="0">
                <a:latin typeface="Courier New" pitchFamily="49" charset="0"/>
                <a:cs typeface="Courier New" pitchFamily="49" charset="0"/>
              </a:rPr>
              <a:t>a+b</a:t>
            </a: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a:p>
            <a:pPr marL="0" indent="0">
              <a:buFontTx/>
              <a:buNone/>
              <a:defRPr/>
            </a:pPr>
            <a:r>
              <a:rPr lang="en-CA" sz="2100" dirty="0" smtClean="0">
                <a:latin typeface="Courier New" pitchFamily="49" charset="0"/>
                <a:cs typeface="Courier New" pitchFamily="49" charset="0"/>
              </a:rPr>
              <a:t>}</a:t>
            </a:r>
            <a:endParaRPr lang="en-CA" sz="2100" dirty="0">
              <a:latin typeface="Courier New" pitchFamily="49" charset="0"/>
              <a:cs typeface="Courier New" pitchFamily="49" charset="0"/>
            </a:endParaRPr>
          </a:p>
        </p:txBody>
      </p:sp>
      <p:sp>
        <p:nvSpPr>
          <p:cNvPr id="49156" name="Content Placeholder 4"/>
          <p:cNvSpPr>
            <a:spLocks noGrp="1"/>
          </p:cNvSpPr>
          <p:nvPr>
            <p:ph sz="half" idx="2"/>
            <p:custDataLst>
              <p:tags r:id="rId3"/>
            </p:custDataLst>
          </p:nvPr>
        </p:nvSpPr>
        <p:spPr>
          <a:xfrm>
            <a:off x="3779838" y="2266950"/>
            <a:ext cx="5364162" cy="4114800"/>
          </a:xfrm>
        </p:spPr>
        <p:txBody>
          <a:bodyPr/>
          <a:lstStyle/>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a:p>
            <a:pPr marL="0" indent="0">
              <a:buFontTx/>
              <a:buNone/>
            </a:pPr>
            <a:endParaRPr lang="en-CA" sz="2400" smtClean="0"/>
          </a:p>
        </p:txBody>
      </p:sp>
      <p:sp>
        <p:nvSpPr>
          <p:cNvPr id="50181" name="Slide Number Placeholder 3"/>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FD952573-D6E4-485D-B7D4-1A205FA071F5}" type="slidenum">
              <a:rPr lang="en-US" sz="1400" smtClean="0"/>
              <a:pPr>
                <a:defRPr/>
              </a:pPr>
              <a:t>50</a:t>
            </a:fld>
            <a:endParaRPr lang="en-US" sz="1400" smtClean="0"/>
          </a:p>
        </p:txBody>
      </p:sp>
      <p:sp>
        <p:nvSpPr>
          <p:cNvPr id="49158" name="Rectangle 5"/>
          <p:cNvSpPr>
            <a:spLocks noChangeArrowheads="1"/>
          </p:cNvSpPr>
          <p:nvPr>
            <p:custDataLst>
              <p:tags r:id="rId5"/>
            </p:custDataLst>
          </p:nvPr>
        </p:nvSpPr>
        <p:spPr bwMode="auto">
          <a:xfrm>
            <a:off x="5335588" y="1844675"/>
            <a:ext cx="326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a:t>Suppose we call </a:t>
            </a:r>
            <a:r>
              <a:rPr lang="en-CA" sz="2000">
                <a:latin typeface="Courier New" charset="0"/>
                <a:cs typeface="Courier New" charset="0"/>
              </a:rPr>
              <a:t>fib(4)</a:t>
            </a:r>
            <a:r>
              <a:rPr lang="en-CA"/>
              <a:t>:</a:t>
            </a:r>
          </a:p>
        </p:txBody>
      </p:sp>
      <p:sp>
        <p:nvSpPr>
          <p:cNvPr id="49159" name="TextBox 6"/>
          <p:cNvSpPr txBox="1">
            <a:spLocks noChangeArrowheads="1"/>
          </p:cNvSpPr>
          <p:nvPr>
            <p:custDataLst>
              <p:tags r:id="rId6"/>
            </p:custDataLst>
          </p:nvPr>
        </p:nvSpPr>
        <p:spPr bwMode="auto">
          <a:xfrm>
            <a:off x="3492500" y="6237288"/>
            <a:ext cx="568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solidFill>
                  <a:srgbClr val="FF0000"/>
                </a:solidFill>
              </a:rPr>
              <a:t>(code that called </a:t>
            </a:r>
            <a:r>
              <a:rPr lang="en-CA" sz="2000">
                <a:solidFill>
                  <a:srgbClr val="FF0000"/>
                </a:solidFill>
                <a:latin typeface="Courier New" charset="0"/>
                <a:cs typeface="Courier New" charset="0"/>
              </a:rPr>
              <a:t>fib(4)</a:t>
            </a:r>
            <a:r>
              <a:rPr lang="en-CA">
                <a:solidFill>
                  <a:srgbClr val="FF0000"/>
                </a:solidFill>
              </a:rPr>
              <a:t> resumes w/value 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custDataLst>
              <p:tags r:id="rId1"/>
            </p:custDataLst>
          </p:nvPr>
        </p:nvSpPr>
        <p:spPr/>
        <p:txBody>
          <a:bodyPr/>
          <a:lstStyle/>
          <a:p>
            <a:r>
              <a:rPr lang="en-US" smtClean="0"/>
              <a:t>Array Stack Data Structure</a:t>
            </a:r>
          </a:p>
        </p:txBody>
      </p:sp>
      <p:sp>
        <p:nvSpPr>
          <p:cNvPr id="50202" name="Rectangle 42"/>
          <p:cNvSpPr>
            <a:spLocks noGrp="1" noChangeArrowheads="1"/>
          </p:cNvSpPr>
          <p:nvPr>
            <p:ph type="body" sz="half" idx="1"/>
            <p:custDataLst>
              <p:tags r:id="rId2"/>
            </p:custDataLst>
          </p:nvPr>
        </p:nvSpPr>
        <p:spPr>
          <a:xfrm>
            <a:off x="457200" y="3505200"/>
            <a:ext cx="4495800" cy="2590800"/>
          </a:xfrm>
        </p:spPr>
        <p:txBody>
          <a:bodyPr/>
          <a:lstStyle/>
          <a:p>
            <a:pPr>
              <a:buFontTx/>
              <a:buNone/>
            </a:pPr>
            <a:r>
              <a:rPr lang="en-US" sz="1600" b="1" dirty="0" smtClean="0">
                <a:latin typeface="Courier New" charset="0"/>
              </a:rPr>
              <a:t>void </a:t>
            </a:r>
            <a:r>
              <a:rPr lang="en-US" sz="1600" b="1" dirty="0" smtClean="0">
                <a:latin typeface="Courier New" charset="0"/>
              </a:rPr>
              <a:t>push(char </a:t>
            </a:r>
            <a:r>
              <a:rPr lang="en-US" sz="1600" b="1" dirty="0" smtClean="0">
                <a:latin typeface="Courier New" charset="0"/>
              </a:rPr>
              <a:t>x) {</a:t>
            </a:r>
          </a:p>
          <a:p>
            <a:pPr>
              <a:buFontTx/>
              <a:buNone/>
            </a:pPr>
            <a:r>
              <a:rPr lang="en-US" sz="1600" b="1" dirty="0" smtClean="0">
                <a:latin typeface="Courier New" charset="0"/>
              </a:rPr>
              <a:t>	assert(!</a:t>
            </a:r>
            <a:r>
              <a:rPr lang="en-US" sz="1600" b="1" dirty="0" err="1" smtClean="0">
                <a:latin typeface="Courier New" charset="0"/>
              </a:rPr>
              <a:t>is_full</a:t>
            </a:r>
            <a:r>
              <a:rPr lang="en-US" sz="1600" b="1" dirty="0" smtClean="0">
                <a:latin typeface="Courier New" charset="0"/>
              </a:rPr>
              <a:t>())</a:t>
            </a:r>
          </a:p>
          <a:p>
            <a:pPr>
              <a:buFontTx/>
              <a:buNone/>
            </a:pPr>
            <a:r>
              <a:rPr lang="en-US" sz="1600" b="1" dirty="0" smtClean="0">
                <a:latin typeface="Courier New" charset="0"/>
              </a:rPr>
              <a:t>	</a:t>
            </a:r>
            <a:r>
              <a:rPr lang="en-US" sz="1600" b="1" dirty="0" smtClean="0">
                <a:latin typeface="Courier New" charset="0"/>
              </a:rPr>
              <a:t>S[top] </a:t>
            </a:r>
            <a:r>
              <a:rPr lang="en-US" sz="1600" b="1" dirty="0" smtClean="0">
                <a:latin typeface="Courier New" charset="0"/>
              </a:rPr>
              <a:t>= x</a:t>
            </a:r>
          </a:p>
          <a:p>
            <a:pPr>
              <a:buFontTx/>
              <a:buNone/>
            </a:pPr>
            <a:r>
              <a:rPr lang="en-US" sz="1600" b="1" dirty="0" smtClean="0">
                <a:latin typeface="Courier New" charset="0"/>
              </a:rPr>
              <a:t>	</a:t>
            </a:r>
            <a:r>
              <a:rPr lang="en-US" sz="1600" b="1" dirty="0" smtClean="0">
                <a:latin typeface="Courier New" charset="0"/>
              </a:rPr>
              <a:t>top++</a:t>
            </a:r>
            <a:endParaRPr lang="en-US" sz="1600" b="1" dirty="0" smtClean="0">
              <a:latin typeface="Courier New" charset="0"/>
            </a:endParaRPr>
          </a:p>
          <a:p>
            <a:pPr>
              <a:buFontTx/>
              <a:buNone/>
            </a:pPr>
            <a:r>
              <a:rPr lang="en-US" sz="1600" b="1" dirty="0" smtClean="0">
                <a:latin typeface="Courier New" charset="0"/>
              </a:rPr>
              <a:t>}</a:t>
            </a:r>
          </a:p>
          <a:p>
            <a:pPr>
              <a:buFontTx/>
              <a:buNone/>
            </a:pPr>
            <a:r>
              <a:rPr lang="en-US" sz="1600" b="1" dirty="0" smtClean="0">
                <a:latin typeface="Courier New" charset="0"/>
              </a:rPr>
              <a:t>char </a:t>
            </a:r>
            <a:r>
              <a:rPr lang="en-US" sz="1600" b="1" dirty="0" smtClean="0">
                <a:latin typeface="Courier New" charset="0"/>
              </a:rPr>
              <a:t>top() {</a:t>
            </a:r>
          </a:p>
          <a:p>
            <a:pPr>
              <a:buFontTx/>
              <a:buNone/>
            </a:pPr>
            <a:r>
              <a:rPr lang="en-US" sz="1600" b="1" dirty="0" smtClean="0">
                <a:latin typeface="Courier New" charset="0"/>
              </a:rPr>
              <a:t>	assert(!</a:t>
            </a:r>
            <a:r>
              <a:rPr lang="en-US" sz="1600" b="1" dirty="0" err="1" smtClean="0">
                <a:latin typeface="Courier New" charset="0"/>
              </a:rPr>
              <a:t>is_empty</a:t>
            </a:r>
            <a:r>
              <a:rPr lang="en-US" sz="1600" b="1" dirty="0" smtClean="0">
                <a:latin typeface="Courier New" charset="0"/>
              </a:rPr>
              <a:t>())</a:t>
            </a:r>
          </a:p>
          <a:p>
            <a:pPr>
              <a:buFontTx/>
              <a:buNone/>
            </a:pPr>
            <a:r>
              <a:rPr lang="en-US" sz="1600" b="1" dirty="0" smtClean="0">
                <a:latin typeface="Courier New" charset="0"/>
              </a:rPr>
              <a:t>	return </a:t>
            </a:r>
            <a:r>
              <a:rPr lang="en-US" sz="1600" b="1" dirty="0" smtClean="0">
                <a:latin typeface="Courier New" charset="0"/>
              </a:rPr>
              <a:t>S[top </a:t>
            </a:r>
            <a:r>
              <a:rPr lang="en-US" sz="1600" b="1" dirty="0" smtClean="0">
                <a:latin typeface="Courier New" charset="0"/>
              </a:rPr>
              <a:t>- 1]</a:t>
            </a:r>
          </a:p>
          <a:p>
            <a:pPr>
              <a:buFontTx/>
              <a:buNone/>
            </a:pPr>
            <a:r>
              <a:rPr lang="en-US" sz="1600" b="1" dirty="0" smtClean="0">
                <a:latin typeface="Courier New" charset="0"/>
              </a:rPr>
              <a:t>}</a:t>
            </a:r>
          </a:p>
        </p:txBody>
      </p:sp>
      <p:sp>
        <p:nvSpPr>
          <p:cNvPr id="50205" name="Rectangle 45"/>
          <p:cNvSpPr>
            <a:spLocks noChangeArrowheads="1"/>
          </p:cNvSpPr>
          <p:nvPr>
            <p:custDataLst>
              <p:tags r:id="rId3"/>
            </p:custDataLst>
          </p:nvPr>
        </p:nvSpPr>
        <p:spPr bwMode="auto">
          <a:xfrm>
            <a:off x="4876800" y="3505200"/>
            <a:ext cx="419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smtClean="0">
                <a:latin typeface="Courier New" charset="0"/>
              </a:rPr>
              <a:t>char </a:t>
            </a:r>
            <a:r>
              <a:rPr lang="en-US" sz="1600" b="1" dirty="0">
                <a:latin typeface="Courier New" charset="0"/>
              </a:rPr>
              <a:t>pop() {</a:t>
            </a:r>
          </a:p>
          <a:p>
            <a:pPr marL="342900" indent="-342900" eaLnBrk="0" hangingPunct="0">
              <a:spcBef>
                <a:spcPct val="20000"/>
              </a:spcBef>
            </a:pPr>
            <a:r>
              <a:rPr lang="en-US" sz="1600" b="1" dirty="0">
                <a:latin typeface="Courier New" charset="0"/>
              </a:rPr>
              <a:t>	assert(!</a:t>
            </a:r>
            <a:r>
              <a:rPr lang="en-US" sz="1600" b="1" dirty="0" err="1">
                <a:latin typeface="Courier New" charset="0"/>
              </a:rPr>
              <a:t>is_empty</a:t>
            </a:r>
            <a:r>
              <a:rPr lang="en-US" sz="1600" b="1" dirty="0">
                <a:latin typeface="Courier New" charset="0"/>
              </a:rPr>
              <a:t>())</a:t>
            </a:r>
          </a:p>
          <a:p>
            <a:pPr marL="342900" indent="-342900" eaLnBrk="0" hangingPunct="0">
              <a:spcBef>
                <a:spcPct val="20000"/>
              </a:spcBef>
            </a:pPr>
            <a:r>
              <a:rPr lang="en-US" sz="1600" b="1" dirty="0">
                <a:latin typeface="Courier New" charset="0"/>
              </a:rPr>
              <a:t>	</a:t>
            </a:r>
            <a:r>
              <a:rPr lang="en-US" sz="1600" b="1" dirty="0" smtClean="0">
                <a:latin typeface="Courier New" charset="0"/>
              </a:rPr>
              <a:t>top-</a:t>
            </a:r>
            <a:r>
              <a:rPr lang="en-US" sz="1600" b="1" dirty="0">
                <a:latin typeface="Courier New" charset="0"/>
              </a:rPr>
              <a:t>-</a:t>
            </a:r>
          </a:p>
          <a:p>
            <a:pPr marL="342900" indent="-342900" eaLnBrk="0" hangingPunct="0">
              <a:spcBef>
                <a:spcPct val="20000"/>
              </a:spcBef>
            </a:pPr>
            <a:r>
              <a:rPr lang="en-US" sz="1600" b="1" dirty="0">
                <a:latin typeface="Courier New" charset="0"/>
              </a:rPr>
              <a:t>	return </a:t>
            </a:r>
            <a:r>
              <a:rPr lang="en-US" sz="1600" b="1" dirty="0" smtClean="0">
                <a:latin typeface="Courier New" charset="0"/>
              </a:rPr>
              <a:t>S[top]</a:t>
            </a:r>
            <a:endParaRPr lang="en-US" sz="1600" b="1" dirty="0">
              <a:latin typeface="Courier New" charset="0"/>
            </a:endParaRPr>
          </a:p>
          <a:p>
            <a:pPr marL="342900" indent="-342900" eaLnBrk="0" hangingPunct="0">
              <a:spcBef>
                <a:spcPct val="20000"/>
              </a:spcBef>
            </a:pPr>
            <a:r>
              <a:rPr lang="en-US" sz="1600" b="1" dirty="0">
                <a:latin typeface="Courier New" charset="0"/>
              </a:rPr>
              <a:t>}</a:t>
            </a:r>
          </a:p>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is_empty</a:t>
            </a:r>
            <a:r>
              <a:rPr lang="en-US" sz="1600" b="1" dirty="0">
                <a:latin typeface="Courier New" charset="0"/>
              </a:rPr>
              <a:t>() {</a:t>
            </a:r>
          </a:p>
          <a:p>
            <a:pPr marL="342900" indent="-342900" eaLnBrk="0" hangingPunct="0">
              <a:spcBef>
                <a:spcPct val="20000"/>
              </a:spcBef>
            </a:pPr>
            <a:r>
              <a:rPr lang="en-US" sz="1600" b="1" dirty="0">
                <a:latin typeface="Courier New" charset="0"/>
              </a:rPr>
              <a:t>	return </a:t>
            </a:r>
            <a:r>
              <a:rPr lang="en-US" sz="1600" b="1" dirty="0" smtClean="0">
                <a:latin typeface="Courier New" charset="0"/>
              </a:rPr>
              <a:t>top </a:t>
            </a:r>
            <a:r>
              <a:rPr lang="en-US" sz="1600" b="1" dirty="0">
                <a:latin typeface="Courier New" charset="0"/>
              </a:rPr>
              <a:t>== 0</a:t>
            </a:r>
          </a:p>
          <a:p>
            <a:pPr marL="342900" indent="-342900" eaLnBrk="0" hangingPunct="0">
              <a:spcBef>
                <a:spcPct val="20000"/>
              </a:spcBef>
            </a:pPr>
            <a:r>
              <a:rPr lang="en-US" sz="1600" b="1" dirty="0">
                <a:latin typeface="Courier New" charset="0"/>
              </a:rPr>
              <a:t>}</a:t>
            </a:r>
          </a:p>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is_full</a:t>
            </a:r>
            <a:r>
              <a:rPr lang="en-US" sz="1600" b="1" dirty="0">
                <a:latin typeface="Courier New" charset="0"/>
              </a:rPr>
              <a:t>() {</a:t>
            </a:r>
          </a:p>
          <a:p>
            <a:pPr marL="342900" indent="-342900" eaLnBrk="0" hangingPunct="0">
              <a:spcBef>
                <a:spcPct val="20000"/>
              </a:spcBef>
            </a:pPr>
            <a:r>
              <a:rPr lang="en-US" sz="1600" b="1" dirty="0">
                <a:latin typeface="Courier New" charset="0"/>
              </a:rPr>
              <a:t>	return </a:t>
            </a:r>
            <a:r>
              <a:rPr lang="en-US" sz="1600" b="1" dirty="0" smtClean="0">
                <a:latin typeface="Courier New" charset="0"/>
              </a:rPr>
              <a:t>top </a:t>
            </a:r>
            <a:r>
              <a:rPr lang="en-US" sz="1600" b="1" dirty="0">
                <a:latin typeface="Courier New" charset="0"/>
              </a:rPr>
              <a:t>== size</a:t>
            </a:r>
          </a:p>
          <a:p>
            <a:pPr marL="342900" indent="-342900" eaLnBrk="0" hangingPunct="0">
              <a:spcBef>
                <a:spcPct val="20000"/>
              </a:spcBef>
            </a:pPr>
            <a:r>
              <a:rPr lang="en-US" sz="1600" b="1" dirty="0">
                <a:latin typeface="Courier New" charset="0"/>
              </a:rPr>
              <a:t>}</a:t>
            </a:r>
          </a:p>
        </p:txBody>
      </p:sp>
      <p:sp>
        <p:nvSpPr>
          <p:cNvPr id="51230" name="Slide Number Placeholder 31"/>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5435CE00-D7DE-42FE-ADAE-9E524DA7A282}" type="slidenum">
              <a:rPr lang="en-US" sz="1400" smtClean="0"/>
              <a:pPr>
                <a:defRPr/>
              </a:pPr>
              <a:t>51</a:t>
            </a:fld>
            <a:endParaRPr lang="en-US" sz="1400" smtClean="0"/>
          </a:p>
        </p:txBody>
      </p:sp>
      <p:sp>
        <p:nvSpPr>
          <p:cNvPr id="31" name="Rectangle 5"/>
          <p:cNvSpPr>
            <a:spLocks noChangeArrowheads="1"/>
          </p:cNvSpPr>
          <p:nvPr>
            <p:custDataLst>
              <p:tags r:id="rId5"/>
            </p:custDataLst>
          </p:nvPr>
        </p:nvSpPr>
        <p:spPr bwMode="auto">
          <a:xfrm>
            <a:off x="1600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a</a:t>
            </a:r>
            <a:endParaRPr lang="en-CA" sz="1800" dirty="0"/>
          </a:p>
        </p:txBody>
      </p:sp>
      <p:sp>
        <p:nvSpPr>
          <p:cNvPr id="32" name="Rectangle 6"/>
          <p:cNvSpPr>
            <a:spLocks noChangeArrowheads="1"/>
          </p:cNvSpPr>
          <p:nvPr>
            <p:custDataLst>
              <p:tags r:id="rId6"/>
            </p:custDataLst>
          </p:nvPr>
        </p:nvSpPr>
        <p:spPr bwMode="auto">
          <a:xfrm>
            <a:off x="1905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b</a:t>
            </a:r>
            <a:endParaRPr lang="en-CA" sz="1800" dirty="0"/>
          </a:p>
        </p:txBody>
      </p:sp>
      <p:sp>
        <p:nvSpPr>
          <p:cNvPr id="33" name="Rectangle 7"/>
          <p:cNvSpPr>
            <a:spLocks noChangeArrowheads="1"/>
          </p:cNvSpPr>
          <p:nvPr>
            <p:custDataLst>
              <p:tags r:id="rId7"/>
            </p:custDataLst>
          </p:nvPr>
        </p:nvSpPr>
        <p:spPr bwMode="auto">
          <a:xfrm>
            <a:off x="2209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c</a:t>
            </a:r>
            <a:endParaRPr lang="en-CA" sz="1800" dirty="0"/>
          </a:p>
        </p:txBody>
      </p:sp>
      <p:sp>
        <p:nvSpPr>
          <p:cNvPr id="34" name="Rectangle 8"/>
          <p:cNvSpPr>
            <a:spLocks noChangeArrowheads="1"/>
          </p:cNvSpPr>
          <p:nvPr>
            <p:custDataLst>
              <p:tags r:id="rId8"/>
            </p:custDataLst>
          </p:nvPr>
        </p:nvSpPr>
        <p:spPr bwMode="auto">
          <a:xfrm>
            <a:off x="2514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d</a:t>
            </a:r>
            <a:endParaRPr lang="en-CA" sz="1800" dirty="0"/>
          </a:p>
        </p:txBody>
      </p:sp>
      <p:sp>
        <p:nvSpPr>
          <p:cNvPr id="35" name="Rectangle 9"/>
          <p:cNvSpPr>
            <a:spLocks noChangeArrowheads="1"/>
          </p:cNvSpPr>
          <p:nvPr>
            <p:custDataLst>
              <p:tags r:id="rId9"/>
            </p:custDataLst>
          </p:nvPr>
        </p:nvSpPr>
        <p:spPr bwMode="auto">
          <a:xfrm>
            <a:off x="2819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e</a:t>
            </a:r>
            <a:endParaRPr lang="en-CA" sz="1800" dirty="0"/>
          </a:p>
        </p:txBody>
      </p:sp>
      <p:sp>
        <p:nvSpPr>
          <p:cNvPr id="36" name="Rectangle 10"/>
          <p:cNvSpPr>
            <a:spLocks noChangeArrowheads="1"/>
          </p:cNvSpPr>
          <p:nvPr>
            <p:custDataLst>
              <p:tags r:id="rId10"/>
            </p:custDataLst>
          </p:nvPr>
        </p:nvSpPr>
        <p:spPr bwMode="auto">
          <a:xfrm>
            <a:off x="3124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f</a:t>
            </a:r>
            <a:endParaRPr lang="en-CA" sz="1800" dirty="0"/>
          </a:p>
        </p:txBody>
      </p:sp>
      <p:sp>
        <p:nvSpPr>
          <p:cNvPr id="37" name="Rectangle 11"/>
          <p:cNvSpPr>
            <a:spLocks noChangeArrowheads="1"/>
          </p:cNvSpPr>
          <p:nvPr>
            <p:custDataLst>
              <p:tags r:id="rId11"/>
            </p:custDataLst>
          </p:nvPr>
        </p:nvSpPr>
        <p:spPr bwMode="auto">
          <a:xfrm>
            <a:off x="3429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CA" sz="1800" dirty="0" smtClean="0"/>
              <a:t>g</a:t>
            </a:r>
            <a:endParaRPr lang="en-CA" sz="1800" dirty="0"/>
          </a:p>
        </p:txBody>
      </p:sp>
      <p:sp>
        <p:nvSpPr>
          <p:cNvPr id="38" name="Rectangle 12"/>
          <p:cNvSpPr>
            <a:spLocks noChangeArrowheads="1"/>
          </p:cNvSpPr>
          <p:nvPr>
            <p:custDataLst>
              <p:tags r:id="rId12"/>
            </p:custDataLst>
          </p:nvPr>
        </p:nvSpPr>
        <p:spPr bwMode="auto">
          <a:xfrm>
            <a:off x="3733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dirty="0" smtClean="0"/>
              <a:t>h</a:t>
            </a:r>
            <a:endParaRPr lang="en-US" sz="1800" dirty="0"/>
          </a:p>
        </p:txBody>
      </p:sp>
      <p:sp>
        <p:nvSpPr>
          <p:cNvPr id="39" name="Rectangle 13"/>
          <p:cNvSpPr>
            <a:spLocks noChangeArrowheads="1"/>
          </p:cNvSpPr>
          <p:nvPr>
            <p:custDataLst>
              <p:tags r:id="rId13"/>
            </p:custDataLst>
          </p:nvPr>
        </p:nvSpPr>
        <p:spPr bwMode="auto">
          <a:xfrm>
            <a:off x="4038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800" dirty="0"/>
          </a:p>
        </p:txBody>
      </p:sp>
      <p:sp>
        <p:nvSpPr>
          <p:cNvPr id="40" name="Rectangle 14"/>
          <p:cNvSpPr>
            <a:spLocks noChangeArrowheads="1"/>
          </p:cNvSpPr>
          <p:nvPr>
            <p:custDataLst>
              <p:tags r:id="rId14"/>
            </p:custDataLst>
          </p:nvPr>
        </p:nvSpPr>
        <p:spPr bwMode="auto">
          <a:xfrm>
            <a:off x="4343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800" dirty="0"/>
          </a:p>
        </p:txBody>
      </p:sp>
      <p:sp>
        <p:nvSpPr>
          <p:cNvPr id="41" name="Rectangle 15"/>
          <p:cNvSpPr>
            <a:spLocks noChangeArrowheads="1"/>
          </p:cNvSpPr>
          <p:nvPr>
            <p:custDataLst>
              <p:tags r:id="rId15"/>
            </p:custDataLst>
          </p:nvPr>
        </p:nvSpPr>
        <p:spPr bwMode="auto">
          <a:xfrm>
            <a:off x="4648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800" dirty="0" smtClean="0"/>
          </a:p>
        </p:txBody>
      </p:sp>
      <p:sp>
        <p:nvSpPr>
          <p:cNvPr id="42" name="Rectangle 16"/>
          <p:cNvSpPr>
            <a:spLocks noChangeArrowheads="1"/>
          </p:cNvSpPr>
          <p:nvPr>
            <p:custDataLst>
              <p:tags r:id="rId16"/>
            </p:custDataLst>
          </p:nvPr>
        </p:nvSpPr>
        <p:spPr bwMode="auto">
          <a:xfrm>
            <a:off x="4953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sz="1800" dirty="0"/>
          </a:p>
        </p:txBody>
      </p:sp>
      <p:sp>
        <p:nvSpPr>
          <p:cNvPr id="43" name="Rectangle 17"/>
          <p:cNvSpPr>
            <a:spLocks noChangeArrowheads="1"/>
          </p:cNvSpPr>
          <p:nvPr>
            <p:custDataLst>
              <p:tags r:id="rId17"/>
            </p:custDataLst>
          </p:nvPr>
        </p:nvSpPr>
        <p:spPr bwMode="auto">
          <a:xfrm>
            <a:off x="5257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44" name="Rectangle 18"/>
          <p:cNvSpPr>
            <a:spLocks noChangeArrowheads="1"/>
          </p:cNvSpPr>
          <p:nvPr>
            <p:custDataLst>
              <p:tags r:id="rId18"/>
            </p:custDataLst>
          </p:nvPr>
        </p:nvSpPr>
        <p:spPr bwMode="auto">
          <a:xfrm>
            <a:off x="5562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45" name="Rectangle 19"/>
          <p:cNvSpPr>
            <a:spLocks noChangeArrowheads="1"/>
          </p:cNvSpPr>
          <p:nvPr>
            <p:custDataLst>
              <p:tags r:id="rId19"/>
            </p:custDataLst>
          </p:nvPr>
        </p:nvSpPr>
        <p:spPr bwMode="auto">
          <a:xfrm>
            <a:off x="5867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46" name="Rectangle 20"/>
          <p:cNvSpPr>
            <a:spLocks noChangeArrowheads="1"/>
          </p:cNvSpPr>
          <p:nvPr>
            <p:custDataLst>
              <p:tags r:id="rId20"/>
            </p:custDataLst>
          </p:nvPr>
        </p:nvSpPr>
        <p:spPr bwMode="auto">
          <a:xfrm>
            <a:off x="61722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47" name="Rectangle 21"/>
          <p:cNvSpPr>
            <a:spLocks noChangeArrowheads="1"/>
          </p:cNvSpPr>
          <p:nvPr>
            <p:custDataLst>
              <p:tags r:id="rId21"/>
            </p:custDataLst>
          </p:nvPr>
        </p:nvSpPr>
        <p:spPr bwMode="auto">
          <a:xfrm>
            <a:off x="64770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48" name="Rectangle 22"/>
          <p:cNvSpPr>
            <a:spLocks noChangeArrowheads="1"/>
          </p:cNvSpPr>
          <p:nvPr>
            <p:custDataLst>
              <p:tags r:id="rId22"/>
            </p:custDataLst>
          </p:nvPr>
        </p:nvSpPr>
        <p:spPr bwMode="auto">
          <a:xfrm>
            <a:off x="67818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49" name="Rectangle 23"/>
          <p:cNvSpPr>
            <a:spLocks noChangeArrowheads="1"/>
          </p:cNvSpPr>
          <p:nvPr>
            <p:custDataLst>
              <p:tags r:id="rId23"/>
            </p:custDataLst>
          </p:nvPr>
        </p:nvSpPr>
        <p:spPr bwMode="auto">
          <a:xfrm>
            <a:off x="70866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50" name="Rectangle 24"/>
          <p:cNvSpPr>
            <a:spLocks noChangeArrowheads="1"/>
          </p:cNvSpPr>
          <p:nvPr>
            <p:custDataLst>
              <p:tags r:id="rId24"/>
            </p:custDataLst>
          </p:nvPr>
        </p:nvSpPr>
        <p:spPr bwMode="auto">
          <a:xfrm>
            <a:off x="7391400" y="2125117"/>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51" name="Text Box 25"/>
          <p:cNvSpPr txBox="1">
            <a:spLocks noChangeArrowheads="1"/>
          </p:cNvSpPr>
          <p:nvPr>
            <p:custDataLst>
              <p:tags r:id="rId25"/>
            </p:custDataLst>
          </p:nvPr>
        </p:nvSpPr>
        <p:spPr bwMode="auto">
          <a:xfrm>
            <a:off x="4479925" y="155679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t>Q</a:t>
            </a:r>
          </a:p>
        </p:txBody>
      </p:sp>
      <p:sp>
        <p:nvSpPr>
          <p:cNvPr id="52" name="Text Box 26"/>
          <p:cNvSpPr txBox="1">
            <a:spLocks noChangeArrowheads="1"/>
          </p:cNvSpPr>
          <p:nvPr>
            <p:custDataLst>
              <p:tags r:id="rId26"/>
            </p:custDataLst>
          </p:nvPr>
        </p:nvSpPr>
        <p:spPr bwMode="auto">
          <a:xfrm>
            <a:off x="1584325" y="180603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a:t>0</a:t>
            </a:r>
          </a:p>
        </p:txBody>
      </p:sp>
      <p:sp>
        <p:nvSpPr>
          <p:cNvPr id="53" name="Text Box 27"/>
          <p:cNvSpPr txBox="1">
            <a:spLocks noChangeArrowheads="1"/>
          </p:cNvSpPr>
          <p:nvPr>
            <p:custDataLst>
              <p:tags r:id="rId27"/>
            </p:custDataLst>
          </p:nvPr>
        </p:nvSpPr>
        <p:spPr bwMode="auto">
          <a:xfrm>
            <a:off x="7151688" y="1791742"/>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a:t>size - 1</a:t>
            </a:r>
          </a:p>
        </p:txBody>
      </p:sp>
      <p:sp>
        <p:nvSpPr>
          <p:cNvPr id="54" name="Text Box 28"/>
          <p:cNvSpPr txBox="1">
            <a:spLocks noChangeArrowheads="1"/>
          </p:cNvSpPr>
          <p:nvPr>
            <p:custDataLst>
              <p:tags r:id="rId28"/>
            </p:custDataLst>
          </p:nvPr>
        </p:nvSpPr>
        <p:spPr bwMode="auto">
          <a:xfrm>
            <a:off x="2262469" y="2499733"/>
            <a:ext cx="4475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top</a:t>
            </a:r>
            <a:endParaRPr lang="en-US" sz="1600" dirty="0"/>
          </a:p>
        </p:txBody>
      </p:sp>
      <p:sp>
        <p:nvSpPr>
          <p:cNvPr id="55" name="Text Box 26"/>
          <p:cNvSpPr txBox="1">
            <a:spLocks noChangeArrowheads="1"/>
          </p:cNvSpPr>
          <p:nvPr>
            <p:custDataLst>
              <p:tags r:id="rId29"/>
            </p:custDataLst>
          </p:nvPr>
        </p:nvSpPr>
        <p:spPr bwMode="auto">
          <a:xfrm>
            <a:off x="3742629" y="1771716"/>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7</a:t>
            </a:r>
            <a:endParaRPr lang="en-US" sz="1600" dirty="0"/>
          </a:p>
        </p:txBody>
      </p:sp>
      <p:sp>
        <p:nvSpPr>
          <p:cNvPr id="57" name="Text Box 26"/>
          <p:cNvSpPr txBox="1">
            <a:spLocks noChangeArrowheads="1"/>
          </p:cNvSpPr>
          <p:nvPr>
            <p:custDataLst>
              <p:tags r:id="rId30"/>
            </p:custDataLst>
          </p:nvPr>
        </p:nvSpPr>
        <p:spPr bwMode="auto">
          <a:xfrm>
            <a:off x="1947200" y="1806030"/>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1</a:t>
            </a:r>
            <a:endParaRPr lang="en-US" sz="1600" dirty="0"/>
          </a:p>
        </p:txBody>
      </p:sp>
      <p:sp>
        <p:nvSpPr>
          <p:cNvPr id="58" name="Text Box 26"/>
          <p:cNvSpPr txBox="1">
            <a:spLocks noChangeArrowheads="1"/>
          </p:cNvSpPr>
          <p:nvPr>
            <p:custDataLst>
              <p:tags r:id="rId31"/>
            </p:custDataLst>
          </p:nvPr>
        </p:nvSpPr>
        <p:spPr bwMode="auto">
          <a:xfrm>
            <a:off x="2230461" y="180603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2</a:t>
            </a:r>
            <a:endParaRPr lang="en-US" sz="1600" dirty="0"/>
          </a:p>
        </p:txBody>
      </p:sp>
      <p:sp>
        <p:nvSpPr>
          <p:cNvPr id="59" name="Text Box 26"/>
          <p:cNvSpPr txBox="1">
            <a:spLocks noChangeArrowheads="1"/>
          </p:cNvSpPr>
          <p:nvPr>
            <p:custDataLst>
              <p:tags r:id="rId32"/>
            </p:custDataLst>
          </p:nvPr>
        </p:nvSpPr>
        <p:spPr bwMode="auto">
          <a:xfrm>
            <a:off x="2525966" y="180603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a:t>
            </a:r>
            <a:endParaRPr lang="en-US" sz="1600" dirty="0"/>
          </a:p>
        </p:txBody>
      </p:sp>
      <p:sp>
        <p:nvSpPr>
          <p:cNvPr id="60" name="Text Box 26"/>
          <p:cNvSpPr txBox="1">
            <a:spLocks noChangeArrowheads="1"/>
          </p:cNvSpPr>
          <p:nvPr>
            <p:custDataLst>
              <p:tags r:id="rId33"/>
            </p:custDataLst>
          </p:nvPr>
        </p:nvSpPr>
        <p:spPr bwMode="auto">
          <a:xfrm>
            <a:off x="3975695" y="180603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sz="1600" dirty="0" smtClean="0"/>
              <a:t>…</a:t>
            </a:r>
            <a:endParaRPr lang="en-US" sz="1600" dirty="0"/>
          </a:p>
        </p:txBody>
      </p:sp>
      <p:sp>
        <p:nvSpPr>
          <p:cNvPr id="62" name="Rectangle 5"/>
          <p:cNvSpPr>
            <a:spLocks noChangeArrowheads="1"/>
          </p:cNvSpPr>
          <p:nvPr>
            <p:custDataLst>
              <p:tags r:id="rId34"/>
            </p:custDataLst>
          </p:nvPr>
        </p:nvSpPr>
        <p:spPr bwMode="auto">
          <a:xfrm>
            <a:off x="2339752" y="2819855"/>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7</a:t>
            </a:r>
            <a:endParaRPr lang="en-CA" sz="1600" dirty="0"/>
          </a:p>
        </p:txBody>
      </p:sp>
      <p:sp>
        <p:nvSpPr>
          <p:cNvPr id="63" name="Text Box 28"/>
          <p:cNvSpPr txBox="1">
            <a:spLocks noChangeArrowheads="1"/>
          </p:cNvSpPr>
          <p:nvPr>
            <p:custDataLst>
              <p:tags r:id="rId35"/>
            </p:custDataLst>
          </p:nvPr>
        </p:nvSpPr>
        <p:spPr bwMode="auto">
          <a:xfrm>
            <a:off x="2227556" y="3077771"/>
            <a:ext cx="540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a:t>
            </a:r>
            <a:r>
              <a:rPr lang="en-US" sz="1600" dirty="0" err="1" smtClean="0"/>
              <a:t>int</a:t>
            </a:r>
            <a:r>
              <a:rPr lang="en-US" sz="1600" dirty="0"/>
              <a:t>)</a:t>
            </a:r>
            <a:endParaRPr lang="en-US" sz="1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Let’s Trace How It Works</a:t>
            </a:r>
            <a:endParaRPr lang="en-CA" dirty="0"/>
          </a:p>
        </p:txBody>
      </p:sp>
      <p:sp>
        <p:nvSpPr>
          <p:cNvPr id="3" name="Content Placeholder 2"/>
          <p:cNvSpPr>
            <a:spLocks noGrp="1"/>
          </p:cNvSpPr>
          <p:nvPr>
            <p:ph idx="1"/>
          </p:nvPr>
        </p:nvSpPr>
        <p:spPr/>
        <p:txBody>
          <a:bodyPr/>
          <a:lstStyle/>
          <a:p>
            <a:pPr marL="0" indent="0">
              <a:buNone/>
            </a:pPr>
            <a:r>
              <a:rPr lang="en-CA" dirty="0" smtClean="0"/>
              <a:t>push B</a:t>
            </a:r>
          </a:p>
          <a:p>
            <a:pPr marL="0" indent="0">
              <a:buNone/>
            </a:pPr>
            <a:r>
              <a:rPr lang="en-CA" dirty="0" smtClean="0"/>
              <a:t>pop</a:t>
            </a:r>
          </a:p>
          <a:p>
            <a:pPr marL="0" indent="0">
              <a:buNone/>
            </a:pPr>
            <a:r>
              <a:rPr lang="en-CA" dirty="0" smtClean="0"/>
              <a:t>push K</a:t>
            </a:r>
          </a:p>
          <a:p>
            <a:pPr marL="0" indent="0">
              <a:buNone/>
            </a:pPr>
            <a:r>
              <a:rPr lang="en-CA" dirty="0" smtClean="0"/>
              <a:t>push C</a:t>
            </a:r>
          </a:p>
          <a:p>
            <a:pPr marL="0" indent="0">
              <a:buNone/>
            </a:pPr>
            <a:r>
              <a:rPr lang="en-CA" dirty="0" smtClean="0"/>
              <a:t>push A</a:t>
            </a:r>
          </a:p>
          <a:p>
            <a:pPr marL="0" indent="0">
              <a:buNone/>
            </a:pPr>
            <a:r>
              <a:rPr lang="en-CA" dirty="0" smtClean="0"/>
              <a:t>pop</a:t>
            </a:r>
          </a:p>
          <a:p>
            <a:pPr marL="0" indent="0">
              <a:buNone/>
            </a:pPr>
            <a:r>
              <a:rPr lang="en-CA" dirty="0" smtClean="0"/>
              <a:t>pop</a:t>
            </a:r>
          </a:p>
          <a:p>
            <a:pPr marL="0" indent="0">
              <a:buNone/>
            </a:pPr>
            <a:r>
              <a:rPr lang="en-CA" dirty="0" smtClean="0"/>
              <a:t>pop</a:t>
            </a:r>
            <a:endParaRPr lang="en-CA" dirty="0"/>
          </a:p>
        </p:txBody>
      </p:sp>
      <p:sp>
        <p:nvSpPr>
          <p:cNvPr id="4" name="Slide Number Placeholder 3"/>
          <p:cNvSpPr>
            <a:spLocks noGrp="1"/>
          </p:cNvSpPr>
          <p:nvPr>
            <p:ph type="sldNum" sz="quarter" idx="12"/>
          </p:nvPr>
        </p:nvSpPr>
        <p:spPr/>
        <p:txBody>
          <a:bodyPr/>
          <a:lstStyle/>
          <a:p>
            <a:pPr>
              <a:defRPr/>
            </a:pPr>
            <a:fld id="{B1883D42-9376-4392-AF93-4833C0AA4A4E}" type="slidenum">
              <a:rPr lang="en-US" smtClean="0"/>
              <a:pPr>
                <a:defRPr/>
              </a:pPr>
              <a:t>52</a:t>
            </a:fld>
            <a:endParaRPr lang="en-US"/>
          </a:p>
        </p:txBody>
      </p:sp>
      <p:grpSp>
        <p:nvGrpSpPr>
          <p:cNvPr id="5" name="Group 10"/>
          <p:cNvGrpSpPr>
            <a:grpSpLocks/>
          </p:cNvGrpSpPr>
          <p:nvPr>
            <p:custDataLst>
              <p:tags r:id="rId1"/>
            </p:custDataLst>
          </p:nvPr>
        </p:nvGrpSpPr>
        <p:grpSpPr bwMode="auto">
          <a:xfrm>
            <a:off x="3000375" y="1981200"/>
            <a:ext cx="1981200" cy="495300"/>
            <a:chOff x="3360" y="1392"/>
            <a:chExt cx="768" cy="192"/>
          </a:xfrm>
        </p:grpSpPr>
        <p:sp>
          <p:nvSpPr>
            <p:cNvPr id="6" name="Rectangle 6"/>
            <p:cNvSpPr>
              <a:spLocks noChangeArrowheads="1"/>
            </p:cNvSpPr>
            <p:nvPr>
              <p:custDataLst>
                <p:tags r:id="rId2"/>
              </p:custDataLst>
            </p:nvPr>
          </p:nvSpPr>
          <p:spPr bwMode="auto">
            <a:xfrm>
              <a:off x="3360"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7" name="Rectangle 7"/>
            <p:cNvSpPr>
              <a:spLocks noChangeArrowheads="1"/>
            </p:cNvSpPr>
            <p:nvPr>
              <p:custDataLst>
                <p:tags r:id="rId3"/>
              </p:custDataLst>
            </p:nvPr>
          </p:nvSpPr>
          <p:spPr bwMode="auto">
            <a:xfrm>
              <a:off x="3552"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8" name="Rectangle 8"/>
            <p:cNvSpPr>
              <a:spLocks noChangeArrowheads="1"/>
            </p:cNvSpPr>
            <p:nvPr>
              <p:custDataLst>
                <p:tags r:id="rId4"/>
              </p:custDataLst>
            </p:nvPr>
          </p:nvSpPr>
          <p:spPr bwMode="auto">
            <a:xfrm>
              <a:off x="3744"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sp>
          <p:nvSpPr>
            <p:cNvPr id="9" name="Rectangle 9"/>
            <p:cNvSpPr>
              <a:spLocks noChangeArrowheads="1"/>
            </p:cNvSpPr>
            <p:nvPr>
              <p:custDataLst>
                <p:tags r:id="rId5"/>
              </p:custDataLst>
            </p:nvPr>
          </p:nvSpPr>
          <p:spPr bwMode="auto">
            <a:xfrm>
              <a:off x="3936" y="13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CA"/>
            </a:p>
          </p:txBody>
        </p:sp>
      </p:grpSp>
    </p:spTree>
    <p:extLst>
      <p:ext uri="{BB962C8B-B14F-4D97-AF65-F5344CB8AC3E}">
        <p14:creationId xmlns:p14="http://schemas.microsoft.com/office/powerpoint/2010/main" val="3983905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custDataLst>
              <p:tags r:id="rId1"/>
            </p:custDataLst>
          </p:nvPr>
        </p:nvSpPr>
        <p:spPr/>
        <p:txBody>
          <a:bodyPr/>
          <a:lstStyle/>
          <a:p>
            <a:r>
              <a:rPr lang="en-US" smtClean="0"/>
              <a:t>Linked List Stack Data Structure</a:t>
            </a:r>
          </a:p>
        </p:txBody>
      </p:sp>
      <p:sp>
        <p:nvSpPr>
          <p:cNvPr id="51204" name="Rectangle 28"/>
          <p:cNvSpPr>
            <a:spLocks noChangeArrowheads="1"/>
          </p:cNvSpPr>
          <p:nvPr>
            <p:custDataLst>
              <p:tags r:id="rId2"/>
            </p:custDataLst>
          </p:nvPr>
        </p:nvSpPr>
        <p:spPr bwMode="auto">
          <a:xfrm>
            <a:off x="304800" y="3505200"/>
            <a:ext cx="4648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a:latin typeface="Courier New" charset="0"/>
              </a:rPr>
              <a:t>void </a:t>
            </a:r>
            <a:r>
              <a:rPr lang="en-US" sz="1600" b="1" dirty="0" smtClean="0">
                <a:latin typeface="Courier New" charset="0"/>
              </a:rPr>
              <a:t>push(char </a:t>
            </a:r>
            <a:r>
              <a:rPr lang="en-US" sz="1600" b="1" dirty="0">
                <a:latin typeface="Courier New" charset="0"/>
              </a:rPr>
              <a:t>x) {</a:t>
            </a:r>
          </a:p>
          <a:p>
            <a:pPr marL="342900" indent="-342900" eaLnBrk="0" hangingPunct="0">
              <a:spcBef>
                <a:spcPct val="20000"/>
              </a:spcBef>
            </a:pPr>
            <a:r>
              <a:rPr lang="en-US" sz="1600" b="1" dirty="0">
                <a:latin typeface="Courier New" charset="0"/>
              </a:rPr>
              <a:t>	temp = </a:t>
            </a:r>
            <a:r>
              <a:rPr lang="en-US" sz="1600" b="1" dirty="0" smtClean="0">
                <a:latin typeface="Courier New" charset="0"/>
              </a:rPr>
              <a:t>top;</a:t>
            </a:r>
            <a:endParaRPr lang="en-US" sz="1600" b="1" dirty="0">
              <a:latin typeface="Courier New" charset="0"/>
            </a:endParaRPr>
          </a:p>
          <a:p>
            <a:pPr marL="342900" indent="-342900" eaLnBrk="0" hangingPunct="0">
              <a:spcBef>
                <a:spcPct val="20000"/>
              </a:spcBef>
            </a:pPr>
            <a:r>
              <a:rPr lang="en-US" sz="1600" b="1" dirty="0">
                <a:latin typeface="Courier New" charset="0"/>
              </a:rPr>
              <a:t>	</a:t>
            </a:r>
            <a:r>
              <a:rPr lang="en-US" sz="1600" b="1" dirty="0" smtClean="0">
                <a:latin typeface="Courier New" charset="0"/>
              </a:rPr>
              <a:t>top </a:t>
            </a:r>
            <a:r>
              <a:rPr lang="en-US" sz="1600" b="1" dirty="0">
                <a:latin typeface="Courier New" charset="0"/>
              </a:rPr>
              <a:t>= new Node(x</a:t>
            </a:r>
            <a:r>
              <a:rPr lang="en-US" sz="1600" b="1" dirty="0" smtClean="0">
                <a:latin typeface="Courier New" charset="0"/>
              </a:rPr>
              <a:t>);</a:t>
            </a:r>
            <a:endParaRPr lang="en-US" sz="1600" b="1" dirty="0">
              <a:latin typeface="Courier New" charset="0"/>
            </a:endParaRPr>
          </a:p>
          <a:p>
            <a:pPr marL="342900" indent="-342900" eaLnBrk="0" hangingPunct="0">
              <a:spcBef>
                <a:spcPct val="20000"/>
              </a:spcBef>
            </a:pPr>
            <a:r>
              <a:rPr lang="en-US" sz="1600" b="1" dirty="0">
                <a:latin typeface="Courier New" charset="0"/>
              </a:rPr>
              <a:t>	</a:t>
            </a:r>
            <a:r>
              <a:rPr lang="en-US" sz="1600" b="1" dirty="0" smtClean="0">
                <a:latin typeface="Courier New" charset="0"/>
              </a:rPr>
              <a:t>top-</a:t>
            </a:r>
            <a:r>
              <a:rPr lang="en-US" sz="1600" b="1" dirty="0">
                <a:latin typeface="Courier New" charset="0"/>
              </a:rPr>
              <a:t>&gt;next = </a:t>
            </a:r>
            <a:r>
              <a:rPr lang="en-US" sz="1600" b="1" dirty="0" smtClean="0">
                <a:latin typeface="Courier New" charset="0"/>
              </a:rPr>
              <a:t>temp;</a:t>
            </a:r>
            <a:endParaRPr lang="en-US" sz="1600" b="1" dirty="0">
              <a:latin typeface="Courier New" charset="0"/>
            </a:endParaRPr>
          </a:p>
          <a:p>
            <a:pPr marL="342900" indent="-342900" eaLnBrk="0" hangingPunct="0">
              <a:spcBef>
                <a:spcPct val="20000"/>
              </a:spcBef>
            </a:pPr>
            <a:r>
              <a:rPr lang="en-US" sz="1600" b="1" dirty="0">
                <a:latin typeface="Courier New" charset="0"/>
              </a:rPr>
              <a:t>}</a:t>
            </a:r>
          </a:p>
          <a:p>
            <a:pPr marL="342900" indent="-342900" eaLnBrk="0" hangingPunct="0">
              <a:spcBef>
                <a:spcPct val="20000"/>
              </a:spcBef>
            </a:pPr>
            <a:r>
              <a:rPr lang="en-US" sz="1600" b="1" dirty="0" smtClean="0">
                <a:latin typeface="Courier New" charset="0"/>
              </a:rPr>
              <a:t>char </a:t>
            </a:r>
            <a:r>
              <a:rPr lang="en-US" sz="1600" b="1" dirty="0">
                <a:latin typeface="Courier New" charset="0"/>
              </a:rPr>
              <a:t>top() {</a:t>
            </a:r>
          </a:p>
          <a:p>
            <a:pPr marL="342900" indent="-342900" eaLnBrk="0" hangingPunct="0">
              <a:spcBef>
                <a:spcPct val="20000"/>
              </a:spcBef>
            </a:pPr>
            <a:r>
              <a:rPr lang="en-US" sz="1600" b="1" dirty="0">
                <a:latin typeface="Courier New" charset="0"/>
              </a:rPr>
              <a:t>	assert(!</a:t>
            </a:r>
            <a:r>
              <a:rPr lang="en-US" sz="1600" b="1" dirty="0" err="1">
                <a:latin typeface="Courier New" charset="0"/>
              </a:rPr>
              <a:t>is_empty</a:t>
            </a:r>
            <a:r>
              <a:rPr lang="en-US" sz="1600" b="1" dirty="0">
                <a:latin typeface="Courier New" charset="0"/>
              </a:rPr>
              <a:t>())</a:t>
            </a:r>
          </a:p>
          <a:p>
            <a:pPr marL="342900" indent="-342900" eaLnBrk="0" hangingPunct="0">
              <a:spcBef>
                <a:spcPct val="20000"/>
              </a:spcBef>
            </a:pPr>
            <a:r>
              <a:rPr lang="en-US" sz="1600" b="1" dirty="0">
                <a:latin typeface="Courier New" charset="0"/>
              </a:rPr>
              <a:t>	return </a:t>
            </a:r>
            <a:r>
              <a:rPr lang="en-US" sz="1600" b="1" dirty="0" smtClean="0">
                <a:latin typeface="Courier New" charset="0"/>
              </a:rPr>
              <a:t>top-</a:t>
            </a:r>
            <a:r>
              <a:rPr lang="en-US" sz="1600" b="1" dirty="0">
                <a:latin typeface="Courier New" charset="0"/>
              </a:rPr>
              <a:t>&gt;</a:t>
            </a:r>
            <a:r>
              <a:rPr lang="en-US" sz="1600" b="1" dirty="0" smtClean="0">
                <a:latin typeface="Courier New" charset="0"/>
              </a:rPr>
              <a:t>data;</a:t>
            </a:r>
            <a:endParaRPr lang="en-US" sz="1600" b="1" dirty="0">
              <a:latin typeface="Courier New" charset="0"/>
            </a:endParaRPr>
          </a:p>
          <a:p>
            <a:pPr marL="342900" indent="-342900" eaLnBrk="0" hangingPunct="0">
              <a:spcBef>
                <a:spcPct val="20000"/>
              </a:spcBef>
            </a:pPr>
            <a:r>
              <a:rPr lang="en-US" sz="1600" b="1" dirty="0" smtClean="0">
                <a:latin typeface="Courier New" charset="0"/>
              </a:rPr>
              <a:t>}</a:t>
            </a:r>
            <a:endParaRPr lang="en-US" sz="1600" b="1" dirty="0">
              <a:latin typeface="Courier New" charset="0"/>
            </a:endParaRPr>
          </a:p>
        </p:txBody>
      </p:sp>
      <p:sp>
        <p:nvSpPr>
          <p:cNvPr id="51205" name="Rectangle 29"/>
          <p:cNvSpPr>
            <a:spLocks noChangeArrowheads="1"/>
          </p:cNvSpPr>
          <p:nvPr>
            <p:custDataLst>
              <p:tags r:id="rId3"/>
            </p:custDataLst>
          </p:nvPr>
        </p:nvSpPr>
        <p:spPr bwMode="auto">
          <a:xfrm>
            <a:off x="4876800" y="3505200"/>
            <a:ext cx="419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dirty="0" smtClean="0">
                <a:latin typeface="Courier New" charset="0"/>
              </a:rPr>
              <a:t>char </a:t>
            </a:r>
            <a:r>
              <a:rPr lang="en-US" sz="1600" b="1" dirty="0">
                <a:latin typeface="Courier New" charset="0"/>
              </a:rPr>
              <a:t>pop() {</a:t>
            </a:r>
          </a:p>
          <a:p>
            <a:pPr marL="342900" indent="-342900" eaLnBrk="0" hangingPunct="0">
              <a:spcBef>
                <a:spcPct val="20000"/>
              </a:spcBef>
            </a:pPr>
            <a:r>
              <a:rPr lang="en-US" sz="1600" b="1" dirty="0">
                <a:latin typeface="Courier New" charset="0"/>
              </a:rPr>
              <a:t>	assert(!</a:t>
            </a:r>
            <a:r>
              <a:rPr lang="en-US" sz="1600" b="1" dirty="0" err="1">
                <a:latin typeface="Courier New" charset="0"/>
              </a:rPr>
              <a:t>is_empty</a:t>
            </a:r>
            <a:r>
              <a:rPr lang="en-US" sz="1600" b="1" dirty="0">
                <a:latin typeface="Courier New" charset="0"/>
              </a:rPr>
              <a:t>())</a:t>
            </a:r>
          </a:p>
          <a:p>
            <a:pPr marL="342900" indent="-342900" eaLnBrk="0" hangingPunct="0">
              <a:spcBef>
                <a:spcPct val="20000"/>
              </a:spcBef>
            </a:pPr>
            <a:r>
              <a:rPr lang="en-US" sz="1600" b="1" dirty="0">
                <a:latin typeface="Courier New" charset="0"/>
              </a:rPr>
              <a:t>	</a:t>
            </a:r>
            <a:r>
              <a:rPr lang="en-US" sz="1600" b="1" dirty="0" smtClean="0">
                <a:latin typeface="Courier New" charset="0"/>
              </a:rPr>
              <a:t>char </a:t>
            </a:r>
            <a:r>
              <a:rPr lang="en-US" sz="1600" b="1" dirty="0" err="1" smtClean="0">
                <a:latin typeface="Courier New" charset="0"/>
              </a:rPr>
              <a:t>return_data</a:t>
            </a:r>
            <a:r>
              <a:rPr lang="en-US" sz="1600" b="1" dirty="0" smtClean="0">
                <a:latin typeface="Courier New" charset="0"/>
              </a:rPr>
              <a:t> </a:t>
            </a:r>
            <a:r>
              <a:rPr lang="en-US" sz="1600" b="1" dirty="0">
                <a:latin typeface="Courier New" charset="0"/>
              </a:rPr>
              <a:t>= </a:t>
            </a:r>
            <a:r>
              <a:rPr lang="en-US" sz="1600" b="1" dirty="0" smtClean="0">
                <a:latin typeface="Courier New" charset="0"/>
              </a:rPr>
              <a:t>top-</a:t>
            </a:r>
            <a:r>
              <a:rPr lang="en-US" sz="1600" b="1" dirty="0">
                <a:latin typeface="Courier New" charset="0"/>
              </a:rPr>
              <a:t>&gt;</a:t>
            </a:r>
            <a:r>
              <a:rPr lang="en-US" sz="1600" b="1" dirty="0" smtClean="0">
                <a:latin typeface="Courier New" charset="0"/>
              </a:rPr>
              <a:t>data;</a:t>
            </a:r>
            <a:endParaRPr lang="en-US" sz="1600" b="1" dirty="0">
              <a:latin typeface="Courier New" charset="0"/>
            </a:endParaRPr>
          </a:p>
          <a:p>
            <a:pPr marL="342900" indent="-342900" eaLnBrk="0" hangingPunct="0">
              <a:spcBef>
                <a:spcPct val="20000"/>
              </a:spcBef>
            </a:pPr>
            <a:r>
              <a:rPr lang="en-US" sz="1600" b="1" dirty="0">
                <a:latin typeface="Courier New" charset="0"/>
              </a:rPr>
              <a:t>	temp = </a:t>
            </a:r>
            <a:r>
              <a:rPr lang="en-US" sz="1600" b="1" dirty="0" smtClean="0">
                <a:latin typeface="Courier New" charset="0"/>
              </a:rPr>
              <a:t>top;</a:t>
            </a:r>
            <a:endParaRPr lang="en-US" sz="1600" b="1" dirty="0">
              <a:latin typeface="Courier New" charset="0"/>
            </a:endParaRPr>
          </a:p>
          <a:p>
            <a:pPr marL="342900" indent="-342900" eaLnBrk="0" hangingPunct="0">
              <a:spcBef>
                <a:spcPct val="20000"/>
              </a:spcBef>
            </a:pPr>
            <a:r>
              <a:rPr lang="en-US" sz="1600" b="1" dirty="0">
                <a:latin typeface="Courier New" charset="0"/>
              </a:rPr>
              <a:t>	</a:t>
            </a:r>
            <a:r>
              <a:rPr lang="en-US" sz="1600" b="1" dirty="0" smtClean="0">
                <a:latin typeface="Courier New" charset="0"/>
              </a:rPr>
              <a:t>top </a:t>
            </a:r>
            <a:r>
              <a:rPr lang="en-US" sz="1600" b="1" dirty="0">
                <a:latin typeface="Courier New" charset="0"/>
              </a:rPr>
              <a:t>= </a:t>
            </a:r>
            <a:r>
              <a:rPr lang="en-US" sz="1600" b="1" dirty="0" smtClean="0">
                <a:latin typeface="Courier New" charset="0"/>
              </a:rPr>
              <a:t>top-</a:t>
            </a:r>
            <a:r>
              <a:rPr lang="en-US" sz="1600" b="1" dirty="0">
                <a:latin typeface="Courier New" charset="0"/>
              </a:rPr>
              <a:t>&gt;</a:t>
            </a:r>
            <a:r>
              <a:rPr lang="en-US" sz="1600" b="1" dirty="0" smtClean="0">
                <a:latin typeface="Courier New" charset="0"/>
              </a:rPr>
              <a:t>next;</a:t>
            </a:r>
            <a:endParaRPr lang="en-US" sz="1600" b="1" dirty="0">
              <a:latin typeface="Courier New" charset="0"/>
            </a:endParaRPr>
          </a:p>
          <a:p>
            <a:pPr marL="342900" indent="-342900" eaLnBrk="0" hangingPunct="0">
              <a:spcBef>
                <a:spcPct val="20000"/>
              </a:spcBef>
            </a:pPr>
            <a:r>
              <a:rPr lang="en-US" sz="1600" b="1" dirty="0">
                <a:latin typeface="Courier New" charset="0"/>
              </a:rPr>
              <a:t>   delete </a:t>
            </a:r>
            <a:r>
              <a:rPr lang="en-US" sz="1600" b="1" dirty="0" smtClean="0">
                <a:latin typeface="Courier New" charset="0"/>
              </a:rPr>
              <a:t>temp;</a:t>
            </a:r>
            <a:endParaRPr lang="en-US" sz="1600" b="1" dirty="0">
              <a:latin typeface="Courier New" charset="0"/>
            </a:endParaRPr>
          </a:p>
          <a:p>
            <a:pPr marL="342900" indent="-342900" eaLnBrk="0" hangingPunct="0">
              <a:spcBef>
                <a:spcPct val="20000"/>
              </a:spcBef>
            </a:pPr>
            <a:r>
              <a:rPr lang="en-US" sz="1600" b="1" dirty="0">
                <a:latin typeface="Courier New" charset="0"/>
              </a:rPr>
              <a:t>	return </a:t>
            </a:r>
            <a:r>
              <a:rPr lang="en-US" sz="1600" b="1" dirty="0" err="1" smtClean="0">
                <a:latin typeface="Courier New" charset="0"/>
              </a:rPr>
              <a:t>return_data</a:t>
            </a:r>
            <a:r>
              <a:rPr lang="en-US" sz="1600" b="1" dirty="0" smtClean="0">
                <a:latin typeface="Courier New" charset="0"/>
              </a:rPr>
              <a:t>;</a:t>
            </a:r>
            <a:endParaRPr lang="en-US" sz="1600" b="1" dirty="0">
              <a:latin typeface="Courier New" charset="0"/>
            </a:endParaRPr>
          </a:p>
          <a:p>
            <a:pPr marL="342900" indent="-342900" eaLnBrk="0" hangingPunct="0">
              <a:spcBef>
                <a:spcPct val="20000"/>
              </a:spcBef>
            </a:pPr>
            <a:r>
              <a:rPr lang="en-US" sz="1600" b="1" dirty="0">
                <a:latin typeface="Courier New" charset="0"/>
              </a:rPr>
              <a:t>}</a:t>
            </a:r>
          </a:p>
          <a:p>
            <a:pPr marL="342900" indent="-342900" eaLnBrk="0" hangingPunct="0">
              <a:spcBef>
                <a:spcPct val="20000"/>
              </a:spcBef>
            </a:pPr>
            <a:r>
              <a:rPr lang="en-US" sz="1600" b="1" dirty="0" err="1">
                <a:latin typeface="Courier New" charset="0"/>
              </a:rPr>
              <a:t>bool</a:t>
            </a:r>
            <a:r>
              <a:rPr lang="en-US" sz="1600" b="1" dirty="0">
                <a:latin typeface="Courier New" charset="0"/>
              </a:rPr>
              <a:t> </a:t>
            </a:r>
            <a:r>
              <a:rPr lang="en-US" sz="1600" b="1" dirty="0" err="1">
                <a:latin typeface="Courier New" charset="0"/>
              </a:rPr>
              <a:t>is_empty</a:t>
            </a:r>
            <a:r>
              <a:rPr lang="en-US" sz="1600" b="1" dirty="0">
                <a:latin typeface="Courier New" charset="0"/>
              </a:rPr>
              <a:t>() {</a:t>
            </a:r>
          </a:p>
          <a:p>
            <a:pPr marL="342900" indent="-342900" eaLnBrk="0" hangingPunct="0">
              <a:spcBef>
                <a:spcPct val="20000"/>
              </a:spcBef>
            </a:pPr>
            <a:r>
              <a:rPr lang="en-US" sz="1600" b="1" dirty="0">
                <a:latin typeface="Courier New" charset="0"/>
              </a:rPr>
              <a:t>	return </a:t>
            </a:r>
            <a:r>
              <a:rPr lang="en-US" sz="1600" b="1" dirty="0" smtClean="0">
                <a:latin typeface="Courier New" charset="0"/>
              </a:rPr>
              <a:t>top == </a:t>
            </a:r>
            <a:r>
              <a:rPr lang="en-US" sz="1600" b="1" dirty="0" err="1" smtClean="0">
                <a:latin typeface="Courier New" charset="0"/>
              </a:rPr>
              <a:t>nullptr</a:t>
            </a:r>
            <a:r>
              <a:rPr lang="en-US" sz="1600" b="1" dirty="0" smtClean="0">
                <a:latin typeface="Courier New" charset="0"/>
              </a:rPr>
              <a:t>;</a:t>
            </a:r>
            <a:endParaRPr lang="en-US" sz="1600" b="1" dirty="0">
              <a:latin typeface="Courier New" charset="0"/>
            </a:endParaRPr>
          </a:p>
          <a:p>
            <a:pPr marL="342900" indent="-342900" eaLnBrk="0" hangingPunct="0">
              <a:spcBef>
                <a:spcPct val="20000"/>
              </a:spcBef>
            </a:pPr>
            <a:r>
              <a:rPr lang="en-US" sz="1600" b="1" dirty="0">
                <a:latin typeface="Courier New" charset="0"/>
              </a:rPr>
              <a:t>}</a:t>
            </a:r>
          </a:p>
        </p:txBody>
      </p:sp>
      <p:sp>
        <p:nvSpPr>
          <p:cNvPr id="52230" name="Slide Number Placeholder 29"/>
          <p:cNvSpPr>
            <a:spLocks noGrp="1"/>
          </p:cNvSpPr>
          <p:nvPr>
            <p:ph type="sldNum" sz="quarter" idx="12"/>
            <p:custDataLst>
              <p:tags r:id="rId4"/>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92A6FD3D-A529-4CE4-925C-568400FBF824}" type="slidenum">
              <a:rPr lang="en-US" sz="1400" smtClean="0"/>
              <a:pPr>
                <a:defRPr/>
              </a:pPr>
              <a:t>53</a:t>
            </a:fld>
            <a:endParaRPr lang="en-US" sz="1400" smtClean="0"/>
          </a:p>
        </p:txBody>
      </p:sp>
      <p:grpSp>
        <p:nvGrpSpPr>
          <p:cNvPr id="33" name="Group 32"/>
          <p:cNvGrpSpPr/>
          <p:nvPr/>
        </p:nvGrpSpPr>
        <p:grpSpPr>
          <a:xfrm>
            <a:off x="1523628" y="1772816"/>
            <a:ext cx="2016224" cy="1420648"/>
            <a:chOff x="2627784" y="2440400"/>
            <a:chExt cx="2016224" cy="1420648"/>
          </a:xfrm>
        </p:grpSpPr>
        <p:sp>
          <p:nvSpPr>
            <p:cNvPr id="34" name="Cloud 33"/>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35" name="Text Box 28"/>
            <p:cNvSpPr txBox="1">
              <a:spLocks noChangeArrowheads="1"/>
            </p:cNvSpPr>
            <p:nvPr>
              <p:custDataLst>
                <p:tags r:id="rId20"/>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36" name="Rectangle 5"/>
            <p:cNvSpPr>
              <a:spLocks noChangeArrowheads="1"/>
            </p:cNvSpPr>
            <p:nvPr>
              <p:custDataLst>
                <p:tags r:id="rId21"/>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'b'</a:t>
              </a:r>
              <a:endParaRPr lang="en-CA" sz="1600" dirty="0"/>
            </a:p>
          </p:txBody>
        </p:sp>
        <p:sp>
          <p:nvSpPr>
            <p:cNvPr id="37" name="Text Box 28"/>
            <p:cNvSpPr txBox="1">
              <a:spLocks noChangeArrowheads="1"/>
            </p:cNvSpPr>
            <p:nvPr>
              <p:custDataLst>
                <p:tags r:id="rId22"/>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38" name="Text Box 28"/>
            <p:cNvSpPr txBox="1">
              <a:spLocks noChangeArrowheads="1"/>
            </p:cNvSpPr>
            <p:nvPr>
              <p:custDataLst>
                <p:tags r:id="rId23"/>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39" name="Rectangle 5"/>
            <p:cNvSpPr>
              <a:spLocks noChangeArrowheads="1"/>
            </p:cNvSpPr>
            <p:nvPr>
              <p:custDataLst>
                <p:tags r:id="rId24"/>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40" name="Text Box 28"/>
            <p:cNvSpPr txBox="1">
              <a:spLocks noChangeArrowheads="1"/>
            </p:cNvSpPr>
            <p:nvPr>
              <p:custDataLst>
                <p:tags r:id="rId25"/>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grpSp>
        <p:nvGrpSpPr>
          <p:cNvPr id="41" name="Group 40"/>
          <p:cNvGrpSpPr/>
          <p:nvPr/>
        </p:nvGrpSpPr>
        <p:grpSpPr>
          <a:xfrm>
            <a:off x="3776000" y="1772816"/>
            <a:ext cx="2016224" cy="1420648"/>
            <a:chOff x="2627784" y="2440400"/>
            <a:chExt cx="2016224" cy="1420648"/>
          </a:xfrm>
        </p:grpSpPr>
        <p:sp>
          <p:nvSpPr>
            <p:cNvPr id="42" name="Cloud 41"/>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43" name="Text Box 28"/>
            <p:cNvSpPr txBox="1">
              <a:spLocks noChangeArrowheads="1"/>
            </p:cNvSpPr>
            <p:nvPr>
              <p:custDataLst>
                <p:tags r:id="rId14"/>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44" name="Rectangle 5"/>
            <p:cNvSpPr>
              <a:spLocks noChangeArrowheads="1"/>
            </p:cNvSpPr>
            <p:nvPr>
              <p:custDataLst>
                <p:tags r:id="rId15"/>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'c'</a:t>
              </a:r>
              <a:endParaRPr lang="en-CA" sz="1600" dirty="0"/>
            </a:p>
          </p:txBody>
        </p:sp>
        <p:sp>
          <p:nvSpPr>
            <p:cNvPr id="45" name="Text Box 28"/>
            <p:cNvSpPr txBox="1">
              <a:spLocks noChangeArrowheads="1"/>
            </p:cNvSpPr>
            <p:nvPr>
              <p:custDataLst>
                <p:tags r:id="rId16"/>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46" name="Text Box 28"/>
            <p:cNvSpPr txBox="1">
              <a:spLocks noChangeArrowheads="1"/>
            </p:cNvSpPr>
            <p:nvPr>
              <p:custDataLst>
                <p:tags r:id="rId17"/>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47" name="Rectangle 5"/>
            <p:cNvSpPr>
              <a:spLocks noChangeArrowheads="1"/>
            </p:cNvSpPr>
            <p:nvPr>
              <p:custDataLst>
                <p:tags r:id="rId18"/>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48" name="Text Box 28"/>
            <p:cNvSpPr txBox="1">
              <a:spLocks noChangeArrowheads="1"/>
            </p:cNvSpPr>
            <p:nvPr>
              <p:custDataLst>
                <p:tags r:id="rId19"/>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grpSp>
        <p:nvGrpSpPr>
          <p:cNvPr id="49" name="Group 48"/>
          <p:cNvGrpSpPr/>
          <p:nvPr/>
        </p:nvGrpSpPr>
        <p:grpSpPr>
          <a:xfrm>
            <a:off x="6012160" y="1772816"/>
            <a:ext cx="2016224" cy="1420648"/>
            <a:chOff x="2627784" y="2440400"/>
            <a:chExt cx="2016224" cy="1420648"/>
          </a:xfrm>
        </p:grpSpPr>
        <p:sp>
          <p:nvSpPr>
            <p:cNvPr id="50" name="Cloud 49"/>
            <p:cNvSpPr/>
            <p:nvPr/>
          </p:nvSpPr>
          <p:spPr bwMode="auto">
            <a:xfrm>
              <a:off x="2627784" y="2440400"/>
              <a:ext cx="2016224" cy="1420648"/>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51" name="Text Box 28"/>
            <p:cNvSpPr txBox="1">
              <a:spLocks noChangeArrowheads="1"/>
            </p:cNvSpPr>
            <p:nvPr>
              <p:custDataLst>
                <p:tags r:id="rId8"/>
              </p:custDataLst>
            </p:nvPr>
          </p:nvSpPr>
          <p:spPr bwMode="auto">
            <a:xfrm>
              <a:off x="2978781" y="2728432"/>
              <a:ext cx="527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data</a:t>
              </a:r>
              <a:endParaRPr lang="en-US" sz="1600" dirty="0"/>
            </a:p>
          </p:txBody>
        </p:sp>
        <p:sp>
          <p:nvSpPr>
            <p:cNvPr id="52" name="Rectangle 5"/>
            <p:cNvSpPr>
              <a:spLocks noChangeArrowheads="1"/>
            </p:cNvSpPr>
            <p:nvPr>
              <p:custDataLst>
                <p:tags r:id="rId9"/>
              </p:custDataLst>
            </p:nvPr>
          </p:nvSpPr>
          <p:spPr bwMode="auto">
            <a:xfrm>
              <a:off x="3096140"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CA" sz="1600" dirty="0" smtClean="0"/>
                <a:t>'d'</a:t>
              </a:r>
              <a:endParaRPr lang="en-CA" sz="1600" dirty="0"/>
            </a:p>
          </p:txBody>
        </p:sp>
        <p:sp>
          <p:nvSpPr>
            <p:cNvPr id="53" name="Text Box 28"/>
            <p:cNvSpPr txBox="1">
              <a:spLocks noChangeArrowheads="1"/>
            </p:cNvSpPr>
            <p:nvPr>
              <p:custDataLst>
                <p:tags r:id="rId10"/>
              </p:custDataLst>
            </p:nvPr>
          </p:nvSpPr>
          <p:spPr bwMode="auto">
            <a:xfrm>
              <a:off x="2915816" y="3306470"/>
              <a:ext cx="6767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(char</a:t>
              </a:r>
              <a:r>
                <a:rPr lang="en-US" sz="1600" dirty="0" smtClean="0"/>
                <a:t>)</a:t>
              </a:r>
              <a:endParaRPr lang="en-US" sz="1600" dirty="0"/>
            </a:p>
          </p:txBody>
        </p:sp>
        <p:sp>
          <p:nvSpPr>
            <p:cNvPr id="54" name="Text Box 28"/>
            <p:cNvSpPr txBox="1">
              <a:spLocks noChangeArrowheads="1"/>
            </p:cNvSpPr>
            <p:nvPr>
              <p:custDataLst>
                <p:tags r:id="rId11"/>
              </p:custDataLst>
            </p:nvPr>
          </p:nvSpPr>
          <p:spPr bwMode="auto">
            <a:xfrm>
              <a:off x="3717423" y="2728432"/>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next</a:t>
              </a:r>
              <a:endParaRPr lang="en-US" sz="1600" dirty="0"/>
            </a:p>
          </p:txBody>
        </p:sp>
        <p:sp>
          <p:nvSpPr>
            <p:cNvPr id="55" name="Rectangle 5"/>
            <p:cNvSpPr>
              <a:spLocks noChangeArrowheads="1"/>
            </p:cNvSpPr>
            <p:nvPr>
              <p:custDataLst>
                <p:tags r:id="rId12"/>
              </p:custDataLst>
            </p:nvPr>
          </p:nvSpPr>
          <p:spPr bwMode="auto">
            <a:xfrm>
              <a:off x="3840392" y="3048554"/>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56" name="Text Box 28"/>
            <p:cNvSpPr txBox="1">
              <a:spLocks noChangeArrowheads="1"/>
            </p:cNvSpPr>
            <p:nvPr>
              <p:custDataLst>
                <p:tags r:id="rId13"/>
              </p:custDataLst>
            </p:nvPr>
          </p:nvSpPr>
          <p:spPr bwMode="auto">
            <a:xfrm>
              <a:off x="3563888" y="3306470"/>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grpSp>
      <p:cxnSp>
        <p:nvCxnSpPr>
          <p:cNvPr id="57" name="Curved Connector 56"/>
          <p:cNvCxnSpPr>
            <a:endCxn id="42" idx="2"/>
          </p:cNvCxnSpPr>
          <p:nvPr/>
        </p:nvCxnSpPr>
        <p:spPr bwMode="auto">
          <a:xfrm flipV="1">
            <a:off x="2894306" y="2483140"/>
            <a:ext cx="887948" cy="50230"/>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58" name="Curved Connector 57"/>
          <p:cNvCxnSpPr>
            <a:endCxn id="50" idx="2"/>
          </p:cNvCxnSpPr>
          <p:nvPr/>
        </p:nvCxnSpPr>
        <p:spPr bwMode="auto">
          <a:xfrm flipV="1">
            <a:off x="5146679" y="2483140"/>
            <a:ext cx="871735" cy="25114"/>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Connector 58"/>
          <p:cNvCxnSpPr/>
          <p:nvPr/>
        </p:nvCxnSpPr>
        <p:spPr bwMode="auto">
          <a:xfrm flipH="1" flipV="1">
            <a:off x="7249543" y="2384490"/>
            <a:ext cx="288032" cy="2781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0" name="Text Box 28"/>
          <p:cNvSpPr txBox="1">
            <a:spLocks noChangeArrowheads="1"/>
          </p:cNvSpPr>
          <p:nvPr>
            <p:custDataLst>
              <p:tags r:id="rId5"/>
            </p:custDataLst>
          </p:nvPr>
        </p:nvSpPr>
        <p:spPr bwMode="auto">
          <a:xfrm>
            <a:off x="522749" y="1988840"/>
            <a:ext cx="447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top</a:t>
            </a:r>
            <a:endParaRPr lang="en-US" sz="1600" dirty="0"/>
          </a:p>
        </p:txBody>
      </p:sp>
      <p:sp>
        <p:nvSpPr>
          <p:cNvPr id="61" name="Rectangle 5"/>
          <p:cNvSpPr>
            <a:spLocks noChangeArrowheads="1"/>
          </p:cNvSpPr>
          <p:nvPr>
            <p:custDataLst>
              <p:tags r:id="rId6"/>
            </p:custDataLst>
          </p:nvPr>
        </p:nvSpPr>
        <p:spPr bwMode="auto">
          <a:xfrm>
            <a:off x="600032" y="2308962"/>
            <a:ext cx="304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CA" sz="1600" dirty="0"/>
          </a:p>
        </p:txBody>
      </p:sp>
      <p:sp>
        <p:nvSpPr>
          <p:cNvPr id="62" name="Text Box 28"/>
          <p:cNvSpPr txBox="1">
            <a:spLocks noChangeArrowheads="1"/>
          </p:cNvSpPr>
          <p:nvPr>
            <p:custDataLst>
              <p:tags r:id="rId7"/>
            </p:custDataLst>
          </p:nvPr>
        </p:nvSpPr>
        <p:spPr bwMode="auto">
          <a:xfrm>
            <a:off x="323528" y="2566878"/>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sz="1600" dirty="0" smtClean="0"/>
              <a:t>(Node*</a:t>
            </a:r>
            <a:r>
              <a:rPr lang="en-US" sz="1600" dirty="0" smtClean="0"/>
              <a:t>)</a:t>
            </a:r>
            <a:endParaRPr lang="en-US" sz="1600" dirty="0"/>
          </a:p>
        </p:txBody>
      </p:sp>
      <p:cxnSp>
        <p:nvCxnSpPr>
          <p:cNvPr id="63" name="Curved Connector 62"/>
          <p:cNvCxnSpPr>
            <a:endCxn id="34" idx="2"/>
          </p:cNvCxnSpPr>
          <p:nvPr/>
        </p:nvCxnSpPr>
        <p:spPr bwMode="auto">
          <a:xfrm>
            <a:off x="758102" y="2461362"/>
            <a:ext cx="771780" cy="2177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Let’s Trace How It Works</a:t>
            </a:r>
            <a:endParaRPr lang="en-CA" dirty="0"/>
          </a:p>
        </p:txBody>
      </p:sp>
      <p:sp>
        <p:nvSpPr>
          <p:cNvPr id="3" name="Content Placeholder 2"/>
          <p:cNvSpPr>
            <a:spLocks noGrp="1"/>
          </p:cNvSpPr>
          <p:nvPr>
            <p:ph idx="1"/>
          </p:nvPr>
        </p:nvSpPr>
        <p:spPr/>
        <p:txBody>
          <a:bodyPr/>
          <a:lstStyle/>
          <a:p>
            <a:pPr marL="0" indent="0">
              <a:buNone/>
            </a:pPr>
            <a:r>
              <a:rPr lang="en-CA" dirty="0" smtClean="0"/>
              <a:t>push B</a:t>
            </a:r>
          </a:p>
          <a:p>
            <a:pPr marL="0" indent="0">
              <a:buNone/>
            </a:pPr>
            <a:r>
              <a:rPr lang="en-CA" dirty="0" smtClean="0"/>
              <a:t>pop</a:t>
            </a:r>
          </a:p>
          <a:p>
            <a:pPr marL="0" indent="0">
              <a:buNone/>
            </a:pPr>
            <a:r>
              <a:rPr lang="en-CA" dirty="0" smtClean="0"/>
              <a:t>push K</a:t>
            </a:r>
          </a:p>
          <a:p>
            <a:pPr marL="0" indent="0">
              <a:buNone/>
            </a:pPr>
            <a:r>
              <a:rPr lang="en-CA" dirty="0" smtClean="0"/>
              <a:t>push C</a:t>
            </a:r>
          </a:p>
          <a:p>
            <a:pPr marL="0" indent="0">
              <a:buNone/>
            </a:pPr>
            <a:r>
              <a:rPr lang="en-CA" dirty="0" smtClean="0"/>
              <a:t>push A</a:t>
            </a:r>
          </a:p>
          <a:p>
            <a:pPr marL="0" indent="0">
              <a:buNone/>
            </a:pPr>
            <a:r>
              <a:rPr lang="en-CA" dirty="0" smtClean="0"/>
              <a:t>pop</a:t>
            </a:r>
          </a:p>
          <a:p>
            <a:pPr marL="0" indent="0">
              <a:buNone/>
            </a:pPr>
            <a:r>
              <a:rPr lang="en-CA" dirty="0" smtClean="0"/>
              <a:t>pop</a:t>
            </a:r>
          </a:p>
          <a:p>
            <a:pPr marL="0" indent="0">
              <a:buNone/>
            </a:pPr>
            <a:r>
              <a:rPr lang="en-CA" dirty="0" smtClean="0"/>
              <a:t>pop</a:t>
            </a:r>
            <a:endParaRPr lang="en-CA" dirty="0"/>
          </a:p>
        </p:txBody>
      </p:sp>
      <p:sp>
        <p:nvSpPr>
          <p:cNvPr id="4" name="Slide Number Placeholder 3"/>
          <p:cNvSpPr>
            <a:spLocks noGrp="1"/>
          </p:cNvSpPr>
          <p:nvPr>
            <p:ph type="sldNum" sz="quarter" idx="12"/>
          </p:nvPr>
        </p:nvSpPr>
        <p:spPr/>
        <p:txBody>
          <a:bodyPr/>
          <a:lstStyle/>
          <a:p>
            <a:pPr>
              <a:defRPr/>
            </a:pPr>
            <a:fld id="{B1883D42-9376-4392-AF93-4833C0AA4A4E}" type="slidenum">
              <a:rPr lang="en-US" smtClean="0"/>
              <a:pPr>
                <a:defRPr/>
              </a:pPr>
              <a:t>54</a:t>
            </a:fld>
            <a:endParaRPr lang="en-US"/>
          </a:p>
        </p:txBody>
      </p:sp>
    </p:spTree>
    <p:extLst>
      <p:ext uri="{BB962C8B-B14F-4D97-AF65-F5344CB8AC3E}">
        <p14:creationId xmlns:p14="http://schemas.microsoft.com/office/powerpoint/2010/main" val="3748435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lstStyle/>
          <a:p>
            <a:r>
              <a:rPr lang="en-US" smtClean="0"/>
              <a:t>Data structures you should already know (a bit)</a:t>
            </a:r>
          </a:p>
        </p:txBody>
      </p:sp>
      <p:sp>
        <p:nvSpPr>
          <p:cNvPr id="52227" name="Rectangle 3"/>
          <p:cNvSpPr>
            <a:spLocks noGrp="1" noChangeArrowheads="1"/>
          </p:cNvSpPr>
          <p:nvPr>
            <p:ph type="body" idx="1"/>
            <p:custDataLst>
              <p:tags r:id="rId2"/>
            </p:custDataLst>
          </p:nvPr>
        </p:nvSpPr>
        <p:spPr/>
        <p:txBody>
          <a:bodyPr/>
          <a:lstStyle/>
          <a:p>
            <a:r>
              <a:rPr lang="en-US" smtClean="0"/>
              <a:t>Arrays</a:t>
            </a:r>
          </a:p>
          <a:p>
            <a:r>
              <a:rPr lang="en-US" smtClean="0"/>
              <a:t>Linked lists</a:t>
            </a:r>
          </a:p>
          <a:p>
            <a:r>
              <a:rPr lang="en-US" smtClean="0"/>
              <a:t>Trees</a:t>
            </a:r>
          </a:p>
          <a:p>
            <a:r>
              <a:rPr lang="en-US" smtClean="0"/>
              <a:t>Queues</a:t>
            </a:r>
          </a:p>
          <a:p>
            <a:r>
              <a:rPr lang="en-US" smtClean="0"/>
              <a:t>Stacks</a:t>
            </a:r>
          </a:p>
        </p:txBody>
      </p:sp>
      <p:sp>
        <p:nvSpPr>
          <p:cNvPr id="53252"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37EB67AC-49AC-4AA1-B5DF-DBCF6BD3B284}" type="slidenum">
              <a:rPr lang="en-US" sz="1400" smtClean="0"/>
              <a:pPr>
                <a:defRPr/>
              </a:pPr>
              <a:t>55</a:t>
            </a:fld>
            <a:endParaRPr lang="en-US" sz="1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p:txBody>
          <a:bodyPr/>
          <a:lstStyle/>
          <a:p>
            <a:r>
              <a:rPr lang="en-US" smtClean="0"/>
              <a:t>To Do</a:t>
            </a:r>
          </a:p>
        </p:txBody>
      </p:sp>
      <p:sp>
        <p:nvSpPr>
          <p:cNvPr id="53251" name="Rectangle 3"/>
          <p:cNvSpPr>
            <a:spLocks noGrp="1" noChangeArrowheads="1"/>
          </p:cNvSpPr>
          <p:nvPr>
            <p:ph type="body" idx="1"/>
            <p:custDataLst>
              <p:tags r:id="rId2"/>
            </p:custDataLst>
          </p:nvPr>
        </p:nvSpPr>
        <p:spPr/>
        <p:txBody>
          <a:bodyPr/>
          <a:lstStyle/>
          <a:p>
            <a:r>
              <a:rPr lang="en-US" dirty="0" smtClean="0"/>
              <a:t>Check out the web page and Piazza</a:t>
            </a:r>
          </a:p>
          <a:p>
            <a:r>
              <a:rPr lang="en-US" dirty="0" smtClean="0"/>
              <a:t>Download and read over Lab 1 materials</a:t>
            </a:r>
          </a:p>
          <a:p>
            <a:r>
              <a:rPr lang="en-US" dirty="0" smtClean="0"/>
              <a:t>Begin working through Chapters P and 1 of </a:t>
            </a:r>
            <a:r>
              <a:rPr lang="en-US" dirty="0" err="1" smtClean="0"/>
              <a:t>Koffman</a:t>
            </a:r>
            <a:r>
              <a:rPr lang="en-US" dirty="0" smtClean="0"/>
              <a:t> and Wolfgang (C++ background)</a:t>
            </a:r>
          </a:p>
          <a:p>
            <a:r>
              <a:rPr lang="en-US" dirty="0" smtClean="0"/>
              <a:t>Read </a:t>
            </a:r>
            <a:r>
              <a:rPr lang="en-CA" dirty="0" smtClean="0"/>
              <a:t>4.5-4.7, 5, and 6 (except 6.4) of </a:t>
            </a:r>
            <a:r>
              <a:rPr lang="en-CA" dirty="0" err="1" smtClean="0"/>
              <a:t>Koffman</a:t>
            </a:r>
            <a:r>
              <a:rPr lang="en-CA" dirty="0" smtClean="0"/>
              <a:t> and Wolfgang (linked lists, stacks, queues)</a:t>
            </a:r>
          </a:p>
          <a:p>
            <a:r>
              <a:rPr lang="en-CA" dirty="0" smtClean="0"/>
              <a:t>ALWAYS when reading the text</a:t>
            </a:r>
            <a:r>
              <a:rPr lang="en-US" dirty="0" smtClean="0"/>
              <a:t>:</a:t>
            </a:r>
          </a:p>
          <a:p>
            <a:pPr lvl="1"/>
            <a:r>
              <a:rPr lang="en-US" dirty="0"/>
              <a:t>DO the exercises!</a:t>
            </a:r>
          </a:p>
          <a:p>
            <a:pPr lvl="1"/>
            <a:r>
              <a:rPr lang="en-US" dirty="0"/>
              <a:t>ASK questions!</a:t>
            </a:r>
            <a:endParaRPr lang="en-CA" dirty="0" smtClean="0"/>
          </a:p>
        </p:txBody>
      </p:sp>
      <p:sp>
        <p:nvSpPr>
          <p:cNvPr id="54276"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578874B4-F348-4BF0-A98B-C74BC42B5546}" type="slidenum">
              <a:rPr lang="en-US" sz="1400" smtClean="0"/>
              <a:pPr>
                <a:defRPr/>
              </a:pPr>
              <a:t>56</a:t>
            </a:fld>
            <a:endParaRPr lang="en-US" sz="1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1"/>
            </p:custDataLst>
          </p:nvPr>
        </p:nvSpPr>
        <p:spPr/>
        <p:txBody>
          <a:bodyPr/>
          <a:lstStyle/>
          <a:p>
            <a:r>
              <a:rPr lang="en-US" smtClean="0"/>
              <a:t>Coming Up</a:t>
            </a:r>
          </a:p>
        </p:txBody>
      </p:sp>
      <p:sp>
        <p:nvSpPr>
          <p:cNvPr id="54275" name="Rectangle 3"/>
          <p:cNvSpPr>
            <a:spLocks noGrp="1" noChangeArrowheads="1"/>
          </p:cNvSpPr>
          <p:nvPr>
            <p:ph type="body" idx="1"/>
            <p:custDataLst>
              <p:tags r:id="rId2"/>
            </p:custDataLst>
          </p:nvPr>
        </p:nvSpPr>
        <p:spPr/>
        <p:txBody>
          <a:bodyPr/>
          <a:lstStyle/>
          <a:p>
            <a:r>
              <a:rPr lang="en-US" dirty="0" smtClean="0"/>
              <a:t>Asymptotic Analysis</a:t>
            </a:r>
          </a:p>
          <a:p>
            <a:r>
              <a:rPr lang="en-US" dirty="0" smtClean="0"/>
              <a:t>Quiz/Written Assignment 1</a:t>
            </a:r>
          </a:p>
          <a:p>
            <a:r>
              <a:rPr lang="en-US" dirty="0" smtClean="0"/>
              <a:t>Programming Project 1</a:t>
            </a:r>
          </a:p>
        </p:txBody>
      </p:sp>
      <p:sp>
        <p:nvSpPr>
          <p:cNvPr id="55300"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E0E2E3D9-3CF1-4692-9BC3-6C9F7020EBD1}" type="slidenum">
              <a:rPr lang="en-US" sz="1400" smtClean="0"/>
              <a:pPr>
                <a:defRPr/>
              </a:pPr>
              <a:t>57</a:t>
            </a:fld>
            <a:endParaRPr lang="en-US"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custDataLst>
              <p:tags r:id="rId1"/>
            </p:custDataLst>
          </p:nvPr>
        </p:nvSpPr>
        <p:spPr/>
        <p:txBody>
          <a:bodyPr/>
          <a:lstStyle/>
          <a:p>
            <a:pPr algn="l"/>
            <a:r>
              <a:rPr lang="en-CA" smtClean="0"/>
              <a:t>Fibonacci</a:t>
            </a:r>
          </a:p>
        </p:txBody>
      </p:sp>
      <p:sp>
        <p:nvSpPr>
          <p:cNvPr id="6147" name="Content Placeholder 2"/>
          <p:cNvSpPr>
            <a:spLocks noGrp="1"/>
          </p:cNvSpPr>
          <p:nvPr>
            <p:ph idx="1"/>
            <p:custDataLst>
              <p:tags r:id="rId2"/>
            </p:custDataLst>
          </p:nvPr>
        </p:nvSpPr>
        <p:spPr/>
        <p:txBody>
          <a:bodyPr/>
          <a:lstStyle/>
          <a:p>
            <a:pPr marL="0" indent="0">
              <a:buFontTx/>
              <a:buNone/>
            </a:pPr>
            <a:r>
              <a:rPr lang="en-CA" smtClean="0"/>
              <a:t>(Exact) Approximation:</a:t>
            </a:r>
          </a:p>
          <a:p>
            <a:pPr marL="0" indent="0">
              <a:buFontTx/>
              <a:buNone/>
            </a:pPr>
            <a:endParaRPr lang="en-CA" smtClean="0"/>
          </a:p>
          <a:p>
            <a:pPr marL="0" indent="0">
              <a:buFontTx/>
              <a:buNone/>
            </a:pPr>
            <a:endParaRPr lang="en-CA" smtClean="0"/>
          </a:p>
          <a:p>
            <a:pPr marL="0" indent="0">
              <a:buFontTx/>
              <a:buNone/>
            </a:pPr>
            <a:endParaRPr lang="en-CA" smtClean="0"/>
          </a:p>
          <a:p>
            <a:pPr marL="0" indent="0">
              <a:buFontTx/>
              <a:buNone/>
            </a:pPr>
            <a:endParaRPr lang="en-CA" smtClean="0"/>
          </a:p>
          <a:p>
            <a:pPr marL="0" indent="0">
              <a:buFontTx/>
              <a:buNone/>
            </a:pPr>
            <a:r>
              <a:rPr lang="en-CA" smtClean="0"/>
              <a:t>But how long to raise phi to the n power?</a:t>
            </a:r>
          </a:p>
          <a:p>
            <a:pPr marL="0" indent="0">
              <a:buFontTx/>
              <a:buNone/>
            </a:pPr>
            <a:r>
              <a:rPr lang="en-CA" smtClean="0"/>
              <a:t>What algorithm?</a:t>
            </a:r>
          </a:p>
        </p:txBody>
      </p:sp>
      <p:sp>
        <p:nvSpPr>
          <p:cNvPr id="6148" name="Slide Number Placeholder 3"/>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6D001D9A-60B4-4C4B-908B-E1E937827571}" type="slidenum">
              <a:rPr lang="en-US" sz="1400" smtClean="0"/>
              <a:pPr>
                <a:defRPr/>
              </a:pPr>
              <a:t>6</a:t>
            </a:fld>
            <a:endParaRPr lang="en-US" sz="1400" smtClean="0"/>
          </a:p>
        </p:txBody>
      </p:sp>
      <p:pic>
        <p:nvPicPr>
          <p:cNvPr id="6149" name="Picture 2" descr="Thumbnail for version as of 23:42, 10 June 2010"/>
          <p:cNvPicPr>
            <a:picLocks noChangeAspect="1" noChangeArrowheads="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6011863"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descr="Thumbnail for version as of 23:42, 10 June 2010"/>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451725" y="520700"/>
            <a:ext cx="847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Box 6"/>
          <p:cNvSpPr txBox="1">
            <a:spLocks noChangeArrowheads="1"/>
          </p:cNvSpPr>
          <p:nvPr>
            <p:custDataLst>
              <p:tags r:id="rId6"/>
            </p:custDataLst>
          </p:nvPr>
        </p:nvSpPr>
        <p:spPr bwMode="auto">
          <a:xfrm>
            <a:off x="6948488" y="908050"/>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6152" name="TextBox 9"/>
          <p:cNvSpPr txBox="1">
            <a:spLocks noChangeArrowheads="1"/>
          </p:cNvSpPr>
          <p:nvPr>
            <p:custDataLst>
              <p:tags r:id="rId7"/>
            </p:custDataLst>
          </p:nvPr>
        </p:nvSpPr>
        <p:spPr bwMode="auto">
          <a:xfrm>
            <a:off x="5435600" y="908050"/>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t>+</a:t>
            </a:r>
          </a:p>
        </p:txBody>
      </p:sp>
      <p:sp>
        <p:nvSpPr>
          <p:cNvPr id="6153" name="TextBox 10"/>
          <p:cNvSpPr txBox="1">
            <a:spLocks noChangeArrowheads="1"/>
          </p:cNvSpPr>
          <p:nvPr>
            <p:custDataLst>
              <p:tags r:id="rId8"/>
            </p:custDataLst>
          </p:nvPr>
        </p:nvSpPr>
        <p:spPr bwMode="auto">
          <a:xfrm>
            <a:off x="4787900" y="765175"/>
            <a:ext cx="4667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sz="4400"/>
              <a:t>0</a:t>
            </a:r>
          </a:p>
        </p:txBody>
      </p:sp>
      <p:sp>
        <p:nvSpPr>
          <p:cNvPr id="5" name="TextBox 4"/>
          <p:cNvSpPr txBox="1">
            <a:spLocks noRot="1" noChangeAspect="1" noMove="1" noResize="1" noEditPoints="1" noAdjustHandles="1" noChangeArrowheads="1" noChangeShapeType="1" noTextEdit="1"/>
          </p:cNvSpPr>
          <p:nvPr>
            <p:custDataLst>
              <p:tags r:id="rId9"/>
            </p:custDataLst>
          </p:nvPr>
        </p:nvSpPr>
        <p:spPr>
          <a:xfrm>
            <a:off x="2190092" y="2789030"/>
            <a:ext cx="4110100" cy="1504066"/>
          </a:xfrm>
          <a:prstGeom prst="rect">
            <a:avLst/>
          </a:prstGeom>
          <a:blipFill rotWithShape="1">
            <a:blip r:embed="rId13"/>
            <a:stretch>
              <a:fillRect l="-2226" b="-3252"/>
            </a:stretch>
          </a:blipFill>
        </p:spPr>
        <p:txBody>
          <a:bodyPr/>
          <a:lstStyle/>
          <a:p>
            <a:pPr>
              <a:defRPr/>
            </a:pPr>
            <a:r>
              <a:rPr lang="en-CA">
                <a:no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custDataLst>
              <p:tags r:id="rId1"/>
            </p:custDataLst>
          </p:nvPr>
        </p:nvSpPr>
        <p:spPr/>
        <p:txBody>
          <a:bodyPr/>
          <a:lstStyle/>
          <a:p>
            <a:r>
              <a:rPr lang="en-US" smtClean="0"/>
              <a:t>Today’s Outline</a:t>
            </a:r>
          </a:p>
        </p:txBody>
      </p:sp>
      <p:sp>
        <p:nvSpPr>
          <p:cNvPr id="7171" name="Rectangle 1027"/>
          <p:cNvSpPr>
            <a:spLocks noGrp="1" noChangeArrowheads="1"/>
          </p:cNvSpPr>
          <p:nvPr>
            <p:ph type="body" idx="1"/>
            <p:custDataLst>
              <p:tags r:id="rId2"/>
            </p:custDataLst>
          </p:nvPr>
        </p:nvSpPr>
        <p:spPr/>
        <p:txBody>
          <a:bodyPr/>
          <a:lstStyle/>
          <a:p>
            <a:r>
              <a:rPr lang="en-US" smtClean="0"/>
              <a:t>Administrative Cruft</a:t>
            </a:r>
          </a:p>
          <a:p>
            <a:r>
              <a:rPr lang="en-US" smtClean="0"/>
              <a:t>Overview of the Course</a:t>
            </a:r>
          </a:p>
          <a:p>
            <a:r>
              <a:rPr lang="en-US" smtClean="0"/>
              <a:t>Queues</a:t>
            </a:r>
          </a:p>
          <a:p>
            <a:r>
              <a:rPr lang="en-US" smtClean="0"/>
              <a:t>Stacks</a:t>
            </a:r>
          </a:p>
        </p:txBody>
      </p:sp>
      <p:sp>
        <p:nvSpPr>
          <p:cNvPr id="7172"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46A0E79C-FA82-4D92-B090-0D5419B34380}" type="slidenum">
              <a:rPr lang="en-US" sz="1400" smtClean="0"/>
              <a:pPr>
                <a:defRPr/>
              </a:pPr>
              <a:t>7</a:t>
            </a:fld>
            <a:endParaRPr lang="en-US"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p:txBody>
          <a:bodyPr/>
          <a:lstStyle/>
          <a:p>
            <a:r>
              <a:rPr lang="en-US" smtClean="0"/>
              <a:t>Course Information</a:t>
            </a:r>
          </a:p>
        </p:txBody>
      </p:sp>
      <p:sp>
        <p:nvSpPr>
          <p:cNvPr id="5123" name="Rectangle 3"/>
          <p:cNvSpPr>
            <a:spLocks noGrp="1" noChangeArrowheads="1"/>
          </p:cNvSpPr>
          <p:nvPr>
            <p:ph type="body" idx="1"/>
            <p:custDataLst>
              <p:tags r:id="rId2"/>
            </p:custDataLst>
          </p:nvPr>
        </p:nvSpPr>
        <p:spPr>
          <a:xfrm>
            <a:off x="685800" y="1905000"/>
            <a:ext cx="7772400" cy="4114800"/>
          </a:xfrm>
        </p:spPr>
        <p:txBody>
          <a:bodyPr/>
          <a:lstStyle/>
          <a:p>
            <a:pPr>
              <a:defRPr/>
            </a:pPr>
            <a:r>
              <a:rPr lang="en-US" sz="2400" dirty="0" smtClean="0"/>
              <a:t>Your Instructor: Steve </a:t>
            </a:r>
            <a:r>
              <a:rPr lang="en-US" sz="2400" dirty="0" err="1" smtClean="0"/>
              <a:t>Wolfman</a:t>
            </a:r>
            <a:endParaRPr lang="en-US" sz="2400" dirty="0" smtClean="0"/>
          </a:p>
          <a:p>
            <a:pPr lvl="1">
              <a:buFontTx/>
              <a:buNone/>
              <a:defRPr/>
            </a:pPr>
            <a:r>
              <a:rPr lang="en-US" sz="2000" dirty="0" smtClean="0"/>
              <a:t>ICCS 239</a:t>
            </a:r>
          </a:p>
          <a:p>
            <a:pPr lvl="1">
              <a:buFontTx/>
              <a:buNone/>
              <a:defRPr/>
            </a:pPr>
            <a:r>
              <a:rPr lang="en-US" sz="2000" dirty="0" smtClean="0"/>
              <a:t>wolf@cs.ubc.ca</a:t>
            </a:r>
          </a:p>
          <a:p>
            <a:pPr lvl="1">
              <a:buFontTx/>
              <a:buNone/>
              <a:defRPr/>
            </a:pPr>
            <a:r>
              <a:rPr lang="en-US" sz="2000" dirty="0" smtClean="0">
                <a:solidFill>
                  <a:srgbClr val="FF0000"/>
                </a:solidFill>
              </a:rPr>
              <a:t>Office hours: see website</a:t>
            </a:r>
          </a:p>
          <a:p>
            <a:pPr marL="342900" lvl="1" indent="-342900">
              <a:buFontTx/>
              <a:buChar char="•"/>
              <a:defRPr/>
            </a:pPr>
            <a:r>
              <a:rPr lang="en-US" dirty="0" smtClean="0"/>
              <a:t>Other Instructor: Kendra Cooper (</a:t>
            </a:r>
            <a:r>
              <a:rPr lang="en-US" sz="2000" dirty="0" smtClean="0">
                <a:solidFill>
                  <a:srgbClr val="FF0000"/>
                </a:solidFill>
              </a:rPr>
              <a:t>OHs: see website</a:t>
            </a:r>
            <a:r>
              <a:rPr lang="en-US" dirty="0" smtClean="0"/>
              <a:t>)</a:t>
            </a:r>
          </a:p>
          <a:p>
            <a:pPr marL="342900" lvl="1" indent="-342900">
              <a:buFontTx/>
              <a:buChar char="•"/>
              <a:defRPr/>
            </a:pPr>
            <a:r>
              <a:rPr lang="en-US" dirty="0" err="1" smtClean="0"/>
              <a:t>Tas</a:t>
            </a:r>
            <a:r>
              <a:rPr lang="en-US" dirty="0" smtClean="0"/>
              <a:t> and their office hours: </a:t>
            </a:r>
            <a:r>
              <a:rPr lang="en-US" sz="2000" dirty="0" smtClean="0">
                <a:solidFill>
                  <a:srgbClr val="FF0000"/>
                </a:solidFill>
              </a:rPr>
              <a:t>see website, more may be posted!</a:t>
            </a:r>
            <a:endParaRPr lang="en-US" dirty="0" smtClean="0"/>
          </a:p>
          <a:p>
            <a:pPr>
              <a:defRPr/>
            </a:pPr>
            <a:r>
              <a:rPr lang="en-US" sz="2400" dirty="0" smtClean="0"/>
              <a:t>Texts: </a:t>
            </a:r>
            <a:r>
              <a:rPr lang="en-US" sz="2400" dirty="0" err="1" smtClean="0"/>
              <a:t>Epp</a:t>
            </a:r>
            <a:r>
              <a:rPr lang="en-US" sz="2400" dirty="0" smtClean="0"/>
              <a:t> Discrete Mathematics, </a:t>
            </a:r>
            <a:r>
              <a:rPr lang="en-US" sz="2400" dirty="0" err="1" smtClean="0"/>
              <a:t>Koffman</a:t>
            </a:r>
            <a:r>
              <a:rPr lang="en-US" sz="2400" dirty="0" smtClean="0"/>
              <a:t> C++</a:t>
            </a:r>
          </a:p>
          <a:p>
            <a:pPr>
              <a:buFontTx/>
              <a:buNone/>
              <a:defRPr/>
            </a:pPr>
            <a:r>
              <a:rPr lang="en-US" sz="2400" dirty="0" smtClean="0"/>
              <a:t>	(But… feel free to get alternate texts or versions)</a:t>
            </a:r>
          </a:p>
        </p:txBody>
      </p:sp>
      <p:sp>
        <p:nvSpPr>
          <p:cNvPr id="8196"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17591375-E22A-4443-9720-FF2E54BF9329}" type="slidenum">
              <a:rPr lang="en-US" sz="1400" smtClean="0"/>
              <a:pPr>
                <a:defRPr/>
              </a:pPr>
              <a:t>8</a:t>
            </a:fld>
            <a:endParaRPr lang="en-US" sz="1400" smtClean="0"/>
          </a:p>
        </p:txBody>
      </p:sp>
      <p:sp>
        <p:nvSpPr>
          <p:cNvPr id="5" name="Rectangle 4" hidden="1"/>
          <p:cNvSpPr/>
          <p:nvPr>
            <p:custDataLst>
              <p:tags r:id="rId4"/>
            </p:custDataLst>
          </p:nvPr>
        </p:nvSpPr>
        <p:spPr>
          <a:xfrm>
            <a:off x="107950" y="188913"/>
            <a:ext cx="3887788" cy="338137"/>
          </a:xfrm>
          <a:prstGeom prst="rect">
            <a:avLst/>
          </a:prstGeom>
          <a:solidFill>
            <a:schemeClr val="accent1">
              <a:lumMod val="20000"/>
              <a:lumOff val="80000"/>
            </a:schemeClr>
          </a:solidFill>
        </p:spPr>
        <p:txBody>
          <a:bodyPr>
            <a:spAutoFit/>
          </a:bodyPr>
          <a:lstStyle/>
          <a:p>
            <a:pPr eaLnBrk="0" hangingPunct="0">
              <a:defRPr/>
            </a:pPr>
            <a:r>
              <a:rPr lang="en-US" sz="1600" dirty="0">
                <a:solidFill>
                  <a:srgbClr val="FF0000"/>
                </a:solidFill>
                <a:cs typeface="+mn-cs"/>
              </a:rPr>
              <a:t>Swore you could read; so, skimming…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US" smtClean="0"/>
              <a:t>Course Policies</a:t>
            </a:r>
          </a:p>
        </p:txBody>
      </p:sp>
      <p:sp>
        <p:nvSpPr>
          <p:cNvPr id="9219" name="Rectangle 3"/>
          <p:cNvSpPr>
            <a:spLocks noGrp="1" noChangeArrowheads="1"/>
          </p:cNvSpPr>
          <p:nvPr>
            <p:ph type="body" idx="1"/>
            <p:custDataLst>
              <p:tags r:id="rId2"/>
            </p:custDataLst>
          </p:nvPr>
        </p:nvSpPr>
        <p:spPr/>
        <p:txBody>
          <a:bodyPr/>
          <a:lstStyle/>
          <a:p>
            <a:r>
              <a:rPr lang="en-US" sz="2400" dirty="0" smtClean="0"/>
              <a:t>No late work; may</a:t>
            </a:r>
            <a:r>
              <a:rPr lang="en-US" sz="2400" i="1" dirty="0" smtClean="0"/>
              <a:t> </a:t>
            </a:r>
            <a:r>
              <a:rPr lang="en-US" sz="2400" dirty="0" smtClean="0"/>
              <a:t>be flexible with advance notice</a:t>
            </a:r>
          </a:p>
          <a:p>
            <a:pPr marL="457200" lvl="1" indent="0">
              <a:buNone/>
            </a:pPr>
            <a:r>
              <a:rPr lang="en-US" sz="1800" dirty="0" smtClean="0">
                <a:solidFill>
                  <a:srgbClr val="FF0000"/>
                </a:solidFill>
              </a:rPr>
              <a:t>(why? so we can post solutions/discussion quickly!)</a:t>
            </a:r>
          </a:p>
          <a:p>
            <a:r>
              <a:rPr lang="en-US" sz="2400" dirty="0" smtClean="0"/>
              <a:t>Programming projects (~3?) due 9PM, usually Fridays</a:t>
            </a:r>
          </a:p>
          <a:p>
            <a:r>
              <a:rPr lang="en-US" sz="2400" dirty="0" smtClean="0"/>
              <a:t>Quizzes (~5?) online on Fridays (due time TBD)</a:t>
            </a:r>
          </a:p>
          <a:p>
            <a:r>
              <a:rPr lang="en-US" sz="2400" dirty="0" smtClean="0"/>
              <a:t>Written corrections of quizzes due 5PM the following Wed</a:t>
            </a:r>
          </a:p>
          <a:p>
            <a:r>
              <a:rPr lang="en-US" sz="2400" dirty="0" smtClean="0"/>
              <a:t>Grading</a:t>
            </a:r>
          </a:p>
          <a:p>
            <a:pPr lvl="1"/>
            <a:r>
              <a:rPr lang="en-US" sz="2000" dirty="0" smtClean="0"/>
              <a:t>labs:			10%</a:t>
            </a:r>
          </a:p>
          <a:p>
            <a:pPr lvl="1"/>
            <a:r>
              <a:rPr lang="en-US" sz="2000" dirty="0" smtClean="0"/>
              <a:t>quizzes/written </a:t>
            </a:r>
            <a:r>
              <a:rPr lang="en-US" sz="2000" dirty="0" err="1" smtClean="0"/>
              <a:t>assns</a:t>
            </a:r>
            <a:r>
              <a:rPr lang="en-US" sz="2000" dirty="0" smtClean="0"/>
              <a:t>:</a:t>
            </a:r>
            <a:r>
              <a:rPr lang="en-US" sz="2000" dirty="0"/>
              <a:t>	</a:t>
            </a:r>
            <a:r>
              <a:rPr lang="en-US" sz="2000" dirty="0" smtClean="0"/>
              <a:t>15%</a:t>
            </a:r>
            <a:endParaRPr lang="en-US" sz="2000" dirty="0"/>
          </a:p>
          <a:p>
            <a:pPr lvl="1"/>
            <a:r>
              <a:rPr lang="en-US" sz="2000" dirty="0" smtClean="0"/>
              <a:t>programming projects:</a:t>
            </a:r>
            <a:r>
              <a:rPr lang="en-US" sz="2000" dirty="0"/>
              <a:t>	</a:t>
            </a:r>
            <a:r>
              <a:rPr lang="en-US" sz="2000" dirty="0" smtClean="0"/>
              <a:t>15%</a:t>
            </a:r>
            <a:endParaRPr lang="en-US" sz="2000" dirty="0"/>
          </a:p>
          <a:p>
            <a:pPr lvl="1"/>
            <a:r>
              <a:rPr lang="en-US" sz="2000" dirty="0" smtClean="0"/>
              <a:t>midterms:			25%</a:t>
            </a:r>
          </a:p>
          <a:p>
            <a:pPr lvl="1"/>
            <a:r>
              <a:rPr lang="en-US" sz="2000" dirty="0" smtClean="0"/>
              <a:t>final:			30%</a:t>
            </a:r>
          </a:p>
          <a:p>
            <a:pPr lvl="1"/>
            <a:r>
              <a:rPr lang="en-US" sz="2000" dirty="0" smtClean="0"/>
              <a:t>your best of the above:	5%</a:t>
            </a:r>
          </a:p>
        </p:txBody>
      </p:sp>
      <p:sp>
        <p:nvSpPr>
          <p:cNvPr id="9220" name="Slide Number Placeholder 5"/>
          <p:cNvSpPr>
            <a:spLocks noGrp="1"/>
          </p:cNvSpPr>
          <p:nvPr>
            <p:ph type="sldNum" sz="quarter" idx="12"/>
            <p:custDataLst>
              <p:tags r:id="rId3"/>
            </p:custDataLst>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fld id="{E38BE87D-6FD5-436F-943D-4CAAA80A43EA}" type="slidenum">
              <a:rPr lang="en-US" sz="1400" smtClean="0"/>
              <a:pPr>
                <a:defRPr/>
              </a:pPr>
              <a:t>9</a:t>
            </a:fld>
            <a:endParaRPr lang="en-US" sz="1400" smtClean="0"/>
          </a:p>
        </p:txBody>
      </p:sp>
      <p:sp>
        <p:nvSpPr>
          <p:cNvPr id="9221" name="TextBox 4"/>
          <p:cNvSpPr txBox="1">
            <a:spLocks noChangeArrowheads="1"/>
          </p:cNvSpPr>
          <p:nvPr>
            <p:custDataLst>
              <p:tags r:id="rId4"/>
            </p:custDataLst>
          </p:nvPr>
        </p:nvSpPr>
        <p:spPr bwMode="auto">
          <a:xfrm>
            <a:off x="5286375" y="4943475"/>
            <a:ext cx="3643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CA">
                <a:solidFill>
                  <a:srgbClr val="FF0000"/>
                </a:solidFill>
              </a:rPr>
              <a:t>Must pass the final </a:t>
            </a:r>
            <a:br>
              <a:rPr lang="en-CA">
                <a:solidFill>
                  <a:srgbClr val="FF0000"/>
                </a:solidFill>
              </a:rPr>
            </a:br>
            <a:r>
              <a:rPr lang="en-CA">
                <a:solidFill>
                  <a:srgbClr val="FF0000"/>
                </a:solidFill>
              </a:rPr>
              <a:t>to pass the course.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5353</TotalTime>
  <Words>4667</Words>
  <Application>Microsoft Office PowerPoint</Application>
  <PresentationFormat>On-screen Show (4:3)</PresentationFormat>
  <Paragraphs>1108</Paragraphs>
  <Slides>57</Slides>
  <Notes>35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Come up and say hello!</vt:lpstr>
      <vt:lpstr>CPSC 221:  Algorithms and Data Structures  Lecture #0: Introduction</vt:lpstr>
      <vt:lpstr>Fibonacci</vt:lpstr>
      <vt:lpstr>Fibonacci</vt:lpstr>
      <vt:lpstr>Fibonacci</vt:lpstr>
      <vt:lpstr>Fibonacci</vt:lpstr>
      <vt:lpstr>Today’s Outline</vt:lpstr>
      <vt:lpstr>Course Information</vt:lpstr>
      <vt:lpstr>Course Policies</vt:lpstr>
      <vt:lpstr>Collaboration</vt:lpstr>
      <vt:lpstr>Course Mechanics</vt:lpstr>
      <vt:lpstr>Today’s Outline</vt:lpstr>
      <vt:lpstr>Observation</vt:lpstr>
      <vt:lpstr>Goals of the Course</vt:lpstr>
      <vt:lpstr>What is an Abstract Data Type?</vt:lpstr>
      <vt:lpstr>Data Structures as Algorithms</vt:lpstr>
      <vt:lpstr>Why so many data structures?</vt:lpstr>
      <vt:lpstr>Code Implementation</vt:lpstr>
      <vt:lpstr>ADT Presentation Algorithm</vt:lpstr>
      <vt:lpstr>Today’s Outline</vt:lpstr>
      <vt:lpstr>Queue ADT</vt:lpstr>
      <vt:lpstr>Applications of the Q</vt:lpstr>
      <vt:lpstr>Abstract Q Example</vt:lpstr>
      <vt:lpstr>Circular Array Q Data Structure</vt:lpstr>
      <vt:lpstr>Circular Array Q Example</vt:lpstr>
      <vt:lpstr>Circular Array Q Example</vt:lpstr>
      <vt:lpstr>Linked List Q Data Structure (C++ linked list  Racket list)</vt:lpstr>
      <vt:lpstr>Linked List Q Data Structure (C++ linked list  Racket list)</vt:lpstr>
      <vt:lpstr>Circular Array vs. Linked List</vt:lpstr>
      <vt:lpstr>Today’s Outline</vt:lpstr>
      <vt:lpstr>Stack ADT</vt:lpstr>
      <vt:lpstr>Stacks in Practice</vt:lpstr>
      <vt:lpstr>Example Stolen from Alan Hu  “Call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“Call Stack” and Recursion</vt:lpstr>
      <vt:lpstr>Array Stack Data Structure</vt:lpstr>
      <vt:lpstr>Let’s Trace How It Works</vt:lpstr>
      <vt:lpstr>Linked List Stack Data Structure</vt:lpstr>
      <vt:lpstr>Let’s Trace How It Works</vt:lpstr>
      <vt:lpstr>Data structures you should already know (a bit)</vt:lpstr>
      <vt:lpstr>To Do</vt:lpstr>
      <vt:lpstr>Coming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221: Introduction</dc:title>
  <dc:creator>Steve Wolfman</dc:creator>
  <cp:lastModifiedBy>Steve</cp:lastModifiedBy>
  <cp:revision>117</cp:revision>
  <cp:lastPrinted>2000-01-03T20:22:16Z</cp:lastPrinted>
  <dcterms:created xsi:type="dcterms:W3CDTF">2000-01-02T01:25:01Z</dcterms:created>
  <dcterms:modified xsi:type="dcterms:W3CDTF">2014-09-08T20:30:49Z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