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embeddings/oleObject1.bin" ContentType="application/vnd.openxmlformats-officedocument.oleObject"/>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embeddings/oleObject2.bin" ContentType="application/vnd.openxmlformats-officedocument.oleObject"/>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3.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24.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25.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26.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27.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28.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29.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30.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31.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3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33.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34.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35.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36.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37.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38.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39.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40.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41.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42.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43.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44.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45.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46.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47.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48.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49.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50.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51.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52.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53.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54.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55.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5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notesSlides/notesSlide57.xml" ContentType="application/vnd.openxmlformats-officedocument.presentationml.notesSlide+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58.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notesSlides/notesSlide59.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60.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61.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62.xml" ContentType="application/vnd.openxmlformats-officedocument.presentationml.notesSlid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notesSlides/notesSlide63.xml" ContentType="application/vnd.openxmlformats-officedocument.presentationml.notesSlide+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64.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65.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66.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67.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68.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notesSlides/notesSlide69.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notesSlides/notesSlide70.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71.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notesSlides/notesSlide72.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notesSlides/notesSlide73.xml" ContentType="application/vnd.openxmlformats-officedocument.presentationml.notesSlide+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74.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75.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notesSlides/notesSlide76.xml" ContentType="application/vnd.openxmlformats-officedocument.presentationml.notesSlide+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77.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notesSlides/notesSlide78.xml" ContentType="application/vnd.openxmlformats-officedocument.presentationml.notesSlide+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79.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80.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notesSlides/notesSlide81.xml" ContentType="application/vnd.openxmlformats-officedocument.presentationml.notesSlide+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notesSlides/notesSlide82.xml" ContentType="application/vnd.openxmlformats-officedocument.presentationml.notesSlide+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notesSlides/notesSlide83.xml" ContentType="application/vnd.openxmlformats-officedocument.presentationml.notesSlide+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84.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5"/>
  </p:notesMasterIdLst>
  <p:handoutMasterIdLst>
    <p:handoutMasterId r:id="rId96"/>
  </p:handoutMasterIdLst>
  <p:sldIdLst>
    <p:sldId id="256" r:id="rId2"/>
    <p:sldId id="269" r:id="rId3"/>
    <p:sldId id="294" r:id="rId4"/>
    <p:sldId id="284" r:id="rId5"/>
    <p:sldId id="285" r:id="rId6"/>
    <p:sldId id="343" r:id="rId7"/>
    <p:sldId id="345" r:id="rId8"/>
    <p:sldId id="355" r:id="rId9"/>
    <p:sldId id="346" r:id="rId10"/>
    <p:sldId id="347" r:id="rId11"/>
    <p:sldId id="387" r:id="rId12"/>
    <p:sldId id="349" r:id="rId13"/>
    <p:sldId id="350" r:id="rId14"/>
    <p:sldId id="353" r:id="rId15"/>
    <p:sldId id="354" r:id="rId16"/>
    <p:sldId id="326" r:id="rId17"/>
    <p:sldId id="289" r:id="rId18"/>
    <p:sldId id="288" r:id="rId19"/>
    <p:sldId id="290" r:id="rId20"/>
    <p:sldId id="291" r:id="rId21"/>
    <p:sldId id="292" r:id="rId22"/>
    <p:sldId id="378" r:id="rId23"/>
    <p:sldId id="379" r:id="rId24"/>
    <p:sldId id="380" r:id="rId25"/>
    <p:sldId id="381" r:id="rId26"/>
    <p:sldId id="327" r:id="rId27"/>
    <p:sldId id="382" r:id="rId28"/>
    <p:sldId id="385" r:id="rId29"/>
    <p:sldId id="386" r:id="rId30"/>
    <p:sldId id="356" r:id="rId31"/>
    <p:sldId id="293" r:id="rId32"/>
    <p:sldId id="332" r:id="rId33"/>
    <p:sldId id="296" r:id="rId34"/>
    <p:sldId id="297" r:id="rId35"/>
    <p:sldId id="357" r:id="rId36"/>
    <p:sldId id="298" r:id="rId37"/>
    <p:sldId id="358" r:id="rId38"/>
    <p:sldId id="299" r:id="rId39"/>
    <p:sldId id="359" r:id="rId40"/>
    <p:sldId id="300" r:id="rId41"/>
    <p:sldId id="360" r:id="rId42"/>
    <p:sldId id="301" r:id="rId43"/>
    <p:sldId id="361" r:id="rId44"/>
    <p:sldId id="302" r:id="rId45"/>
    <p:sldId id="328" r:id="rId46"/>
    <p:sldId id="318" r:id="rId47"/>
    <p:sldId id="303" r:id="rId48"/>
    <p:sldId id="352" r:id="rId49"/>
    <p:sldId id="351" r:id="rId50"/>
    <p:sldId id="333" r:id="rId51"/>
    <p:sldId id="304" r:id="rId52"/>
    <p:sldId id="305" r:id="rId53"/>
    <p:sldId id="306" r:id="rId54"/>
    <p:sldId id="307" r:id="rId55"/>
    <p:sldId id="336" r:id="rId56"/>
    <p:sldId id="337" r:id="rId57"/>
    <p:sldId id="338" r:id="rId58"/>
    <p:sldId id="339" r:id="rId59"/>
    <p:sldId id="340" r:id="rId60"/>
    <p:sldId id="342" r:id="rId61"/>
    <p:sldId id="334" r:id="rId62"/>
    <p:sldId id="341" r:id="rId63"/>
    <p:sldId id="319" r:id="rId64"/>
    <p:sldId id="308" r:id="rId65"/>
    <p:sldId id="362" r:id="rId66"/>
    <p:sldId id="363" r:id="rId67"/>
    <p:sldId id="364" r:id="rId68"/>
    <p:sldId id="365" r:id="rId69"/>
    <p:sldId id="366" r:id="rId70"/>
    <p:sldId id="388" r:id="rId71"/>
    <p:sldId id="389" r:id="rId72"/>
    <p:sldId id="370" r:id="rId73"/>
    <p:sldId id="369" r:id="rId74"/>
    <p:sldId id="371" r:id="rId75"/>
    <p:sldId id="374" r:id="rId76"/>
    <p:sldId id="376" r:id="rId77"/>
    <p:sldId id="377" r:id="rId78"/>
    <p:sldId id="329" r:id="rId79"/>
    <p:sldId id="309" r:id="rId80"/>
    <p:sldId id="310" r:id="rId81"/>
    <p:sldId id="311" r:id="rId82"/>
    <p:sldId id="312" r:id="rId83"/>
    <p:sldId id="313" r:id="rId84"/>
    <p:sldId id="314" r:id="rId85"/>
    <p:sldId id="320" r:id="rId86"/>
    <p:sldId id="321" r:id="rId87"/>
    <p:sldId id="316" r:id="rId88"/>
    <p:sldId id="322" r:id="rId89"/>
    <p:sldId id="325" r:id="rId90"/>
    <p:sldId id="323" r:id="rId91"/>
    <p:sldId id="324" r:id="rId92"/>
    <p:sldId id="280" r:id="rId93"/>
    <p:sldId id="281" r:id="rId94"/>
  </p:sldIdLst>
  <p:sldSz cx="9144000" cy="6858000" type="screen4x3"/>
  <p:notesSz cx="7315200" cy="9601200"/>
  <p:custDataLst>
    <p:tags r:id="rId9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C1"/>
    <a:srgbClr val="FF9F9F"/>
    <a:srgbClr val="9BD4FF"/>
    <a:srgbClr val="43AEFF"/>
    <a:srgbClr val="F8F8F8"/>
    <a:srgbClr val="339933"/>
    <a:srgbClr val="99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9" autoAdjust="0"/>
    <p:restoredTop sz="79732" autoAdjust="0"/>
  </p:normalViewPr>
  <p:slideViewPr>
    <p:cSldViewPr>
      <p:cViewPr varScale="1">
        <p:scale>
          <a:sx n="104" d="100"/>
          <a:sy n="104" d="100"/>
        </p:scale>
        <p:origin x="-18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70" y="-84"/>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heme" Target="theme/theme1.xml"/><Relationship Id="rId10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notesMaster" Target="notesMasters/notesMaster1.xml"/><Relationship Id="rId96" Type="http://schemas.openxmlformats.org/officeDocument/2006/relationships/handoutMaster" Target="handoutMasters/handoutMaster1.xml"/><Relationship Id="rId97" Type="http://schemas.openxmlformats.org/officeDocument/2006/relationships/printerSettings" Target="printerSettings/printerSettings1.bin"/><Relationship Id="rId98" Type="http://schemas.openxmlformats.org/officeDocument/2006/relationships/tags" Target="tags/tag1.xml"/><Relationship Id="rId9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viewProps" Target="view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82938" cy="471488"/>
          </a:xfrm>
          <a:prstGeom prst="rect">
            <a:avLst/>
          </a:prstGeom>
          <a:noFill/>
          <a:ln w="9525">
            <a:noFill/>
            <a:miter lim="800000"/>
            <a:headEnd/>
            <a:tailEnd/>
          </a:ln>
          <a:effectLst/>
        </p:spPr>
        <p:txBody>
          <a:bodyPr vert="horz" wrap="square" lIns="94870" tIns="47434" rIns="94870" bIns="47434" numCol="1" anchor="t" anchorCtr="0" compatLnSpc="1">
            <a:prstTxWarp prst="textNoShape">
              <a:avLst/>
            </a:prstTxWarp>
          </a:bodyPr>
          <a:lstStyle>
            <a:lvl1pPr defTabSz="948869">
              <a:defRPr sz="1200"/>
            </a:lvl1pPr>
          </a:lstStyle>
          <a:p>
            <a:pPr>
              <a:defRPr/>
            </a:pPr>
            <a:endParaRPr lang="en-US"/>
          </a:p>
        </p:txBody>
      </p:sp>
      <p:sp>
        <p:nvSpPr>
          <p:cNvPr id="145411" name="Rectangle 3"/>
          <p:cNvSpPr>
            <a:spLocks noGrp="1" noChangeArrowheads="1"/>
          </p:cNvSpPr>
          <p:nvPr>
            <p:ph type="dt" sz="quarter" idx="1"/>
          </p:nvPr>
        </p:nvSpPr>
        <p:spPr bwMode="auto">
          <a:xfrm>
            <a:off x="4135438" y="0"/>
            <a:ext cx="3182937" cy="471488"/>
          </a:xfrm>
          <a:prstGeom prst="rect">
            <a:avLst/>
          </a:prstGeom>
          <a:noFill/>
          <a:ln w="9525">
            <a:noFill/>
            <a:miter lim="800000"/>
            <a:headEnd/>
            <a:tailEnd/>
          </a:ln>
          <a:effectLst/>
        </p:spPr>
        <p:txBody>
          <a:bodyPr vert="horz" wrap="square" lIns="94870" tIns="47434" rIns="94870" bIns="47434" numCol="1" anchor="t" anchorCtr="0" compatLnSpc="1">
            <a:prstTxWarp prst="textNoShape">
              <a:avLst/>
            </a:prstTxWarp>
          </a:bodyPr>
          <a:lstStyle>
            <a:lvl1pPr algn="r" defTabSz="948869">
              <a:defRPr sz="1200"/>
            </a:lvl1pPr>
          </a:lstStyle>
          <a:p>
            <a:pPr>
              <a:defRPr/>
            </a:pPr>
            <a:endParaRPr lang="en-US"/>
          </a:p>
        </p:txBody>
      </p:sp>
      <p:sp>
        <p:nvSpPr>
          <p:cNvPr id="145412" name="Rectangle 4"/>
          <p:cNvSpPr>
            <a:spLocks noGrp="1" noChangeArrowheads="1"/>
          </p:cNvSpPr>
          <p:nvPr>
            <p:ph type="ftr" sz="quarter" idx="2"/>
          </p:nvPr>
        </p:nvSpPr>
        <p:spPr bwMode="auto">
          <a:xfrm>
            <a:off x="0" y="9132888"/>
            <a:ext cx="3182938" cy="471487"/>
          </a:xfrm>
          <a:prstGeom prst="rect">
            <a:avLst/>
          </a:prstGeom>
          <a:noFill/>
          <a:ln w="9525">
            <a:noFill/>
            <a:miter lim="800000"/>
            <a:headEnd/>
            <a:tailEnd/>
          </a:ln>
          <a:effectLst/>
        </p:spPr>
        <p:txBody>
          <a:bodyPr vert="horz" wrap="square" lIns="94870" tIns="47434" rIns="94870" bIns="47434" numCol="1" anchor="b" anchorCtr="0" compatLnSpc="1">
            <a:prstTxWarp prst="textNoShape">
              <a:avLst/>
            </a:prstTxWarp>
          </a:bodyPr>
          <a:lstStyle>
            <a:lvl1pPr defTabSz="948869">
              <a:defRPr sz="1200"/>
            </a:lvl1pPr>
          </a:lstStyle>
          <a:p>
            <a:pPr>
              <a:defRPr/>
            </a:pPr>
            <a:endParaRPr lang="en-US"/>
          </a:p>
        </p:txBody>
      </p:sp>
      <p:sp>
        <p:nvSpPr>
          <p:cNvPr id="145413" name="Rectangle 5"/>
          <p:cNvSpPr>
            <a:spLocks noGrp="1" noChangeArrowheads="1"/>
          </p:cNvSpPr>
          <p:nvPr>
            <p:ph type="sldNum" sz="quarter" idx="3"/>
          </p:nvPr>
        </p:nvSpPr>
        <p:spPr bwMode="auto">
          <a:xfrm>
            <a:off x="4135438" y="9132888"/>
            <a:ext cx="3182937" cy="471487"/>
          </a:xfrm>
          <a:prstGeom prst="rect">
            <a:avLst/>
          </a:prstGeom>
          <a:noFill/>
          <a:ln w="9525">
            <a:noFill/>
            <a:miter lim="800000"/>
            <a:headEnd/>
            <a:tailEnd/>
          </a:ln>
          <a:effectLst/>
        </p:spPr>
        <p:txBody>
          <a:bodyPr vert="horz" wrap="square" lIns="94870" tIns="47434" rIns="94870" bIns="47434" numCol="1" anchor="b" anchorCtr="0" compatLnSpc="1">
            <a:prstTxWarp prst="textNoShape">
              <a:avLst/>
            </a:prstTxWarp>
          </a:bodyPr>
          <a:lstStyle>
            <a:lvl1pPr algn="r" defTabSz="948869">
              <a:defRPr sz="1200"/>
            </a:lvl1pPr>
          </a:lstStyle>
          <a:p>
            <a:pPr>
              <a:defRPr/>
            </a:pPr>
            <a:fld id="{08ABF072-33C6-4639-A2E4-9E84B69B1EB5}" type="slidenum">
              <a:rPr lang="en-US"/>
              <a:pPr>
                <a:defRPr/>
              </a:pPr>
              <a:t>‹#›</a:t>
            </a:fld>
            <a:endParaRPr lang="en-US"/>
          </a:p>
        </p:txBody>
      </p:sp>
    </p:spTree>
    <p:extLst>
      <p:ext uri="{BB962C8B-B14F-4D97-AF65-F5344CB8AC3E}">
        <p14:creationId xmlns:p14="http://schemas.microsoft.com/office/powerpoint/2010/main" val="3064210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21">
              <a:defRPr sz="1200"/>
            </a:lvl1pPr>
          </a:lstStyle>
          <a:p>
            <a:pPr>
              <a:defRPr/>
            </a:pPr>
            <a:endParaRPr lang="en-US"/>
          </a:p>
        </p:txBody>
      </p:sp>
      <p:sp>
        <p:nvSpPr>
          <p:cNvPr id="194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21">
              <a:defRPr sz="1200"/>
            </a:lvl1pPr>
          </a:lstStyle>
          <a:p>
            <a:pPr>
              <a:defRPr/>
            </a:pPr>
            <a:endParaRPr lang="en-US"/>
          </a:p>
        </p:txBody>
      </p:sp>
      <p:sp>
        <p:nvSpPr>
          <p:cNvPr id="90116"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eaVert" wrap="square" lIns="96635" tIns="48317" rIns="96635" bIns="483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21">
              <a:defRPr sz="1200"/>
            </a:lvl1pPr>
          </a:lstStyle>
          <a:p>
            <a:pPr>
              <a:defRPr/>
            </a:pPr>
            <a:endParaRPr lang="en-US"/>
          </a:p>
        </p:txBody>
      </p:sp>
      <p:sp>
        <p:nvSpPr>
          <p:cNvPr id="194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21">
              <a:defRPr sz="1200"/>
            </a:lvl1pPr>
          </a:lstStyle>
          <a:p>
            <a:pPr>
              <a:defRPr/>
            </a:pPr>
            <a:fld id="{0C122FD1-C5D9-426A-912D-C6698B49D195}" type="slidenum">
              <a:rPr lang="en-US"/>
              <a:pPr>
                <a:defRPr/>
              </a:pPr>
              <a:t>‹#›</a:t>
            </a:fld>
            <a:endParaRPr lang="en-US"/>
          </a:p>
        </p:txBody>
      </p:sp>
    </p:spTree>
    <p:extLst>
      <p:ext uri="{BB962C8B-B14F-4D97-AF65-F5344CB8AC3E}">
        <p14:creationId xmlns:p14="http://schemas.microsoft.com/office/powerpoint/2010/main" val="233587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76E0977-AA8E-49EF-945A-4A51922EFC02}" type="slidenum">
              <a:rPr lang="en-US" sz="1200" smtClean="0"/>
              <a:pPr/>
              <a:t>1</a:t>
            </a:fld>
            <a:endParaRPr lang="en-US" sz="12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r>
              <a:rPr lang="en-US" dirty="0" smtClean="0"/>
              <a:t>TODO (future terms): update the term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3DDB09-1062-4D46-A3DB-019AFB136AF3}" type="slidenum">
              <a:rPr lang="en-US" sz="1200" smtClean="0"/>
              <a:pPr/>
              <a:t>10</a:t>
            </a:fld>
            <a:endParaRPr 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X1x2x3x4…xn SD(x)</a:t>
            </a:r>
          </a:p>
          <a:p>
            <a:r>
              <a:rPr lang="en-US" smtClean="0"/>
              <a:t>x % 3 = SD(x) % 3</a:t>
            </a:r>
          </a:p>
          <a:p>
            <a:r>
              <a:rPr lang="en-US" smtClean="0"/>
              <a:t>tack on digit at end</a:t>
            </a:r>
          </a:p>
          <a:p>
            <a:r>
              <a:rPr lang="en-US" smtClean="0"/>
              <a:t>10 % 3 = 1</a:t>
            </a:r>
          </a:p>
          <a:p>
            <a:endParaRPr lang="en-US" smtClean="0"/>
          </a:p>
          <a:p>
            <a:r>
              <a:rPr lang="en-US" smtClean="0"/>
              <a:t>Good way to convince them that multiplying by 10 mod 3 is the same as multiplying by 1 mod 3:</a:t>
            </a:r>
          </a:p>
          <a:p>
            <a:endParaRPr lang="en-US" smtClean="0"/>
          </a:p>
          <a:p>
            <a:r>
              <a:rPr lang="en-US" smtClean="0"/>
              <a:t>10x mod 3 = (3 + 3 + 3 + 1)x mod 3 = 3x + 3x + 3x + x mod 3</a:t>
            </a:r>
          </a:p>
          <a:p>
            <a:endParaRPr lang="en-US" smtClean="0"/>
          </a:p>
          <a:p>
            <a:r>
              <a:rPr lang="en-US" smtClean="0"/>
              <a:t>Obviously, adding something that’s divisible by 3 doesn’t change anything so:</a:t>
            </a:r>
          </a:p>
          <a:p>
            <a:endParaRPr lang="en-US" smtClean="0"/>
          </a:p>
          <a:p>
            <a:r>
              <a:rPr lang="en-US" smtClean="0"/>
              <a:t>= x mod 3</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3DDB09-1062-4D46-A3DB-019AFB136AF3}" type="slidenum">
              <a:rPr lang="en-US" sz="1200" smtClean="0"/>
              <a:pPr/>
              <a:t>11</a:t>
            </a:fld>
            <a:endParaRPr 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X1x2x3x4…xn SD(x)</a:t>
            </a:r>
          </a:p>
          <a:p>
            <a:r>
              <a:rPr lang="en-US" smtClean="0"/>
              <a:t>x % 3 = SD(x) % 3</a:t>
            </a:r>
          </a:p>
          <a:p>
            <a:r>
              <a:rPr lang="en-US" smtClean="0"/>
              <a:t>tack on digit at end</a:t>
            </a:r>
          </a:p>
          <a:p>
            <a:r>
              <a:rPr lang="en-US" smtClean="0"/>
              <a:t>10 % 3 = 1</a:t>
            </a:r>
          </a:p>
          <a:p>
            <a:endParaRPr lang="en-US" smtClean="0"/>
          </a:p>
          <a:p>
            <a:r>
              <a:rPr lang="en-US" smtClean="0"/>
              <a:t>Good way to convince them that multiplying by 10 mod 3 is the same as multiplying by 1 mod 3:</a:t>
            </a:r>
          </a:p>
          <a:p>
            <a:endParaRPr lang="en-US" smtClean="0"/>
          </a:p>
          <a:p>
            <a:r>
              <a:rPr lang="en-US" smtClean="0"/>
              <a:t>10x mod 3 = (3 + 3 + 3 + 1)x mod 3 = 3x + 3x + 3x + x mod 3</a:t>
            </a:r>
          </a:p>
          <a:p>
            <a:endParaRPr lang="en-US" smtClean="0"/>
          </a:p>
          <a:p>
            <a:r>
              <a:rPr lang="en-US" smtClean="0"/>
              <a:t>Obviously, adding something that’s divisible by 3 doesn’t change anything so:</a:t>
            </a:r>
          </a:p>
          <a:p>
            <a:endParaRPr lang="en-US" smtClean="0"/>
          </a:p>
          <a:p>
            <a:r>
              <a:rPr lang="en-US" smtClean="0"/>
              <a:t>= x mod 3</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13F9092-64F9-465B-838C-25A3D7320183}" type="slidenum">
              <a:rPr lang="en-US" sz="1200" smtClean="0"/>
              <a:pPr/>
              <a:t>12</a:t>
            </a:fld>
            <a:endParaRPr lang="en-US" sz="12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X1x2x3x4…xn SD(x)</a:t>
            </a:r>
          </a:p>
          <a:p>
            <a:r>
              <a:rPr lang="en-US" smtClean="0"/>
              <a:t>x % 3 = SD(x) % 3</a:t>
            </a:r>
          </a:p>
          <a:p>
            <a:r>
              <a:rPr lang="en-US" smtClean="0"/>
              <a:t>tack on digit at end</a:t>
            </a:r>
          </a:p>
          <a:p>
            <a:r>
              <a:rPr lang="en-US" smtClean="0"/>
              <a:t>10 % 3 = 1</a:t>
            </a:r>
          </a:p>
          <a:p>
            <a:endParaRPr lang="en-US" smtClean="0"/>
          </a:p>
          <a:p>
            <a:r>
              <a:rPr lang="en-US" smtClean="0"/>
              <a:t>Good way to convince them that multiplying by 10 mod 3 is the same as multiplying by 1 mod 3:</a:t>
            </a:r>
          </a:p>
          <a:p>
            <a:endParaRPr lang="en-US" smtClean="0"/>
          </a:p>
          <a:p>
            <a:r>
              <a:rPr lang="en-US" smtClean="0"/>
              <a:t>10x mod 3 = (3 + 3 + 3 + 1)x mod 3 = 3x + 3x + 3x + x mod 3</a:t>
            </a:r>
          </a:p>
          <a:p>
            <a:endParaRPr lang="en-US" smtClean="0"/>
          </a:p>
          <a:p>
            <a:r>
              <a:rPr lang="en-US" smtClean="0"/>
              <a:t>Obviously, adding something that’s divisible by 3 doesn’t change anything so:</a:t>
            </a:r>
          </a:p>
          <a:p>
            <a:endParaRPr lang="en-US" smtClean="0"/>
          </a:p>
          <a:p>
            <a:r>
              <a:rPr lang="en-US" smtClean="0"/>
              <a:t>= x mod 3</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1A802E2-DCE0-4269-98BA-7BBE29416D4B}" type="slidenum">
              <a:rPr lang="en-US" sz="1200" smtClean="0"/>
              <a:pPr/>
              <a:t>13</a:t>
            </a:fld>
            <a:endParaRPr lang="en-US" sz="12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actually use a property of modular arithmetic that we haven’t proven to do the substitution above (putting SD(z) in for z), but it is a correct property.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EF3F492-B85C-490E-B613-AA8393DF75E9}" type="slidenum">
              <a:rPr lang="en-US" sz="1200" smtClean="0"/>
              <a:pPr/>
              <a:t>14</a:t>
            </a:fld>
            <a:endParaRPr lang="en-US" sz="12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1943125-D284-41A7-963E-5DF26918F636}" type="slidenum">
              <a:rPr lang="en-US" sz="1200" smtClean="0"/>
              <a:pPr/>
              <a:t>15</a:t>
            </a:fld>
            <a:endParaRPr lang="en-US" sz="12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CF2997A-3FBB-4400-933D-2C55C85C7D37}" type="slidenum">
              <a:rPr lang="en-US" sz="1200" smtClean="0"/>
              <a:pPr/>
              <a:t>16</a:t>
            </a:fld>
            <a:endParaRPr lang="en-US" sz="12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991E030-D20B-40E8-B4C0-499376E60605}" type="slidenum">
              <a:rPr lang="en-US" sz="1200" smtClean="0"/>
              <a:pPr/>
              <a:t>17</a:t>
            </a:fld>
            <a:endParaRPr lang="en-US" sz="120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Let’s try some solutions to this:</a:t>
            </a:r>
          </a:p>
          <a:p>
            <a:r>
              <a:rPr lang="en-US" smtClean="0"/>
              <a:t>List of Ids</a:t>
            </a:r>
          </a:p>
          <a:p>
            <a:endParaRPr lang="en-US" smtClean="0"/>
          </a:p>
          <a:p>
            <a:endParaRPr lang="en-US" smtClean="0"/>
          </a:p>
          <a:p>
            <a:r>
              <a:rPr lang="en-US" smtClean="0"/>
              <a:t>Ordered list of Ids</a:t>
            </a:r>
          </a:p>
          <a:p>
            <a:endParaRPr lang="en-US" smtClean="0"/>
          </a:p>
          <a:p>
            <a:endParaRPr lang="en-US" smtClean="0"/>
          </a:p>
          <a:p>
            <a:r>
              <a:rPr lang="en-US" smtClean="0"/>
              <a:t>Array of all possible IDs</a:t>
            </a:r>
          </a:p>
          <a:p>
            <a:endParaRPr lang="en-US" smtClean="0"/>
          </a:p>
          <a:p>
            <a:endParaRPr lang="en-US" smtClean="0"/>
          </a:p>
          <a:p>
            <a:endParaRPr lang="en-US" smtClean="0"/>
          </a:p>
          <a:p>
            <a:r>
              <a:rPr lang="en-US" smtClean="0"/>
              <a:t>Issues to address:</a:t>
            </a:r>
          </a:p>
          <a:p>
            <a:pPr>
              <a:buFontTx/>
              <a:buChar char="-"/>
            </a:pPr>
            <a:r>
              <a:rPr lang="en-US" smtClean="0"/>
              <a:t>How do we compare performance?  (Pull out things like wall-clock time, network traffic, etc.)</a:t>
            </a:r>
          </a:p>
          <a:p>
            <a:pPr>
              <a:buFontTx/>
              <a:buChar char="-"/>
            </a:pPr>
            <a:r>
              <a:rPr lang="en-US" smtClean="0"/>
              <a:t>How do we generalize our comparison across computers and input sizes?</a:t>
            </a:r>
          </a:p>
          <a:p>
            <a:pPr lvl="1">
              <a:buFontTx/>
              <a:buChar char="-"/>
            </a:pPr>
            <a:r>
              <a:rPr lang="en-US" smtClean="0"/>
              <a:t>Specifically, what does an input size MEAN when there can be many inputs of a given size?</a:t>
            </a:r>
          </a:p>
          <a:p>
            <a:pPr>
              <a:buFontTx/>
              <a:buChar cha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803F821-605E-4245-A908-AEEE35E7E280}" type="slidenum">
              <a:rPr lang="en-US" sz="1200" smtClean="0"/>
              <a:pPr/>
              <a:t>18</a:t>
            </a:fld>
            <a:endParaRPr lang="en-US" sz="12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most general sense, input size is the number of bits required to describe the input.  Not clear it’s worthwhile to make that distinction here, however.</a:t>
            </a:r>
          </a:p>
          <a:p>
            <a:endParaRPr lang="en-US" dirty="0" smtClean="0"/>
          </a:p>
          <a:p>
            <a:r>
              <a:rPr lang="en-US" dirty="0" smtClean="0"/>
              <a:t>In general, we’ll use analysis of algorithms to determine just this sort of thing. Time and space tradeoffs.</a:t>
            </a:r>
          </a:p>
          <a:p>
            <a:endParaRPr lang="en-US" dirty="0" smtClean="0"/>
          </a:p>
          <a:p>
            <a:r>
              <a:rPr lang="en-US" dirty="0" smtClean="0"/>
              <a:t>We’ll also use the analyses to see how we can improve our algorithms.</a:t>
            </a:r>
          </a:p>
          <a:p>
            <a:endParaRPr lang="en-US" dirty="0" smtClean="0"/>
          </a:p>
          <a:p>
            <a:r>
              <a:rPr lang="en-US" dirty="0" smtClean="0"/>
              <a:t>Here’s a general sketch of what an analysis will look like.</a:t>
            </a:r>
          </a:p>
          <a:p>
            <a:endParaRPr lang="en-US" dirty="0" smtClean="0"/>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6B63537-3BD7-4C17-8AA2-8CF340CEDDD9}" type="slidenum">
              <a:rPr lang="en-US" sz="1200" smtClean="0"/>
              <a:pPr/>
              <a:t>19</a:t>
            </a:fld>
            <a:endParaRPr lang="en-US" sz="120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didn’t get very precise in our analysis of the ID info finder; why?</a:t>
            </a:r>
          </a:p>
          <a:p>
            <a:endParaRPr lang="en-US" smtClean="0"/>
          </a:p>
          <a:p>
            <a:r>
              <a:rPr lang="en-US" smtClean="0"/>
              <a:t>Didn’t know the machine we’d use.</a:t>
            </a:r>
          </a:p>
          <a:p>
            <a:endParaRPr lang="en-US" smtClean="0"/>
          </a:p>
          <a:p>
            <a:r>
              <a:rPr lang="en-US" smtClean="0"/>
              <a:t>Is this always true? Do you buy that coefficients and low order terms don’t matter?</a:t>
            </a:r>
          </a:p>
          <a:p>
            <a:endParaRPr lang="en-US" smtClean="0"/>
          </a:p>
          <a:p>
            <a:r>
              <a:rPr lang="en-US" smtClean="0"/>
              <a:t>When might they matter?</a:t>
            </a:r>
          </a:p>
          <a:p>
            <a:endParaRPr lang="en-US" smtClean="0"/>
          </a:p>
          <a:p>
            <a:r>
              <a:rPr lang="en-US" smtClean="0"/>
              <a:t>(Linked list memory usage)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E100D03-1635-4F9F-AF78-80F1F0580B18}" type="slidenum">
              <a:rPr lang="en-US" sz="1200" smtClean="0"/>
              <a:pPr/>
              <a:t>2</a:t>
            </a:fld>
            <a:endParaRPr 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C1EDF9D-A83C-47D2-8D18-A7D23CA716DC}" type="slidenum">
              <a:rPr lang="en-US" sz="1200" smtClean="0"/>
              <a:pPr/>
              <a:t>20</a:t>
            </a:fld>
            <a:endParaRPr lang="en-US" sz="120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 the other hand, the high order terms will tend to dominate given enough input. Here’s a chart of how quickly a computer can finish various algorithms according to their runtime.</a:t>
            </a:r>
          </a:p>
          <a:p>
            <a:endParaRPr lang="en-US" smtClean="0"/>
          </a:p>
          <a:p>
            <a:r>
              <a:rPr lang="en-US" smtClean="0"/>
              <a:t>There are “pie seconds” in a nanocentury.  Roughly 3.14 seconds in one billionth of a century.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B88DCE2-DFB9-4BB9-8C1C-7FA12A34669A}" type="slidenum">
              <a:rPr lang="en-US" sz="1200" smtClean="0"/>
              <a:pPr/>
              <a:t>21</a:t>
            </a:fld>
            <a:endParaRPr lang="en-US" sz="120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We’ll use some specific terminology to describe asymptotic behavior.</a:t>
            </a:r>
          </a:p>
          <a:p>
            <a:endParaRPr lang="en-US" smtClean="0"/>
          </a:p>
          <a:p>
            <a:r>
              <a:rPr lang="en-US" smtClean="0"/>
              <a:t>There are some analogies here that you might find useful.</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TAs suggested this style of approach in 2011W2 after talking with students in midterm office hours prep.</a:t>
            </a:r>
            <a:endParaRPr lang="en-CA" dirty="0"/>
          </a:p>
        </p:txBody>
      </p:sp>
      <p:sp>
        <p:nvSpPr>
          <p:cNvPr id="4" name="Slide Number Placeholder 3"/>
          <p:cNvSpPr>
            <a:spLocks noGrp="1"/>
          </p:cNvSpPr>
          <p:nvPr>
            <p:ph type="sldNum" sz="quarter" idx="10"/>
          </p:nvPr>
        </p:nvSpPr>
        <p:spPr/>
        <p:txBody>
          <a:bodyPr/>
          <a:lstStyle/>
          <a:p>
            <a:pPr>
              <a:defRPr/>
            </a:pPr>
            <a:fld id="{0C122FD1-C5D9-426A-912D-C6698B49D195}" type="slidenum">
              <a:rPr lang="en-US" smtClean="0"/>
              <a:pPr>
                <a:defRPr/>
              </a:pPr>
              <a:t>22</a:t>
            </a:fld>
            <a:endParaRPr lang="en-US"/>
          </a:p>
        </p:txBody>
      </p:sp>
    </p:spTree>
    <p:extLst>
      <p:ext uri="{BB962C8B-B14F-4D97-AF65-F5344CB8AC3E}">
        <p14:creationId xmlns:p14="http://schemas.microsoft.com/office/powerpoint/2010/main" val="3748469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30E310C-0785-470D-A870-65FCB4D59111}" type="slidenum">
              <a:rPr lang="en-US" sz="1200" smtClean="0"/>
              <a:pPr/>
              <a:t>26</a:t>
            </a:fld>
            <a:endParaRPr lang="en-US" sz="120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We’ll use some specific terminology to describe asymptotic behavior.</a:t>
            </a:r>
          </a:p>
          <a:p>
            <a:endParaRPr lang="en-US" smtClean="0"/>
          </a:p>
          <a:p>
            <a:r>
              <a:rPr lang="en-US" smtClean="0"/>
              <a:t>There are some analogies here that you might find useful.</a:t>
            </a:r>
          </a:p>
          <a:p>
            <a:endParaRPr lang="en-US" smtClean="0"/>
          </a:p>
          <a:p>
            <a:r>
              <a:rPr lang="en-US" smtClean="0"/>
              <a:t>2010W2, dropped these INCORRECT definitions (e.g., n vs. n|sin n|, is not o nor theta)</a:t>
            </a:r>
          </a:p>
          <a:p>
            <a:endParaRPr lang="en-US" smtClean="0"/>
          </a:p>
          <a:p>
            <a:r>
              <a:rPr lang="en-US" smtClean="0">
                <a:sym typeface="Symbol" pitchFamily="18" charset="2"/>
              </a:rPr>
              <a:t>T(n) o(f(n)) if T(n)  O(f(n)) and T(n)  (f(n))</a:t>
            </a:r>
          </a:p>
          <a:p>
            <a:r>
              <a:rPr lang="en-US" smtClean="0">
                <a:sym typeface="Symbol" pitchFamily="18" charset="2"/>
              </a:rPr>
              <a:t>T(n) (f(n)) if T(n)  O(f(n)) and T(n)  (f(n))</a:t>
            </a:r>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537B43B-88A1-4474-93AA-EDFF3F4D2051}" type="slidenum">
              <a:rPr lang="en-US" sz="1200" smtClean="0"/>
              <a:pPr/>
              <a:t>30</a:t>
            </a:fld>
            <a:endParaRPr lang="en-US" sz="120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We’ll use some specific terminology to describe asymptotic behavior.</a:t>
            </a:r>
          </a:p>
          <a:p>
            <a:endParaRPr lang="en-US" smtClean="0"/>
          </a:p>
          <a:p>
            <a:r>
              <a:rPr lang="en-US" smtClean="0"/>
              <a:t>There are some analogies here that you might find useful.</a:t>
            </a:r>
          </a:p>
          <a:p>
            <a:endParaRPr lang="en-US" smtClean="0"/>
          </a:p>
          <a:p>
            <a:r>
              <a:rPr lang="en-US" smtClean="0"/>
              <a:t>2010W2, dropped these INCORRECT definitions (e.g., n vs. n|sin n|, is not o nor theta)</a:t>
            </a:r>
          </a:p>
          <a:p>
            <a:endParaRPr lang="en-US" smtClean="0"/>
          </a:p>
          <a:p>
            <a:r>
              <a:rPr lang="en-US" smtClean="0">
                <a:sym typeface="Symbol" pitchFamily="18" charset="2"/>
              </a:rPr>
              <a:t>T(n) o(f(n)) if T(n)  O(f(n)) and T(n)  (f(n))</a:t>
            </a:r>
          </a:p>
          <a:p>
            <a:r>
              <a:rPr lang="en-US" smtClean="0">
                <a:sym typeface="Symbol" pitchFamily="18" charset="2"/>
              </a:rPr>
              <a:t>T(n) (f(n)) if T(n)  O(f(n)) and T(n)  (f(n))</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9E01BE6-ED5E-4389-8892-C0C8B47138EB}" type="slidenum">
              <a:rPr lang="en-US" sz="1200" smtClean="0"/>
              <a:pPr/>
              <a:t>31</a:t>
            </a:fld>
            <a:endParaRPr lang="en-US" sz="120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1492587-3E92-4A19-B354-C583C87E5B2C}" type="slidenum">
              <a:rPr lang="en-US" sz="1200" smtClean="0"/>
              <a:pPr/>
              <a:t>32</a:t>
            </a:fld>
            <a:endParaRPr lang="en-US" sz="120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8233F81-FBCA-44C4-AEDC-1BF38B5B3286}" type="slidenum">
              <a:rPr lang="en-US" sz="1200" smtClean="0"/>
              <a:pPr/>
              <a:t>33</a:t>
            </a:fld>
            <a:endParaRPr lang="en-US" sz="120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Welcome, everyone, to the Silicon Downs. I’m getting race results as we stand here.</a:t>
            </a:r>
          </a:p>
          <a:p>
            <a:endParaRPr lang="en-US" smtClean="0"/>
          </a:p>
          <a:p>
            <a:r>
              <a:rPr lang="en-US" smtClean="0"/>
              <a:t>Let’s start with the first race. I’ll have the first row bet on race #1. Raise your hand if you bet on function #1 (the jockey is n^0.1)</a:t>
            </a:r>
          </a:p>
          <a:p>
            <a:endParaRPr lang="en-US" smtClean="0"/>
          </a:p>
          <a:p>
            <a:r>
              <a:rPr lang="en-US" smtClean="0"/>
              <a:t>So on.</a:t>
            </a:r>
          </a:p>
          <a:p>
            <a:r>
              <a:rPr lang="en-US" smtClean="0"/>
              <a:t>Show the race slides after each race.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41694F4-05DA-4BDC-874F-A3F36BE3BECE}" type="slidenum">
              <a:rPr lang="en-US" sz="1200" smtClean="0"/>
              <a:pPr/>
              <a:t>34</a:t>
            </a:fld>
            <a:endParaRPr lang="en-US" sz="1200" smtClean="0"/>
          </a:p>
        </p:txBody>
      </p:sp>
      <p:sp>
        <p:nvSpPr>
          <p:cNvPr id="116739" name="Rectangle 2"/>
          <p:cNvSpPr>
            <a:spLocks noGrp="1" noRot="1" noChangeAspect="1" noChangeArrowheads="1" noTextEdit="1"/>
          </p:cNvSpPr>
          <p:nvPr>
            <p:ph type="sldImg"/>
          </p:nvPr>
        </p:nvSpPr>
        <p:spPr>
          <a:xfrm>
            <a:off x="1223963" y="709613"/>
            <a:ext cx="4797425" cy="3598862"/>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ECA5559-F3B0-45BF-898C-61A2844655A8}" type="slidenum">
              <a:rPr lang="en-US" sz="1200" smtClean="0"/>
              <a:pPr/>
              <a:t>35</a:t>
            </a:fld>
            <a:endParaRPr lang="en-US" sz="1200" smtClean="0"/>
          </a:p>
        </p:txBody>
      </p:sp>
      <p:sp>
        <p:nvSpPr>
          <p:cNvPr id="117763" name="Rectangle 2"/>
          <p:cNvSpPr>
            <a:spLocks noGrp="1" noRot="1" noChangeAspect="1" noChangeArrowheads="1" noTextEdit="1"/>
          </p:cNvSpPr>
          <p:nvPr>
            <p:ph type="sldImg"/>
          </p:nvPr>
        </p:nvSpPr>
        <p:spPr>
          <a:xfrm>
            <a:off x="1223963" y="709613"/>
            <a:ext cx="4797425" cy="3598862"/>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Some people have had some trouble finding team members, and some people do not have much experience with UNIX and g++, so I want to work on forming some teams right now.</a:t>
            </a:r>
          </a:p>
          <a:p>
            <a:endParaRPr lang="en-CA"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C39BB42-70DC-4C94-9398-6107A9BC091E}" type="slidenum">
              <a:rPr lang="en-US" sz="1200" smtClean="0"/>
              <a:pPr/>
              <a:t>3</a:t>
            </a:fld>
            <a:endParaRPr lang="en-US" sz="12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64A4717-2BBA-4CF2-9CA6-2A86BEA81431}" type="slidenum">
              <a:rPr lang="en-US" sz="1200" smtClean="0"/>
              <a:pPr/>
              <a:t>36</a:t>
            </a:fld>
            <a:endParaRPr lang="en-US" sz="1200" smtClean="0"/>
          </a:p>
        </p:txBody>
      </p:sp>
      <p:sp>
        <p:nvSpPr>
          <p:cNvPr id="118787" name="Rectangle 1026"/>
          <p:cNvSpPr>
            <a:spLocks noGrp="1" noRot="1" noChangeAspect="1" noChangeArrowheads="1" noTextEdit="1"/>
          </p:cNvSpPr>
          <p:nvPr>
            <p:ph type="sldImg"/>
          </p:nvPr>
        </p:nvSpPr>
        <p:spPr>
          <a:xfrm>
            <a:off x="1223963" y="709613"/>
            <a:ext cx="4797425" cy="3598862"/>
          </a:xfrm>
          <a:ln/>
        </p:spPr>
      </p:sp>
      <p:sp>
        <p:nvSpPr>
          <p:cNvPr id="1187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Well, log n looked good out of the starting gate and indeed kept on looking good until about n^17 at which point n^0.1 passed it up forever.</a:t>
            </a:r>
          </a:p>
          <a:p>
            <a:endParaRPr lang="en-US" smtClean="0"/>
          </a:p>
          <a:p>
            <a:r>
              <a:rPr lang="en-US" smtClean="0"/>
              <a:t>Moral of the story? N^epsilon beats log n for any eps &gt; 0. BUT, which one of these is really better?</a:t>
            </a:r>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39FE77F-7DF1-4626-BC19-A9964CE662C5}" type="slidenum">
              <a:rPr lang="en-US" sz="1200" smtClean="0"/>
              <a:pPr/>
              <a:t>37</a:t>
            </a:fld>
            <a:endParaRPr lang="en-US" sz="1200" smtClean="0"/>
          </a:p>
        </p:txBody>
      </p:sp>
      <p:sp>
        <p:nvSpPr>
          <p:cNvPr id="119811" name="Rectangle 1026"/>
          <p:cNvSpPr>
            <a:spLocks noGrp="1" noRot="1" noChangeAspect="1" noChangeArrowheads="1" noTextEdit="1"/>
          </p:cNvSpPr>
          <p:nvPr>
            <p:ph type="sldImg"/>
          </p:nvPr>
        </p:nvSpPr>
        <p:spPr>
          <a:xfrm>
            <a:off x="1223963" y="709613"/>
            <a:ext cx="4797425" cy="3598862"/>
          </a:xfrm>
          <a:ln/>
        </p:spPr>
      </p:sp>
      <p:sp>
        <p:nvSpPr>
          <p:cNvPr id="1198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Well, log n looked good out of the starting gate and indeed kept on looking good until about n^17 at which point n^0.1 passed it up forever.</a:t>
            </a:r>
          </a:p>
          <a:p>
            <a:endParaRPr lang="en-US" smtClean="0"/>
          </a:p>
          <a:p>
            <a:r>
              <a:rPr lang="en-US" smtClean="0"/>
              <a:t>Moral of the story? N^epsilon beats log n for any eps &gt; 0. BUT, which one of these is really better?</a:t>
            </a:r>
          </a:p>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D3FF6CF-4E4F-4EBC-9CCA-2712421001E5}" type="slidenum">
              <a:rPr lang="en-US" sz="1200" smtClean="0"/>
              <a:pPr/>
              <a:t>38</a:t>
            </a:fld>
            <a:endParaRPr lang="en-US" sz="1200" smtClean="0"/>
          </a:p>
        </p:txBody>
      </p:sp>
      <p:sp>
        <p:nvSpPr>
          <p:cNvPr id="120835" name="Rectangle 1026"/>
          <p:cNvSpPr>
            <a:spLocks noGrp="1" noRot="1" noChangeAspect="1" noChangeArrowheads="1" noTextEdit="1"/>
          </p:cNvSpPr>
          <p:nvPr>
            <p:ph type="sldImg"/>
          </p:nvPr>
        </p:nvSpPr>
        <p:spPr>
          <a:xfrm>
            <a:off x="1223963" y="709613"/>
            <a:ext cx="4797425" cy="3598862"/>
          </a:xfrm>
          <a:ln/>
        </p:spPr>
      </p:sp>
      <p:sp>
        <p:nvSpPr>
          <p:cNvPr id="1208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Notice that these just look like n and 2n once we get way out. That’s because the larger terms dominate. So, the left is less, but not asymptotically less.</a:t>
            </a:r>
          </a:p>
          <a:p>
            <a:endParaRPr lang="en-US" smtClean="0"/>
          </a:p>
          <a:p>
            <a:r>
              <a:rPr lang="en-US" smtClean="0"/>
              <a:t>It’s a TIE!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A7AE94D-E847-4665-8DE7-F55662AC8958}" type="slidenum">
              <a:rPr lang="en-US" sz="1200" smtClean="0"/>
              <a:pPr/>
              <a:t>39</a:t>
            </a:fld>
            <a:endParaRPr lang="en-US" sz="1200" smtClean="0"/>
          </a:p>
        </p:txBody>
      </p:sp>
      <p:sp>
        <p:nvSpPr>
          <p:cNvPr id="121859" name="Rectangle 1026"/>
          <p:cNvSpPr>
            <a:spLocks noGrp="1" noRot="1" noChangeAspect="1" noChangeArrowheads="1" noTextEdit="1"/>
          </p:cNvSpPr>
          <p:nvPr>
            <p:ph type="sldImg"/>
          </p:nvPr>
        </p:nvSpPr>
        <p:spPr>
          <a:xfrm>
            <a:off x="1223963" y="709613"/>
            <a:ext cx="4797425" cy="3598862"/>
          </a:xfrm>
          <a:ln/>
        </p:spPr>
      </p:sp>
      <p:sp>
        <p:nvSpPr>
          <p:cNvPr id="1218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Notice that these just look like n and 2n once we get way out. That’s because the larger terms dominate. So, the left is less, but not asymptotically less.</a:t>
            </a:r>
          </a:p>
          <a:p>
            <a:endParaRPr lang="en-US" smtClean="0"/>
          </a:p>
          <a:p>
            <a:r>
              <a:rPr lang="en-US" smtClean="0"/>
              <a:t>It’s a TIE!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F161C90-64DA-4F5B-9B48-A04979B88D1A}" type="slidenum">
              <a:rPr lang="en-US" sz="1200" smtClean="0"/>
              <a:pPr/>
              <a:t>40</a:t>
            </a:fld>
            <a:endParaRPr lang="en-US" sz="1200" smtClean="0"/>
          </a:p>
        </p:txBody>
      </p:sp>
      <p:sp>
        <p:nvSpPr>
          <p:cNvPr id="122883" name="Rectangle 2"/>
          <p:cNvSpPr>
            <a:spLocks noGrp="1" noRot="1" noChangeAspect="1" noChangeArrowheads="1" noTextEdit="1"/>
          </p:cNvSpPr>
          <p:nvPr>
            <p:ph type="sldImg"/>
          </p:nvPr>
        </p:nvSpPr>
        <p:spPr>
          <a:xfrm>
            <a:off x="1223963" y="709613"/>
            <a:ext cx="4797425" cy="3598862"/>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 is BIG!!!</a:t>
            </a:r>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1C4C338-488C-4769-B73B-7C8E9388F4FB}" type="slidenum">
              <a:rPr lang="en-US" sz="1200" smtClean="0"/>
              <a:pPr/>
              <a:t>41</a:t>
            </a:fld>
            <a:endParaRPr lang="en-US" sz="1200" smtClean="0"/>
          </a:p>
        </p:txBody>
      </p:sp>
      <p:sp>
        <p:nvSpPr>
          <p:cNvPr id="123907" name="Rectangle 2"/>
          <p:cNvSpPr>
            <a:spLocks noGrp="1" noRot="1" noChangeAspect="1" noChangeArrowheads="1" noTextEdit="1"/>
          </p:cNvSpPr>
          <p:nvPr>
            <p:ph type="sldImg"/>
          </p:nvPr>
        </p:nvSpPr>
        <p:spPr>
          <a:xfrm>
            <a:off x="1223963" y="709613"/>
            <a:ext cx="4797425" cy="3598862"/>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 is BIG!!!</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828EB35-F558-478E-A9F0-DB60607A5EFD}" type="slidenum">
              <a:rPr lang="en-US" sz="1200" smtClean="0"/>
              <a:pPr/>
              <a:t>42</a:t>
            </a:fld>
            <a:endParaRPr lang="en-US" sz="1200" smtClean="0"/>
          </a:p>
        </p:txBody>
      </p:sp>
      <p:sp>
        <p:nvSpPr>
          <p:cNvPr id="124931" name="Rectangle 2"/>
          <p:cNvSpPr>
            <a:spLocks noGrp="1" noRot="1" noChangeAspect="1" noChangeArrowheads="1" noTextEdit="1"/>
          </p:cNvSpPr>
          <p:nvPr>
            <p:ph type="sldImg"/>
          </p:nvPr>
        </p:nvSpPr>
        <p:spPr>
          <a:xfrm>
            <a:off x="1223963" y="709613"/>
            <a:ext cx="4797425" cy="3598862"/>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 matter how you put it, any exponential beats any polynomial. It doesn’t even take that long here (~250 input size)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DAC47A6-621C-49B7-838E-611BCE978470}" type="slidenum">
              <a:rPr lang="en-US" sz="1200" smtClean="0"/>
              <a:pPr/>
              <a:t>43</a:t>
            </a:fld>
            <a:endParaRPr lang="en-US" sz="1200" smtClean="0"/>
          </a:p>
        </p:txBody>
      </p:sp>
      <p:sp>
        <p:nvSpPr>
          <p:cNvPr id="125955" name="Rectangle 2"/>
          <p:cNvSpPr>
            <a:spLocks noGrp="1" noRot="1" noChangeAspect="1" noChangeArrowheads="1" noTextEdit="1"/>
          </p:cNvSpPr>
          <p:nvPr>
            <p:ph type="sldImg"/>
          </p:nvPr>
        </p:nvSpPr>
        <p:spPr>
          <a:xfrm>
            <a:off x="1223963" y="709613"/>
            <a:ext cx="4797425" cy="3598862"/>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 matter how you put it, any exponential beats any polynomial. It doesn’t even take that long here (~250 input size)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5E52951-56C2-42CD-B82B-F01ECE924C82}" type="slidenum">
              <a:rPr lang="en-US" sz="1200" smtClean="0"/>
              <a:pPr/>
              <a:t>44</a:t>
            </a:fld>
            <a:endParaRPr lang="en-US" sz="1200" smtClean="0"/>
          </a:p>
        </p:txBody>
      </p:sp>
      <p:sp>
        <p:nvSpPr>
          <p:cNvPr id="126979" name="Rectangle 2"/>
          <p:cNvSpPr>
            <a:spLocks noGrp="1" noRot="1" noChangeAspect="1" noChangeArrowheads="1" noTextEdit="1"/>
          </p:cNvSpPr>
          <p:nvPr>
            <p:ph type="sldImg"/>
          </p:nvPr>
        </p:nvSpPr>
        <p:spPr>
          <a:xfrm>
            <a:off x="1223963" y="709613"/>
            <a:ext cx="4797425" cy="3598862"/>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can reduce the left hand term to n^6, so they’re both polynomial and it’s an open and shut case.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B5FA09-37DA-493E-B248-65F73F746EF7}" type="slidenum">
              <a:rPr lang="en-US" sz="1200" smtClean="0"/>
              <a:pPr/>
              <a:t>45</a:t>
            </a:fld>
            <a:endParaRPr lang="en-US" sz="1200" smtClean="0"/>
          </a:p>
        </p:txBody>
      </p:sp>
      <p:sp>
        <p:nvSpPr>
          <p:cNvPr id="128003" name="Rectangle 2"/>
          <p:cNvSpPr>
            <a:spLocks noGrp="1" noRot="1" noChangeAspect="1" noChangeArrowheads="1" noTextEdit="1"/>
          </p:cNvSpPr>
          <p:nvPr>
            <p:ph type="sldImg"/>
          </p:nvPr>
        </p:nvSpPr>
        <p:spPr>
          <a:xfrm>
            <a:off x="1223963" y="709613"/>
            <a:ext cx="4797425" cy="3598862"/>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IT DEPENDS!!!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C91CC3A-3558-4F00-BD24-420C6301E2F8}" type="slidenum">
              <a:rPr lang="en-US" sz="1200" smtClean="0"/>
              <a:pPr/>
              <a:t>4</a:t>
            </a:fld>
            <a:endParaRPr lang="en-US"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One of the things we’ll need to do in this class is prove correctness and time bounds. In order to do that, we need methods of proof.</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202A3EE-7F55-4BD1-99DD-D17130667D61}" type="slidenum">
              <a:rPr lang="en-US" sz="1200" smtClean="0"/>
              <a:pPr/>
              <a:t>46</a:t>
            </a:fld>
            <a:endParaRPr lang="en-US" sz="120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Welcome, everyone, to the Silicon Downs. I’m getting race results as we stand here.</a:t>
            </a:r>
          </a:p>
          <a:p>
            <a:endParaRPr lang="en-US" smtClean="0"/>
          </a:p>
          <a:p>
            <a:r>
              <a:rPr lang="en-US" smtClean="0"/>
              <a:t>Let’s start with the first race. I’ll have the first row bet on race #1. Raise your hand if you bet on function #1 (the jockey is n^0.1)</a:t>
            </a:r>
          </a:p>
          <a:p>
            <a:endParaRPr lang="en-US" smtClean="0"/>
          </a:p>
          <a:p>
            <a:r>
              <a:rPr lang="en-US" smtClean="0"/>
              <a:t>So on.</a:t>
            </a:r>
          </a:p>
          <a:p>
            <a:r>
              <a:rPr lang="en-US" smtClean="0"/>
              <a:t>Show the race slides after each race.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D44E4A5-C511-49D8-A388-5D7B01C82C8C}" type="slidenum">
              <a:rPr lang="en-US" sz="1200" smtClean="0"/>
              <a:pPr/>
              <a:t>47</a:t>
            </a:fld>
            <a:endParaRPr lang="en-US" sz="120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Well, it turns out that the old Silicon Downs is fixed. They dope up the horses to make the first few laps interesting, but we can always find out who wins. </a:t>
            </a:r>
          </a:p>
          <a:p>
            <a:r>
              <a:rPr lang="en-US" smtClean="0"/>
              <a:t>Here’s a chart comparing some of the functions. Notice that any exponential beats any polynomial.</a:t>
            </a:r>
          </a:p>
          <a:p>
            <a:r>
              <a:rPr lang="en-US" smtClean="0"/>
              <a:t>Any superlinear beats any poly-log-linear.</a:t>
            </a:r>
          </a:p>
          <a:p>
            <a:r>
              <a:rPr lang="en-US" smtClean="0"/>
              <a:t>Also keep in mind (though I won’t show it) that sometimes the input has more than one parameter. Like if you take in two strings. In that case you need to be very careful about what is constant and what can be ignored.</a:t>
            </a:r>
          </a:p>
          <a:p>
            <a:r>
              <a:rPr lang="en-US" smtClean="0"/>
              <a:t>O(log m + 2</a:t>
            </a:r>
            <a:r>
              <a:rPr lang="en-US" baseline="30000" smtClean="0"/>
              <a:t>n</a:t>
            </a:r>
            <a:r>
              <a:rPr lang="en-US" smtClean="0"/>
              <a:t>) is not necessarily O(2</a:t>
            </a:r>
            <a:r>
              <a:rPr lang="en-US" baseline="30000" smtClean="0"/>
              <a:t>n</a:t>
            </a:r>
            <a:r>
              <a:rPr lang="en-US" smtClean="0"/>
              <a:t>)</a:t>
            </a:r>
          </a:p>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3A7011E-B378-4B28-B4EE-72C362C44BA5}" type="slidenum">
              <a:rPr lang="en-US" sz="1200" smtClean="0"/>
              <a:pPr/>
              <a:t>48</a:t>
            </a:fld>
            <a:endParaRPr lang="en-US" sz="120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624D6B3-EA6A-440F-96A6-451815B8D0FD}" type="slidenum">
              <a:rPr lang="en-US" sz="1200" smtClean="0"/>
              <a:pPr/>
              <a:t>49</a:t>
            </a:fld>
            <a:endParaRPr lang="en-US" sz="120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People didn’t really get the use of this in 2009W1.  Stressing more here.</a:t>
            </a:r>
          </a:p>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7C93387-DE0A-42A7-BE1F-ED22D159BBB4}" type="slidenum">
              <a:rPr lang="en-US" sz="1200" smtClean="0"/>
              <a:pPr/>
              <a:t>50</a:t>
            </a:fld>
            <a:endParaRPr lang="en-US" sz="1200"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8A4B23E-9EE5-4C93-A819-A7C1928D51DF}" type="slidenum">
              <a:rPr lang="en-US" sz="1200" smtClean="0"/>
              <a:pPr/>
              <a:t>51</a:t>
            </a:fld>
            <a:endParaRPr lang="en-US" sz="120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here’s how we’ll talk about these things.</a:t>
            </a:r>
          </a:p>
          <a:p>
            <a:r>
              <a:rPr lang="en-US" smtClean="0"/>
              <a:t>You’ve probably seen O(n) before. Here’s how we define it. There’s some value and some scaling factor after which f(n) beats T(n) forever.</a:t>
            </a:r>
          </a:p>
          <a:p>
            <a:r>
              <a:rPr lang="en-US" smtClean="0"/>
              <a:t>Similarly, omega(n),…</a:t>
            </a:r>
          </a:p>
          <a:p>
            <a:r>
              <a:rPr lang="en-US" smtClean="0"/>
              <a:t>There’s an analogy here that you might find useful. These terms are sort of like inequalities:</a:t>
            </a:r>
          </a:p>
          <a:p>
            <a:r>
              <a:rPr lang="en-US" smtClean="0"/>
              <a:t>O  --&gt; &lt;=</a:t>
            </a:r>
          </a:p>
          <a:p>
            <a:r>
              <a:rPr lang="en-US" smtClean="0"/>
              <a:t>o --&gt; &lt;</a:t>
            </a:r>
          </a:p>
          <a:p>
            <a:r>
              <a:rPr lang="en-US" smtClean="0"/>
              <a:t>Omega --&gt; &gt;=</a:t>
            </a:r>
          </a:p>
          <a:p>
            <a:r>
              <a:rPr lang="en-US" smtClean="0"/>
              <a:t>omega --&gt; &gt;</a:t>
            </a:r>
          </a:p>
          <a:p>
            <a:r>
              <a:rPr lang="en-US" smtClean="0"/>
              <a:t>theta --&gt; =</a:t>
            </a:r>
          </a:p>
          <a:p>
            <a:r>
              <a:rPr lang="en-US" smtClean="0"/>
              <a:t>These are “dominance” comparisons, and many of the properties of normal comparisons hold.</a:t>
            </a:r>
          </a:p>
          <a:p>
            <a:endParaRPr lang="en-US" smtClean="0"/>
          </a:p>
          <a:p>
            <a:endParaRPr lang="en-US" smtClean="0"/>
          </a:p>
          <a:p>
            <a:r>
              <a:rPr lang="en-US" smtClean="0"/>
              <a:t>2009W1, included:</a:t>
            </a:r>
          </a:p>
          <a:p>
            <a:endParaRPr lang="en-US" smtClean="0"/>
          </a:p>
          <a:p>
            <a:pPr lvl="1"/>
            <a:r>
              <a:rPr lang="en-US" smtClean="0">
                <a:sym typeface="Symbol" pitchFamily="18" charset="2"/>
              </a:rPr>
              <a:t>T(n)  </a:t>
            </a:r>
            <a:r>
              <a:rPr lang="en-US" smtClean="0">
                <a:solidFill>
                  <a:srgbClr val="FF0000"/>
                </a:solidFill>
                <a:sym typeface="Symbol" pitchFamily="18" charset="2"/>
              </a:rPr>
              <a:t>o(f(n))</a:t>
            </a:r>
            <a:r>
              <a:rPr lang="en-US" smtClean="0">
                <a:sym typeface="Symbol" pitchFamily="18" charset="2"/>
              </a:rPr>
              <a:t> if T(n)  O(f(n)) and T(n)  (f(n))</a:t>
            </a:r>
          </a:p>
          <a:p>
            <a:pPr lvl="2"/>
            <a:r>
              <a:rPr lang="en-US" smtClean="0">
                <a:sym typeface="Symbol" pitchFamily="18" charset="2"/>
              </a:rPr>
              <a:t>1, log n, n</a:t>
            </a:r>
            <a:r>
              <a:rPr lang="en-US" baseline="30000" smtClean="0">
                <a:sym typeface="Symbol" pitchFamily="18" charset="2"/>
              </a:rPr>
              <a:t>0.99</a:t>
            </a:r>
            <a:r>
              <a:rPr lang="en-US" smtClean="0">
                <a:sym typeface="Symbol" pitchFamily="18" charset="2"/>
              </a:rPr>
              <a:t>  o(n)</a:t>
            </a:r>
          </a:p>
          <a:p>
            <a:pPr lvl="1"/>
            <a:r>
              <a:rPr lang="en-US" smtClean="0">
                <a:sym typeface="Symbol" pitchFamily="18" charset="2"/>
              </a:rPr>
              <a:t>T(n)  </a:t>
            </a:r>
            <a:r>
              <a:rPr lang="en-US" smtClean="0">
                <a:solidFill>
                  <a:srgbClr val="FF0000"/>
                </a:solidFill>
                <a:sym typeface="Symbol" pitchFamily="18" charset="2"/>
              </a:rPr>
              <a:t>(f(n))</a:t>
            </a:r>
            <a:r>
              <a:rPr lang="en-US" smtClean="0">
                <a:sym typeface="Symbol" pitchFamily="18" charset="2"/>
              </a:rPr>
              <a:t> if T(n)  O(f(n)) and T(n)  (f(n))</a:t>
            </a:r>
          </a:p>
          <a:p>
            <a:pPr lvl="2"/>
            <a:r>
              <a:rPr lang="en-US" smtClean="0"/>
              <a:t>n</a:t>
            </a:r>
            <a:r>
              <a:rPr lang="en-US" baseline="30000" smtClean="0"/>
              <a:t>1.01</a:t>
            </a:r>
            <a:r>
              <a:rPr lang="en-US" smtClean="0"/>
              <a:t>, </a:t>
            </a:r>
            <a:r>
              <a:rPr lang="en-US" smtClean="0">
                <a:sym typeface="Symbol" pitchFamily="18" charset="2"/>
              </a:rPr>
              <a:t>n</a:t>
            </a:r>
            <a:r>
              <a:rPr lang="en-US" baseline="30000" smtClean="0">
                <a:sym typeface="Symbol" pitchFamily="18" charset="2"/>
              </a:rPr>
              <a:t>2</a:t>
            </a:r>
            <a:r>
              <a:rPr lang="en-US" smtClean="0">
                <a:sym typeface="Symbol" pitchFamily="18" charset="2"/>
              </a:rPr>
              <a:t>, 100</a:t>
            </a:r>
            <a:r>
              <a:rPr lang="en-US" baseline="30000" smtClean="0">
                <a:sym typeface="Symbol" pitchFamily="18" charset="2"/>
              </a:rPr>
              <a:t> . </a:t>
            </a:r>
            <a:r>
              <a:rPr lang="en-US" smtClean="0">
                <a:sym typeface="Symbol" pitchFamily="18" charset="2"/>
              </a:rPr>
              <a:t>2</a:t>
            </a:r>
            <a:r>
              <a:rPr lang="en-US" baseline="30000" smtClean="0">
                <a:sym typeface="Symbol" pitchFamily="18" charset="2"/>
              </a:rPr>
              <a:t>n</a:t>
            </a:r>
            <a:r>
              <a:rPr lang="en-US" smtClean="0">
                <a:sym typeface="Symbol" pitchFamily="18" charset="2"/>
              </a:rPr>
              <a:t>, n</a:t>
            </a:r>
            <a:r>
              <a:rPr lang="en-US" baseline="30000" smtClean="0">
                <a:sym typeface="Symbol" pitchFamily="18" charset="2"/>
              </a:rPr>
              <a:t>3</a:t>
            </a:r>
            <a:r>
              <a:rPr lang="en-US" smtClean="0">
                <a:sym typeface="Symbol" pitchFamily="18" charset="2"/>
              </a:rPr>
              <a:t> log n  (n)</a:t>
            </a:r>
          </a:p>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573A9AE-D11D-4D5B-9223-69061E794DD8}" type="slidenum">
              <a:rPr lang="en-US" sz="1200" smtClean="0"/>
              <a:pPr/>
              <a:t>52</a:t>
            </a:fld>
            <a:endParaRPr lang="en-US" sz="120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already discussed the bound flavor. All of these can be applied to any analysis case. For example, we’ll later prove that sorting in the worst case takes at least n log n time. That’s a lower bound on a worst case.</a:t>
            </a:r>
          </a:p>
          <a:p>
            <a:endParaRPr lang="en-US" smtClean="0"/>
          </a:p>
          <a:p>
            <a:r>
              <a:rPr lang="en-US" smtClean="0"/>
              <a:t>Note there’s two senses of tight. I’ll try to avoid the terminology “asymptotically tight” and stick with the lower def’n of tight. O(inf) is not tight!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E6055B7-1269-434F-8299-5B061F7CDF9D}" type="slidenum">
              <a:rPr lang="en-US" sz="1200" smtClean="0"/>
              <a:pPr/>
              <a:t>53</a:t>
            </a:fld>
            <a:endParaRPr lang="en-US" sz="1200"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Alright, I want to do some code examples, but first, how will we examine code?</a:t>
            </a:r>
          </a:p>
          <a:p>
            <a:endParaRPr lang="en-US" smtClean="0"/>
          </a:p>
          <a:p>
            <a:r>
              <a:rPr lang="en-US" smtClean="0"/>
              <a:t>These are just rules of thumb, not the way you </a:t>
            </a:r>
            <a:r>
              <a:rPr lang="en-US" b="1" smtClean="0"/>
              <a:t>always</a:t>
            </a:r>
            <a:r>
              <a:rPr lang="en-US" smtClean="0"/>
              <a:t> do it.</a:t>
            </a:r>
          </a:p>
          <a:p>
            <a:endParaRPr lang="en-US" smtClean="0"/>
          </a:p>
          <a:p>
            <a:r>
              <a:rPr lang="en-US" smtClean="0"/>
              <a:t>Sometimes, for ex, it’s important to keep track of which branch of a conditional is followed when (like when analyzing recursive functions).</a:t>
            </a:r>
          </a:p>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67EF444-5250-4666-9E3F-0EC801CA1A5F}" type="slidenum">
              <a:rPr lang="en-US" sz="1200" smtClean="0"/>
              <a:pPr/>
              <a:t>54</a:t>
            </a:fld>
            <a:endParaRPr lang="en-US" sz="120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A7C69FA-9F54-4584-B10F-B7433456F117}" type="slidenum">
              <a:rPr lang="en-US" sz="1200" smtClean="0"/>
              <a:pPr/>
              <a:t>55</a:t>
            </a:fld>
            <a:endParaRPr lang="en-US" sz="1200"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CC1DAC1-5234-4DFE-A233-9D4A291CCF17}" type="slidenum">
              <a:rPr lang="en-US" sz="1200" smtClean="0"/>
              <a:pPr/>
              <a:t>5</a:t>
            </a:fld>
            <a:endParaRPr lang="en-US" sz="12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X1x2x3x4…xn SD(x)</a:t>
            </a:r>
          </a:p>
          <a:p>
            <a:r>
              <a:rPr lang="en-US" smtClean="0"/>
              <a:t>x % 3 = SD(x) % 3</a:t>
            </a:r>
          </a:p>
          <a:p>
            <a:r>
              <a:rPr lang="en-US" smtClean="0"/>
              <a:t>tack on digit at end</a:t>
            </a:r>
          </a:p>
          <a:p>
            <a:r>
              <a:rPr lang="en-US" smtClean="0"/>
              <a:t>10 % 3 = 1</a:t>
            </a:r>
          </a:p>
          <a:p>
            <a:endParaRPr lang="en-US" smtClean="0"/>
          </a:p>
          <a:p>
            <a:r>
              <a:rPr lang="en-US" smtClean="0"/>
              <a:t>Good way to convince them that multiplying by 10 mod 3 is the same as multiplying by 1 mod 3:</a:t>
            </a:r>
          </a:p>
          <a:p>
            <a:endParaRPr lang="en-US" smtClean="0"/>
          </a:p>
          <a:p>
            <a:r>
              <a:rPr lang="en-US" smtClean="0"/>
              <a:t>10x mod 3 = (3 + 3 + 3 + 1)x mod 3 = 3x + 3x + 3x + x mod 3</a:t>
            </a:r>
          </a:p>
          <a:p>
            <a:endParaRPr lang="en-US" smtClean="0"/>
          </a:p>
          <a:p>
            <a:r>
              <a:rPr lang="en-US" smtClean="0"/>
              <a:t>Obviously, adding something that’s divisible by 3 doesn’t change anything so:</a:t>
            </a:r>
          </a:p>
          <a:p>
            <a:endParaRPr lang="en-US" smtClean="0"/>
          </a:p>
          <a:p>
            <a:r>
              <a:rPr lang="en-US" smtClean="0"/>
              <a:t>= x mod 3</a:t>
            </a:r>
          </a:p>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C581C54-5DB5-4BBB-ADB7-BFE51B55E3B8}" type="slidenum">
              <a:rPr lang="en-US" sz="1200" smtClean="0"/>
              <a:pPr/>
              <a:t>56</a:t>
            </a:fld>
            <a:endParaRPr lang="en-US" sz="1200"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9A65FF7-40D3-493B-8468-D4AE8E723759}" type="slidenum">
              <a:rPr lang="en-US" sz="1200" smtClean="0"/>
              <a:pPr/>
              <a:t>57</a:t>
            </a:fld>
            <a:endParaRPr lang="en-US" sz="120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F209283-F0B5-4FA2-B1B6-613CD84F79D0}" type="slidenum">
              <a:rPr lang="en-US" sz="1200" smtClean="0"/>
              <a:pPr/>
              <a:t>58</a:t>
            </a:fld>
            <a:endParaRPr lang="en-US" sz="120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4BF6FF-7CBA-4575-A49B-A22B130FFE65}" type="slidenum">
              <a:rPr lang="en-US" sz="1200" smtClean="0"/>
              <a:pPr/>
              <a:t>59</a:t>
            </a:fld>
            <a:endParaRPr lang="en-US" sz="1200"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6C583DC-FC53-437D-A481-369FF6C3F54B}" type="slidenum">
              <a:rPr lang="en-US" sz="1200" smtClean="0"/>
              <a:pPr/>
              <a:t>60</a:t>
            </a:fld>
            <a:endParaRPr lang="en-US" sz="120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DAAA531-AA8E-4187-9DB1-23E44B64D58C}" type="slidenum">
              <a:rPr lang="en-US" sz="1200" smtClean="0"/>
              <a:pPr/>
              <a:t>61</a:t>
            </a:fld>
            <a:endParaRPr lang="en-US" sz="120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770846A-3747-4FD8-90F3-EDAE5691BCBF}" type="slidenum">
              <a:rPr lang="en-US" sz="1200" smtClean="0"/>
              <a:pPr/>
              <a:t>62</a:t>
            </a:fld>
            <a:endParaRPr lang="en-US" sz="1200"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How do we analyze this?  How long does it take?  It depends on the input, right?</a:t>
            </a:r>
          </a:p>
          <a:p>
            <a:endParaRPr lang="en-US" smtClean="0"/>
          </a:p>
          <a:p>
            <a:r>
              <a:rPr lang="en-US" smtClean="0"/>
              <a:t>Talk about the problems with average case here…</a:t>
            </a:r>
          </a:p>
          <a:p>
            <a:endParaRPr lang="en-US" smtClean="0"/>
          </a:p>
          <a:p>
            <a:r>
              <a:rPr lang="en-US" smtClean="0"/>
              <a:t>Average case is hard! What does “average” mean. For example, what’s the average case for searching an unordered list (as precise as possible, not asymptotic).</a:t>
            </a:r>
          </a:p>
          <a:p>
            <a:endParaRPr lang="en-US" smtClean="0"/>
          </a:p>
          <a:p>
            <a:r>
              <a:rPr lang="en-US" smtClean="0"/>
              <a:t>WRONG (maybe)! It’s about n, not 1/2 n. Why? You have to search the whole thing if the elt is not there.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DB42E0A-133D-4538-BB74-579228542B61}" type="slidenum">
              <a:rPr lang="en-US" sz="1200" smtClean="0"/>
              <a:pPr/>
              <a:t>63</a:t>
            </a:fld>
            <a:endParaRPr lang="en-US" sz="120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 spent 5 minutes looking at my notes trying to figure out why this 1 was an i when it wasn’t. So, I’m putting variables in blue italics.</a:t>
            </a:r>
          </a:p>
          <a:p>
            <a:endParaRPr lang="en-US" smtClean="0"/>
          </a:p>
          <a:p>
            <a:r>
              <a:rPr lang="en-US" smtClean="0"/>
              <a:t>This example is pretty straightforward. Each loop goes N times, constant amount of work on the inside.</a:t>
            </a:r>
          </a:p>
          <a:p>
            <a:endParaRPr lang="en-US" smtClean="0"/>
          </a:p>
          <a:p>
            <a:r>
              <a:rPr lang="en-US" smtClean="0"/>
              <a:t>N*N*1 = O(N^2)</a:t>
            </a:r>
          </a:p>
          <a:p>
            <a:endParaRPr lang="en-US" smtClean="0"/>
          </a:p>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6679E25-9BF2-43D2-9D76-0B80147529CE}" type="slidenum">
              <a:rPr lang="en-US" sz="1200" smtClean="0"/>
              <a:pPr/>
              <a:t>64</a:t>
            </a:fld>
            <a:endParaRPr lang="en-US" sz="1200"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a little twist here. J goes from I to N, not 1 to N.</a:t>
            </a:r>
          </a:p>
          <a:p>
            <a:endParaRPr lang="en-US" smtClean="0"/>
          </a:p>
          <a:p>
            <a:r>
              <a:rPr lang="en-US" smtClean="0"/>
              <a:t>So, let’s do the sums</a:t>
            </a:r>
          </a:p>
          <a:p>
            <a:endParaRPr lang="en-US" smtClean="0"/>
          </a:p>
          <a:p>
            <a:r>
              <a:rPr lang="en-US" smtClean="0"/>
              <a:t>inside is constant.</a:t>
            </a:r>
          </a:p>
          <a:p>
            <a:r>
              <a:rPr lang="en-US" smtClean="0"/>
              <a:t>Next loop is sum I to N of 1 which equals N - I + 1</a:t>
            </a:r>
          </a:p>
          <a:p>
            <a:r>
              <a:rPr lang="en-US" smtClean="0"/>
              <a:t>Outer loop is sum 1 to N of N - I + 1</a:t>
            </a:r>
          </a:p>
          <a:p>
            <a:r>
              <a:rPr lang="en-US" smtClean="0"/>
              <a:t>That’s  the same as</a:t>
            </a:r>
          </a:p>
          <a:p>
            <a:r>
              <a:rPr lang="en-US" smtClean="0"/>
              <a:t>sum N to 1 of I</a:t>
            </a:r>
          </a:p>
          <a:p>
            <a:r>
              <a:rPr lang="en-US" smtClean="0"/>
              <a:t>or N(N+1)/2</a:t>
            </a:r>
          </a:p>
          <a:p>
            <a:r>
              <a:rPr lang="en-US" smtClean="0"/>
              <a:t>or O(N^2)</a:t>
            </a:r>
          </a:p>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B77FB6B-BA84-4B6D-BB9F-0AA3BF4FAA53}" type="slidenum">
              <a:rPr lang="en-US" sz="1200" smtClean="0"/>
              <a:pPr/>
              <a:t>65</a:t>
            </a:fld>
            <a:endParaRPr lang="en-US" sz="120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There’s a little twist here. J goes from I to N, not 1 to N.</a:t>
            </a:r>
          </a:p>
          <a:p>
            <a:endParaRPr lang="en-US" dirty="0" smtClean="0"/>
          </a:p>
          <a:p>
            <a:r>
              <a:rPr lang="en-US" dirty="0" smtClean="0"/>
              <a:t>So, let’s do the sums</a:t>
            </a:r>
          </a:p>
          <a:p>
            <a:endParaRPr lang="en-US" dirty="0" smtClean="0"/>
          </a:p>
          <a:p>
            <a:r>
              <a:rPr lang="en-US" dirty="0" smtClean="0"/>
              <a:t>inside is constant.</a:t>
            </a:r>
          </a:p>
          <a:p>
            <a:r>
              <a:rPr lang="en-US" dirty="0" smtClean="0"/>
              <a:t>Next loop is sum I to N of 1 which equals N - I + 1</a:t>
            </a:r>
          </a:p>
          <a:p>
            <a:r>
              <a:rPr lang="en-US" dirty="0" smtClean="0"/>
              <a:t>Outer loop is sum 1 to N of N - I + 1</a:t>
            </a:r>
          </a:p>
          <a:p>
            <a:r>
              <a:rPr lang="en-US" dirty="0" smtClean="0"/>
              <a:t>That’s  the same as</a:t>
            </a:r>
          </a:p>
          <a:p>
            <a:r>
              <a:rPr lang="en-US" dirty="0" smtClean="0"/>
              <a:t>sum N to 1 of I</a:t>
            </a:r>
          </a:p>
          <a:p>
            <a:r>
              <a:rPr lang="en-US" dirty="0" smtClean="0"/>
              <a:t>or N(N+1)/2</a:t>
            </a:r>
          </a:p>
          <a:p>
            <a:r>
              <a:rPr lang="en-US" dirty="0" smtClean="0"/>
              <a:t>or O(N^2)</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767D8DA-6A88-4C4F-B071-62C77C471834}" type="slidenum">
              <a:rPr lang="en-US" sz="1200" smtClean="0"/>
              <a:pPr/>
              <a:t>6</a:t>
            </a:fld>
            <a:endParaRPr lang="en-US"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X1x2x3x4…</a:t>
            </a:r>
            <a:r>
              <a:rPr lang="en-US" dirty="0" err="1" smtClean="0"/>
              <a:t>xn</a:t>
            </a:r>
            <a:r>
              <a:rPr lang="en-US" dirty="0" smtClean="0"/>
              <a:t> SD(x)</a:t>
            </a:r>
          </a:p>
          <a:p>
            <a:r>
              <a:rPr lang="en-US" dirty="0" smtClean="0"/>
              <a:t>x % 3 = SD(x) % 3</a:t>
            </a:r>
          </a:p>
          <a:p>
            <a:r>
              <a:rPr lang="en-US" dirty="0" smtClean="0"/>
              <a:t>tack on digit at end</a:t>
            </a:r>
          </a:p>
          <a:p>
            <a:r>
              <a:rPr lang="en-US" dirty="0" smtClean="0"/>
              <a:t>10 % 3 = 1</a:t>
            </a:r>
          </a:p>
          <a:p>
            <a:endParaRPr lang="en-US" dirty="0" smtClean="0"/>
          </a:p>
          <a:p>
            <a:r>
              <a:rPr lang="en-US" dirty="0" smtClean="0"/>
              <a:t>Good way to convince them that multiplying by 10 mod 3 is the same as multiplying by 1 mod 3:</a:t>
            </a:r>
          </a:p>
          <a:p>
            <a:endParaRPr lang="en-US" dirty="0" smtClean="0"/>
          </a:p>
          <a:p>
            <a:r>
              <a:rPr lang="en-US" dirty="0" smtClean="0"/>
              <a:t>10x mod 3 = (3 + 3 + 3 + 1)x mod 3 = 3x + 3x + 3x + x mod 3</a:t>
            </a:r>
          </a:p>
          <a:p>
            <a:endParaRPr lang="en-US" dirty="0" smtClean="0"/>
          </a:p>
          <a:p>
            <a:r>
              <a:rPr lang="en-US" dirty="0" smtClean="0"/>
              <a:t>Obviously, adding something that’s divisible by 3 doesn’t change anything so:</a:t>
            </a:r>
          </a:p>
          <a:p>
            <a:endParaRPr lang="en-US" dirty="0" smtClean="0"/>
          </a:p>
          <a:p>
            <a:r>
              <a:rPr lang="en-US" dirty="0" smtClean="0"/>
              <a:t>= x mod 3</a:t>
            </a:r>
          </a:p>
          <a:p>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F6A1ACA-D204-425D-9777-86E8AEFF6EA7}" type="slidenum">
              <a:rPr lang="en-US" sz="1200" smtClean="0"/>
              <a:pPr/>
              <a:t>66</a:t>
            </a:fld>
            <a:endParaRPr lang="en-US" sz="1200"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a little twist here. J goes from I to N, not 1 to N.</a:t>
            </a:r>
          </a:p>
          <a:p>
            <a:endParaRPr lang="en-US" smtClean="0"/>
          </a:p>
          <a:p>
            <a:r>
              <a:rPr lang="en-US" smtClean="0"/>
              <a:t>So, let’s do the sums</a:t>
            </a:r>
          </a:p>
          <a:p>
            <a:endParaRPr lang="en-US" smtClean="0"/>
          </a:p>
          <a:p>
            <a:r>
              <a:rPr lang="en-US" smtClean="0"/>
              <a:t>inside is constant.</a:t>
            </a:r>
          </a:p>
          <a:p>
            <a:r>
              <a:rPr lang="en-US" smtClean="0"/>
              <a:t>Next loop is sum I to N of 1 which equals N - I + 1</a:t>
            </a:r>
          </a:p>
          <a:p>
            <a:r>
              <a:rPr lang="en-US" smtClean="0"/>
              <a:t>Outer loop is sum 1 to N of N - I + 1</a:t>
            </a:r>
          </a:p>
          <a:p>
            <a:r>
              <a:rPr lang="en-US" smtClean="0"/>
              <a:t>That’s  the same as</a:t>
            </a:r>
          </a:p>
          <a:p>
            <a:r>
              <a:rPr lang="en-US" smtClean="0"/>
              <a:t>sum N to 1 of I</a:t>
            </a:r>
          </a:p>
          <a:p>
            <a:r>
              <a:rPr lang="en-US" smtClean="0"/>
              <a:t>or N(N+1)/2</a:t>
            </a:r>
          </a:p>
          <a:p>
            <a:r>
              <a:rPr lang="en-US" smtClean="0"/>
              <a:t>or O(N^2)</a:t>
            </a:r>
          </a:p>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21F9C17-416A-4463-97E5-D6798A884B2A}" type="slidenum">
              <a:rPr lang="en-US" sz="1200" smtClean="0"/>
              <a:pPr/>
              <a:t>67</a:t>
            </a:fld>
            <a:endParaRPr lang="en-US" sz="1200"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There’s a little twist here. J goes from I to N, not 1 to N.</a:t>
            </a:r>
          </a:p>
          <a:p>
            <a:endParaRPr lang="en-US" dirty="0" smtClean="0"/>
          </a:p>
          <a:p>
            <a:r>
              <a:rPr lang="en-US" dirty="0" smtClean="0"/>
              <a:t>So, let’s do the sums</a:t>
            </a:r>
          </a:p>
          <a:p>
            <a:endParaRPr lang="en-US" dirty="0" smtClean="0"/>
          </a:p>
          <a:p>
            <a:r>
              <a:rPr lang="en-US" dirty="0" smtClean="0"/>
              <a:t>inside is constant.</a:t>
            </a:r>
          </a:p>
          <a:p>
            <a:r>
              <a:rPr lang="en-US" dirty="0" smtClean="0"/>
              <a:t>Next loop is sum I to N of 1 which equals N - I + 1</a:t>
            </a:r>
          </a:p>
          <a:p>
            <a:r>
              <a:rPr lang="en-US" dirty="0" smtClean="0"/>
              <a:t>Outer loop is sum 1 to N of N - I + 1</a:t>
            </a:r>
          </a:p>
          <a:p>
            <a:r>
              <a:rPr lang="en-US" dirty="0" smtClean="0"/>
              <a:t>That’s  the same as</a:t>
            </a:r>
          </a:p>
          <a:p>
            <a:r>
              <a:rPr lang="en-US" dirty="0" smtClean="0"/>
              <a:t>sum N to 1 of I</a:t>
            </a:r>
          </a:p>
          <a:p>
            <a:r>
              <a:rPr lang="en-US" dirty="0" smtClean="0"/>
              <a:t>or N(N+1)/2</a:t>
            </a:r>
          </a:p>
          <a:p>
            <a:r>
              <a:rPr lang="en-US" dirty="0" smtClean="0"/>
              <a:t>or O(N^2)</a:t>
            </a:r>
          </a:p>
          <a:p>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8DB8862-DB40-4FE9-9AD4-849BBBEB504C}" type="slidenum">
              <a:rPr lang="en-US" sz="1200" smtClean="0"/>
              <a:pPr/>
              <a:t>68</a:t>
            </a:fld>
            <a:endParaRPr lang="en-US" sz="120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There’s a little twist here. J goes from I to N, not 1 to N.</a:t>
            </a:r>
          </a:p>
          <a:p>
            <a:endParaRPr lang="en-US" dirty="0" smtClean="0"/>
          </a:p>
          <a:p>
            <a:r>
              <a:rPr lang="en-US" dirty="0" smtClean="0"/>
              <a:t>So, let’s do the sums</a:t>
            </a:r>
          </a:p>
          <a:p>
            <a:endParaRPr lang="en-US" dirty="0" smtClean="0"/>
          </a:p>
          <a:p>
            <a:r>
              <a:rPr lang="en-US" dirty="0" smtClean="0"/>
              <a:t>inside is constant.</a:t>
            </a:r>
          </a:p>
          <a:p>
            <a:r>
              <a:rPr lang="en-US" dirty="0" smtClean="0"/>
              <a:t>Next loop is sum I to N of 1 which equals N - I + 1</a:t>
            </a:r>
          </a:p>
          <a:p>
            <a:r>
              <a:rPr lang="en-US" dirty="0" smtClean="0"/>
              <a:t>Outer loop is sum 1 to N of N - I + 1</a:t>
            </a:r>
          </a:p>
          <a:p>
            <a:r>
              <a:rPr lang="en-US" dirty="0" smtClean="0"/>
              <a:t>That’s  the same as</a:t>
            </a:r>
          </a:p>
          <a:p>
            <a:r>
              <a:rPr lang="en-US" dirty="0" smtClean="0"/>
              <a:t>sum N to 1 of I</a:t>
            </a:r>
          </a:p>
          <a:p>
            <a:r>
              <a:rPr lang="en-US" dirty="0" smtClean="0"/>
              <a:t>or N(N+1)/2</a:t>
            </a:r>
          </a:p>
          <a:p>
            <a:r>
              <a:rPr lang="en-US" dirty="0" smtClean="0"/>
              <a:t>or O(N^2)</a:t>
            </a:r>
          </a:p>
          <a:p>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01F037-8277-4F2D-A7FE-6DA54E73CE46}" type="slidenum">
              <a:rPr lang="en-US" sz="1200" smtClean="0"/>
              <a:pPr/>
              <a:t>69</a:t>
            </a:fld>
            <a:endParaRPr lang="en-US" sz="120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a little twist here. J goes from I to N, not 1 to N.</a:t>
            </a:r>
          </a:p>
          <a:p>
            <a:endParaRPr lang="en-US" smtClean="0"/>
          </a:p>
          <a:p>
            <a:r>
              <a:rPr lang="en-US" smtClean="0"/>
              <a:t>So, let’s do the sums</a:t>
            </a:r>
          </a:p>
          <a:p>
            <a:endParaRPr lang="en-US" smtClean="0"/>
          </a:p>
          <a:p>
            <a:r>
              <a:rPr lang="en-US" smtClean="0"/>
              <a:t>inside is constant.</a:t>
            </a:r>
          </a:p>
          <a:p>
            <a:r>
              <a:rPr lang="en-US" smtClean="0"/>
              <a:t>Next loop is sum I to N of 1 which equals N - I + 1</a:t>
            </a:r>
          </a:p>
          <a:p>
            <a:r>
              <a:rPr lang="en-US" smtClean="0"/>
              <a:t>Outer loop is sum 1 to N of N - I + 1</a:t>
            </a:r>
          </a:p>
          <a:p>
            <a:r>
              <a:rPr lang="en-US" smtClean="0"/>
              <a:t>That’s  the same as</a:t>
            </a:r>
          </a:p>
          <a:p>
            <a:r>
              <a:rPr lang="en-US" smtClean="0"/>
              <a:t>sum N to 1 of I</a:t>
            </a:r>
          </a:p>
          <a:p>
            <a:r>
              <a:rPr lang="en-US" smtClean="0"/>
              <a:t>or N(N+1)/2</a:t>
            </a:r>
          </a:p>
          <a:p>
            <a:r>
              <a:rPr lang="en-US" smtClean="0"/>
              <a:t>or O(N^2)</a:t>
            </a:r>
          </a:p>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01F037-8277-4F2D-A7FE-6DA54E73CE46}" type="slidenum">
              <a:rPr lang="en-US" sz="1200" smtClean="0"/>
              <a:pPr/>
              <a:t>70</a:t>
            </a:fld>
            <a:endParaRPr lang="en-US" sz="120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There’s a little twist here. J goes from I to N, not 1 to N.</a:t>
            </a:r>
          </a:p>
          <a:p>
            <a:endParaRPr lang="en-US" dirty="0" smtClean="0"/>
          </a:p>
          <a:p>
            <a:r>
              <a:rPr lang="en-US" dirty="0" smtClean="0"/>
              <a:t>So, let’s do the sums</a:t>
            </a:r>
          </a:p>
          <a:p>
            <a:endParaRPr lang="en-US" dirty="0" smtClean="0"/>
          </a:p>
          <a:p>
            <a:r>
              <a:rPr lang="en-US" dirty="0" smtClean="0"/>
              <a:t>inside is constant.</a:t>
            </a:r>
          </a:p>
          <a:p>
            <a:r>
              <a:rPr lang="en-US" dirty="0" smtClean="0"/>
              <a:t>Next loop is sum I to N of 1 which equals N - I + 1</a:t>
            </a:r>
          </a:p>
          <a:p>
            <a:r>
              <a:rPr lang="en-US" dirty="0" smtClean="0"/>
              <a:t>Outer loop is sum 1 to N of N - I + 1</a:t>
            </a:r>
          </a:p>
          <a:p>
            <a:r>
              <a:rPr lang="en-US" dirty="0" smtClean="0"/>
              <a:t>That’s  the same as</a:t>
            </a:r>
          </a:p>
          <a:p>
            <a:r>
              <a:rPr lang="en-US" dirty="0" smtClean="0"/>
              <a:t>sum N to 1 of I</a:t>
            </a:r>
          </a:p>
          <a:p>
            <a:r>
              <a:rPr lang="en-US" dirty="0" smtClean="0"/>
              <a:t>or N(N+1)/2</a:t>
            </a:r>
          </a:p>
          <a:p>
            <a:r>
              <a:rPr lang="en-US" dirty="0" smtClean="0"/>
              <a:t>or O(N^2)</a:t>
            </a:r>
          </a:p>
          <a:p>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01F037-8277-4F2D-A7FE-6DA54E73CE46}" type="slidenum">
              <a:rPr lang="en-US" sz="1200" smtClean="0"/>
              <a:pPr/>
              <a:t>71</a:t>
            </a:fld>
            <a:endParaRPr lang="en-US" sz="120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There’s a little twist here. J goes from I to N, not 1 to N.</a:t>
            </a:r>
          </a:p>
          <a:p>
            <a:endParaRPr lang="en-US" dirty="0" smtClean="0"/>
          </a:p>
          <a:p>
            <a:r>
              <a:rPr lang="en-US" dirty="0" smtClean="0"/>
              <a:t>So, let’s do the sums</a:t>
            </a:r>
          </a:p>
          <a:p>
            <a:endParaRPr lang="en-US" dirty="0" smtClean="0"/>
          </a:p>
          <a:p>
            <a:r>
              <a:rPr lang="en-US" dirty="0" smtClean="0"/>
              <a:t>inside is constant.</a:t>
            </a:r>
          </a:p>
          <a:p>
            <a:r>
              <a:rPr lang="en-US" dirty="0" smtClean="0"/>
              <a:t>Next loop is sum I to N of 1 which equals N - I + 1</a:t>
            </a:r>
          </a:p>
          <a:p>
            <a:r>
              <a:rPr lang="en-US" dirty="0" smtClean="0"/>
              <a:t>Outer loop is sum 1 to N of N - I + 1</a:t>
            </a:r>
          </a:p>
          <a:p>
            <a:r>
              <a:rPr lang="en-US" dirty="0" smtClean="0"/>
              <a:t>That’s  the same as</a:t>
            </a:r>
          </a:p>
          <a:p>
            <a:r>
              <a:rPr lang="en-US" dirty="0" smtClean="0"/>
              <a:t>sum N to 1 of I</a:t>
            </a:r>
          </a:p>
          <a:p>
            <a:r>
              <a:rPr lang="en-US" dirty="0" smtClean="0"/>
              <a:t>or N(N+1)/2</a:t>
            </a:r>
          </a:p>
          <a:p>
            <a:r>
              <a:rPr lang="en-US" dirty="0" smtClean="0"/>
              <a:t>or O(N^2)</a:t>
            </a:r>
          </a:p>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6BF5D43-694C-4815-9806-BEA0CBA6E059}" type="slidenum">
              <a:rPr lang="en-US" sz="1200" smtClean="0"/>
              <a:pPr/>
              <a:t>72</a:t>
            </a:fld>
            <a:endParaRPr lang="en-US" sz="120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a little twist here. J goes from I to N, not 1 to N.</a:t>
            </a:r>
          </a:p>
          <a:p>
            <a:endParaRPr lang="en-US" smtClean="0"/>
          </a:p>
          <a:p>
            <a:r>
              <a:rPr lang="en-US" smtClean="0"/>
              <a:t>So, let’s do the sums</a:t>
            </a:r>
          </a:p>
          <a:p>
            <a:endParaRPr lang="en-US" smtClean="0"/>
          </a:p>
          <a:p>
            <a:r>
              <a:rPr lang="en-US" smtClean="0"/>
              <a:t>inside is constant.</a:t>
            </a:r>
          </a:p>
          <a:p>
            <a:r>
              <a:rPr lang="en-US" smtClean="0"/>
              <a:t>Next loop is sum I to N of 1 which equals N - I + 1</a:t>
            </a:r>
          </a:p>
          <a:p>
            <a:r>
              <a:rPr lang="en-US" smtClean="0"/>
              <a:t>Outer loop is sum 1 to N of N - I + 1</a:t>
            </a:r>
          </a:p>
          <a:p>
            <a:r>
              <a:rPr lang="en-US" smtClean="0"/>
              <a:t>That’s  the same as</a:t>
            </a:r>
          </a:p>
          <a:p>
            <a:r>
              <a:rPr lang="en-US" smtClean="0"/>
              <a:t>sum N to 1 of I</a:t>
            </a:r>
          </a:p>
          <a:p>
            <a:r>
              <a:rPr lang="en-US" smtClean="0"/>
              <a:t>or N(N+1)/2</a:t>
            </a:r>
          </a:p>
          <a:p>
            <a:r>
              <a:rPr lang="en-US" smtClean="0"/>
              <a:t>or O(N^2)</a:t>
            </a:r>
          </a:p>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B74E6E0-543A-43AC-95D5-229DFCE38166}" type="slidenum">
              <a:rPr lang="en-US" sz="1200" smtClean="0"/>
              <a:pPr/>
              <a:t>73</a:t>
            </a:fld>
            <a:endParaRPr lang="en-US" sz="120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a little twist here. J goes from I to N, not 1 to N.</a:t>
            </a:r>
          </a:p>
          <a:p>
            <a:endParaRPr lang="en-US" smtClean="0"/>
          </a:p>
          <a:p>
            <a:r>
              <a:rPr lang="en-US" smtClean="0"/>
              <a:t>So, let’s do the sums</a:t>
            </a:r>
          </a:p>
          <a:p>
            <a:endParaRPr lang="en-US" smtClean="0"/>
          </a:p>
          <a:p>
            <a:r>
              <a:rPr lang="en-US" smtClean="0"/>
              <a:t>inside is constant.</a:t>
            </a:r>
          </a:p>
          <a:p>
            <a:r>
              <a:rPr lang="en-US" smtClean="0"/>
              <a:t>Next loop is sum I to N of 1 which equals N - I + 1</a:t>
            </a:r>
          </a:p>
          <a:p>
            <a:r>
              <a:rPr lang="en-US" smtClean="0"/>
              <a:t>Outer loop is sum 1 to N of N - I + 1</a:t>
            </a:r>
          </a:p>
          <a:p>
            <a:r>
              <a:rPr lang="en-US" smtClean="0"/>
              <a:t>That’s  the same as</a:t>
            </a:r>
          </a:p>
          <a:p>
            <a:r>
              <a:rPr lang="en-US" smtClean="0"/>
              <a:t>sum N to 1 of I</a:t>
            </a:r>
          </a:p>
          <a:p>
            <a:r>
              <a:rPr lang="en-US" smtClean="0"/>
              <a:t>or N(N+1)/2</a:t>
            </a:r>
          </a:p>
          <a:p>
            <a:r>
              <a:rPr lang="en-US" smtClean="0"/>
              <a:t>or O(N^2)</a:t>
            </a:r>
          </a:p>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6AA7955-98DA-44D2-A348-3CC43B4FBD08}" type="slidenum">
              <a:rPr lang="en-US" sz="1200" smtClean="0"/>
              <a:pPr/>
              <a:t>74</a:t>
            </a:fld>
            <a:endParaRPr lang="en-US" sz="120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a little twist here. J goes from I to N, not 1 to N.</a:t>
            </a:r>
          </a:p>
          <a:p>
            <a:endParaRPr lang="en-US" smtClean="0"/>
          </a:p>
          <a:p>
            <a:r>
              <a:rPr lang="en-US" smtClean="0"/>
              <a:t>So, let’s do the sums</a:t>
            </a:r>
          </a:p>
          <a:p>
            <a:endParaRPr lang="en-US" smtClean="0"/>
          </a:p>
          <a:p>
            <a:r>
              <a:rPr lang="en-US" smtClean="0"/>
              <a:t>inside is constant.</a:t>
            </a:r>
          </a:p>
          <a:p>
            <a:r>
              <a:rPr lang="en-US" smtClean="0"/>
              <a:t>Next loop is sum I to N of 1 which equals N - I + 1</a:t>
            </a:r>
          </a:p>
          <a:p>
            <a:r>
              <a:rPr lang="en-US" smtClean="0"/>
              <a:t>Outer loop is sum 1 to N of N - I + 1</a:t>
            </a:r>
          </a:p>
          <a:p>
            <a:r>
              <a:rPr lang="en-US" smtClean="0"/>
              <a:t>That’s  the same as</a:t>
            </a:r>
          </a:p>
          <a:p>
            <a:r>
              <a:rPr lang="en-US" smtClean="0"/>
              <a:t>sum N to 1 of I</a:t>
            </a:r>
          </a:p>
          <a:p>
            <a:r>
              <a:rPr lang="en-US" smtClean="0"/>
              <a:t>or N(N+1)/2</a:t>
            </a:r>
          </a:p>
          <a:p>
            <a:r>
              <a:rPr lang="en-US" smtClean="0"/>
              <a:t>or O(N^2)</a:t>
            </a:r>
          </a:p>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5417EBE-BE06-42B2-953D-31050EA3D9F0}" type="slidenum">
              <a:rPr lang="en-US" sz="1200" smtClean="0"/>
              <a:pPr/>
              <a:t>75</a:t>
            </a:fld>
            <a:endParaRPr lang="en-US" sz="1200"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a little twist here. J goes from I to N, not 1 to N.</a:t>
            </a:r>
          </a:p>
          <a:p>
            <a:endParaRPr lang="en-US" smtClean="0"/>
          </a:p>
          <a:p>
            <a:r>
              <a:rPr lang="en-US" smtClean="0"/>
              <a:t>So, let’s do the sums</a:t>
            </a:r>
          </a:p>
          <a:p>
            <a:endParaRPr lang="en-US" smtClean="0"/>
          </a:p>
          <a:p>
            <a:r>
              <a:rPr lang="en-US" smtClean="0"/>
              <a:t>inside is constant.</a:t>
            </a:r>
          </a:p>
          <a:p>
            <a:r>
              <a:rPr lang="en-US" smtClean="0"/>
              <a:t>Next loop is sum I to N of 1 which equals N - I + 1</a:t>
            </a:r>
          </a:p>
          <a:p>
            <a:r>
              <a:rPr lang="en-US" smtClean="0"/>
              <a:t>Outer loop is sum 1 to N of N - I + 1</a:t>
            </a:r>
          </a:p>
          <a:p>
            <a:r>
              <a:rPr lang="en-US" smtClean="0"/>
              <a:t>That’s  the same as</a:t>
            </a:r>
          </a:p>
          <a:p>
            <a:r>
              <a:rPr lang="en-US" smtClean="0"/>
              <a:t>sum N to 1 of I</a:t>
            </a:r>
          </a:p>
          <a:p>
            <a:r>
              <a:rPr lang="en-US" smtClean="0"/>
              <a:t>or N(N+1)/2</a:t>
            </a:r>
          </a:p>
          <a:p>
            <a:r>
              <a:rPr lang="en-US" smtClean="0"/>
              <a:t>or O(N^2)</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418F305-6CF0-4637-B77C-6AAEEF291F0B}" type="slidenum">
              <a:rPr lang="en-US" sz="1200" smtClean="0"/>
              <a:pPr/>
              <a:t>7</a:t>
            </a:fld>
            <a:endParaRPr lang="en-US" sz="12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X1x2x3x4…xn SD(x)</a:t>
            </a:r>
          </a:p>
          <a:p>
            <a:r>
              <a:rPr lang="en-US" smtClean="0"/>
              <a:t>x % 3 = SD(x) % 3</a:t>
            </a:r>
          </a:p>
          <a:p>
            <a:r>
              <a:rPr lang="en-US" smtClean="0"/>
              <a:t>tack on digit at end</a:t>
            </a:r>
          </a:p>
          <a:p>
            <a:r>
              <a:rPr lang="en-US" smtClean="0"/>
              <a:t>10 % 3 = 1</a:t>
            </a:r>
          </a:p>
          <a:p>
            <a:endParaRPr lang="en-US" smtClean="0"/>
          </a:p>
          <a:p>
            <a:r>
              <a:rPr lang="en-US" smtClean="0"/>
              <a:t>Good way to convince them that multiplying by 10 mod 3 is the same as multiplying by 1 mod 3:</a:t>
            </a:r>
          </a:p>
          <a:p>
            <a:endParaRPr lang="en-US" smtClean="0"/>
          </a:p>
          <a:p>
            <a:r>
              <a:rPr lang="en-US" smtClean="0"/>
              <a:t>10x mod 3 = (3 + 3 + 3 + 1)x mod 3 = 3x + 3x + 3x + x mod 3</a:t>
            </a:r>
          </a:p>
          <a:p>
            <a:endParaRPr lang="en-US" smtClean="0"/>
          </a:p>
          <a:p>
            <a:r>
              <a:rPr lang="en-US" smtClean="0"/>
              <a:t>Obviously, adding something that’s divisible by 3 doesn’t change anything so:</a:t>
            </a:r>
          </a:p>
          <a:p>
            <a:endParaRPr lang="en-US" smtClean="0"/>
          </a:p>
          <a:p>
            <a:r>
              <a:rPr lang="en-US" smtClean="0"/>
              <a:t>= x mod 3</a:t>
            </a:r>
          </a:p>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82F6035-087B-4DD2-87C0-D699A9CC61D8}" type="slidenum">
              <a:rPr lang="en-US" sz="1200" smtClean="0"/>
              <a:pPr/>
              <a:t>76</a:t>
            </a:fld>
            <a:endParaRPr lang="en-US" sz="1200"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a:p>
            <a:r>
              <a:rPr lang="en-US" dirty="0" smtClean="0"/>
              <a:t>There’s a little twist here. J goes from I to N, not 1 to N.</a:t>
            </a:r>
          </a:p>
          <a:p>
            <a:endParaRPr lang="en-US" dirty="0" smtClean="0"/>
          </a:p>
          <a:p>
            <a:r>
              <a:rPr lang="en-US" dirty="0" smtClean="0"/>
              <a:t>So, let’s do the sums</a:t>
            </a:r>
          </a:p>
          <a:p>
            <a:endParaRPr lang="en-US" dirty="0" smtClean="0"/>
          </a:p>
          <a:p>
            <a:r>
              <a:rPr lang="en-US" dirty="0" smtClean="0"/>
              <a:t>inside is constant.</a:t>
            </a:r>
          </a:p>
          <a:p>
            <a:r>
              <a:rPr lang="en-US" dirty="0" smtClean="0"/>
              <a:t>Next loop is sum I to N of 1 which equals N - I + 1</a:t>
            </a:r>
          </a:p>
          <a:p>
            <a:r>
              <a:rPr lang="en-US" dirty="0" smtClean="0"/>
              <a:t>Outer loop is sum 1 to N of N - I + 1</a:t>
            </a:r>
          </a:p>
          <a:p>
            <a:r>
              <a:rPr lang="en-US" dirty="0" smtClean="0"/>
              <a:t>That’s  the same as</a:t>
            </a:r>
          </a:p>
          <a:p>
            <a:r>
              <a:rPr lang="en-US" dirty="0" smtClean="0"/>
              <a:t>sum N to 1 of I</a:t>
            </a:r>
          </a:p>
          <a:p>
            <a:r>
              <a:rPr lang="en-US" dirty="0" smtClean="0"/>
              <a:t>or N(N+1)/2</a:t>
            </a:r>
          </a:p>
          <a:p>
            <a:r>
              <a:rPr lang="en-US" dirty="0" smtClean="0"/>
              <a:t>or O(N^2)</a:t>
            </a:r>
          </a:p>
          <a:p>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FA30CF1-F912-4BCE-A629-EE08E378243E}" type="slidenum">
              <a:rPr lang="en-US" sz="1200" smtClean="0"/>
              <a:pPr/>
              <a:t>77</a:t>
            </a:fld>
            <a:endParaRPr lang="en-US" sz="1200"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a:p>
            <a:r>
              <a:rPr lang="en-US" dirty="0" smtClean="0"/>
              <a:t>There’s a little twist here. J goes from I to N, not 1 to N.</a:t>
            </a:r>
          </a:p>
          <a:p>
            <a:endParaRPr lang="en-US" dirty="0" smtClean="0"/>
          </a:p>
          <a:p>
            <a:r>
              <a:rPr lang="en-US" dirty="0" smtClean="0"/>
              <a:t>So, let’s do the sums</a:t>
            </a:r>
          </a:p>
          <a:p>
            <a:endParaRPr lang="en-US" dirty="0" smtClean="0"/>
          </a:p>
          <a:p>
            <a:r>
              <a:rPr lang="en-US" dirty="0" smtClean="0"/>
              <a:t>inside is constant.</a:t>
            </a:r>
          </a:p>
          <a:p>
            <a:r>
              <a:rPr lang="en-US" dirty="0" smtClean="0"/>
              <a:t>Next loop is sum I to N of 1 which equals N - I + 1</a:t>
            </a:r>
          </a:p>
          <a:p>
            <a:r>
              <a:rPr lang="en-US" dirty="0" smtClean="0"/>
              <a:t>Outer loop is sum 1 to N of N - I + 1</a:t>
            </a:r>
          </a:p>
          <a:p>
            <a:r>
              <a:rPr lang="en-US" dirty="0" smtClean="0"/>
              <a:t>That’s  the same as</a:t>
            </a:r>
          </a:p>
          <a:p>
            <a:r>
              <a:rPr lang="en-US" dirty="0" smtClean="0"/>
              <a:t>sum N to 1 of I</a:t>
            </a:r>
          </a:p>
          <a:p>
            <a:r>
              <a:rPr lang="en-US" dirty="0" smtClean="0"/>
              <a:t>or N(N+1)/2</a:t>
            </a:r>
          </a:p>
          <a:p>
            <a:r>
              <a:rPr lang="en-US" dirty="0" smtClean="0"/>
              <a:t>or O(N^2)</a:t>
            </a:r>
          </a:p>
          <a:p>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7652D3D-53DA-4C8A-8B0A-159B9DAA24DF}" type="slidenum">
              <a:rPr lang="en-US" sz="1200" smtClean="0"/>
              <a:pPr/>
              <a:t>78</a:t>
            </a:fld>
            <a:endParaRPr lang="en-US" sz="1200"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Easy to think this might go n times through the first loop and n times through the second so we get O(n</a:t>
            </a:r>
            <a:r>
              <a:rPr lang="en-US" baseline="30000" dirty="0" smtClean="0"/>
              <a:t>2</a:t>
            </a:r>
            <a:r>
              <a:rPr lang="en-US" dirty="0" smtClean="0"/>
              <a:t>).  No such luck.  Of course, O(n</a:t>
            </a:r>
            <a:r>
              <a:rPr lang="en-US" baseline="30000" dirty="0" smtClean="0"/>
              <a:t>2</a:t>
            </a:r>
            <a:r>
              <a:rPr lang="en-US" dirty="0" smtClean="0"/>
              <a:t>) </a:t>
            </a:r>
            <a:r>
              <a:rPr lang="en-US" b="1" dirty="0" smtClean="0"/>
              <a:t>is</a:t>
            </a:r>
            <a:r>
              <a:rPr lang="en-US" dirty="0" smtClean="0"/>
              <a:t> correct as an upper-bound.  It’s just not tight.</a:t>
            </a:r>
          </a:p>
          <a:p>
            <a:endParaRPr lang="en-US" dirty="0" smtClean="0"/>
          </a:p>
          <a:p>
            <a:r>
              <a:rPr lang="en-US" dirty="0" smtClean="0"/>
              <a:t>This sum is: S_0^floor(</a:t>
            </a:r>
            <a:r>
              <a:rPr lang="en-US" dirty="0" err="1" smtClean="0"/>
              <a:t>lg</a:t>
            </a:r>
            <a:r>
              <a:rPr lang="en-US" dirty="0" smtClean="0"/>
              <a:t> (n – 1)) S_1^(2^i) O(1)</a:t>
            </a:r>
          </a:p>
          <a:p>
            <a:endParaRPr lang="en-US" dirty="0" smtClean="0"/>
          </a:p>
          <a:p>
            <a:r>
              <a:rPr lang="en-US" dirty="0" smtClean="0"/>
              <a:t>Let’s just make O(1) into 1 for now; we can multiply by some constant c later if we want.</a:t>
            </a:r>
          </a:p>
          <a:p>
            <a:endParaRPr lang="en-US" dirty="0" smtClean="0"/>
          </a:p>
          <a:p>
            <a:r>
              <a:rPr lang="en-US" dirty="0" smtClean="0"/>
              <a:t>S_0^floor(</a:t>
            </a:r>
            <a:r>
              <a:rPr lang="en-US" dirty="0" err="1" smtClean="0"/>
              <a:t>lg</a:t>
            </a:r>
            <a:r>
              <a:rPr lang="en-US" dirty="0" smtClean="0"/>
              <a:t>(n-1)) 2^i</a:t>
            </a:r>
          </a:p>
          <a:p>
            <a:endParaRPr lang="en-US" dirty="0" smtClean="0"/>
          </a:p>
          <a:p>
            <a:r>
              <a:rPr lang="en-US" dirty="0" smtClean="0"/>
              <a:t>The sum of powers of 2 from 0 to k turns out to be 2^(k+1) – 1.</a:t>
            </a:r>
          </a:p>
          <a:p>
            <a:endParaRPr lang="en-US" dirty="0" smtClean="0"/>
          </a:p>
          <a:p>
            <a:r>
              <a:rPr lang="en-US" dirty="0" smtClean="0"/>
              <a:t>== 2^(floor(</a:t>
            </a:r>
            <a:r>
              <a:rPr lang="en-US" dirty="0" err="1" smtClean="0"/>
              <a:t>lg</a:t>
            </a:r>
            <a:r>
              <a:rPr lang="en-US" dirty="0" smtClean="0"/>
              <a:t>(n-1)) + 1) – 1</a:t>
            </a:r>
          </a:p>
          <a:p>
            <a:endParaRPr lang="en-US" dirty="0" smtClean="0"/>
          </a:p>
          <a:p>
            <a:r>
              <a:rPr lang="en-US" dirty="0" smtClean="0"/>
              <a:t>We can ditch the floor since this is a O analysis</a:t>
            </a:r>
          </a:p>
          <a:p>
            <a:endParaRPr lang="en-US" dirty="0" smtClean="0"/>
          </a:p>
          <a:p>
            <a:r>
              <a:rPr lang="en-US" dirty="0" smtClean="0"/>
              <a:t>== 2^lg(n-1)*2 – 1 == (n-1)*2 – 1 = 2n-2 = O(n)</a:t>
            </a:r>
          </a:p>
          <a:p>
            <a:endParaRPr lang="en-US" dirty="0" smtClean="0"/>
          </a:p>
          <a:p>
            <a:r>
              <a:rPr lang="en-US" dirty="0" smtClean="0"/>
              <a:t>Cool! </a:t>
            </a:r>
            <a:r>
              <a:rPr lang="en-US" dirty="0" smtClean="0">
                <a:sym typeface="Wingdings" pitchFamily="2" charset="2"/>
              </a:rPr>
              <a:t></a:t>
            </a:r>
          </a:p>
          <a:p>
            <a:endParaRPr lang="en-US" dirty="0" smtClean="0">
              <a:sym typeface="Wingdings" pitchFamily="2" charset="2"/>
            </a:endParaRPr>
          </a:p>
          <a:p>
            <a:r>
              <a:rPr lang="en-US" dirty="0" smtClean="0">
                <a:sym typeface="Wingdings" pitchFamily="2" charset="2"/>
              </a:rPr>
              <a:t>This turns out to be a tight bound.</a:t>
            </a:r>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4222C7D-E19A-45F5-8640-3F0AA9D205CB}" type="slidenum">
              <a:rPr lang="en-US" sz="1200" smtClean="0"/>
              <a:pPr/>
              <a:t>79</a:t>
            </a:fld>
            <a:endParaRPr lang="en-US" sz="1200"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so this isn’t exactly an example. Just reiterating the rule.</a:t>
            </a:r>
          </a:p>
          <a:p>
            <a:endParaRPr lang="en-US" smtClean="0"/>
          </a:p>
          <a:p>
            <a:r>
              <a:rPr lang="en-US" smtClean="0"/>
              <a:t>Time &lt;= time of C plus max of S1 and S2</a:t>
            </a:r>
          </a:p>
          <a:p>
            <a:r>
              <a:rPr lang="en-US" smtClean="0"/>
              <a:t>          &lt;= time of C plus S1 plus S2</a:t>
            </a:r>
          </a:p>
          <a:p>
            <a:endParaRPr lang="en-US" smtClean="0"/>
          </a:p>
          <a:p>
            <a:r>
              <a:rPr lang="en-US" smtClean="0"/>
              <a:t>time &lt;= sum of times of iterations</a:t>
            </a:r>
          </a:p>
          <a:p>
            <a:r>
              <a:rPr lang="en-US" smtClean="0"/>
              <a:t>often #of iterations * time of S (or worst 	time of S)</a:t>
            </a:r>
          </a:p>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6184EB-6E51-46FC-B0AE-C77874FB7B3C}" type="slidenum">
              <a:rPr lang="en-US" sz="1200" smtClean="0"/>
              <a:pPr/>
              <a:t>80</a:t>
            </a:fld>
            <a:endParaRPr lang="en-US" sz="1200"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may want to take notes on this slide as it just vaguely resembles a homework problem!</a:t>
            </a:r>
          </a:p>
          <a:p>
            <a:endParaRPr lang="en-US" smtClean="0"/>
          </a:p>
          <a:p>
            <a:r>
              <a:rPr lang="en-US" smtClean="0"/>
              <a:t>Here’s a function defined in terms of itself. You see this a lot with recursion. This one is a lot like the profile for factorial.</a:t>
            </a:r>
          </a:p>
          <a:p>
            <a:endParaRPr lang="en-US" smtClean="0"/>
          </a:p>
          <a:p>
            <a:endParaRPr lang="en-US" smtClean="0"/>
          </a:p>
          <a:p>
            <a:r>
              <a:rPr lang="en-US" smtClean="0"/>
              <a:t>WORK THROUGH</a:t>
            </a:r>
          </a:p>
          <a:p>
            <a:endParaRPr lang="en-US" smtClean="0"/>
          </a:p>
          <a:p>
            <a:r>
              <a:rPr lang="en-US" smtClean="0"/>
              <a:t>Answer: O(n)</a:t>
            </a:r>
          </a:p>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549318-300E-4A6E-A2F5-0695AF823AE2}" type="slidenum">
              <a:rPr lang="en-US" sz="1200" smtClean="0"/>
              <a:pPr/>
              <a:t>81</a:t>
            </a:fld>
            <a:endParaRPr lang="en-US" sz="1200"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is the same sort of analysis as last slide.</a:t>
            </a:r>
          </a:p>
          <a:p>
            <a:endParaRPr lang="en-US" smtClean="0"/>
          </a:p>
          <a:p>
            <a:r>
              <a:rPr lang="en-US" smtClean="0"/>
              <a:t>Here’s a function defined in terms of itself. </a:t>
            </a:r>
          </a:p>
          <a:p>
            <a:endParaRPr lang="en-US" smtClean="0"/>
          </a:p>
          <a:p>
            <a:r>
              <a:rPr lang="en-US" smtClean="0"/>
              <a:t>WORK THROUGH</a:t>
            </a:r>
          </a:p>
          <a:p>
            <a:endParaRPr lang="en-US" smtClean="0"/>
          </a:p>
          <a:p>
            <a:r>
              <a:rPr lang="en-US" smtClean="0"/>
              <a:t>Answer: O(n log n)</a:t>
            </a:r>
          </a:p>
          <a:p>
            <a:endParaRPr lang="en-US" smtClean="0"/>
          </a:p>
          <a:p>
            <a:r>
              <a:rPr lang="en-US" smtClean="0"/>
              <a:t>Generally, then, the strategy is to keep expanding these things out until you see a pattern. Then, write the general form. Finally, sub in for the series bounds to make T(?) come out to a known value and solve all the series.</a:t>
            </a:r>
          </a:p>
          <a:p>
            <a:r>
              <a:rPr lang="en-US" smtClean="0"/>
              <a:t>Tip: Look for powers/multiples of the numbers that appear in the original equation.</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C0D60C3-8102-4805-8165-D2FE6838B7FB}" type="slidenum">
              <a:rPr lang="en-US" sz="1200" smtClean="0"/>
              <a:pPr/>
              <a:t>82</a:t>
            </a:fld>
            <a:endParaRPr lang="en-US" sz="1200"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There’s no reason that people should have guessed phi’s involvement, but given these properties, asking about an induction problem like this wouldn’t be unreasonable.</a:t>
            </a:r>
          </a:p>
          <a:p>
            <a:endParaRPr lang="en-US" smtClean="0"/>
          </a:p>
          <a:p>
            <a:r>
              <a:rPr lang="en-US" smtClean="0"/>
              <a:t>(Should also be doable to develop looser bounds, though I haven’t double-checked that!)</a:t>
            </a:r>
          </a:p>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109BA64-6C8C-44B4-9779-0A7C2EAA6F19}" type="slidenum">
              <a:rPr lang="en-US" sz="1200" smtClean="0"/>
              <a:pPr/>
              <a:t>83</a:t>
            </a:fld>
            <a:endParaRPr lang="en-US" sz="120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8F6BC55-7458-4066-9B1A-695C5954F8B1}" type="slidenum">
              <a:rPr lang="en-US" sz="1200" smtClean="0"/>
              <a:pPr/>
              <a:t>84</a:t>
            </a:fld>
            <a:endParaRPr lang="en-US" sz="1200"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8B87F76-3861-4576-813E-763554E7969B}" type="slidenum">
              <a:rPr lang="en-US" sz="1200" smtClean="0"/>
              <a:pPr/>
              <a:t>85</a:t>
            </a:fld>
            <a:endParaRPr lang="en-US" sz="1200"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(Note: cut the two-variable example.)</a:t>
            </a:r>
          </a:p>
          <a:p>
            <a:endParaRPr lang="en-US" dirty="0" smtClean="0"/>
          </a:p>
          <a:p>
            <a:r>
              <a:rPr lang="en-US" dirty="0" smtClean="0"/>
              <a:t>Converting to a sum and then doing some clever splitting in half will get us there.</a:t>
            </a:r>
          </a:p>
          <a:p>
            <a:endParaRPr lang="en-US" dirty="0" smtClean="0"/>
          </a:p>
          <a:p>
            <a:r>
              <a:rPr lang="en-US" dirty="0" smtClean="0"/>
              <a:t>Student also suggested shortcutting the sum conversion and bounding by </a:t>
            </a:r>
            <a:r>
              <a:rPr lang="en-US" dirty="0" err="1" smtClean="0"/>
              <a:t>n^n</a:t>
            </a:r>
            <a:r>
              <a:rPr lang="en-US" dirty="0" smtClean="0"/>
              <a:t> inside the log.  Good approach!  Can do (n/2)^(n/2) inside as well.</a:t>
            </a:r>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9FEC1D9-439A-4A80-A9FE-0E30D8E76689}" type="slidenum">
              <a:rPr lang="en-US" sz="1200" smtClean="0"/>
              <a:pPr/>
              <a:t>8</a:t>
            </a:fld>
            <a:endParaRPr 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X1x2x3x4…xn SD(x)</a:t>
            </a:r>
          </a:p>
          <a:p>
            <a:r>
              <a:rPr lang="en-US" smtClean="0"/>
              <a:t>x % 3 = SD(x) % 3</a:t>
            </a:r>
          </a:p>
          <a:p>
            <a:r>
              <a:rPr lang="en-US" smtClean="0"/>
              <a:t>tack on digit at end</a:t>
            </a:r>
          </a:p>
          <a:p>
            <a:r>
              <a:rPr lang="en-US" smtClean="0"/>
              <a:t>10 % 3 = 1</a:t>
            </a:r>
          </a:p>
          <a:p>
            <a:endParaRPr lang="en-US" smtClean="0"/>
          </a:p>
          <a:p>
            <a:r>
              <a:rPr lang="en-US" smtClean="0"/>
              <a:t>Good way to convince them that multiplying by 10 mod 3 is the same as multiplying by 1 mod 3:</a:t>
            </a:r>
          </a:p>
          <a:p>
            <a:endParaRPr lang="en-US" smtClean="0"/>
          </a:p>
          <a:p>
            <a:r>
              <a:rPr lang="en-US" smtClean="0"/>
              <a:t>10x mod 3 = (3 + 3 + 3 + 1)x mod 3 = 3x + 3x + 3x + x mod 3</a:t>
            </a:r>
          </a:p>
          <a:p>
            <a:endParaRPr lang="en-US" smtClean="0"/>
          </a:p>
          <a:p>
            <a:r>
              <a:rPr lang="en-US" smtClean="0"/>
              <a:t>Obviously, adding something that’s divisible by 3 doesn’t change anything so:</a:t>
            </a:r>
          </a:p>
          <a:p>
            <a:endParaRPr lang="en-US" smtClean="0"/>
          </a:p>
          <a:p>
            <a:r>
              <a:rPr lang="en-US" smtClean="0"/>
              <a:t>= x mod 3</a:t>
            </a:r>
          </a:p>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7441008-34A2-49DC-8473-AC0DEA902859}" type="slidenum">
              <a:rPr lang="en-US" sz="1200" smtClean="0"/>
              <a:pPr/>
              <a:t>87</a:t>
            </a:fld>
            <a:endParaRPr lang="en-US" sz="120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Can anyone tell me what the right analysis to use for the overall case is?</a:t>
            </a:r>
          </a:p>
          <a:p>
            <a:endParaRPr lang="en-US" smtClean="0"/>
          </a:p>
          <a:p>
            <a:r>
              <a:rPr lang="en-US" smtClean="0"/>
              <a:t>IT DEPENDS!</a:t>
            </a:r>
          </a:p>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mtClean="0"/>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DDC91A-9016-4DEA-92FE-FB6D3AD59EA6}" type="slidenum">
              <a:rPr lang="en-US" sz="1200" smtClean="0"/>
              <a:pPr/>
              <a:t>88</a:t>
            </a:fld>
            <a:endParaRPr lang="en-US" sz="120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Right-hand image from paper: Craig S. Kaplan and Robert Bosch. TSP Art. In </a:t>
            </a:r>
            <a:r>
              <a:rPr lang="en-US" i="1" smtClean="0"/>
              <a:t>Renaissance Banff: Bridges 2005: Mathematical Connections in Art, Music and Science</a:t>
            </a:r>
            <a:r>
              <a:rPr lang="en-US" smtClean="0"/>
              <a:t>, pages 301-308, 2005.  Fair use (and Craig knows I’m talking about his stuff).</a:t>
            </a:r>
          </a:p>
          <a:p>
            <a:endParaRPr lang="en-US" smtClean="0"/>
          </a:p>
          <a:p>
            <a:r>
              <a:rPr lang="en-US" smtClean="0"/>
              <a:t>Don’t have source for left-hand </a:t>
            </a:r>
            <a:r>
              <a:rPr lang="en-US" smtClean="0">
                <a:sym typeface="Wingdings" pitchFamily="2" charset="2"/>
              </a:rPr>
              <a:t></a:t>
            </a:r>
            <a:endParaRPr lang="en-US" smtClean="0"/>
          </a:p>
          <a:p>
            <a:endParaRPr lang="en-CA" smtClean="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E545D0F-39AB-43D1-B2D5-3D7E19C9B991}" type="slidenum">
              <a:rPr lang="en-US" sz="1200" smtClean="0"/>
              <a:pPr/>
              <a:t>90</a:t>
            </a:fld>
            <a:endParaRPr lang="en-US" sz="120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mtClean="0"/>
              <a:t>The text at the bottom is effectively the Berry Paradox, described by Russell, according to Wikipedia.</a:t>
            </a:r>
          </a:p>
          <a:p>
            <a:endParaRPr lang="en-CA" smtClean="0"/>
          </a:p>
        </p:txBody>
      </p:sp>
      <p:sp>
        <p:nvSpPr>
          <p:cNvPr id="174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E5DBF6A-70E1-483E-A9F8-D77F3D71D412}" type="slidenum">
              <a:rPr lang="en-US" sz="1200" smtClean="0"/>
              <a:pPr/>
              <a:t>91</a:t>
            </a:fld>
            <a:endParaRPr lang="en-US" sz="120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F8ABC0-71B8-4004-8265-24F88E8F06D1}" type="slidenum">
              <a:rPr lang="en-US" sz="1200" smtClean="0"/>
              <a:pPr/>
              <a:t>92</a:t>
            </a:fld>
            <a:endParaRPr lang="en-US" sz="1200"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update to do items!</a:t>
            </a:r>
          </a:p>
          <a:p>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48F35D4-1DEA-4BE4-BD76-F33550F7B4BC}" type="slidenum">
              <a:rPr lang="en-US" sz="1200" smtClean="0"/>
              <a:pPr/>
              <a:t>93</a:t>
            </a:fld>
            <a:endParaRPr lang="en-US" sz="1200"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update “coming up” items</a:t>
            </a:r>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CF4F5AF-B6CC-47BE-B8A9-2246632F599C}" type="slidenum">
              <a:rPr lang="en-US" sz="1200" smtClean="0"/>
              <a:pPr/>
              <a:t>9</a:t>
            </a:fld>
            <a:endParaRPr lang="en-US" sz="12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X1x2x3x4…xn SD(x)</a:t>
            </a:r>
          </a:p>
          <a:p>
            <a:r>
              <a:rPr lang="en-US" smtClean="0"/>
              <a:t>x % 3 = SD(x) % 3</a:t>
            </a:r>
          </a:p>
          <a:p>
            <a:r>
              <a:rPr lang="en-US" smtClean="0"/>
              <a:t>tack on digit at end</a:t>
            </a:r>
          </a:p>
          <a:p>
            <a:r>
              <a:rPr lang="en-US" smtClean="0"/>
              <a:t>10 % 3 = 1</a:t>
            </a:r>
          </a:p>
          <a:p>
            <a:endParaRPr lang="en-US" smtClean="0"/>
          </a:p>
          <a:p>
            <a:r>
              <a:rPr lang="en-US" smtClean="0"/>
              <a:t>Good way to convince them that multiplying by 10 mod 3 is the same as multiplying by 1 mod 3:</a:t>
            </a:r>
          </a:p>
          <a:p>
            <a:endParaRPr lang="en-US" smtClean="0"/>
          </a:p>
          <a:p>
            <a:r>
              <a:rPr lang="en-US" smtClean="0"/>
              <a:t>10x mod 3 = (3 + 3 + 3 + 1)x mod 3 = 3x + 3x + 3x + x mod 3</a:t>
            </a:r>
          </a:p>
          <a:p>
            <a:endParaRPr lang="en-US" smtClean="0"/>
          </a:p>
          <a:p>
            <a:r>
              <a:rPr lang="en-US" smtClean="0"/>
              <a:t>Obviously, adding something that’s divisible by 3 doesn’t change anything so:</a:t>
            </a:r>
          </a:p>
          <a:p>
            <a:endParaRPr lang="en-US" smtClean="0"/>
          </a:p>
          <a:p>
            <a:r>
              <a:rPr lang="en-US" smtClean="0"/>
              <a:t>= x mod 3</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50AFCF-5EC5-4ADD-A10C-8A68CACB3FA2}" type="slidenum">
              <a:rPr lang="en-US"/>
              <a:pPr>
                <a:defRPr/>
              </a:pPr>
              <a:t>‹#›</a:t>
            </a:fld>
            <a:endParaRPr lang="en-US"/>
          </a:p>
        </p:txBody>
      </p:sp>
    </p:spTree>
    <p:extLst>
      <p:ext uri="{BB962C8B-B14F-4D97-AF65-F5344CB8AC3E}">
        <p14:creationId xmlns:p14="http://schemas.microsoft.com/office/powerpoint/2010/main" val="285102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916501-387C-408B-8472-EF946BE10B8E}" type="slidenum">
              <a:rPr lang="en-US"/>
              <a:pPr>
                <a:defRPr/>
              </a:pPr>
              <a:t>‹#›</a:t>
            </a:fld>
            <a:endParaRPr lang="en-US"/>
          </a:p>
        </p:txBody>
      </p:sp>
    </p:spTree>
    <p:extLst>
      <p:ext uri="{BB962C8B-B14F-4D97-AF65-F5344CB8AC3E}">
        <p14:creationId xmlns:p14="http://schemas.microsoft.com/office/powerpoint/2010/main" val="319525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22F076-8940-4EB1-ACB2-9F73E2EB6068}" type="slidenum">
              <a:rPr lang="en-US"/>
              <a:pPr>
                <a:defRPr/>
              </a:pPr>
              <a:t>‹#›</a:t>
            </a:fld>
            <a:endParaRPr lang="en-US"/>
          </a:p>
        </p:txBody>
      </p:sp>
    </p:spTree>
    <p:extLst>
      <p:ext uri="{BB962C8B-B14F-4D97-AF65-F5344CB8AC3E}">
        <p14:creationId xmlns:p14="http://schemas.microsoft.com/office/powerpoint/2010/main" val="52623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57E4D8-59BD-402D-8934-521B2DFF01F7}" type="slidenum">
              <a:rPr lang="en-US"/>
              <a:pPr>
                <a:defRPr/>
              </a:pPr>
              <a:t>‹#›</a:t>
            </a:fld>
            <a:endParaRPr lang="en-US"/>
          </a:p>
        </p:txBody>
      </p:sp>
    </p:spTree>
    <p:extLst>
      <p:ext uri="{BB962C8B-B14F-4D97-AF65-F5344CB8AC3E}">
        <p14:creationId xmlns:p14="http://schemas.microsoft.com/office/powerpoint/2010/main" val="329032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60F37C-BD97-4A7B-B678-E16C54596E3A}" type="slidenum">
              <a:rPr lang="en-US"/>
              <a:pPr>
                <a:defRPr/>
              </a:pPr>
              <a:t>‹#›</a:t>
            </a:fld>
            <a:endParaRPr lang="en-US"/>
          </a:p>
        </p:txBody>
      </p:sp>
    </p:spTree>
    <p:extLst>
      <p:ext uri="{BB962C8B-B14F-4D97-AF65-F5344CB8AC3E}">
        <p14:creationId xmlns:p14="http://schemas.microsoft.com/office/powerpoint/2010/main" val="275679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D3697E-0242-47A6-BF7F-2BCF0D8AE9FF}" type="slidenum">
              <a:rPr lang="en-US"/>
              <a:pPr>
                <a:defRPr/>
              </a:pPr>
              <a:t>‹#›</a:t>
            </a:fld>
            <a:endParaRPr lang="en-US"/>
          </a:p>
        </p:txBody>
      </p:sp>
    </p:spTree>
    <p:extLst>
      <p:ext uri="{BB962C8B-B14F-4D97-AF65-F5344CB8AC3E}">
        <p14:creationId xmlns:p14="http://schemas.microsoft.com/office/powerpoint/2010/main" val="217742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7610DE5-3C65-4F1B-B014-401FE3F418F8}" type="slidenum">
              <a:rPr lang="en-US"/>
              <a:pPr>
                <a:defRPr/>
              </a:pPr>
              <a:t>‹#›</a:t>
            </a:fld>
            <a:endParaRPr lang="en-US"/>
          </a:p>
        </p:txBody>
      </p:sp>
    </p:spTree>
    <p:extLst>
      <p:ext uri="{BB962C8B-B14F-4D97-AF65-F5344CB8AC3E}">
        <p14:creationId xmlns:p14="http://schemas.microsoft.com/office/powerpoint/2010/main" val="246838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4F3AAE8-7BC8-49A1-BD66-67F1E841FD7A}" type="slidenum">
              <a:rPr lang="en-US"/>
              <a:pPr>
                <a:defRPr/>
              </a:pPr>
              <a:t>‹#›</a:t>
            </a:fld>
            <a:endParaRPr lang="en-US"/>
          </a:p>
        </p:txBody>
      </p:sp>
    </p:spTree>
    <p:extLst>
      <p:ext uri="{BB962C8B-B14F-4D97-AF65-F5344CB8AC3E}">
        <p14:creationId xmlns:p14="http://schemas.microsoft.com/office/powerpoint/2010/main" val="30396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0D725F-E302-4A9A-BB92-A2B6CC892FC6}" type="slidenum">
              <a:rPr lang="en-US"/>
              <a:pPr>
                <a:defRPr/>
              </a:pPr>
              <a:t>‹#›</a:t>
            </a:fld>
            <a:endParaRPr lang="en-US"/>
          </a:p>
        </p:txBody>
      </p:sp>
    </p:spTree>
    <p:extLst>
      <p:ext uri="{BB962C8B-B14F-4D97-AF65-F5344CB8AC3E}">
        <p14:creationId xmlns:p14="http://schemas.microsoft.com/office/powerpoint/2010/main" val="46695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A0CD86-AE19-41EE-A07E-025CB1AD34EB}" type="slidenum">
              <a:rPr lang="en-US"/>
              <a:pPr>
                <a:defRPr/>
              </a:pPr>
              <a:t>‹#›</a:t>
            </a:fld>
            <a:endParaRPr lang="en-US"/>
          </a:p>
        </p:txBody>
      </p:sp>
    </p:spTree>
    <p:extLst>
      <p:ext uri="{BB962C8B-B14F-4D97-AF65-F5344CB8AC3E}">
        <p14:creationId xmlns:p14="http://schemas.microsoft.com/office/powerpoint/2010/main" val="387868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73F23B-FBE7-45D1-AAA1-58A40670011A}" type="slidenum">
              <a:rPr lang="en-US"/>
              <a:pPr>
                <a:defRPr/>
              </a:pPr>
              <a:t>‹#›</a:t>
            </a:fld>
            <a:endParaRPr lang="en-US"/>
          </a:p>
        </p:txBody>
      </p:sp>
    </p:spTree>
    <p:extLst>
      <p:ext uri="{BB962C8B-B14F-4D97-AF65-F5344CB8AC3E}">
        <p14:creationId xmlns:p14="http://schemas.microsoft.com/office/powerpoint/2010/main" val="39094444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FF1DA0B-DA3E-46BF-BA91-FE28BD8983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tags" Target="../tags/tag37.xml"/><Relationship Id="rId4" Type="http://schemas.openxmlformats.org/officeDocument/2006/relationships/slideLayout" Target="../slideLayouts/slideLayout2.xml"/><Relationship Id="rId5" Type="http://schemas.openxmlformats.org/officeDocument/2006/relationships/notesSlide" Target="../notesSlides/notesSlide10.xml"/><Relationship Id="rId1" Type="http://schemas.openxmlformats.org/officeDocument/2006/relationships/tags" Target="../tags/tag35.xml"/><Relationship Id="rId2"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tags" Target="../tags/tag40.xml"/><Relationship Id="rId4" Type="http://schemas.openxmlformats.org/officeDocument/2006/relationships/slideLayout" Target="../slideLayouts/slideLayout2.xml"/><Relationship Id="rId5" Type="http://schemas.openxmlformats.org/officeDocument/2006/relationships/notesSlide" Target="../notesSlides/notesSlide11.xml"/><Relationship Id="rId1" Type="http://schemas.openxmlformats.org/officeDocument/2006/relationships/tags" Target="../tags/tag38.xml"/><Relationship Id="rId2" Type="http://schemas.openxmlformats.org/officeDocument/2006/relationships/tags" Target="../tags/tag39.xml"/></Relationships>
</file>

<file path=ppt/slides/_rels/slide12.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Layout" Target="../slideLayouts/slideLayout2.xml"/><Relationship Id="rId5" Type="http://schemas.openxmlformats.org/officeDocument/2006/relationships/notesSlide" Target="../notesSlides/notesSlide12.xml"/><Relationship Id="rId1" Type="http://schemas.openxmlformats.org/officeDocument/2006/relationships/tags" Target="../tags/tag41.xml"/><Relationship Id="rId2" Type="http://schemas.openxmlformats.org/officeDocument/2006/relationships/tags" Target="../tags/tag42.xml"/></Relationships>
</file>

<file path=ppt/slides/_rels/slide13.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slideLayout" Target="../slideLayouts/slideLayout2.xml"/><Relationship Id="rId6" Type="http://schemas.openxmlformats.org/officeDocument/2006/relationships/notesSlide" Target="../notesSlides/notesSlide13.xml"/><Relationship Id="rId1" Type="http://schemas.openxmlformats.org/officeDocument/2006/relationships/tags" Target="../tags/tag44.xml"/><Relationship Id="rId2"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tags" Target="../tags/tag50.xml"/><Relationship Id="rId4" Type="http://schemas.openxmlformats.org/officeDocument/2006/relationships/slideLayout" Target="../slideLayouts/slideLayout2.xml"/><Relationship Id="rId5" Type="http://schemas.openxmlformats.org/officeDocument/2006/relationships/notesSlide" Target="../notesSlides/notesSlide14.xml"/><Relationship Id="rId1" Type="http://schemas.openxmlformats.org/officeDocument/2006/relationships/tags" Target="../tags/tag48.xml"/><Relationship Id="rId2" Type="http://schemas.openxmlformats.org/officeDocument/2006/relationships/tags" Target="../tags/tag49.xml"/></Relationships>
</file>

<file path=ppt/slides/_rels/slide15.xml.rels><?xml version="1.0" encoding="UTF-8" standalone="yes"?>
<Relationships xmlns="http://schemas.openxmlformats.org/package/2006/relationships"><Relationship Id="rId3" Type="http://schemas.openxmlformats.org/officeDocument/2006/relationships/tags" Target="../tags/tag53.xml"/><Relationship Id="rId4" Type="http://schemas.openxmlformats.org/officeDocument/2006/relationships/slideLayout" Target="../slideLayouts/slideLayout2.xml"/><Relationship Id="rId5" Type="http://schemas.openxmlformats.org/officeDocument/2006/relationships/notesSlide" Target="../notesSlides/notesSlide15.xml"/><Relationship Id="rId1" Type="http://schemas.openxmlformats.org/officeDocument/2006/relationships/tags" Target="../tags/tag51.xml"/><Relationship Id="rId2" Type="http://schemas.openxmlformats.org/officeDocument/2006/relationships/tags" Target="../tags/tag52.xml"/></Relationships>
</file>

<file path=ppt/slides/_rels/slide16.xml.rels><?xml version="1.0" encoding="UTF-8" standalone="yes"?>
<Relationships xmlns="http://schemas.openxmlformats.org/package/2006/relationships"><Relationship Id="rId3" Type="http://schemas.openxmlformats.org/officeDocument/2006/relationships/tags" Target="../tags/tag56.xml"/><Relationship Id="rId4" Type="http://schemas.openxmlformats.org/officeDocument/2006/relationships/slideLayout" Target="../slideLayouts/slideLayout2.xml"/><Relationship Id="rId5" Type="http://schemas.openxmlformats.org/officeDocument/2006/relationships/notesSlide" Target="../notesSlides/notesSlide16.xml"/><Relationship Id="rId1" Type="http://schemas.openxmlformats.org/officeDocument/2006/relationships/tags" Target="../tags/tag54.xml"/><Relationship Id="rId2" Type="http://schemas.openxmlformats.org/officeDocument/2006/relationships/tags" Target="../tags/tag55.xml"/></Relationships>
</file>

<file path=ppt/slides/_rels/slide17.xml.rels><?xml version="1.0" encoding="UTF-8" standalone="yes"?>
<Relationships xmlns="http://schemas.openxmlformats.org/package/2006/relationships"><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slideLayout" Target="../slideLayouts/slideLayout2.xml"/><Relationship Id="rId6" Type="http://schemas.openxmlformats.org/officeDocument/2006/relationships/notesSlide" Target="../notesSlides/notesSlide17.xml"/><Relationship Id="rId1" Type="http://schemas.openxmlformats.org/officeDocument/2006/relationships/tags" Target="../tags/tag57.xml"/><Relationship Id="rId2" Type="http://schemas.openxmlformats.org/officeDocument/2006/relationships/tags" Target="../tags/tag58.xml"/></Relationships>
</file>

<file path=ppt/slides/_rels/slide18.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slideLayout" Target="../slideLayouts/slideLayout2.xml"/><Relationship Id="rId5" Type="http://schemas.openxmlformats.org/officeDocument/2006/relationships/notesSlide" Target="../notesSlides/notesSlide18.xml"/><Relationship Id="rId1" Type="http://schemas.openxmlformats.org/officeDocument/2006/relationships/tags" Target="../tags/tag61.xml"/><Relationship Id="rId2" Type="http://schemas.openxmlformats.org/officeDocument/2006/relationships/tags" Target="../tags/tag62.xml"/></Relationships>
</file>

<file path=ppt/slides/_rels/slide19.xml.rels><?xml version="1.0" encoding="UTF-8" standalone="yes"?>
<Relationships xmlns="http://schemas.openxmlformats.org/package/2006/relationships"><Relationship Id="rId3" Type="http://schemas.openxmlformats.org/officeDocument/2006/relationships/tags" Target="../tags/tag66.xml"/><Relationship Id="rId4" Type="http://schemas.openxmlformats.org/officeDocument/2006/relationships/slideLayout" Target="../slideLayouts/slideLayout2.xml"/><Relationship Id="rId5" Type="http://schemas.openxmlformats.org/officeDocument/2006/relationships/notesSlide" Target="../notesSlides/notesSlide19.xml"/><Relationship Id="rId1" Type="http://schemas.openxmlformats.org/officeDocument/2006/relationships/tags" Target="../tags/tag64.xml"/><Relationship Id="rId2" Type="http://schemas.openxmlformats.org/officeDocument/2006/relationships/tags" Target="../tags/tag65.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slideLayout" Target="../slideLayouts/slideLayout2.xml"/><Relationship Id="rId5" Type="http://schemas.openxmlformats.org/officeDocument/2006/relationships/notesSlide" Target="../notesSlides/notesSlide2.xml"/><Relationship Id="rId1" Type="http://schemas.openxmlformats.org/officeDocument/2006/relationships/tags" Target="../tags/tag5.xml"/><Relationship Id="rId2"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tags" Target="../tags/tag70.xml"/><Relationship Id="rId6" Type="http://schemas.openxmlformats.org/officeDocument/2006/relationships/tags" Target="../tags/tag71.xml"/><Relationship Id="rId7" Type="http://schemas.openxmlformats.org/officeDocument/2006/relationships/tags" Target="../tags/tag72.xml"/><Relationship Id="rId8" Type="http://schemas.openxmlformats.org/officeDocument/2006/relationships/slideLayout" Target="../slideLayouts/slideLayout2.xml"/><Relationship Id="rId9" Type="http://schemas.openxmlformats.org/officeDocument/2006/relationships/notesSlide" Target="../notesSlides/notesSlide20.xml"/><Relationship Id="rId10" Type="http://schemas.openxmlformats.org/officeDocument/2006/relationships/oleObject" Target="../embeddings/Microsoft_Word_97_-_2004_Document1.doc"/><Relationship Id="rId11"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tags" Target="../tags/tag67.xml"/></Relationships>
</file>

<file path=ppt/slides/_rels/slide21.xml.rels><?xml version="1.0" encoding="UTF-8" standalone="yes"?>
<Relationships xmlns="http://schemas.openxmlformats.org/package/2006/relationships"><Relationship Id="rId3" Type="http://schemas.openxmlformats.org/officeDocument/2006/relationships/tags" Target="../tags/tag75.xml"/><Relationship Id="rId4" Type="http://schemas.openxmlformats.org/officeDocument/2006/relationships/slideLayout" Target="../slideLayouts/slideLayout2.xml"/><Relationship Id="rId5" Type="http://schemas.openxmlformats.org/officeDocument/2006/relationships/notesSlide" Target="../notesSlides/notesSlide21.xml"/><Relationship Id="rId1" Type="http://schemas.openxmlformats.org/officeDocument/2006/relationships/tags" Target="../tags/tag73.xml"/><Relationship Id="rId2" Type="http://schemas.openxmlformats.org/officeDocument/2006/relationships/tags" Target="../tags/tag74.xml"/></Relationships>
</file>

<file path=ppt/slides/_rels/slide22.xml.rels><?xml version="1.0" encoding="UTF-8" standalone="yes"?>
<Relationships xmlns="http://schemas.openxmlformats.org/package/2006/relationships"><Relationship Id="rId11" Type="http://schemas.openxmlformats.org/officeDocument/2006/relationships/tags" Target="../tags/tag86.xml"/><Relationship Id="rId12" Type="http://schemas.openxmlformats.org/officeDocument/2006/relationships/tags" Target="../tags/tag87.xml"/><Relationship Id="rId13" Type="http://schemas.openxmlformats.org/officeDocument/2006/relationships/slideLayout" Target="../slideLayouts/slideLayout2.xml"/><Relationship Id="rId14" Type="http://schemas.openxmlformats.org/officeDocument/2006/relationships/notesSlide" Target="../notesSlides/notesSlide22.xml"/><Relationship Id="rId1" Type="http://schemas.openxmlformats.org/officeDocument/2006/relationships/tags" Target="../tags/tag76.xml"/><Relationship Id="rId2" Type="http://schemas.openxmlformats.org/officeDocument/2006/relationships/tags" Target="../tags/tag77.xml"/><Relationship Id="rId3" Type="http://schemas.openxmlformats.org/officeDocument/2006/relationships/tags" Target="../tags/tag78.xml"/><Relationship Id="rId4" Type="http://schemas.openxmlformats.org/officeDocument/2006/relationships/tags" Target="../tags/tag79.xml"/><Relationship Id="rId5" Type="http://schemas.openxmlformats.org/officeDocument/2006/relationships/tags" Target="../tags/tag80.xml"/><Relationship Id="rId6" Type="http://schemas.openxmlformats.org/officeDocument/2006/relationships/tags" Target="../tags/tag81.xml"/><Relationship Id="rId7" Type="http://schemas.openxmlformats.org/officeDocument/2006/relationships/tags" Target="../tags/tag82.xml"/><Relationship Id="rId8" Type="http://schemas.openxmlformats.org/officeDocument/2006/relationships/tags" Target="../tags/tag83.xml"/><Relationship Id="rId9" Type="http://schemas.openxmlformats.org/officeDocument/2006/relationships/tags" Target="../tags/tag84.xml"/><Relationship Id="rId10" Type="http://schemas.openxmlformats.org/officeDocument/2006/relationships/tags" Target="../tags/tag85.xml"/></Relationships>
</file>

<file path=ppt/slides/_rels/slide23.xml.rels><?xml version="1.0" encoding="UTF-8" standalone="yes"?>
<Relationships xmlns="http://schemas.openxmlformats.org/package/2006/relationships"><Relationship Id="rId11" Type="http://schemas.openxmlformats.org/officeDocument/2006/relationships/tags" Target="../tags/tag98.xml"/><Relationship Id="rId12" Type="http://schemas.openxmlformats.org/officeDocument/2006/relationships/tags" Target="../tags/tag99.xml"/><Relationship Id="rId13" Type="http://schemas.openxmlformats.org/officeDocument/2006/relationships/tags" Target="../tags/tag100.xml"/><Relationship Id="rId14" Type="http://schemas.openxmlformats.org/officeDocument/2006/relationships/tags" Target="../tags/tag101.xml"/><Relationship Id="rId15" Type="http://schemas.openxmlformats.org/officeDocument/2006/relationships/slideLayout" Target="../slideLayouts/slideLayout2.xml"/><Relationship Id="rId1" Type="http://schemas.openxmlformats.org/officeDocument/2006/relationships/tags" Target="../tags/tag88.xml"/><Relationship Id="rId2" Type="http://schemas.openxmlformats.org/officeDocument/2006/relationships/tags" Target="../tags/tag89.xml"/><Relationship Id="rId3" Type="http://schemas.openxmlformats.org/officeDocument/2006/relationships/tags" Target="../tags/tag90.xml"/><Relationship Id="rId4" Type="http://schemas.openxmlformats.org/officeDocument/2006/relationships/tags" Target="../tags/tag91.xml"/><Relationship Id="rId5" Type="http://schemas.openxmlformats.org/officeDocument/2006/relationships/tags" Target="../tags/tag92.xml"/><Relationship Id="rId6" Type="http://schemas.openxmlformats.org/officeDocument/2006/relationships/tags" Target="../tags/tag93.xml"/><Relationship Id="rId7" Type="http://schemas.openxmlformats.org/officeDocument/2006/relationships/tags" Target="../tags/tag94.xml"/><Relationship Id="rId8" Type="http://schemas.openxmlformats.org/officeDocument/2006/relationships/tags" Target="../tags/tag95.xml"/><Relationship Id="rId9" Type="http://schemas.openxmlformats.org/officeDocument/2006/relationships/tags" Target="../tags/tag96.xml"/><Relationship Id="rId10" Type="http://schemas.openxmlformats.org/officeDocument/2006/relationships/tags" Target="../tags/tag97.xml"/></Relationships>
</file>

<file path=ppt/slides/_rels/slide24.xml.rels><?xml version="1.0" encoding="UTF-8" standalone="yes"?>
<Relationships xmlns="http://schemas.openxmlformats.org/package/2006/relationships"><Relationship Id="rId11" Type="http://schemas.openxmlformats.org/officeDocument/2006/relationships/tags" Target="../tags/tag112.xml"/><Relationship Id="rId12" Type="http://schemas.openxmlformats.org/officeDocument/2006/relationships/tags" Target="../tags/tag113.xml"/><Relationship Id="rId13" Type="http://schemas.openxmlformats.org/officeDocument/2006/relationships/tags" Target="../tags/tag114.xml"/><Relationship Id="rId14" Type="http://schemas.openxmlformats.org/officeDocument/2006/relationships/tags" Target="../tags/tag115.xml"/><Relationship Id="rId15" Type="http://schemas.openxmlformats.org/officeDocument/2006/relationships/tags" Target="../tags/tag116.xml"/><Relationship Id="rId16" Type="http://schemas.openxmlformats.org/officeDocument/2006/relationships/tags" Target="../tags/tag117.xml"/><Relationship Id="rId17" Type="http://schemas.openxmlformats.org/officeDocument/2006/relationships/tags" Target="../tags/tag118.xml"/><Relationship Id="rId18" Type="http://schemas.openxmlformats.org/officeDocument/2006/relationships/slideLayout" Target="../slideLayouts/slideLayout2.xml"/><Relationship Id="rId1" Type="http://schemas.openxmlformats.org/officeDocument/2006/relationships/tags" Target="../tags/tag102.xml"/><Relationship Id="rId2" Type="http://schemas.openxmlformats.org/officeDocument/2006/relationships/tags" Target="../tags/tag103.xml"/><Relationship Id="rId3" Type="http://schemas.openxmlformats.org/officeDocument/2006/relationships/tags" Target="../tags/tag104.xml"/><Relationship Id="rId4" Type="http://schemas.openxmlformats.org/officeDocument/2006/relationships/tags" Target="../tags/tag105.xml"/><Relationship Id="rId5" Type="http://schemas.openxmlformats.org/officeDocument/2006/relationships/tags" Target="../tags/tag106.xml"/><Relationship Id="rId6" Type="http://schemas.openxmlformats.org/officeDocument/2006/relationships/tags" Target="../tags/tag107.xml"/><Relationship Id="rId7" Type="http://schemas.openxmlformats.org/officeDocument/2006/relationships/tags" Target="../tags/tag108.xml"/><Relationship Id="rId8" Type="http://schemas.openxmlformats.org/officeDocument/2006/relationships/tags" Target="../tags/tag109.xml"/><Relationship Id="rId9" Type="http://schemas.openxmlformats.org/officeDocument/2006/relationships/tags" Target="../tags/tag110.xml"/><Relationship Id="rId10" Type="http://schemas.openxmlformats.org/officeDocument/2006/relationships/tags" Target="../tags/tag111.xml"/></Relationships>
</file>

<file path=ppt/slides/_rels/slide25.xml.rels><?xml version="1.0" encoding="UTF-8" standalone="yes"?>
<Relationships xmlns="http://schemas.openxmlformats.org/package/2006/relationships"><Relationship Id="rId11" Type="http://schemas.openxmlformats.org/officeDocument/2006/relationships/tags" Target="../tags/tag129.xml"/><Relationship Id="rId12" Type="http://schemas.openxmlformats.org/officeDocument/2006/relationships/tags" Target="../tags/tag130.xml"/><Relationship Id="rId13" Type="http://schemas.openxmlformats.org/officeDocument/2006/relationships/tags" Target="../tags/tag131.xml"/><Relationship Id="rId14" Type="http://schemas.openxmlformats.org/officeDocument/2006/relationships/tags" Target="../tags/tag132.xml"/><Relationship Id="rId15" Type="http://schemas.openxmlformats.org/officeDocument/2006/relationships/tags" Target="../tags/tag133.xml"/><Relationship Id="rId16" Type="http://schemas.openxmlformats.org/officeDocument/2006/relationships/tags" Target="../tags/tag134.xml"/><Relationship Id="rId17" Type="http://schemas.openxmlformats.org/officeDocument/2006/relationships/tags" Target="../tags/tag135.xml"/><Relationship Id="rId18" Type="http://schemas.openxmlformats.org/officeDocument/2006/relationships/slideLayout" Target="../slideLayouts/slideLayout2.xml"/><Relationship Id="rId1" Type="http://schemas.openxmlformats.org/officeDocument/2006/relationships/tags" Target="../tags/tag119.xml"/><Relationship Id="rId2" Type="http://schemas.openxmlformats.org/officeDocument/2006/relationships/tags" Target="../tags/tag120.xml"/><Relationship Id="rId3" Type="http://schemas.openxmlformats.org/officeDocument/2006/relationships/tags" Target="../tags/tag121.xml"/><Relationship Id="rId4" Type="http://schemas.openxmlformats.org/officeDocument/2006/relationships/tags" Target="../tags/tag122.xml"/><Relationship Id="rId5" Type="http://schemas.openxmlformats.org/officeDocument/2006/relationships/tags" Target="../tags/tag123.xml"/><Relationship Id="rId6" Type="http://schemas.openxmlformats.org/officeDocument/2006/relationships/tags" Target="../tags/tag124.xml"/><Relationship Id="rId7" Type="http://schemas.openxmlformats.org/officeDocument/2006/relationships/tags" Target="../tags/tag125.xml"/><Relationship Id="rId8" Type="http://schemas.openxmlformats.org/officeDocument/2006/relationships/tags" Target="../tags/tag126.xml"/><Relationship Id="rId9" Type="http://schemas.openxmlformats.org/officeDocument/2006/relationships/tags" Target="../tags/tag127.xml"/><Relationship Id="rId10" Type="http://schemas.openxmlformats.org/officeDocument/2006/relationships/tags" Target="../tags/tag128.xml"/></Relationships>
</file>

<file path=ppt/slides/_rels/slide26.xml.rels><?xml version="1.0" encoding="UTF-8" standalone="yes"?>
<Relationships xmlns="http://schemas.openxmlformats.org/package/2006/relationships"><Relationship Id="rId3" Type="http://schemas.openxmlformats.org/officeDocument/2006/relationships/tags" Target="../tags/tag138.xml"/><Relationship Id="rId4" Type="http://schemas.openxmlformats.org/officeDocument/2006/relationships/tags" Target="../tags/tag139.xml"/><Relationship Id="rId5" Type="http://schemas.openxmlformats.org/officeDocument/2006/relationships/slideLayout" Target="../slideLayouts/slideLayout2.xml"/><Relationship Id="rId6" Type="http://schemas.openxmlformats.org/officeDocument/2006/relationships/notesSlide" Target="../notesSlides/notesSlide23.xml"/><Relationship Id="rId1" Type="http://schemas.openxmlformats.org/officeDocument/2006/relationships/tags" Target="../tags/tag136.xml"/><Relationship Id="rId2" Type="http://schemas.openxmlformats.org/officeDocument/2006/relationships/tags" Target="../tags/tag137.xml"/></Relationships>
</file>

<file path=ppt/slides/_rels/slide27.xml.rels><?xml version="1.0" encoding="UTF-8" standalone="yes"?>
<Relationships xmlns="http://schemas.openxmlformats.org/package/2006/relationships"><Relationship Id="rId11" Type="http://schemas.openxmlformats.org/officeDocument/2006/relationships/tags" Target="../tags/tag150.xml"/><Relationship Id="rId12" Type="http://schemas.openxmlformats.org/officeDocument/2006/relationships/tags" Target="../tags/tag151.xml"/><Relationship Id="rId13" Type="http://schemas.openxmlformats.org/officeDocument/2006/relationships/slideLayout" Target="../slideLayouts/slideLayout2.xml"/><Relationship Id="rId1" Type="http://schemas.openxmlformats.org/officeDocument/2006/relationships/tags" Target="../tags/tag140.xml"/><Relationship Id="rId2" Type="http://schemas.openxmlformats.org/officeDocument/2006/relationships/tags" Target="../tags/tag141.xml"/><Relationship Id="rId3" Type="http://schemas.openxmlformats.org/officeDocument/2006/relationships/tags" Target="../tags/tag142.xml"/><Relationship Id="rId4" Type="http://schemas.openxmlformats.org/officeDocument/2006/relationships/tags" Target="../tags/tag143.xml"/><Relationship Id="rId5" Type="http://schemas.openxmlformats.org/officeDocument/2006/relationships/tags" Target="../tags/tag144.xml"/><Relationship Id="rId6" Type="http://schemas.openxmlformats.org/officeDocument/2006/relationships/tags" Target="../tags/tag145.xml"/><Relationship Id="rId7" Type="http://schemas.openxmlformats.org/officeDocument/2006/relationships/tags" Target="../tags/tag146.xml"/><Relationship Id="rId8" Type="http://schemas.openxmlformats.org/officeDocument/2006/relationships/tags" Target="../tags/tag147.xml"/><Relationship Id="rId9" Type="http://schemas.openxmlformats.org/officeDocument/2006/relationships/tags" Target="../tags/tag148.xml"/><Relationship Id="rId10" Type="http://schemas.openxmlformats.org/officeDocument/2006/relationships/tags" Target="../tags/tag149.xml"/></Relationships>
</file>

<file path=ppt/slides/_rels/slide28.xml.rels><?xml version="1.0" encoding="UTF-8" standalone="yes"?>
<Relationships xmlns="http://schemas.openxmlformats.org/package/2006/relationships"><Relationship Id="rId11" Type="http://schemas.openxmlformats.org/officeDocument/2006/relationships/tags" Target="../tags/tag162.xml"/><Relationship Id="rId12" Type="http://schemas.openxmlformats.org/officeDocument/2006/relationships/tags" Target="../tags/tag163.xml"/><Relationship Id="rId13" Type="http://schemas.openxmlformats.org/officeDocument/2006/relationships/tags" Target="../tags/tag164.xml"/><Relationship Id="rId14" Type="http://schemas.openxmlformats.org/officeDocument/2006/relationships/tags" Target="../tags/tag165.xml"/><Relationship Id="rId15" Type="http://schemas.openxmlformats.org/officeDocument/2006/relationships/tags" Target="../tags/tag166.xml"/><Relationship Id="rId16" Type="http://schemas.openxmlformats.org/officeDocument/2006/relationships/tags" Target="../tags/tag167.xml"/><Relationship Id="rId17" Type="http://schemas.openxmlformats.org/officeDocument/2006/relationships/tags" Target="../tags/tag168.xml"/><Relationship Id="rId18" Type="http://schemas.openxmlformats.org/officeDocument/2006/relationships/slideLayout" Target="../slideLayouts/slideLayout2.xml"/><Relationship Id="rId1" Type="http://schemas.openxmlformats.org/officeDocument/2006/relationships/tags" Target="../tags/tag152.xml"/><Relationship Id="rId2" Type="http://schemas.openxmlformats.org/officeDocument/2006/relationships/tags" Target="../tags/tag153.xml"/><Relationship Id="rId3" Type="http://schemas.openxmlformats.org/officeDocument/2006/relationships/tags" Target="../tags/tag154.xml"/><Relationship Id="rId4" Type="http://schemas.openxmlformats.org/officeDocument/2006/relationships/tags" Target="../tags/tag155.xml"/><Relationship Id="rId5" Type="http://schemas.openxmlformats.org/officeDocument/2006/relationships/tags" Target="../tags/tag156.xml"/><Relationship Id="rId6" Type="http://schemas.openxmlformats.org/officeDocument/2006/relationships/tags" Target="../tags/tag157.xml"/><Relationship Id="rId7" Type="http://schemas.openxmlformats.org/officeDocument/2006/relationships/tags" Target="../tags/tag158.xml"/><Relationship Id="rId8" Type="http://schemas.openxmlformats.org/officeDocument/2006/relationships/tags" Target="../tags/tag159.xml"/><Relationship Id="rId9" Type="http://schemas.openxmlformats.org/officeDocument/2006/relationships/tags" Target="../tags/tag160.xml"/><Relationship Id="rId10" Type="http://schemas.openxmlformats.org/officeDocument/2006/relationships/tags" Target="../tags/tag161.xml"/></Relationships>
</file>

<file path=ppt/slides/_rels/slide29.xml.rels><?xml version="1.0" encoding="UTF-8" standalone="yes"?>
<Relationships xmlns="http://schemas.openxmlformats.org/package/2006/relationships"><Relationship Id="rId9" Type="http://schemas.openxmlformats.org/officeDocument/2006/relationships/tags" Target="../tags/tag177.xml"/><Relationship Id="rId20" Type="http://schemas.openxmlformats.org/officeDocument/2006/relationships/slideLayout" Target="../slideLayouts/slideLayout2.xml"/><Relationship Id="rId10" Type="http://schemas.openxmlformats.org/officeDocument/2006/relationships/tags" Target="../tags/tag178.xml"/><Relationship Id="rId11" Type="http://schemas.openxmlformats.org/officeDocument/2006/relationships/tags" Target="../tags/tag179.xml"/><Relationship Id="rId12" Type="http://schemas.openxmlformats.org/officeDocument/2006/relationships/tags" Target="../tags/tag180.xml"/><Relationship Id="rId13" Type="http://schemas.openxmlformats.org/officeDocument/2006/relationships/tags" Target="../tags/tag181.xml"/><Relationship Id="rId14" Type="http://schemas.openxmlformats.org/officeDocument/2006/relationships/tags" Target="../tags/tag182.xml"/><Relationship Id="rId15" Type="http://schemas.openxmlformats.org/officeDocument/2006/relationships/tags" Target="../tags/tag183.xml"/><Relationship Id="rId16" Type="http://schemas.openxmlformats.org/officeDocument/2006/relationships/tags" Target="../tags/tag184.xml"/><Relationship Id="rId17" Type="http://schemas.openxmlformats.org/officeDocument/2006/relationships/tags" Target="../tags/tag185.xml"/><Relationship Id="rId18" Type="http://schemas.openxmlformats.org/officeDocument/2006/relationships/tags" Target="../tags/tag186.xml"/><Relationship Id="rId19" Type="http://schemas.openxmlformats.org/officeDocument/2006/relationships/tags" Target="../tags/tag187.xml"/><Relationship Id="rId1" Type="http://schemas.openxmlformats.org/officeDocument/2006/relationships/tags" Target="../tags/tag169.xml"/><Relationship Id="rId2" Type="http://schemas.openxmlformats.org/officeDocument/2006/relationships/tags" Target="../tags/tag170.xml"/><Relationship Id="rId3" Type="http://schemas.openxmlformats.org/officeDocument/2006/relationships/tags" Target="../tags/tag171.xml"/><Relationship Id="rId4" Type="http://schemas.openxmlformats.org/officeDocument/2006/relationships/tags" Target="../tags/tag172.xml"/><Relationship Id="rId5" Type="http://schemas.openxmlformats.org/officeDocument/2006/relationships/tags" Target="../tags/tag173.xml"/><Relationship Id="rId6" Type="http://schemas.openxmlformats.org/officeDocument/2006/relationships/tags" Target="../tags/tag174.xml"/><Relationship Id="rId7" Type="http://schemas.openxmlformats.org/officeDocument/2006/relationships/tags" Target="../tags/tag175.xml"/><Relationship Id="rId8" Type="http://schemas.openxmlformats.org/officeDocument/2006/relationships/tags" Target="../tags/tag176.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slideLayout" Target="../slideLayouts/slideLayout2.xml"/><Relationship Id="rId5" Type="http://schemas.openxmlformats.org/officeDocument/2006/relationships/notesSlide" Target="../notesSlides/notesSlide3.xml"/><Relationship Id="rId1" Type="http://schemas.openxmlformats.org/officeDocument/2006/relationships/tags" Target="../tags/tag8.xml"/><Relationship Id="rId2"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tags" Target="../tags/tag190.xml"/><Relationship Id="rId4" Type="http://schemas.openxmlformats.org/officeDocument/2006/relationships/slideLayout" Target="../slideLayouts/slideLayout2.xml"/><Relationship Id="rId5" Type="http://schemas.openxmlformats.org/officeDocument/2006/relationships/notesSlide" Target="../notesSlides/notesSlide24.xml"/><Relationship Id="rId1" Type="http://schemas.openxmlformats.org/officeDocument/2006/relationships/tags" Target="../tags/tag188.xml"/><Relationship Id="rId2" Type="http://schemas.openxmlformats.org/officeDocument/2006/relationships/tags" Target="../tags/tag189.xml"/></Relationships>
</file>

<file path=ppt/slides/_rels/slide31.xml.rels><?xml version="1.0" encoding="UTF-8" standalone="yes"?>
<Relationships xmlns="http://schemas.openxmlformats.org/package/2006/relationships"><Relationship Id="rId3" Type="http://schemas.openxmlformats.org/officeDocument/2006/relationships/tags" Target="../tags/tag193.xml"/><Relationship Id="rId4" Type="http://schemas.openxmlformats.org/officeDocument/2006/relationships/slideLayout" Target="../slideLayouts/slideLayout2.xml"/><Relationship Id="rId5" Type="http://schemas.openxmlformats.org/officeDocument/2006/relationships/notesSlide" Target="../notesSlides/notesSlide25.xml"/><Relationship Id="rId1" Type="http://schemas.openxmlformats.org/officeDocument/2006/relationships/tags" Target="../tags/tag191.xml"/><Relationship Id="rId2" Type="http://schemas.openxmlformats.org/officeDocument/2006/relationships/tags" Target="../tags/tag192.xml"/></Relationships>
</file>

<file path=ppt/slides/_rels/slide32.xml.rels><?xml version="1.0" encoding="UTF-8" standalone="yes"?>
<Relationships xmlns="http://schemas.openxmlformats.org/package/2006/relationships"><Relationship Id="rId3" Type="http://schemas.openxmlformats.org/officeDocument/2006/relationships/tags" Target="../tags/tag196.xml"/><Relationship Id="rId4" Type="http://schemas.openxmlformats.org/officeDocument/2006/relationships/slideLayout" Target="../slideLayouts/slideLayout2.xml"/><Relationship Id="rId5" Type="http://schemas.openxmlformats.org/officeDocument/2006/relationships/notesSlide" Target="../notesSlides/notesSlide26.xml"/><Relationship Id="rId1" Type="http://schemas.openxmlformats.org/officeDocument/2006/relationships/tags" Target="../tags/tag194.xml"/><Relationship Id="rId2" Type="http://schemas.openxmlformats.org/officeDocument/2006/relationships/tags" Target="../tags/tag195.xml"/></Relationships>
</file>

<file path=ppt/slides/_rels/slide33.xml.rels><?xml version="1.0" encoding="UTF-8" standalone="yes"?>
<Relationships xmlns="http://schemas.openxmlformats.org/package/2006/relationships"><Relationship Id="rId3" Type="http://schemas.openxmlformats.org/officeDocument/2006/relationships/tags" Target="../tags/tag199.xml"/><Relationship Id="rId4" Type="http://schemas.openxmlformats.org/officeDocument/2006/relationships/tags" Target="../tags/tag200.xml"/><Relationship Id="rId5" Type="http://schemas.openxmlformats.org/officeDocument/2006/relationships/tags" Target="../tags/tag201.xml"/><Relationship Id="rId6" Type="http://schemas.openxmlformats.org/officeDocument/2006/relationships/slideLayout" Target="../slideLayouts/slideLayout2.xml"/><Relationship Id="rId7" Type="http://schemas.openxmlformats.org/officeDocument/2006/relationships/notesSlide" Target="../notesSlides/notesSlide27.xml"/><Relationship Id="rId1" Type="http://schemas.openxmlformats.org/officeDocument/2006/relationships/tags" Target="../tags/tag197.xml"/><Relationship Id="rId2" Type="http://schemas.openxmlformats.org/officeDocument/2006/relationships/tags" Target="../tags/tag198.xml"/></Relationships>
</file>

<file path=ppt/slides/_rels/slide34.xml.rels><?xml version="1.0" encoding="UTF-8" standalone="yes"?>
<Relationships xmlns="http://schemas.openxmlformats.org/package/2006/relationships"><Relationship Id="rId3" Type="http://schemas.openxmlformats.org/officeDocument/2006/relationships/tags" Target="../tags/tag204.xml"/><Relationship Id="rId4" Type="http://schemas.openxmlformats.org/officeDocument/2006/relationships/tags" Target="../tags/tag205.xml"/><Relationship Id="rId5" Type="http://schemas.openxmlformats.org/officeDocument/2006/relationships/tags" Target="../tags/tag206.xml"/><Relationship Id="rId6" Type="http://schemas.openxmlformats.org/officeDocument/2006/relationships/tags" Target="../tags/tag207.xml"/><Relationship Id="rId7" Type="http://schemas.openxmlformats.org/officeDocument/2006/relationships/tags" Target="../tags/tag208.xml"/><Relationship Id="rId8" Type="http://schemas.openxmlformats.org/officeDocument/2006/relationships/slideLayout" Target="../slideLayouts/slideLayout2.xml"/><Relationship Id="rId9" Type="http://schemas.openxmlformats.org/officeDocument/2006/relationships/notesSlide" Target="../notesSlides/notesSlide28.xml"/><Relationship Id="rId10" Type="http://schemas.openxmlformats.org/officeDocument/2006/relationships/image" Target="../media/image5.png"/><Relationship Id="rId1" Type="http://schemas.openxmlformats.org/officeDocument/2006/relationships/tags" Target="../tags/tag202.xml"/><Relationship Id="rId2" Type="http://schemas.openxmlformats.org/officeDocument/2006/relationships/tags" Target="../tags/tag203.xml"/></Relationships>
</file>

<file path=ppt/slides/_rels/slide35.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tags" Target="../tags/tag209.xml"/><Relationship Id="rId2" Type="http://schemas.openxmlformats.org/officeDocument/2006/relationships/tags" Target="../tags/tag210.xml"/><Relationship Id="rId3" Type="http://schemas.openxmlformats.org/officeDocument/2006/relationships/tags" Target="../tags/tag211.xml"/><Relationship Id="rId4" Type="http://schemas.openxmlformats.org/officeDocument/2006/relationships/tags" Target="../tags/tag212.xml"/><Relationship Id="rId5" Type="http://schemas.openxmlformats.org/officeDocument/2006/relationships/tags" Target="../tags/tag213.xml"/><Relationship Id="rId6" Type="http://schemas.openxmlformats.org/officeDocument/2006/relationships/tags" Target="../tags/tag214.xml"/><Relationship Id="rId7" Type="http://schemas.openxmlformats.org/officeDocument/2006/relationships/tags" Target="../tags/tag215.xml"/><Relationship Id="rId8" Type="http://schemas.openxmlformats.org/officeDocument/2006/relationships/tags" Target="../tags/tag216.xml"/><Relationship Id="rId9" Type="http://schemas.openxmlformats.org/officeDocument/2006/relationships/slideLayout" Target="../slideLayouts/slideLayout2.xml"/><Relationship Id="rId10"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3" Type="http://schemas.openxmlformats.org/officeDocument/2006/relationships/tags" Target="../tags/tag219.xml"/><Relationship Id="rId4" Type="http://schemas.openxmlformats.org/officeDocument/2006/relationships/tags" Target="../tags/tag220.xml"/><Relationship Id="rId5" Type="http://schemas.openxmlformats.org/officeDocument/2006/relationships/tags" Target="../tags/tag221.xml"/><Relationship Id="rId6" Type="http://schemas.openxmlformats.org/officeDocument/2006/relationships/tags" Target="../tags/tag222.xml"/><Relationship Id="rId7" Type="http://schemas.openxmlformats.org/officeDocument/2006/relationships/tags" Target="../tags/tag223.xml"/><Relationship Id="rId8" Type="http://schemas.openxmlformats.org/officeDocument/2006/relationships/slideLayout" Target="../slideLayouts/slideLayout2.xml"/><Relationship Id="rId9" Type="http://schemas.openxmlformats.org/officeDocument/2006/relationships/notesSlide" Target="../notesSlides/notesSlide30.xml"/><Relationship Id="rId10" Type="http://schemas.openxmlformats.org/officeDocument/2006/relationships/image" Target="../media/image7.png"/><Relationship Id="rId1" Type="http://schemas.openxmlformats.org/officeDocument/2006/relationships/tags" Target="../tags/tag217.xml"/><Relationship Id="rId2" Type="http://schemas.openxmlformats.org/officeDocument/2006/relationships/tags" Target="../tags/tag218.xml"/></Relationships>
</file>

<file path=ppt/slides/_rels/slide37.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7.png"/><Relationship Id="rId1" Type="http://schemas.openxmlformats.org/officeDocument/2006/relationships/tags" Target="../tags/tag224.xml"/><Relationship Id="rId2" Type="http://schemas.openxmlformats.org/officeDocument/2006/relationships/tags" Target="../tags/tag225.xml"/><Relationship Id="rId3" Type="http://schemas.openxmlformats.org/officeDocument/2006/relationships/tags" Target="../tags/tag226.xml"/><Relationship Id="rId4" Type="http://schemas.openxmlformats.org/officeDocument/2006/relationships/tags" Target="../tags/tag227.xml"/><Relationship Id="rId5" Type="http://schemas.openxmlformats.org/officeDocument/2006/relationships/tags" Target="../tags/tag228.xml"/><Relationship Id="rId6" Type="http://schemas.openxmlformats.org/officeDocument/2006/relationships/tags" Target="../tags/tag229.xml"/><Relationship Id="rId7" Type="http://schemas.openxmlformats.org/officeDocument/2006/relationships/tags" Target="../tags/tag230.xml"/><Relationship Id="rId8" Type="http://schemas.openxmlformats.org/officeDocument/2006/relationships/tags" Target="../tags/tag231.xml"/><Relationship Id="rId9" Type="http://schemas.openxmlformats.org/officeDocument/2006/relationships/slideLayout" Target="../slideLayouts/slideLayout2.xml"/><Relationship Id="rId10"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3" Type="http://schemas.openxmlformats.org/officeDocument/2006/relationships/tags" Target="../tags/tag234.xml"/><Relationship Id="rId4" Type="http://schemas.openxmlformats.org/officeDocument/2006/relationships/tags" Target="../tags/tag235.xml"/><Relationship Id="rId5" Type="http://schemas.openxmlformats.org/officeDocument/2006/relationships/tags" Target="../tags/tag236.xml"/><Relationship Id="rId6" Type="http://schemas.openxmlformats.org/officeDocument/2006/relationships/tags" Target="../tags/tag237.xml"/><Relationship Id="rId7" Type="http://schemas.openxmlformats.org/officeDocument/2006/relationships/tags" Target="../tags/tag238.xml"/><Relationship Id="rId8" Type="http://schemas.openxmlformats.org/officeDocument/2006/relationships/slideLayout" Target="../slideLayouts/slideLayout2.xml"/><Relationship Id="rId9" Type="http://schemas.openxmlformats.org/officeDocument/2006/relationships/notesSlide" Target="../notesSlides/notesSlide32.xml"/><Relationship Id="rId10" Type="http://schemas.openxmlformats.org/officeDocument/2006/relationships/image" Target="../media/image9.png"/><Relationship Id="rId1" Type="http://schemas.openxmlformats.org/officeDocument/2006/relationships/tags" Target="../tags/tag232.xml"/><Relationship Id="rId2" Type="http://schemas.openxmlformats.org/officeDocument/2006/relationships/tags" Target="../tags/tag233.xml"/></Relationships>
</file>

<file path=ppt/slides/_rels/slide39.xml.rels><?xml version="1.0" encoding="UTF-8" standalone="yes"?>
<Relationships xmlns="http://schemas.openxmlformats.org/package/2006/relationships"><Relationship Id="rId11" Type="http://schemas.openxmlformats.org/officeDocument/2006/relationships/notesSlide" Target="../notesSlides/notesSlide33.xml"/><Relationship Id="rId12" Type="http://schemas.openxmlformats.org/officeDocument/2006/relationships/image" Target="../media/image9.png"/><Relationship Id="rId13" Type="http://schemas.openxmlformats.org/officeDocument/2006/relationships/image" Target="../media/image10.png"/><Relationship Id="rId1" Type="http://schemas.openxmlformats.org/officeDocument/2006/relationships/tags" Target="../tags/tag239.xml"/><Relationship Id="rId2" Type="http://schemas.openxmlformats.org/officeDocument/2006/relationships/tags" Target="../tags/tag240.xml"/><Relationship Id="rId3" Type="http://schemas.openxmlformats.org/officeDocument/2006/relationships/tags" Target="../tags/tag241.xml"/><Relationship Id="rId4" Type="http://schemas.openxmlformats.org/officeDocument/2006/relationships/tags" Target="../tags/tag242.xml"/><Relationship Id="rId5" Type="http://schemas.openxmlformats.org/officeDocument/2006/relationships/tags" Target="../tags/tag243.xml"/><Relationship Id="rId6" Type="http://schemas.openxmlformats.org/officeDocument/2006/relationships/tags" Target="../tags/tag244.xml"/><Relationship Id="rId7" Type="http://schemas.openxmlformats.org/officeDocument/2006/relationships/tags" Target="../tags/tag245.xml"/><Relationship Id="rId8" Type="http://schemas.openxmlformats.org/officeDocument/2006/relationships/tags" Target="../tags/tag246.xml"/><Relationship Id="rId9" Type="http://schemas.openxmlformats.org/officeDocument/2006/relationships/tags" Target="../tags/tag247.xml"/><Relationship Id="rId10"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slideLayout" Target="../slideLayouts/slideLayout2.xml"/><Relationship Id="rId5" Type="http://schemas.openxmlformats.org/officeDocument/2006/relationships/notesSlide" Target="../notesSlides/notesSlide4.xml"/><Relationship Id="rId1" Type="http://schemas.openxmlformats.org/officeDocument/2006/relationships/tags" Target="../tags/tag11.xml"/><Relationship Id="rId2" Type="http://schemas.openxmlformats.org/officeDocument/2006/relationships/tags" Target="../tags/tag12.xml"/></Relationships>
</file>

<file path=ppt/slides/_rels/slide40.xml.rels><?xml version="1.0" encoding="UTF-8" standalone="yes"?>
<Relationships xmlns="http://schemas.openxmlformats.org/package/2006/relationships"><Relationship Id="rId3" Type="http://schemas.openxmlformats.org/officeDocument/2006/relationships/tags" Target="../tags/tag250.xml"/><Relationship Id="rId4" Type="http://schemas.openxmlformats.org/officeDocument/2006/relationships/tags" Target="../tags/tag251.xml"/><Relationship Id="rId5" Type="http://schemas.openxmlformats.org/officeDocument/2006/relationships/tags" Target="../tags/tag252.xml"/><Relationship Id="rId6" Type="http://schemas.openxmlformats.org/officeDocument/2006/relationships/tags" Target="../tags/tag253.xml"/><Relationship Id="rId7" Type="http://schemas.openxmlformats.org/officeDocument/2006/relationships/tags" Target="../tags/tag254.xml"/><Relationship Id="rId8" Type="http://schemas.openxmlformats.org/officeDocument/2006/relationships/slideLayout" Target="../slideLayouts/slideLayout2.xml"/><Relationship Id="rId9" Type="http://schemas.openxmlformats.org/officeDocument/2006/relationships/notesSlide" Target="../notesSlides/notesSlide34.xml"/><Relationship Id="rId10" Type="http://schemas.openxmlformats.org/officeDocument/2006/relationships/image" Target="../media/image11.png"/><Relationship Id="rId1" Type="http://schemas.openxmlformats.org/officeDocument/2006/relationships/tags" Target="../tags/tag248.xml"/><Relationship Id="rId2" Type="http://schemas.openxmlformats.org/officeDocument/2006/relationships/tags" Target="../tags/tag249.xml"/></Relationships>
</file>

<file path=ppt/slides/_rels/slide4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tags" Target="../tags/tag255.xml"/><Relationship Id="rId2" Type="http://schemas.openxmlformats.org/officeDocument/2006/relationships/tags" Target="../tags/tag256.xml"/><Relationship Id="rId3" Type="http://schemas.openxmlformats.org/officeDocument/2006/relationships/tags" Target="../tags/tag257.xml"/><Relationship Id="rId4" Type="http://schemas.openxmlformats.org/officeDocument/2006/relationships/tags" Target="../tags/tag258.xml"/><Relationship Id="rId5" Type="http://schemas.openxmlformats.org/officeDocument/2006/relationships/tags" Target="../tags/tag259.xml"/><Relationship Id="rId6" Type="http://schemas.openxmlformats.org/officeDocument/2006/relationships/tags" Target="../tags/tag260.xml"/><Relationship Id="rId7" Type="http://schemas.openxmlformats.org/officeDocument/2006/relationships/tags" Target="../tags/tag261.xml"/><Relationship Id="rId8" Type="http://schemas.openxmlformats.org/officeDocument/2006/relationships/tags" Target="../tags/tag262.xml"/><Relationship Id="rId9" Type="http://schemas.openxmlformats.org/officeDocument/2006/relationships/slideLayout" Target="../slideLayouts/slideLayout2.xml"/><Relationship Id="rId10"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3" Type="http://schemas.openxmlformats.org/officeDocument/2006/relationships/tags" Target="../tags/tag265.xml"/><Relationship Id="rId4" Type="http://schemas.openxmlformats.org/officeDocument/2006/relationships/tags" Target="../tags/tag266.xml"/><Relationship Id="rId5" Type="http://schemas.openxmlformats.org/officeDocument/2006/relationships/tags" Target="../tags/tag267.xml"/><Relationship Id="rId6" Type="http://schemas.openxmlformats.org/officeDocument/2006/relationships/tags" Target="../tags/tag268.xml"/><Relationship Id="rId7" Type="http://schemas.openxmlformats.org/officeDocument/2006/relationships/tags" Target="../tags/tag269.xml"/><Relationship Id="rId8" Type="http://schemas.openxmlformats.org/officeDocument/2006/relationships/slideLayout" Target="../slideLayouts/slideLayout2.xml"/><Relationship Id="rId9" Type="http://schemas.openxmlformats.org/officeDocument/2006/relationships/notesSlide" Target="../notesSlides/notesSlide36.xml"/><Relationship Id="rId10" Type="http://schemas.openxmlformats.org/officeDocument/2006/relationships/image" Target="../media/image13.png"/><Relationship Id="rId1" Type="http://schemas.openxmlformats.org/officeDocument/2006/relationships/tags" Target="../tags/tag263.xml"/><Relationship Id="rId2" Type="http://schemas.openxmlformats.org/officeDocument/2006/relationships/tags" Target="../tags/tag264.xml"/></Relationships>
</file>

<file path=ppt/slides/_rels/slide43.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tags" Target="../tags/tag270.xml"/><Relationship Id="rId2" Type="http://schemas.openxmlformats.org/officeDocument/2006/relationships/tags" Target="../tags/tag271.xml"/><Relationship Id="rId3" Type="http://schemas.openxmlformats.org/officeDocument/2006/relationships/tags" Target="../tags/tag272.xml"/><Relationship Id="rId4" Type="http://schemas.openxmlformats.org/officeDocument/2006/relationships/tags" Target="../tags/tag273.xml"/><Relationship Id="rId5" Type="http://schemas.openxmlformats.org/officeDocument/2006/relationships/tags" Target="../tags/tag274.xml"/><Relationship Id="rId6" Type="http://schemas.openxmlformats.org/officeDocument/2006/relationships/tags" Target="../tags/tag275.xml"/><Relationship Id="rId7" Type="http://schemas.openxmlformats.org/officeDocument/2006/relationships/tags" Target="../tags/tag276.xml"/><Relationship Id="rId8" Type="http://schemas.openxmlformats.org/officeDocument/2006/relationships/tags" Target="../tags/tag277.xml"/><Relationship Id="rId9" Type="http://schemas.openxmlformats.org/officeDocument/2006/relationships/slideLayout" Target="../slideLayouts/slideLayout2.xml"/><Relationship Id="rId10"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tags" Target="../tags/tag280.xml"/><Relationship Id="rId4" Type="http://schemas.openxmlformats.org/officeDocument/2006/relationships/tags" Target="../tags/tag281.xml"/><Relationship Id="rId5" Type="http://schemas.openxmlformats.org/officeDocument/2006/relationships/tags" Target="../tags/tag282.xml"/><Relationship Id="rId6" Type="http://schemas.openxmlformats.org/officeDocument/2006/relationships/tags" Target="../tags/tag283.xml"/><Relationship Id="rId7" Type="http://schemas.openxmlformats.org/officeDocument/2006/relationships/tags" Target="../tags/tag284.xml"/><Relationship Id="rId8" Type="http://schemas.openxmlformats.org/officeDocument/2006/relationships/tags" Target="../tags/tag285.xml"/><Relationship Id="rId9" Type="http://schemas.openxmlformats.org/officeDocument/2006/relationships/slideLayout" Target="../slideLayouts/slideLayout2.xml"/><Relationship Id="rId10" Type="http://schemas.openxmlformats.org/officeDocument/2006/relationships/notesSlide" Target="../notesSlides/notesSlide38.xml"/><Relationship Id="rId11" Type="http://schemas.openxmlformats.org/officeDocument/2006/relationships/image" Target="../media/image15.png"/><Relationship Id="rId1" Type="http://schemas.openxmlformats.org/officeDocument/2006/relationships/tags" Target="../tags/tag278.xml"/><Relationship Id="rId2" Type="http://schemas.openxmlformats.org/officeDocument/2006/relationships/tags" Target="../tags/tag279.xml"/></Relationships>
</file>

<file path=ppt/slides/_rels/slide45.xml.rels><?xml version="1.0" encoding="UTF-8" standalone="yes"?>
<Relationships xmlns="http://schemas.openxmlformats.org/package/2006/relationships"><Relationship Id="rId3" Type="http://schemas.openxmlformats.org/officeDocument/2006/relationships/tags" Target="../tags/tag288.xml"/><Relationship Id="rId4" Type="http://schemas.openxmlformats.org/officeDocument/2006/relationships/tags" Target="../tags/tag289.xml"/><Relationship Id="rId5" Type="http://schemas.openxmlformats.org/officeDocument/2006/relationships/tags" Target="../tags/tag290.xml"/><Relationship Id="rId6" Type="http://schemas.openxmlformats.org/officeDocument/2006/relationships/tags" Target="../tags/tag291.xml"/><Relationship Id="rId7" Type="http://schemas.openxmlformats.org/officeDocument/2006/relationships/tags" Target="../tags/tag292.xml"/><Relationship Id="rId8" Type="http://schemas.openxmlformats.org/officeDocument/2006/relationships/slideLayout" Target="../slideLayouts/slideLayout2.xml"/><Relationship Id="rId9" Type="http://schemas.openxmlformats.org/officeDocument/2006/relationships/notesSlide" Target="../notesSlides/notesSlide39.xml"/><Relationship Id="rId1" Type="http://schemas.openxmlformats.org/officeDocument/2006/relationships/tags" Target="../tags/tag286.xml"/><Relationship Id="rId2" Type="http://schemas.openxmlformats.org/officeDocument/2006/relationships/tags" Target="../tags/tag287.xml"/></Relationships>
</file>

<file path=ppt/slides/_rels/slide46.xml.rels><?xml version="1.0" encoding="UTF-8" standalone="yes"?>
<Relationships xmlns="http://schemas.openxmlformats.org/package/2006/relationships"><Relationship Id="rId3" Type="http://schemas.openxmlformats.org/officeDocument/2006/relationships/tags" Target="../tags/tag295.xml"/><Relationship Id="rId4" Type="http://schemas.openxmlformats.org/officeDocument/2006/relationships/tags" Target="../tags/tag296.xml"/><Relationship Id="rId5" Type="http://schemas.openxmlformats.org/officeDocument/2006/relationships/tags" Target="../tags/tag297.xml"/><Relationship Id="rId6" Type="http://schemas.openxmlformats.org/officeDocument/2006/relationships/slideLayout" Target="../slideLayouts/slideLayout2.xml"/><Relationship Id="rId7" Type="http://schemas.openxmlformats.org/officeDocument/2006/relationships/notesSlide" Target="../notesSlides/notesSlide40.xml"/><Relationship Id="rId1" Type="http://schemas.openxmlformats.org/officeDocument/2006/relationships/tags" Target="../tags/tag293.xml"/><Relationship Id="rId2" Type="http://schemas.openxmlformats.org/officeDocument/2006/relationships/tags" Target="../tags/tag294.xml"/></Relationships>
</file>

<file path=ppt/slides/_rels/slide47.xml.rels><?xml version="1.0" encoding="UTF-8" standalone="yes"?>
<Relationships xmlns="http://schemas.openxmlformats.org/package/2006/relationships"><Relationship Id="rId3" Type="http://schemas.openxmlformats.org/officeDocument/2006/relationships/tags" Target="../tags/tag300.xml"/><Relationship Id="rId4" Type="http://schemas.openxmlformats.org/officeDocument/2006/relationships/tags" Target="../tags/tag301.xml"/><Relationship Id="rId5" Type="http://schemas.openxmlformats.org/officeDocument/2006/relationships/tags" Target="../tags/tag302.xml"/><Relationship Id="rId6" Type="http://schemas.openxmlformats.org/officeDocument/2006/relationships/tags" Target="../tags/tag303.xml"/><Relationship Id="rId7" Type="http://schemas.openxmlformats.org/officeDocument/2006/relationships/slideLayout" Target="../slideLayouts/slideLayout2.xml"/><Relationship Id="rId8" Type="http://schemas.openxmlformats.org/officeDocument/2006/relationships/notesSlide" Target="../notesSlides/notesSlide41.xml"/><Relationship Id="rId1" Type="http://schemas.openxmlformats.org/officeDocument/2006/relationships/tags" Target="../tags/tag298.xml"/><Relationship Id="rId2" Type="http://schemas.openxmlformats.org/officeDocument/2006/relationships/tags" Target="../tags/tag299.xml"/></Relationships>
</file>

<file path=ppt/slides/_rels/slide48.xml.rels><?xml version="1.0" encoding="UTF-8" standalone="yes"?>
<Relationships xmlns="http://schemas.openxmlformats.org/package/2006/relationships"><Relationship Id="rId3" Type="http://schemas.openxmlformats.org/officeDocument/2006/relationships/tags" Target="../tags/tag306.xml"/><Relationship Id="rId4" Type="http://schemas.openxmlformats.org/officeDocument/2006/relationships/slideLayout" Target="../slideLayouts/slideLayout2.xml"/><Relationship Id="rId5" Type="http://schemas.openxmlformats.org/officeDocument/2006/relationships/notesSlide" Target="../notesSlides/notesSlide42.xml"/><Relationship Id="rId1" Type="http://schemas.openxmlformats.org/officeDocument/2006/relationships/tags" Target="../tags/tag304.xml"/><Relationship Id="rId2" Type="http://schemas.openxmlformats.org/officeDocument/2006/relationships/tags" Target="../tags/tag305.xml"/></Relationships>
</file>

<file path=ppt/slides/_rels/slide49.xml.rels><?xml version="1.0" encoding="UTF-8" standalone="yes"?>
<Relationships xmlns="http://schemas.openxmlformats.org/package/2006/relationships"><Relationship Id="rId3" Type="http://schemas.openxmlformats.org/officeDocument/2006/relationships/tags" Target="../tags/tag309.xml"/><Relationship Id="rId4" Type="http://schemas.openxmlformats.org/officeDocument/2006/relationships/slideLayout" Target="../slideLayouts/slideLayout2.xml"/><Relationship Id="rId5" Type="http://schemas.openxmlformats.org/officeDocument/2006/relationships/notesSlide" Target="../notesSlides/notesSlide43.xml"/><Relationship Id="rId1" Type="http://schemas.openxmlformats.org/officeDocument/2006/relationships/tags" Target="../tags/tag307.xml"/><Relationship Id="rId2" Type="http://schemas.openxmlformats.org/officeDocument/2006/relationships/tags" Target="../tags/tag308.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slideLayout" Target="../slideLayouts/slideLayout2.xml"/><Relationship Id="rId6" Type="http://schemas.openxmlformats.org/officeDocument/2006/relationships/notesSlide" Target="../notesSlides/notesSlide5.xml"/><Relationship Id="rId1" Type="http://schemas.openxmlformats.org/officeDocument/2006/relationships/tags" Target="../tags/tag14.xml"/><Relationship Id="rId2"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tags" Target="../tags/tag312.xml"/><Relationship Id="rId4" Type="http://schemas.openxmlformats.org/officeDocument/2006/relationships/slideLayout" Target="../slideLayouts/slideLayout2.xml"/><Relationship Id="rId5" Type="http://schemas.openxmlformats.org/officeDocument/2006/relationships/notesSlide" Target="../notesSlides/notesSlide44.xml"/><Relationship Id="rId1" Type="http://schemas.openxmlformats.org/officeDocument/2006/relationships/tags" Target="../tags/tag310.xml"/><Relationship Id="rId2" Type="http://schemas.openxmlformats.org/officeDocument/2006/relationships/tags" Target="../tags/tag311.xml"/></Relationships>
</file>

<file path=ppt/slides/_rels/slide51.xml.rels><?xml version="1.0" encoding="UTF-8" standalone="yes"?>
<Relationships xmlns="http://schemas.openxmlformats.org/package/2006/relationships"><Relationship Id="rId3" Type="http://schemas.openxmlformats.org/officeDocument/2006/relationships/tags" Target="../tags/tag315.xml"/><Relationship Id="rId4" Type="http://schemas.openxmlformats.org/officeDocument/2006/relationships/slideLayout" Target="../slideLayouts/slideLayout2.xml"/><Relationship Id="rId5" Type="http://schemas.openxmlformats.org/officeDocument/2006/relationships/notesSlide" Target="../notesSlides/notesSlide45.xml"/><Relationship Id="rId1" Type="http://schemas.openxmlformats.org/officeDocument/2006/relationships/tags" Target="../tags/tag313.xml"/><Relationship Id="rId2" Type="http://schemas.openxmlformats.org/officeDocument/2006/relationships/tags" Target="../tags/tag314.xml"/></Relationships>
</file>

<file path=ppt/slides/_rels/slide52.xml.rels><?xml version="1.0" encoding="UTF-8" standalone="yes"?>
<Relationships xmlns="http://schemas.openxmlformats.org/package/2006/relationships"><Relationship Id="rId3" Type="http://schemas.openxmlformats.org/officeDocument/2006/relationships/tags" Target="../tags/tag318.xml"/><Relationship Id="rId4" Type="http://schemas.openxmlformats.org/officeDocument/2006/relationships/tags" Target="../tags/tag319.xml"/><Relationship Id="rId5" Type="http://schemas.openxmlformats.org/officeDocument/2006/relationships/slideLayout" Target="../slideLayouts/slideLayout2.xml"/><Relationship Id="rId6" Type="http://schemas.openxmlformats.org/officeDocument/2006/relationships/notesSlide" Target="../notesSlides/notesSlide46.xml"/><Relationship Id="rId1" Type="http://schemas.openxmlformats.org/officeDocument/2006/relationships/tags" Target="../tags/tag316.xml"/><Relationship Id="rId2" Type="http://schemas.openxmlformats.org/officeDocument/2006/relationships/tags" Target="../tags/tag317.xml"/></Relationships>
</file>

<file path=ppt/slides/_rels/slide53.xml.rels><?xml version="1.0" encoding="UTF-8" standalone="yes"?>
<Relationships xmlns="http://schemas.openxmlformats.org/package/2006/relationships"><Relationship Id="rId3" Type="http://schemas.openxmlformats.org/officeDocument/2006/relationships/tags" Target="../tags/tag322.xml"/><Relationship Id="rId4" Type="http://schemas.openxmlformats.org/officeDocument/2006/relationships/tags" Target="../tags/tag323.xml"/><Relationship Id="rId5" Type="http://schemas.openxmlformats.org/officeDocument/2006/relationships/slideLayout" Target="../slideLayouts/slideLayout2.xml"/><Relationship Id="rId6" Type="http://schemas.openxmlformats.org/officeDocument/2006/relationships/notesSlide" Target="../notesSlides/notesSlide47.xml"/><Relationship Id="rId1" Type="http://schemas.openxmlformats.org/officeDocument/2006/relationships/tags" Target="../tags/tag320.xml"/><Relationship Id="rId2" Type="http://schemas.openxmlformats.org/officeDocument/2006/relationships/tags" Target="../tags/tag321.xml"/></Relationships>
</file>

<file path=ppt/slides/_rels/slide54.xml.rels><?xml version="1.0" encoding="UTF-8" standalone="yes"?>
<Relationships xmlns="http://schemas.openxmlformats.org/package/2006/relationships"><Relationship Id="rId3" Type="http://schemas.openxmlformats.org/officeDocument/2006/relationships/tags" Target="../tags/tag326.xml"/><Relationship Id="rId4" Type="http://schemas.openxmlformats.org/officeDocument/2006/relationships/tags" Target="../tags/tag327.xml"/><Relationship Id="rId5" Type="http://schemas.openxmlformats.org/officeDocument/2006/relationships/slideLayout" Target="../slideLayouts/slideLayout2.xml"/><Relationship Id="rId6" Type="http://schemas.openxmlformats.org/officeDocument/2006/relationships/notesSlide" Target="../notesSlides/notesSlide48.xml"/><Relationship Id="rId1" Type="http://schemas.openxmlformats.org/officeDocument/2006/relationships/tags" Target="../tags/tag324.xml"/><Relationship Id="rId2" Type="http://schemas.openxmlformats.org/officeDocument/2006/relationships/tags" Target="../tags/tag325.xml"/></Relationships>
</file>

<file path=ppt/slides/_rels/slide55.xml.rels><?xml version="1.0" encoding="UTF-8" standalone="yes"?>
<Relationships xmlns="http://schemas.openxmlformats.org/package/2006/relationships"><Relationship Id="rId3" Type="http://schemas.openxmlformats.org/officeDocument/2006/relationships/tags" Target="../tags/tag330.xml"/><Relationship Id="rId4" Type="http://schemas.openxmlformats.org/officeDocument/2006/relationships/slideLayout" Target="../slideLayouts/slideLayout2.xml"/><Relationship Id="rId5" Type="http://schemas.openxmlformats.org/officeDocument/2006/relationships/notesSlide" Target="../notesSlides/notesSlide49.xml"/><Relationship Id="rId1" Type="http://schemas.openxmlformats.org/officeDocument/2006/relationships/tags" Target="../tags/tag328.xml"/><Relationship Id="rId2" Type="http://schemas.openxmlformats.org/officeDocument/2006/relationships/tags" Target="../tags/tag329.xml"/></Relationships>
</file>

<file path=ppt/slides/_rels/slide56.xml.rels><?xml version="1.0" encoding="UTF-8" standalone="yes"?>
<Relationships xmlns="http://schemas.openxmlformats.org/package/2006/relationships"><Relationship Id="rId3" Type="http://schemas.openxmlformats.org/officeDocument/2006/relationships/tags" Target="../tags/tag333.xml"/><Relationship Id="rId4" Type="http://schemas.openxmlformats.org/officeDocument/2006/relationships/slideLayout" Target="../slideLayouts/slideLayout2.xml"/><Relationship Id="rId5" Type="http://schemas.openxmlformats.org/officeDocument/2006/relationships/notesSlide" Target="../notesSlides/notesSlide50.xml"/><Relationship Id="rId1" Type="http://schemas.openxmlformats.org/officeDocument/2006/relationships/tags" Target="../tags/tag331.xml"/><Relationship Id="rId2" Type="http://schemas.openxmlformats.org/officeDocument/2006/relationships/tags" Target="../tags/tag332.xml"/></Relationships>
</file>

<file path=ppt/slides/_rels/slide57.xml.rels><?xml version="1.0" encoding="UTF-8" standalone="yes"?>
<Relationships xmlns="http://schemas.openxmlformats.org/package/2006/relationships"><Relationship Id="rId3" Type="http://schemas.openxmlformats.org/officeDocument/2006/relationships/tags" Target="../tags/tag336.xml"/><Relationship Id="rId4" Type="http://schemas.openxmlformats.org/officeDocument/2006/relationships/slideLayout" Target="../slideLayouts/slideLayout2.xml"/><Relationship Id="rId5" Type="http://schemas.openxmlformats.org/officeDocument/2006/relationships/notesSlide" Target="../notesSlides/notesSlide51.xml"/><Relationship Id="rId1" Type="http://schemas.openxmlformats.org/officeDocument/2006/relationships/tags" Target="../tags/tag334.xml"/><Relationship Id="rId2" Type="http://schemas.openxmlformats.org/officeDocument/2006/relationships/tags" Target="../tags/tag335.xml"/></Relationships>
</file>

<file path=ppt/slides/_rels/slide58.xml.rels><?xml version="1.0" encoding="UTF-8" standalone="yes"?>
<Relationships xmlns="http://schemas.openxmlformats.org/package/2006/relationships"><Relationship Id="rId3" Type="http://schemas.openxmlformats.org/officeDocument/2006/relationships/tags" Target="../tags/tag339.xml"/><Relationship Id="rId4" Type="http://schemas.openxmlformats.org/officeDocument/2006/relationships/slideLayout" Target="../slideLayouts/slideLayout2.xml"/><Relationship Id="rId5" Type="http://schemas.openxmlformats.org/officeDocument/2006/relationships/notesSlide" Target="../notesSlides/notesSlide52.xml"/><Relationship Id="rId1" Type="http://schemas.openxmlformats.org/officeDocument/2006/relationships/tags" Target="../tags/tag337.xml"/><Relationship Id="rId2" Type="http://schemas.openxmlformats.org/officeDocument/2006/relationships/tags" Target="../tags/tag338.xml"/></Relationships>
</file>

<file path=ppt/slides/_rels/slide59.xml.rels><?xml version="1.0" encoding="UTF-8" standalone="yes"?>
<Relationships xmlns="http://schemas.openxmlformats.org/package/2006/relationships"><Relationship Id="rId3" Type="http://schemas.openxmlformats.org/officeDocument/2006/relationships/tags" Target="../tags/tag342.xml"/><Relationship Id="rId4" Type="http://schemas.openxmlformats.org/officeDocument/2006/relationships/slideLayout" Target="../slideLayouts/slideLayout2.xml"/><Relationship Id="rId5" Type="http://schemas.openxmlformats.org/officeDocument/2006/relationships/notesSlide" Target="../notesSlides/notesSlide53.xml"/><Relationship Id="rId1" Type="http://schemas.openxmlformats.org/officeDocument/2006/relationships/tags" Target="../tags/tag340.xml"/><Relationship Id="rId2" Type="http://schemas.openxmlformats.org/officeDocument/2006/relationships/tags" Target="../tags/tag341.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tags" Target="../tags/tag21.xml"/><Relationship Id="rId6" Type="http://schemas.openxmlformats.org/officeDocument/2006/relationships/tags" Target="../tags/tag22.xml"/><Relationship Id="rId7" Type="http://schemas.openxmlformats.org/officeDocument/2006/relationships/slideLayout" Target="../slideLayouts/slideLayout2.xml"/><Relationship Id="rId8" Type="http://schemas.openxmlformats.org/officeDocument/2006/relationships/notesSlide" Target="../notesSlides/notesSlide6.xml"/><Relationship Id="rId9" Type="http://schemas.openxmlformats.org/officeDocument/2006/relationships/oleObject" Target="../embeddings/oleObject1.bin"/><Relationship Id="rId10"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tags" Target="../tags/tag18.xml"/></Relationships>
</file>

<file path=ppt/slides/_rels/slide60.xml.rels><?xml version="1.0" encoding="UTF-8" standalone="yes"?>
<Relationships xmlns="http://schemas.openxmlformats.org/package/2006/relationships"><Relationship Id="rId3" Type="http://schemas.openxmlformats.org/officeDocument/2006/relationships/tags" Target="../tags/tag345.xml"/><Relationship Id="rId4" Type="http://schemas.openxmlformats.org/officeDocument/2006/relationships/tags" Target="../tags/tag346.xml"/><Relationship Id="rId5" Type="http://schemas.openxmlformats.org/officeDocument/2006/relationships/slideLayout" Target="../slideLayouts/slideLayout2.xml"/><Relationship Id="rId6" Type="http://schemas.openxmlformats.org/officeDocument/2006/relationships/notesSlide" Target="../notesSlides/notesSlide54.xml"/><Relationship Id="rId1" Type="http://schemas.openxmlformats.org/officeDocument/2006/relationships/tags" Target="../tags/tag343.xml"/><Relationship Id="rId2" Type="http://schemas.openxmlformats.org/officeDocument/2006/relationships/tags" Target="../tags/tag344.xml"/></Relationships>
</file>

<file path=ppt/slides/_rels/slide61.xml.rels><?xml version="1.0" encoding="UTF-8" standalone="yes"?>
<Relationships xmlns="http://schemas.openxmlformats.org/package/2006/relationships"><Relationship Id="rId3" Type="http://schemas.openxmlformats.org/officeDocument/2006/relationships/tags" Target="../tags/tag349.xml"/><Relationship Id="rId4" Type="http://schemas.openxmlformats.org/officeDocument/2006/relationships/slideLayout" Target="../slideLayouts/slideLayout2.xml"/><Relationship Id="rId5" Type="http://schemas.openxmlformats.org/officeDocument/2006/relationships/notesSlide" Target="../notesSlides/notesSlide55.xml"/><Relationship Id="rId1" Type="http://schemas.openxmlformats.org/officeDocument/2006/relationships/tags" Target="../tags/tag347.xml"/><Relationship Id="rId2" Type="http://schemas.openxmlformats.org/officeDocument/2006/relationships/tags" Target="../tags/tag348.xml"/></Relationships>
</file>

<file path=ppt/slides/_rels/slide62.xml.rels><?xml version="1.0" encoding="UTF-8" standalone="yes"?>
<Relationships xmlns="http://schemas.openxmlformats.org/package/2006/relationships"><Relationship Id="rId3" Type="http://schemas.openxmlformats.org/officeDocument/2006/relationships/tags" Target="../tags/tag352.xml"/><Relationship Id="rId4" Type="http://schemas.openxmlformats.org/officeDocument/2006/relationships/slideLayout" Target="../slideLayouts/slideLayout2.xml"/><Relationship Id="rId5" Type="http://schemas.openxmlformats.org/officeDocument/2006/relationships/notesSlide" Target="../notesSlides/notesSlide56.xml"/><Relationship Id="rId1" Type="http://schemas.openxmlformats.org/officeDocument/2006/relationships/tags" Target="../tags/tag350.xml"/><Relationship Id="rId2" Type="http://schemas.openxmlformats.org/officeDocument/2006/relationships/tags" Target="../tags/tag351.xml"/></Relationships>
</file>

<file path=ppt/slides/_rels/slide63.xml.rels><?xml version="1.0" encoding="UTF-8" standalone="yes"?>
<Relationships xmlns="http://schemas.openxmlformats.org/package/2006/relationships"><Relationship Id="rId3" Type="http://schemas.openxmlformats.org/officeDocument/2006/relationships/tags" Target="../tags/tag355.xml"/><Relationship Id="rId4" Type="http://schemas.openxmlformats.org/officeDocument/2006/relationships/tags" Target="../tags/tag356.xml"/><Relationship Id="rId5" Type="http://schemas.openxmlformats.org/officeDocument/2006/relationships/tags" Target="../tags/tag357.xml"/><Relationship Id="rId6" Type="http://schemas.openxmlformats.org/officeDocument/2006/relationships/slideLayout" Target="../slideLayouts/slideLayout2.xml"/><Relationship Id="rId7" Type="http://schemas.openxmlformats.org/officeDocument/2006/relationships/notesSlide" Target="../notesSlides/notesSlide57.xml"/><Relationship Id="rId1" Type="http://schemas.openxmlformats.org/officeDocument/2006/relationships/tags" Target="../tags/tag353.xml"/><Relationship Id="rId2" Type="http://schemas.openxmlformats.org/officeDocument/2006/relationships/tags" Target="../tags/tag354.xml"/></Relationships>
</file>

<file path=ppt/slides/_rels/slide64.xml.rels><?xml version="1.0" encoding="UTF-8" standalone="yes"?>
<Relationships xmlns="http://schemas.openxmlformats.org/package/2006/relationships"><Relationship Id="rId3" Type="http://schemas.openxmlformats.org/officeDocument/2006/relationships/tags" Target="../tags/tag360.xml"/><Relationship Id="rId4" Type="http://schemas.openxmlformats.org/officeDocument/2006/relationships/tags" Target="../tags/tag361.xml"/><Relationship Id="rId5" Type="http://schemas.openxmlformats.org/officeDocument/2006/relationships/tags" Target="../tags/tag362.xml"/><Relationship Id="rId6" Type="http://schemas.openxmlformats.org/officeDocument/2006/relationships/slideLayout" Target="../slideLayouts/slideLayout2.xml"/><Relationship Id="rId7" Type="http://schemas.openxmlformats.org/officeDocument/2006/relationships/notesSlide" Target="../notesSlides/notesSlide58.xml"/><Relationship Id="rId1" Type="http://schemas.openxmlformats.org/officeDocument/2006/relationships/tags" Target="../tags/tag358.xml"/><Relationship Id="rId2" Type="http://schemas.openxmlformats.org/officeDocument/2006/relationships/tags" Target="../tags/tag359.xml"/></Relationships>
</file>

<file path=ppt/slides/_rels/slide65.xml.rels><?xml version="1.0" encoding="UTF-8" standalone="yes"?>
<Relationships xmlns="http://schemas.openxmlformats.org/package/2006/relationships"><Relationship Id="rId3" Type="http://schemas.openxmlformats.org/officeDocument/2006/relationships/tags" Target="../tags/tag365.xml"/><Relationship Id="rId4" Type="http://schemas.openxmlformats.org/officeDocument/2006/relationships/tags" Target="../tags/tag366.xml"/><Relationship Id="rId5" Type="http://schemas.openxmlformats.org/officeDocument/2006/relationships/slideLayout" Target="../slideLayouts/slideLayout2.xml"/><Relationship Id="rId6" Type="http://schemas.openxmlformats.org/officeDocument/2006/relationships/notesSlide" Target="../notesSlides/notesSlide59.xml"/><Relationship Id="rId7" Type="http://schemas.openxmlformats.org/officeDocument/2006/relationships/image" Target="../media/image16.png"/><Relationship Id="rId1" Type="http://schemas.openxmlformats.org/officeDocument/2006/relationships/tags" Target="../tags/tag363.xml"/><Relationship Id="rId2" Type="http://schemas.openxmlformats.org/officeDocument/2006/relationships/tags" Target="../tags/tag364.xml"/></Relationships>
</file>

<file path=ppt/slides/_rels/slide66.xml.rels><?xml version="1.0" encoding="UTF-8" standalone="yes"?>
<Relationships xmlns="http://schemas.openxmlformats.org/package/2006/relationships"><Relationship Id="rId3" Type="http://schemas.openxmlformats.org/officeDocument/2006/relationships/tags" Target="../tags/tag369.xml"/><Relationship Id="rId4" Type="http://schemas.openxmlformats.org/officeDocument/2006/relationships/tags" Target="../tags/tag370.xml"/><Relationship Id="rId5" Type="http://schemas.openxmlformats.org/officeDocument/2006/relationships/slideLayout" Target="../slideLayouts/slideLayout2.xml"/><Relationship Id="rId6" Type="http://schemas.openxmlformats.org/officeDocument/2006/relationships/notesSlide" Target="../notesSlides/notesSlide60.xml"/><Relationship Id="rId7" Type="http://schemas.openxmlformats.org/officeDocument/2006/relationships/image" Target="../media/image17.png"/><Relationship Id="rId1" Type="http://schemas.openxmlformats.org/officeDocument/2006/relationships/tags" Target="../tags/tag367.xml"/><Relationship Id="rId2" Type="http://schemas.openxmlformats.org/officeDocument/2006/relationships/tags" Target="../tags/tag368.xml"/></Relationships>
</file>

<file path=ppt/slides/_rels/slide67.xml.rels><?xml version="1.0" encoding="UTF-8" standalone="yes"?>
<Relationships xmlns="http://schemas.openxmlformats.org/package/2006/relationships"><Relationship Id="rId3" Type="http://schemas.openxmlformats.org/officeDocument/2006/relationships/tags" Target="../tags/tag373.xml"/><Relationship Id="rId4" Type="http://schemas.openxmlformats.org/officeDocument/2006/relationships/tags" Target="../tags/tag374.xml"/><Relationship Id="rId5" Type="http://schemas.openxmlformats.org/officeDocument/2006/relationships/slideLayout" Target="../slideLayouts/slideLayout2.xml"/><Relationship Id="rId6" Type="http://schemas.openxmlformats.org/officeDocument/2006/relationships/notesSlide" Target="../notesSlides/notesSlide61.xml"/><Relationship Id="rId7" Type="http://schemas.openxmlformats.org/officeDocument/2006/relationships/image" Target="../media/image18.png"/><Relationship Id="rId1" Type="http://schemas.openxmlformats.org/officeDocument/2006/relationships/tags" Target="../tags/tag371.xml"/><Relationship Id="rId2" Type="http://schemas.openxmlformats.org/officeDocument/2006/relationships/tags" Target="../tags/tag372.xml"/></Relationships>
</file>

<file path=ppt/slides/_rels/slide68.xml.rels><?xml version="1.0" encoding="UTF-8" standalone="yes"?>
<Relationships xmlns="http://schemas.openxmlformats.org/package/2006/relationships"><Relationship Id="rId3" Type="http://schemas.openxmlformats.org/officeDocument/2006/relationships/tags" Target="../tags/tag377.xml"/><Relationship Id="rId4" Type="http://schemas.openxmlformats.org/officeDocument/2006/relationships/tags" Target="../tags/tag378.xml"/><Relationship Id="rId5" Type="http://schemas.openxmlformats.org/officeDocument/2006/relationships/tags" Target="../tags/tag379.xml"/><Relationship Id="rId6" Type="http://schemas.openxmlformats.org/officeDocument/2006/relationships/slideLayout" Target="../slideLayouts/slideLayout2.xml"/><Relationship Id="rId7" Type="http://schemas.openxmlformats.org/officeDocument/2006/relationships/notesSlide" Target="../notesSlides/notesSlide62.xml"/><Relationship Id="rId8" Type="http://schemas.openxmlformats.org/officeDocument/2006/relationships/image" Target="../media/image19.png"/><Relationship Id="rId1" Type="http://schemas.openxmlformats.org/officeDocument/2006/relationships/tags" Target="../tags/tag375.xml"/><Relationship Id="rId2" Type="http://schemas.openxmlformats.org/officeDocument/2006/relationships/tags" Target="../tags/tag376.xml"/></Relationships>
</file>

<file path=ppt/slides/_rels/slide69.xml.rels><?xml version="1.0" encoding="UTF-8" standalone="yes"?>
<Relationships xmlns="http://schemas.openxmlformats.org/package/2006/relationships"><Relationship Id="rId3" Type="http://schemas.openxmlformats.org/officeDocument/2006/relationships/tags" Target="../tags/tag382.xml"/><Relationship Id="rId4" Type="http://schemas.openxmlformats.org/officeDocument/2006/relationships/tags" Target="../tags/tag383.xml"/><Relationship Id="rId5" Type="http://schemas.openxmlformats.org/officeDocument/2006/relationships/slideLayout" Target="../slideLayouts/slideLayout2.xml"/><Relationship Id="rId6" Type="http://schemas.openxmlformats.org/officeDocument/2006/relationships/notesSlide" Target="../notesSlides/notesSlide63.xml"/><Relationship Id="rId1" Type="http://schemas.openxmlformats.org/officeDocument/2006/relationships/tags" Target="../tags/tag380.xml"/><Relationship Id="rId2" Type="http://schemas.openxmlformats.org/officeDocument/2006/relationships/tags" Target="../tags/tag381.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slideLayout" Target="../slideLayouts/slideLayout2.xml"/><Relationship Id="rId6" Type="http://schemas.openxmlformats.org/officeDocument/2006/relationships/notesSlide" Target="../notesSlides/notesSlide7.xml"/><Relationship Id="rId1" Type="http://schemas.openxmlformats.org/officeDocument/2006/relationships/tags" Target="../tags/tag23.xml"/><Relationship Id="rId2" Type="http://schemas.openxmlformats.org/officeDocument/2006/relationships/tags" Target="../tags/tag24.xml"/></Relationships>
</file>

<file path=ppt/slides/_rels/slide70.xml.rels><?xml version="1.0" encoding="UTF-8" standalone="yes"?>
<Relationships xmlns="http://schemas.openxmlformats.org/package/2006/relationships"><Relationship Id="rId3" Type="http://schemas.openxmlformats.org/officeDocument/2006/relationships/tags" Target="../tags/tag386.xml"/><Relationship Id="rId4" Type="http://schemas.openxmlformats.org/officeDocument/2006/relationships/tags" Target="../tags/tag387.xml"/><Relationship Id="rId5" Type="http://schemas.openxmlformats.org/officeDocument/2006/relationships/tags" Target="../tags/tag388.xml"/><Relationship Id="rId6" Type="http://schemas.openxmlformats.org/officeDocument/2006/relationships/slideLayout" Target="../slideLayouts/slideLayout2.xml"/><Relationship Id="rId7" Type="http://schemas.openxmlformats.org/officeDocument/2006/relationships/notesSlide" Target="../notesSlides/notesSlide64.xml"/><Relationship Id="rId8" Type="http://schemas.openxmlformats.org/officeDocument/2006/relationships/tags" Target="../tags/tag385.xml"/><Relationship Id="rId9" Type="http://schemas.openxmlformats.org/officeDocument/2006/relationships/image" Target="../media/image20.png"/><Relationship Id="rId1" Type="http://schemas.openxmlformats.org/officeDocument/2006/relationships/tags" Target="../tags/tag384.xml"/><Relationship Id="rId2" Type="http://schemas.openxmlformats.org/officeDocument/2006/relationships/tags" Target="../tags/tag385.xml"/></Relationships>
</file>

<file path=ppt/slides/_rels/slide71.xml.rels><?xml version="1.0" encoding="UTF-8" standalone="yes"?>
<Relationships xmlns="http://schemas.openxmlformats.org/package/2006/relationships"><Relationship Id="rId3" Type="http://schemas.openxmlformats.org/officeDocument/2006/relationships/tags" Target="../tags/tag391.xml"/><Relationship Id="rId4" Type="http://schemas.openxmlformats.org/officeDocument/2006/relationships/tags" Target="../tags/tag392.xml"/><Relationship Id="rId5" Type="http://schemas.openxmlformats.org/officeDocument/2006/relationships/slideLayout" Target="../slideLayouts/slideLayout2.xml"/><Relationship Id="rId6" Type="http://schemas.openxmlformats.org/officeDocument/2006/relationships/notesSlide" Target="../notesSlides/notesSlide65.xml"/><Relationship Id="rId1" Type="http://schemas.openxmlformats.org/officeDocument/2006/relationships/tags" Target="../tags/tag389.xml"/><Relationship Id="rId2" Type="http://schemas.openxmlformats.org/officeDocument/2006/relationships/tags" Target="../tags/tag390.xml"/></Relationships>
</file>

<file path=ppt/slides/_rels/slide72.xml.rels><?xml version="1.0" encoding="UTF-8" standalone="yes"?>
<Relationships xmlns="http://schemas.openxmlformats.org/package/2006/relationships"><Relationship Id="rId3" Type="http://schemas.openxmlformats.org/officeDocument/2006/relationships/tags" Target="../tags/tag395.xml"/><Relationship Id="rId4" Type="http://schemas.openxmlformats.org/officeDocument/2006/relationships/tags" Target="../tags/tag396.xml"/><Relationship Id="rId5" Type="http://schemas.openxmlformats.org/officeDocument/2006/relationships/tags" Target="../tags/tag397.xml"/><Relationship Id="rId6" Type="http://schemas.openxmlformats.org/officeDocument/2006/relationships/slideLayout" Target="../slideLayouts/slideLayout2.xml"/><Relationship Id="rId7" Type="http://schemas.openxmlformats.org/officeDocument/2006/relationships/notesSlide" Target="../notesSlides/notesSlide66.xml"/><Relationship Id="rId1" Type="http://schemas.openxmlformats.org/officeDocument/2006/relationships/tags" Target="../tags/tag393.xml"/><Relationship Id="rId2" Type="http://schemas.openxmlformats.org/officeDocument/2006/relationships/tags" Target="../tags/tag394.xml"/></Relationships>
</file>

<file path=ppt/slides/_rels/slide73.xml.rels><?xml version="1.0" encoding="UTF-8" standalone="yes"?>
<Relationships xmlns="http://schemas.openxmlformats.org/package/2006/relationships"><Relationship Id="rId3" Type="http://schemas.openxmlformats.org/officeDocument/2006/relationships/tags" Target="../tags/tag400.xml"/><Relationship Id="rId4" Type="http://schemas.openxmlformats.org/officeDocument/2006/relationships/tags" Target="../tags/tag401.xml"/><Relationship Id="rId5" Type="http://schemas.openxmlformats.org/officeDocument/2006/relationships/tags" Target="../tags/tag402.xml"/><Relationship Id="rId6" Type="http://schemas.openxmlformats.org/officeDocument/2006/relationships/tags" Target="../tags/tag403.xml"/><Relationship Id="rId7" Type="http://schemas.openxmlformats.org/officeDocument/2006/relationships/slideLayout" Target="../slideLayouts/slideLayout2.xml"/><Relationship Id="rId8" Type="http://schemas.openxmlformats.org/officeDocument/2006/relationships/notesSlide" Target="../notesSlides/notesSlide67.xml"/><Relationship Id="rId9" Type="http://schemas.openxmlformats.org/officeDocument/2006/relationships/image" Target="../media/image21.png"/><Relationship Id="rId10" Type="http://schemas.openxmlformats.org/officeDocument/2006/relationships/image" Target="../media/image22.png"/><Relationship Id="rId1" Type="http://schemas.openxmlformats.org/officeDocument/2006/relationships/tags" Target="../tags/tag398.xml"/><Relationship Id="rId2" Type="http://schemas.openxmlformats.org/officeDocument/2006/relationships/tags" Target="../tags/tag399.xml"/></Relationships>
</file>

<file path=ppt/slides/_rels/slide74.xml.rels><?xml version="1.0" encoding="UTF-8" standalone="yes"?>
<Relationships xmlns="http://schemas.openxmlformats.org/package/2006/relationships"><Relationship Id="rId3" Type="http://schemas.openxmlformats.org/officeDocument/2006/relationships/tags" Target="../tags/tag406.xml"/><Relationship Id="rId4" Type="http://schemas.openxmlformats.org/officeDocument/2006/relationships/tags" Target="../tags/tag407.xml"/><Relationship Id="rId5" Type="http://schemas.openxmlformats.org/officeDocument/2006/relationships/slideLayout" Target="../slideLayouts/slideLayout2.xml"/><Relationship Id="rId6" Type="http://schemas.openxmlformats.org/officeDocument/2006/relationships/notesSlide" Target="../notesSlides/notesSlide68.xml"/><Relationship Id="rId1" Type="http://schemas.openxmlformats.org/officeDocument/2006/relationships/tags" Target="../tags/tag404.xml"/><Relationship Id="rId2" Type="http://schemas.openxmlformats.org/officeDocument/2006/relationships/tags" Target="../tags/tag405.xml"/></Relationships>
</file>

<file path=ppt/slides/_rels/slide75.xml.rels><?xml version="1.0" encoding="UTF-8" standalone="yes"?>
<Relationships xmlns="http://schemas.openxmlformats.org/package/2006/relationships"><Relationship Id="rId3" Type="http://schemas.openxmlformats.org/officeDocument/2006/relationships/tags" Target="../tags/tag410.xml"/><Relationship Id="rId4" Type="http://schemas.openxmlformats.org/officeDocument/2006/relationships/tags" Target="../tags/tag411.xml"/><Relationship Id="rId5" Type="http://schemas.openxmlformats.org/officeDocument/2006/relationships/slideLayout" Target="../slideLayouts/slideLayout2.xml"/><Relationship Id="rId6" Type="http://schemas.openxmlformats.org/officeDocument/2006/relationships/notesSlide" Target="../notesSlides/notesSlide69.xml"/><Relationship Id="rId1" Type="http://schemas.openxmlformats.org/officeDocument/2006/relationships/tags" Target="../tags/tag408.xml"/><Relationship Id="rId2" Type="http://schemas.openxmlformats.org/officeDocument/2006/relationships/tags" Target="../tags/tag409.xml"/></Relationships>
</file>

<file path=ppt/slides/_rels/slide76.xml.rels><?xml version="1.0" encoding="UTF-8" standalone="yes"?>
<Relationships xmlns="http://schemas.openxmlformats.org/package/2006/relationships"><Relationship Id="rId3" Type="http://schemas.openxmlformats.org/officeDocument/2006/relationships/tags" Target="../tags/tag414.xml"/><Relationship Id="rId4" Type="http://schemas.openxmlformats.org/officeDocument/2006/relationships/tags" Target="../tags/tag415.xml"/><Relationship Id="rId5" Type="http://schemas.openxmlformats.org/officeDocument/2006/relationships/tags" Target="../tags/tag416.xml"/><Relationship Id="rId6" Type="http://schemas.openxmlformats.org/officeDocument/2006/relationships/tags" Target="../tags/tag417.xml"/><Relationship Id="rId7" Type="http://schemas.openxmlformats.org/officeDocument/2006/relationships/tags" Target="../tags/tag418.xml"/><Relationship Id="rId8" Type="http://schemas.openxmlformats.org/officeDocument/2006/relationships/tags" Target="../tags/tag419.xml"/><Relationship Id="rId9" Type="http://schemas.openxmlformats.org/officeDocument/2006/relationships/slideLayout" Target="../slideLayouts/slideLayout2.xml"/><Relationship Id="rId10" Type="http://schemas.openxmlformats.org/officeDocument/2006/relationships/notesSlide" Target="../notesSlides/notesSlide70.xml"/><Relationship Id="rId11" Type="http://schemas.openxmlformats.org/officeDocument/2006/relationships/image" Target="../media/image23.png"/><Relationship Id="rId1" Type="http://schemas.openxmlformats.org/officeDocument/2006/relationships/tags" Target="../tags/tag412.xml"/><Relationship Id="rId2" Type="http://schemas.openxmlformats.org/officeDocument/2006/relationships/tags" Target="../tags/tag413.xml"/></Relationships>
</file>

<file path=ppt/slides/_rels/slide77.xml.rels><?xml version="1.0" encoding="UTF-8" standalone="yes"?>
<Relationships xmlns="http://schemas.openxmlformats.org/package/2006/relationships"><Relationship Id="rId3" Type="http://schemas.openxmlformats.org/officeDocument/2006/relationships/tags" Target="../tags/tag422.xml"/><Relationship Id="rId4" Type="http://schemas.openxmlformats.org/officeDocument/2006/relationships/tags" Target="../tags/tag423.xml"/><Relationship Id="rId5" Type="http://schemas.openxmlformats.org/officeDocument/2006/relationships/tags" Target="../tags/tag424.xml"/><Relationship Id="rId6" Type="http://schemas.openxmlformats.org/officeDocument/2006/relationships/tags" Target="../tags/tag425.xml"/><Relationship Id="rId7" Type="http://schemas.openxmlformats.org/officeDocument/2006/relationships/slideLayout" Target="../slideLayouts/slideLayout2.xml"/><Relationship Id="rId8" Type="http://schemas.openxmlformats.org/officeDocument/2006/relationships/notesSlide" Target="../notesSlides/notesSlide71.xml"/><Relationship Id="rId9" Type="http://schemas.openxmlformats.org/officeDocument/2006/relationships/image" Target="../media/image24.png"/><Relationship Id="rId1" Type="http://schemas.openxmlformats.org/officeDocument/2006/relationships/tags" Target="../tags/tag420.xml"/><Relationship Id="rId2" Type="http://schemas.openxmlformats.org/officeDocument/2006/relationships/tags" Target="../tags/tag421.xml"/></Relationships>
</file>

<file path=ppt/slides/_rels/slide78.xml.rels><?xml version="1.0" encoding="UTF-8" standalone="yes"?>
<Relationships xmlns="http://schemas.openxmlformats.org/package/2006/relationships"><Relationship Id="rId3" Type="http://schemas.openxmlformats.org/officeDocument/2006/relationships/tags" Target="../tags/tag428.xml"/><Relationship Id="rId4" Type="http://schemas.openxmlformats.org/officeDocument/2006/relationships/tags" Target="../tags/tag429.xml"/><Relationship Id="rId5" Type="http://schemas.openxmlformats.org/officeDocument/2006/relationships/tags" Target="../tags/tag430.xml"/><Relationship Id="rId6" Type="http://schemas.openxmlformats.org/officeDocument/2006/relationships/slideLayout" Target="../slideLayouts/slideLayout2.xml"/><Relationship Id="rId7" Type="http://schemas.openxmlformats.org/officeDocument/2006/relationships/notesSlide" Target="../notesSlides/notesSlide72.xml"/><Relationship Id="rId1" Type="http://schemas.openxmlformats.org/officeDocument/2006/relationships/tags" Target="../tags/tag426.xml"/><Relationship Id="rId2" Type="http://schemas.openxmlformats.org/officeDocument/2006/relationships/tags" Target="../tags/tag427.xml"/></Relationships>
</file>

<file path=ppt/slides/_rels/slide79.xml.rels><?xml version="1.0" encoding="UTF-8" standalone="yes"?>
<Relationships xmlns="http://schemas.openxmlformats.org/package/2006/relationships"><Relationship Id="rId3" Type="http://schemas.openxmlformats.org/officeDocument/2006/relationships/tags" Target="../tags/tag433.xml"/><Relationship Id="rId4" Type="http://schemas.openxmlformats.org/officeDocument/2006/relationships/tags" Target="../tags/tag434.xml"/><Relationship Id="rId5" Type="http://schemas.openxmlformats.org/officeDocument/2006/relationships/slideLayout" Target="../slideLayouts/slideLayout2.xml"/><Relationship Id="rId6" Type="http://schemas.openxmlformats.org/officeDocument/2006/relationships/notesSlide" Target="../notesSlides/notesSlide73.xml"/><Relationship Id="rId1" Type="http://schemas.openxmlformats.org/officeDocument/2006/relationships/tags" Target="../tags/tag431.xml"/><Relationship Id="rId2" Type="http://schemas.openxmlformats.org/officeDocument/2006/relationships/tags" Target="../tags/tag432.xml"/></Relationships>
</file>

<file path=ppt/slides/_rels/slide8.xml.rels><?xml version="1.0" encoding="UTF-8" standalone="yes"?>
<Relationships xmlns="http://schemas.openxmlformats.org/package/2006/relationships"><Relationship Id="rId3" Type="http://schemas.openxmlformats.org/officeDocument/2006/relationships/tags" Target="../tags/tag29.xml"/><Relationship Id="rId4" Type="http://schemas.openxmlformats.org/officeDocument/2006/relationships/tags" Target="../tags/tag30.xml"/><Relationship Id="rId5" Type="http://schemas.openxmlformats.org/officeDocument/2006/relationships/slideLayout" Target="../slideLayouts/slideLayout2.xml"/><Relationship Id="rId6" Type="http://schemas.openxmlformats.org/officeDocument/2006/relationships/notesSlide" Target="../notesSlides/notesSlide8.xml"/><Relationship Id="rId7" Type="http://schemas.openxmlformats.org/officeDocument/2006/relationships/image" Target="../media/image2.png"/><Relationship Id="rId1" Type="http://schemas.openxmlformats.org/officeDocument/2006/relationships/tags" Target="../tags/tag27.xml"/><Relationship Id="rId2" Type="http://schemas.openxmlformats.org/officeDocument/2006/relationships/tags" Target="../tags/tag28.xml"/></Relationships>
</file>

<file path=ppt/slides/_rels/slide80.xml.rels><?xml version="1.0" encoding="UTF-8" standalone="yes"?>
<Relationships xmlns="http://schemas.openxmlformats.org/package/2006/relationships"><Relationship Id="rId3" Type="http://schemas.openxmlformats.org/officeDocument/2006/relationships/tags" Target="../tags/tag437.xml"/><Relationship Id="rId4" Type="http://schemas.openxmlformats.org/officeDocument/2006/relationships/tags" Target="../tags/tag438.xml"/><Relationship Id="rId5" Type="http://schemas.openxmlformats.org/officeDocument/2006/relationships/slideLayout" Target="../slideLayouts/slideLayout2.xml"/><Relationship Id="rId6" Type="http://schemas.openxmlformats.org/officeDocument/2006/relationships/notesSlide" Target="../notesSlides/notesSlide74.xml"/><Relationship Id="rId1" Type="http://schemas.openxmlformats.org/officeDocument/2006/relationships/tags" Target="../tags/tag435.xml"/><Relationship Id="rId2" Type="http://schemas.openxmlformats.org/officeDocument/2006/relationships/tags" Target="../tags/tag436.xml"/></Relationships>
</file>

<file path=ppt/slides/_rels/slide81.xml.rels><?xml version="1.0" encoding="UTF-8" standalone="yes"?>
<Relationships xmlns="http://schemas.openxmlformats.org/package/2006/relationships"><Relationship Id="rId3" Type="http://schemas.openxmlformats.org/officeDocument/2006/relationships/tags" Target="../tags/tag441.xml"/><Relationship Id="rId4" Type="http://schemas.openxmlformats.org/officeDocument/2006/relationships/tags" Target="../tags/tag442.xml"/><Relationship Id="rId5" Type="http://schemas.openxmlformats.org/officeDocument/2006/relationships/slideLayout" Target="../slideLayouts/slideLayout2.xml"/><Relationship Id="rId6" Type="http://schemas.openxmlformats.org/officeDocument/2006/relationships/notesSlide" Target="../notesSlides/notesSlide75.xml"/><Relationship Id="rId1" Type="http://schemas.openxmlformats.org/officeDocument/2006/relationships/tags" Target="../tags/tag439.xml"/><Relationship Id="rId2" Type="http://schemas.openxmlformats.org/officeDocument/2006/relationships/tags" Target="../tags/tag440.xml"/></Relationships>
</file>

<file path=ppt/slides/_rels/slide82.xml.rels><?xml version="1.0" encoding="UTF-8" standalone="yes"?>
<Relationships xmlns="http://schemas.openxmlformats.org/package/2006/relationships"><Relationship Id="rId3" Type="http://schemas.openxmlformats.org/officeDocument/2006/relationships/tags" Target="../tags/tag445.xml"/><Relationship Id="rId4" Type="http://schemas.openxmlformats.org/officeDocument/2006/relationships/tags" Target="../tags/tag446.xml"/><Relationship Id="rId5" Type="http://schemas.openxmlformats.org/officeDocument/2006/relationships/slideLayout" Target="../slideLayouts/slideLayout2.xml"/><Relationship Id="rId6" Type="http://schemas.openxmlformats.org/officeDocument/2006/relationships/notesSlide" Target="../notesSlides/notesSlide76.xml"/><Relationship Id="rId1" Type="http://schemas.openxmlformats.org/officeDocument/2006/relationships/tags" Target="../tags/tag443.xml"/><Relationship Id="rId2" Type="http://schemas.openxmlformats.org/officeDocument/2006/relationships/tags" Target="../tags/tag444.xml"/></Relationships>
</file>

<file path=ppt/slides/_rels/slide83.xml.rels><?xml version="1.0" encoding="UTF-8" standalone="yes"?>
<Relationships xmlns="http://schemas.openxmlformats.org/package/2006/relationships"><Relationship Id="rId3" Type="http://schemas.openxmlformats.org/officeDocument/2006/relationships/tags" Target="../tags/tag449.xml"/><Relationship Id="rId4" Type="http://schemas.openxmlformats.org/officeDocument/2006/relationships/slideLayout" Target="../slideLayouts/slideLayout2.xml"/><Relationship Id="rId5" Type="http://schemas.openxmlformats.org/officeDocument/2006/relationships/notesSlide" Target="../notesSlides/notesSlide77.xml"/><Relationship Id="rId1" Type="http://schemas.openxmlformats.org/officeDocument/2006/relationships/tags" Target="../tags/tag447.xml"/><Relationship Id="rId2" Type="http://schemas.openxmlformats.org/officeDocument/2006/relationships/tags" Target="../tags/tag448.xml"/></Relationships>
</file>

<file path=ppt/slides/_rels/slide84.xml.rels><?xml version="1.0" encoding="UTF-8" standalone="yes"?>
<Relationships xmlns="http://schemas.openxmlformats.org/package/2006/relationships"><Relationship Id="rId3" Type="http://schemas.openxmlformats.org/officeDocument/2006/relationships/tags" Target="../tags/tag452.xml"/><Relationship Id="rId4" Type="http://schemas.openxmlformats.org/officeDocument/2006/relationships/slideLayout" Target="../slideLayouts/slideLayout2.xml"/><Relationship Id="rId5" Type="http://schemas.openxmlformats.org/officeDocument/2006/relationships/notesSlide" Target="../notesSlides/notesSlide78.xml"/><Relationship Id="rId1" Type="http://schemas.openxmlformats.org/officeDocument/2006/relationships/tags" Target="../tags/tag450.xml"/><Relationship Id="rId2" Type="http://schemas.openxmlformats.org/officeDocument/2006/relationships/tags" Target="../tags/tag451.xml"/></Relationships>
</file>

<file path=ppt/slides/_rels/slide85.xml.rels><?xml version="1.0" encoding="UTF-8" standalone="yes"?>
<Relationships xmlns="http://schemas.openxmlformats.org/package/2006/relationships"><Relationship Id="rId3" Type="http://schemas.openxmlformats.org/officeDocument/2006/relationships/tags" Target="../tags/tag455.xml"/><Relationship Id="rId4" Type="http://schemas.openxmlformats.org/officeDocument/2006/relationships/tags" Target="../tags/tag456.xml"/><Relationship Id="rId5" Type="http://schemas.openxmlformats.org/officeDocument/2006/relationships/slideLayout" Target="../slideLayouts/slideLayout2.xml"/><Relationship Id="rId6" Type="http://schemas.openxmlformats.org/officeDocument/2006/relationships/notesSlide" Target="../notesSlides/notesSlide79.xml"/><Relationship Id="rId1" Type="http://schemas.openxmlformats.org/officeDocument/2006/relationships/tags" Target="../tags/tag453.xml"/><Relationship Id="rId2" Type="http://schemas.openxmlformats.org/officeDocument/2006/relationships/tags" Target="../tags/tag454.xml"/></Relationships>
</file>

<file path=ppt/slides/_rels/slide86.xml.rels><?xml version="1.0" encoding="UTF-8" standalone="yes"?>
<Relationships xmlns="http://schemas.openxmlformats.org/package/2006/relationships"><Relationship Id="rId3" Type="http://schemas.openxmlformats.org/officeDocument/2006/relationships/tags" Target="../tags/tag459.xml"/><Relationship Id="rId4" Type="http://schemas.openxmlformats.org/officeDocument/2006/relationships/slideLayout" Target="../slideLayouts/slideLayout2.xml"/><Relationship Id="rId1" Type="http://schemas.openxmlformats.org/officeDocument/2006/relationships/tags" Target="../tags/tag457.xml"/><Relationship Id="rId2" Type="http://schemas.openxmlformats.org/officeDocument/2006/relationships/tags" Target="../tags/tag458.xml"/></Relationships>
</file>

<file path=ppt/slides/_rels/slide87.xml.rels><?xml version="1.0" encoding="UTF-8" standalone="yes"?>
<Relationships xmlns="http://schemas.openxmlformats.org/package/2006/relationships"><Relationship Id="rId3" Type="http://schemas.openxmlformats.org/officeDocument/2006/relationships/tags" Target="../tags/tag462.xml"/><Relationship Id="rId4" Type="http://schemas.openxmlformats.org/officeDocument/2006/relationships/tags" Target="../tags/tag463.xml"/><Relationship Id="rId5" Type="http://schemas.openxmlformats.org/officeDocument/2006/relationships/slideLayout" Target="../slideLayouts/slideLayout2.xml"/><Relationship Id="rId6" Type="http://schemas.openxmlformats.org/officeDocument/2006/relationships/notesSlide" Target="../notesSlides/notesSlide80.xml"/><Relationship Id="rId1" Type="http://schemas.openxmlformats.org/officeDocument/2006/relationships/tags" Target="../tags/tag460.xml"/><Relationship Id="rId2" Type="http://schemas.openxmlformats.org/officeDocument/2006/relationships/tags" Target="../tags/tag461.xml"/></Relationships>
</file>

<file path=ppt/slides/_rels/slide88.xml.rels><?xml version="1.0" encoding="UTF-8" standalone="yes"?>
<Relationships xmlns="http://schemas.openxmlformats.org/package/2006/relationships"><Relationship Id="rId3" Type="http://schemas.openxmlformats.org/officeDocument/2006/relationships/tags" Target="../tags/tag466.xml"/><Relationship Id="rId4" Type="http://schemas.openxmlformats.org/officeDocument/2006/relationships/slideLayout" Target="../slideLayouts/slideLayout2.xml"/><Relationship Id="rId5" Type="http://schemas.openxmlformats.org/officeDocument/2006/relationships/notesSlide" Target="../notesSlides/notesSlide81.xml"/><Relationship Id="rId1" Type="http://schemas.openxmlformats.org/officeDocument/2006/relationships/tags" Target="../tags/tag464.xml"/><Relationship Id="rId2" Type="http://schemas.openxmlformats.org/officeDocument/2006/relationships/tags" Target="../tags/tag465.xml"/></Relationships>
</file>

<file path=ppt/slides/_rels/slide89.xml.rels><?xml version="1.0" encoding="UTF-8" standalone="yes"?>
<Relationships xmlns="http://schemas.openxmlformats.org/package/2006/relationships"><Relationship Id="rId3" Type="http://schemas.openxmlformats.org/officeDocument/2006/relationships/tags" Target="../tags/tag469.xml"/><Relationship Id="rId4" Type="http://schemas.openxmlformats.org/officeDocument/2006/relationships/slideLayout" Target="../slideLayouts/slideLayout2.xml"/><Relationship Id="rId1" Type="http://schemas.openxmlformats.org/officeDocument/2006/relationships/tags" Target="../tags/tag467.xml"/><Relationship Id="rId2" Type="http://schemas.openxmlformats.org/officeDocument/2006/relationships/tags" Target="../tags/tag468.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4" Type="http://schemas.openxmlformats.org/officeDocument/2006/relationships/tags" Target="../tags/tag33.xml"/><Relationship Id="rId5" Type="http://schemas.openxmlformats.org/officeDocument/2006/relationships/tags" Target="../tags/tag34.xml"/><Relationship Id="rId6" Type="http://schemas.openxmlformats.org/officeDocument/2006/relationships/slideLayout" Target="../slideLayouts/slideLayout2.xml"/><Relationship Id="rId7" Type="http://schemas.openxmlformats.org/officeDocument/2006/relationships/notesSlide" Target="../notesSlides/notesSlide9.xml"/><Relationship Id="rId8" Type="http://schemas.openxmlformats.org/officeDocument/2006/relationships/oleObject" Target="../embeddings/oleObject2.bin"/><Relationship Id="rId9"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tags" Target="../tags/tag31.xml"/></Relationships>
</file>

<file path=ppt/slides/_rels/slide90.xml.rels><?xml version="1.0" encoding="UTF-8" standalone="yes"?>
<Relationships xmlns="http://schemas.openxmlformats.org/package/2006/relationships"><Relationship Id="rId3" Type="http://schemas.openxmlformats.org/officeDocument/2006/relationships/tags" Target="../tags/tag472.xml"/><Relationship Id="rId4" Type="http://schemas.openxmlformats.org/officeDocument/2006/relationships/tags" Target="../tags/tag473.xml"/><Relationship Id="rId5" Type="http://schemas.openxmlformats.org/officeDocument/2006/relationships/tags" Target="../tags/tag474.xml"/><Relationship Id="rId6" Type="http://schemas.openxmlformats.org/officeDocument/2006/relationships/tags" Target="../tags/tag475.xml"/><Relationship Id="rId7" Type="http://schemas.openxmlformats.org/officeDocument/2006/relationships/slideLayout" Target="../slideLayouts/slideLayout2.xml"/><Relationship Id="rId8" Type="http://schemas.openxmlformats.org/officeDocument/2006/relationships/notesSlide" Target="../notesSlides/notesSlide82.xml"/><Relationship Id="rId9" Type="http://schemas.openxmlformats.org/officeDocument/2006/relationships/image" Target="../media/image25.wmf"/><Relationship Id="rId10" Type="http://schemas.openxmlformats.org/officeDocument/2006/relationships/image" Target="../media/image26.wmf"/><Relationship Id="rId1" Type="http://schemas.openxmlformats.org/officeDocument/2006/relationships/tags" Target="../tags/tag470.xml"/><Relationship Id="rId2" Type="http://schemas.openxmlformats.org/officeDocument/2006/relationships/tags" Target="../tags/tag471.xml"/></Relationships>
</file>

<file path=ppt/slides/_rels/slide91.xml.rels><?xml version="1.0" encoding="UTF-8" standalone="yes"?>
<Relationships xmlns="http://schemas.openxmlformats.org/package/2006/relationships"><Relationship Id="rId3" Type="http://schemas.openxmlformats.org/officeDocument/2006/relationships/tags" Target="../tags/tag478.xml"/><Relationship Id="rId4" Type="http://schemas.openxmlformats.org/officeDocument/2006/relationships/slideLayout" Target="../slideLayouts/slideLayout2.xml"/><Relationship Id="rId5" Type="http://schemas.openxmlformats.org/officeDocument/2006/relationships/notesSlide" Target="../notesSlides/notesSlide83.xml"/><Relationship Id="rId1" Type="http://schemas.openxmlformats.org/officeDocument/2006/relationships/tags" Target="../tags/tag476.xml"/><Relationship Id="rId2" Type="http://schemas.openxmlformats.org/officeDocument/2006/relationships/tags" Target="../tags/tag477.xml"/></Relationships>
</file>

<file path=ppt/slides/_rels/slide92.xml.rels><?xml version="1.0" encoding="UTF-8" standalone="yes"?>
<Relationships xmlns="http://schemas.openxmlformats.org/package/2006/relationships"><Relationship Id="rId3" Type="http://schemas.openxmlformats.org/officeDocument/2006/relationships/tags" Target="../tags/tag481.xml"/><Relationship Id="rId4" Type="http://schemas.openxmlformats.org/officeDocument/2006/relationships/slideLayout" Target="../slideLayouts/slideLayout2.xml"/><Relationship Id="rId5" Type="http://schemas.openxmlformats.org/officeDocument/2006/relationships/notesSlide" Target="../notesSlides/notesSlide84.xml"/><Relationship Id="rId1" Type="http://schemas.openxmlformats.org/officeDocument/2006/relationships/tags" Target="../tags/tag479.xml"/><Relationship Id="rId2" Type="http://schemas.openxmlformats.org/officeDocument/2006/relationships/tags" Target="../tags/tag480.xml"/></Relationships>
</file>

<file path=ppt/slides/_rels/slide93.xml.rels><?xml version="1.0" encoding="UTF-8" standalone="yes"?>
<Relationships xmlns="http://schemas.openxmlformats.org/package/2006/relationships"><Relationship Id="rId3" Type="http://schemas.openxmlformats.org/officeDocument/2006/relationships/tags" Target="../tags/tag484.xml"/><Relationship Id="rId4" Type="http://schemas.openxmlformats.org/officeDocument/2006/relationships/slideLayout" Target="../slideLayouts/slideLayout2.xml"/><Relationship Id="rId5" Type="http://schemas.openxmlformats.org/officeDocument/2006/relationships/notesSlide" Target="../notesSlides/notesSlide85.xml"/><Relationship Id="rId1" Type="http://schemas.openxmlformats.org/officeDocument/2006/relationships/tags" Target="../tags/tag482.xml"/><Relationship Id="rId2" Type="http://schemas.openxmlformats.org/officeDocument/2006/relationships/tags" Target="../tags/tag4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685800" y="2286000"/>
            <a:ext cx="7772400" cy="1143000"/>
          </a:xfrm>
        </p:spPr>
        <p:txBody>
          <a:bodyPr/>
          <a:lstStyle/>
          <a:p>
            <a:r>
              <a:rPr lang="en-US" smtClean="0"/>
              <a:t>CS221: Algorithms and </a:t>
            </a:r>
            <a:br>
              <a:rPr lang="en-US" smtClean="0"/>
            </a:br>
            <a:r>
              <a:rPr lang="en-US" smtClean="0"/>
              <a:t>Data Structures</a:t>
            </a:r>
            <a:br>
              <a:rPr lang="en-US" smtClean="0"/>
            </a:br>
            <a:r>
              <a:rPr lang="en-US" smtClean="0"/>
              <a:t>Lecture #1</a:t>
            </a:r>
            <a:br>
              <a:rPr lang="en-US" smtClean="0"/>
            </a:br>
            <a:r>
              <a:rPr lang="en-US" smtClean="0"/>
              <a:t>Complexity Theory and Asymptotic Analysis</a:t>
            </a:r>
          </a:p>
        </p:txBody>
      </p:sp>
      <p:sp>
        <p:nvSpPr>
          <p:cNvPr id="2051" name="Rectangle 3"/>
          <p:cNvSpPr>
            <a:spLocks noGrp="1" noChangeArrowheads="1"/>
          </p:cNvSpPr>
          <p:nvPr>
            <p:ph type="subTitle" idx="1"/>
            <p:custDataLst>
              <p:tags r:id="rId2"/>
            </p:custDataLst>
          </p:nvPr>
        </p:nvSpPr>
        <p:spPr/>
        <p:txBody>
          <a:bodyPr/>
          <a:lstStyle/>
          <a:p>
            <a:endParaRPr lang="en-US" dirty="0" smtClean="0"/>
          </a:p>
          <a:p>
            <a:r>
              <a:rPr lang="en-US" dirty="0" smtClean="0"/>
              <a:t>Steve Wolfman</a:t>
            </a:r>
          </a:p>
          <a:p>
            <a:r>
              <a:rPr lang="en-US" dirty="0" smtClean="0"/>
              <a:t>2014W1</a:t>
            </a:r>
          </a:p>
        </p:txBody>
      </p:sp>
      <p:sp>
        <p:nvSpPr>
          <p:cNvPr id="20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AC6487-9D4A-4281-80F3-E096655F4E09}" type="slidenum">
              <a:rPr lang="en-US" sz="1400" smtClean="0"/>
              <a:pPr/>
              <a:t>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r>
              <a:rPr lang="en-US" smtClean="0"/>
              <a:t>Example Proof by Induction (Worked)</a:t>
            </a:r>
          </a:p>
        </p:txBody>
      </p:sp>
      <p:sp>
        <p:nvSpPr>
          <p:cNvPr id="11267" name="Rectangle 3"/>
          <p:cNvSpPr>
            <a:spLocks noGrp="1" noChangeArrowheads="1"/>
          </p:cNvSpPr>
          <p:nvPr>
            <p:ph type="body" idx="1"/>
            <p:custDataLst>
              <p:tags r:id="rId2"/>
            </p:custDataLst>
          </p:nvPr>
        </p:nvSpPr>
        <p:spPr/>
        <p:txBody>
          <a:bodyPr/>
          <a:lstStyle/>
          <a:p>
            <a:pPr>
              <a:buNone/>
            </a:pPr>
            <a:r>
              <a:rPr lang="en-US" sz="2400" dirty="0">
                <a:solidFill>
                  <a:srgbClr val="FF0000"/>
                </a:solidFill>
              </a:rPr>
              <a:t>Following our insight, </a:t>
            </a:r>
            <a:r>
              <a:rPr lang="en-US" sz="2400" dirty="0" smtClean="0">
                <a:solidFill>
                  <a:srgbClr val="FF0000"/>
                </a:solidFill>
              </a:rPr>
              <a:t>we’ll break a problem of size n into a problem of size n-1.  So, we need to assume our theorem holds for size n-1.</a:t>
            </a:r>
            <a:endParaRPr lang="en-US" sz="2400" dirty="0"/>
          </a:p>
          <a:p>
            <a:pPr>
              <a:buFontTx/>
              <a:buNone/>
            </a:pPr>
            <a:r>
              <a:rPr lang="en-US" dirty="0" smtClean="0"/>
              <a:t>WLOG, let n be an arbitrary integer greater than 1.</a:t>
            </a:r>
          </a:p>
          <a:p>
            <a:pPr>
              <a:buFontTx/>
              <a:buNone/>
            </a:pPr>
            <a:r>
              <a:rPr lang="en-US" dirty="0" smtClean="0"/>
              <a:t>Induction Hypothesis: Assume for any non-negative integer x with n-1 digits: SD(x) </a:t>
            </a:r>
            <a:r>
              <a:rPr lang="en-US" dirty="0" smtClean="0">
                <a:sym typeface="Symbol" pitchFamily="18" charset="2"/>
              </a:rPr>
              <a:t> </a:t>
            </a:r>
            <a:r>
              <a:rPr lang="en-US" dirty="0" smtClean="0"/>
              <a:t>x (mod 3).</a:t>
            </a:r>
          </a:p>
          <a:p>
            <a:pPr>
              <a:buFontTx/>
              <a:buNone/>
            </a:pPr>
            <a:r>
              <a:rPr lang="en-US" dirty="0" smtClean="0"/>
              <a:t>Inductive step:</a:t>
            </a:r>
          </a:p>
          <a:p>
            <a:pPr>
              <a:buFontTx/>
              <a:buNone/>
            </a:pPr>
            <a:r>
              <a:rPr lang="en-US" dirty="0" smtClean="0"/>
              <a:t>…</a:t>
            </a:r>
          </a:p>
        </p:txBody>
      </p:sp>
      <p:sp>
        <p:nvSpPr>
          <p:cNvPr id="1126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14ADD2-80A3-476B-A981-5489581B7ECE}" type="slidenum">
              <a:rPr lang="en-US" sz="1400" smtClean="0"/>
              <a:pPr/>
              <a:t>10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r>
              <a:rPr lang="en-US" smtClean="0"/>
              <a:t>Example Proof by Induction (Worked)</a:t>
            </a:r>
          </a:p>
        </p:txBody>
      </p:sp>
      <p:sp>
        <p:nvSpPr>
          <p:cNvPr id="11267" name="Rectangle 3"/>
          <p:cNvSpPr>
            <a:spLocks noGrp="1" noChangeArrowheads="1"/>
          </p:cNvSpPr>
          <p:nvPr>
            <p:ph type="body" idx="1"/>
            <p:custDataLst>
              <p:tags r:id="rId2"/>
            </p:custDataLst>
          </p:nvPr>
        </p:nvSpPr>
        <p:spPr/>
        <p:txBody>
          <a:bodyPr/>
          <a:lstStyle/>
          <a:p>
            <a:pPr>
              <a:buNone/>
            </a:pPr>
            <a:r>
              <a:rPr lang="en-US" sz="2400" dirty="0">
                <a:solidFill>
                  <a:srgbClr val="FF0000"/>
                </a:solidFill>
              </a:rPr>
              <a:t>Following our insight, </a:t>
            </a:r>
            <a:r>
              <a:rPr lang="en-US" sz="2400" dirty="0" smtClean="0">
                <a:solidFill>
                  <a:srgbClr val="FF0000"/>
                </a:solidFill>
              </a:rPr>
              <a:t>we now just need to break the problem down as we figured out it breaks down…</a:t>
            </a:r>
            <a:endParaRPr lang="en-US" sz="2400" dirty="0"/>
          </a:p>
          <a:p>
            <a:pPr>
              <a:buFontTx/>
              <a:buNone/>
            </a:pPr>
            <a:r>
              <a:rPr lang="en-US" sz="2400" dirty="0" smtClean="0"/>
              <a:t>IH: Assume  for integer x with n-1 digits: SD(x) </a:t>
            </a:r>
            <a:r>
              <a:rPr lang="en-US" sz="2400" dirty="0" smtClean="0">
                <a:sym typeface="Symbol" pitchFamily="18" charset="2"/>
              </a:rPr>
              <a:t> </a:t>
            </a:r>
            <a:r>
              <a:rPr lang="en-US" sz="2400" dirty="0" smtClean="0"/>
              <a:t>x (mod 3).</a:t>
            </a:r>
          </a:p>
          <a:p>
            <a:pPr>
              <a:buFontTx/>
              <a:buNone/>
            </a:pPr>
            <a:r>
              <a:rPr lang="en-US" dirty="0" smtClean="0"/>
              <a:t>Inductive step:</a:t>
            </a:r>
          </a:p>
          <a:p>
            <a:pPr>
              <a:buFontTx/>
              <a:buNone/>
            </a:pPr>
            <a:r>
              <a:rPr lang="en-US" dirty="0" smtClean="0"/>
              <a:t>Consider an arbitrary number y with n digits.</a:t>
            </a:r>
          </a:p>
          <a:p>
            <a:pPr>
              <a:buFontTx/>
              <a:buNone/>
            </a:pPr>
            <a:r>
              <a:rPr lang="en-US" dirty="0" smtClean="0"/>
              <a:t>We can think of y as being made up of its digits: y</a:t>
            </a:r>
            <a:r>
              <a:rPr lang="en-US" baseline="-25000" dirty="0" smtClean="0"/>
              <a:t>1</a:t>
            </a:r>
            <a:r>
              <a:rPr lang="en-US" dirty="0" smtClean="0"/>
              <a:t>y</a:t>
            </a:r>
            <a:r>
              <a:rPr lang="en-US" baseline="-25000" dirty="0" smtClean="0"/>
              <a:t>2</a:t>
            </a:r>
            <a:r>
              <a:rPr lang="en-US" dirty="0" smtClean="0"/>
              <a:t>…y</a:t>
            </a:r>
            <a:r>
              <a:rPr lang="en-US" baseline="-25000" dirty="0" smtClean="0"/>
              <a:t>n-1</a:t>
            </a:r>
            <a:r>
              <a:rPr lang="en-US" dirty="0" smtClean="0"/>
              <a:t>y</a:t>
            </a:r>
            <a:r>
              <a:rPr lang="en-US" baseline="-25000" dirty="0" smtClean="0"/>
              <a:t>n</a:t>
            </a:r>
            <a:r>
              <a:rPr lang="en-US" dirty="0" smtClean="0"/>
              <a:t>.  Clearly, y</a:t>
            </a:r>
            <a:r>
              <a:rPr lang="en-US" baseline="-25000" dirty="0" smtClean="0"/>
              <a:t>1</a:t>
            </a:r>
            <a:r>
              <a:rPr lang="en-US" dirty="0" smtClean="0"/>
              <a:t>y</a:t>
            </a:r>
            <a:r>
              <a:rPr lang="en-US" baseline="-25000" dirty="0" smtClean="0"/>
              <a:t>2</a:t>
            </a:r>
            <a:r>
              <a:rPr lang="en-US" dirty="0" smtClean="0"/>
              <a:t>…y</a:t>
            </a:r>
            <a:r>
              <a:rPr lang="en-US" baseline="-25000" dirty="0" smtClean="0"/>
              <a:t>n-1</a:t>
            </a:r>
            <a:r>
              <a:rPr lang="en-US" dirty="0" smtClean="0"/>
              <a:t> (which we’ll call z) is itself an n-1 digit number; so, the induction hypothesis applies:</a:t>
            </a:r>
          </a:p>
          <a:p>
            <a:pPr>
              <a:buFontTx/>
              <a:buNone/>
            </a:pPr>
            <a:r>
              <a:rPr lang="en-US" dirty="0" smtClean="0"/>
              <a:t>SD(z) </a:t>
            </a:r>
            <a:r>
              <a:rPr lang="en-US" dirty="0" smtClean="0">
                <a:sym typeface="Symbol" pitchFamily="18" charset="2"/>
              </a:rPr>
              <a:t> </a:t>
            </a:r>
            <a:r>
              <a:rPr lang="en-US" dirty="0" smtClean="0"/>
              <a:t>z (mod 3).</a:t>
            </a:r>
          </a:p>
        </p:txBody>
      </p:sp>
      <p:sp>
        <p:nvSpPr>
          <p:cNvPr id="1126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14ADD2-80A3-476B-A981-5489581B7ECE}" type="slidenum">
              <a:rPr lang="en-US" sz="1400" smtClean="0"/>
              <a:pPr/>
              <a:t>11</a:t>
            </a:fld>
            <a:endParaRPr lang="en-US" sz="1400" smtClean="0"/>
          </a:p>
        </p:txBody>
      </p:sp>
    </p:spTree>
    <p:extLst>
      <p:ext uri="{BB962C8B-B14F-4D97-AF65-F5344CB8AC3E}">
        <p14:creationId xmlns:p14="http://schemas.microsoft.com/office/powerpoint/2010/main" val="7427668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r>
              <a:rPr lang="en-US" smtClean="0"/>
              <a:t>Example Proof by Induction (Worked)</a:t>
            </a:r>
          </a:p>
        </p:txBody>
      </p:sp>
      <p:sp>
        <p:nvSpPr>
          <p:cNvPr id="12291" name="Rectangle 3"/>
          <p:cNvSpPr>
            <a:spLocks noGrp="1" noChangeArrowheads="1"/>
          </p:cNvSpPr>
          <p:nvPr>
            <p:ph type="body" idx="1"/>
            <p:custDataLst>
              <p:tags r:id="rId2"/>
            </p:custDataLst>
          </p:nvPr>
        </p:nvSpPr>
        <p:spPr/>
        <p:txBody>
          <a:bodyPr/>
          <a:lstStyle/>
          <a:p>
            <a:pPr>
              <a:buFontTx/>
              <a:buNone/>
            </a:pPr>
            <a:r>
              <a:rPr lang="en-US" dirty="0" smtClean="0"/>
              <a:t>Inductive step continued:</a:t>
            </a:r>
          </a:p>
          <a:p>
            <a:pPr>
              <a:buFontTx/>
              <a:buNone/>
            </a:pPr>
            <a:r>
              <a:rPr lang="en-US" dirty="0" smtClean="0"/>
              <a:t>Now, note that y = z*10 + </a:t>
            </a:r>
            <a:r>
              <a:rPr lang="en-US" dirty="0" err="1" smtClean="0"/>
              <a:t>y</a:t>
            </a:r>
            <a:r>
              <a:rPr lang="en-US" baseline="-25000" dirty="0" err="1" smtClean="0"/>
              <a:t>n</a:t>
            </a:r>
            <a:r>
              <a:rPr lang="en-US" dirty="0" smtClean="0"/>
              <a:t>.</a:t>
            </a:r>
          </a:p>
          <a:p>
            <a:pPr>
              <a:buFontTx/>
              <a:buNone/>
            </a:pPr>
            <a:r>
              <a:rPr lang="en-US" dirty="0" smtClean="0"/>
              <a:t>So:	y </a:t>
            </a:r>
            <a:r>
              <a:rPr lang="en-US" dirty="0" smtClean="0">
                <a:sym typeface="Symbol" pitchFamily="18" charset="2"/>
              </a:rPr>
              <a:t></a:t>
            </a:r>
            <a:r>
              <a:rPr lang="en-US" dirty="0" smtClean="0"/>
              <a:t> (z*10 + </a:t>
            </a:r>
            <a:r>
              <a:rPr lang="en-US" dirty="0" err="1" smtClean="0"/>
              <a:t>y</a:t>
            </a:r>
            <a:r>
              <a:rPr lang="en-US" baseline="-25000" dirty="0" err="1" smtClean="0"/>
              <a:t>n</a:t>
            </a:r>
            <a:r>
              <a:rPr lang="en-US" dirty="0" smtClean="0"/>
              <a:t>) 			(mod 3)</a:t>
            </a:r>
          </a:p>
          <a:p>
            <a:pPr>
              <a:buFontTx/>
              <a:buNone/>
            </a:pPr>
            <a:r>
              <a:rPr lang="en-US" dirty="0" smtClean="0"/>
              <a:t>		   </a:t>
            </a:r>
            <a:r>
              <a:rPr lang="en-US" dirty="0" smtClean="0">
                <a:sym typeface="Symbol" pitchFamily="18" charset="2"/>
              </a:rPr>
              <a:t></a:t>
            </a:r>
            <a:r>
              <a:rPr lang="en-US" dirty="0" smtClean="0"/>
              <a:t> (z*9 + z + </a:t>
            </a:r>
            <a:r>
              <a:rPr lang="en-US" dirty="0" err="1" smtClean="0"/>
              <a:t>y</a:t>
            </a:r>
            <a:r>
              <a:rPr lang="en-US" baseline="-25000" dirty="0" err="1" smtClean="0"/>
              <a:t>n</a:t>
            </a:r>
            <a:r>
              <a:rPr lang="en-US" dirty="0" smtClean="0"/>
              <a:t>) 		</a:t>
            </a:r>
            <a:r>
              <a:rPr lang="en-US" dirty="0"/>
              <a:t>	</a:t>
            </a:r>
            <a:r>
              <a:rPr lang="en-US" dirty="0" smtClean="0"/>
              <a:t>(mod 3)</a:t>
            </a:r>
          </a:p>
          <a:p>
            <a:pPr>
              <a:buFontTx/>
              <a:buNone/>
            </a:pPr>
            <a:endParaRPr lang="en-US" dirty="0" smtClean="0"/>
          </a:p>
          <a:p>
            <a:pPr>
              <a:buFontTx/>
              <a:buNone/>
            </a:pPr>
            <a:r>
              <a:rPr lang="en-US" dirty="0" smtClean="0"/>
              <a:t>z*9 is divisible by 3; so, it has no impact on the remainder of the quantity when divided by 3:</a:t>
            </a:r>
          </a:p>
          <a:p>
            <a:pPr>
              <a:buFontTx/>
              <a:buNone/>
            </a:pPr>
            <a:endParaRPr lang="en-US" dirty="0" smtClean="0"/>
          </a:p>
          <a:p>
            <a:pPr>
              <a:buFontTx/>
              <a:buNone/>
            </a:pPr>
            <a:r>
              <a:rPr lang="en-US" dirty="0" smtClean="0"/>
              <a:t>		   </a:t>
            </a:r>
            <a:r>
              <a:rPr lang="en-US" dirty="0" smtClean="0">
                <a:sym typeface="Symbol" pitchFamily="18" charset="2"/>
              </a:rPr>
              <a:t></a:t>
            </a:r>
            <a:r>
              <a:rPr lang="en-US" dirty="0" smtClean="0"/>
              <a:t> (z + </a:t>
            </a:r>
            <a:r>
              <a:rPr lang="en-US" dirty="0" err="1" smtClean="0"/>
              <a:t>y</a:t>
            </a:r>
            <a:r>
              <a:rPr lang="en-US" baseline="-25000" dirty="0" err="1" smtClean="0"/>
              <a:t>n</a:t>
            </a:r>
            <a:r>
              <a:rPr lang="en-US" dirty="0" smtClean="0"/>
              <a:t>) 				(mod 3)</a:t>
            </a:r>
          </a:p>
        </p:txBody>
      </p:sp>
      <p:sp>
        <p:nvSpPr>
          <p:cNvPr id="1229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7B462-F18B-4679-8C06-05C7F12C51C7}" type="slidenum">
              <a:rPr lang="en-US" sz="1400" smtClean="0"/>
              <a:pPr/>
              <a:t>12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smtClean="0"/>
              <a:t>Example Proof by Induction (Worked)</a:t>
            </a:r>
          </a:p>
        </p:txBody>
      </p:sp>
      <p:sp>
        <p:nvSpPr>
          <p:cNvPr id="13315" name="Rectangle 3"/>
          <p:cNvSpPr>
            <a:spLocks noGrp="1" noChangeArrowheads="1"/>
          </p:cNvSpPr>
          <p:nvPr>
            <p:ph type="body" idx="1"/>
            <p:custDataLst>
              <p:tags r:id="rId2"/>
            </p:custDataLst>
          </p:nvPr>
        </p:nvSpPr>
        <p:spPr/>
        <p:txBody>
          <a:bodyPr/>
          <a:lstStyle/>
          <a:p>
            <a:pPr>
              <a:buFontTx/>
              <a:buNone/>
            </a:pPr>
            <a:r>
              <a:rPr lang="en-US" dirty="0" smtClean="0"/>
              <a:t>Inductive step continued:</a:t>
            </a:r>
          </a:p>
          <a:p>
            <a:pPr>
              <a:buFontTx/>
              <a:buNone/>
            </a:pPr>
            <a:r>
              <a:rPr lang="en-US" dirty="0" smtClean="0"/>
              <a:t>By the IH, we know SD(z) </a:t>
            </a:r>
            <a:r>
              <a:rPr lang="en-US" dirty="0" smtClean="0">
                <a:sym typeface="Symbol" pitchFamily="18" charset="2"/>
              </a:rPr>
              <a:t> </a:t>
            </a:r>
            <a:r>
              <a:rPr lang="en-US" dirty="0" smtClean="0"/>
              <a:t>z (mod 3).</a:t>
            </a:r>
          </a:p>
          <a:p>
            <a:pPr>
              <a:buFontTx/>
              <a:buNone/>
            </a:pPr>
            <a:r>
              <a:rPr lang="en-US" dirty="0" smtClean="0"/>
              <a:t>So:</a:t>
            </a:r>
          </a:p>
          <a:p>
            <a:pPr>
              <a:buFontTx/>
              <a:buNone/>
            </a:pPr>
            <a:r>
              <a:rPr lang="en-US" dirty="0" smtClean="0"/>
              <a:t>		   </a:t>
            </a:r>
            <a:r>
              <a:rPr lang="en-US" dirty="0" smtClean="0">
                <a:sym typeface="Symbol" pitchFamily="18" charset="2"/>
              </a:rPr>
              <a:t></a:t>
            </a:r>
            <a:r>
              <a:rPr lang="en-US" dirty="0" smtClean="0"/>
              <a:t> (z + </a:t>
            </a:r>
            <a:r>
              <a:rPr lang="en-US" dirty="0" err="1" smtClean="0"/>
              <a:t>y</a:t>
            </a:r>
            <a:r>
              <a:rPr lang="en-US" baseline="-25000" dirty="0" err="1" smtClean="0"/>
              <a:t>n</a:t>
            </a:r>
            <a:r>
              <a:rPr lang="en-US" dirty="0" smtClean="0"/>
              <a:t>) 				(mod 3)</a:t>
            </a:r>
          </a:p>
          <a:p>
            <a:pPr>
              <a:buFontTx/>
              <a:buNone/>
            </a:pPr>
            <a:r>
              <a:rPr lang="en-US" dirty="0" smtClean="0"/>
              <a:t>		   </a:t>
            </a:r>
            <a:r>
              <a:rPr lang="en-US" dirty="0" smtClean="0">
                <a:sym typeface="Symbol" pitchFamily="18" charset="2"/>
              </a:rPr>
              <a:t></a:t>
            </a:r>
            <a:r>
              <a:rPr lang="en-US" dirty="0" smtClean="0"/>
              <a:t> (SD(z) + </a:t>
            </a:r>
            <a:r>
              <a:rPr lang="en-US" dirty="0" err="1" smtClean="0"/>
              <a:t>y</a:t>
            </a:r>
            <a:r>
              <a:rPr lang="en-US" baseline="-25000" dirty="0" err="1" smtClean="0"/>
              <a:t>n</a:t>
            </a:r>
            <a:r>
              <a:rPr lang="en-US" dirty="0" smtClean="0"/>
              <a:t>) 			(mod 3)</a:t>
            </a:r>
          </a:p>
          <a:p>
            <a:pPr>
              <a:buFontTx/>
              <a:buNone/>
            </a:pPr>
            <a:r>
              <a:rPr lang="en-US" dirty="0" smtClean="0"/>
              <a:t>		   </a:t>
            </a:r>
            <a:r>
              <a:rPr lang="en-US" dirty="0" smtClean="0">
                <a:sym typeface="Symbol" pitchFamily="18" charset="2"/>
              </a:rPr>
              <a:t></a:t>
            </a:r>
            <a:r>
              <a:rPr lang="en-US" dirty="0" smtClean="0"/>
              <a:t> (y</a:t>
            </a:r>
            <a:r>
              <a:rPr lang="en-US" baseline="-25000" dirty="0" smtClean="0"/>
              <a:t>1</a:t>
            </a:r>
            <a:r>
              <a:rPr lang="en-US" dirty="0" smtClean="0"/>
              <a:t> + y</a:t>
            </a:r>
            <a:r>
              <a:rPr lang="en-US" baseline="-25000" dirty="0" smtClean="0"/>
              <a:t>2</a:t>
            </a:r>
            <a:r>
              <a:rPr lang="en-US" dirty="0" smtClean="0"/>
              <a:t> + … + y</a:t>
            </a:r>
            <a:r>
              <a:rPr lang="en-US" baseline="-25000" dirty="0" smtClean="0"/>
              <a:t>n-1</a:t>
            </a:r>
            <a:r>
              <a:rPr lang="en-US" dirty="0" smtClean="0"/>
              <a:t> + </a:t>
            </a:r>
            <a:r>
              <a:rPr lang="en-US" dirty="0" err="1" smtClean="0"/>
              <a:t>y</a:t>
            </a:r>
            <a:r>
              <a:rPr lang="en-US" baseline="-25000" dirty="0" err="1" smtClean="0"/>
              <a:t>n</a:t>
            </a:r>
            <a:r>
              <a:rPr lang="en-US" dirty="0" smtClean="0"/>
              <a:t>) 	(mod 3)</a:t>
            </a:r>
          </a:p>
          <a:p>
            <a:pPr>
              <a:buFontTx/>
              <a:buNone/>
            </a:pPr>
            <a:r>
              <a:rPr lang="en-US" dirty="0" smtClean="0"/>
              <a:t>		   </a:t>
            </a:r>
            <a:r>
              <a:rPr lang="en-US" dirty="0" smtClean="0">
                <a:sym typeface="Symbol" pitchFamily="18" charset="2"/>
              </a:rPr>
              <a:t></a:t>
            </a:r>
            <a:r>
              <a:rPr lang="en-US" dirty="0" smtClean="0"/>
              <a:t> SD(y) 				(mod 3)</a:t>
            </a:r>
          </a:p>
          <a:p>
            <a:pPr>
              <a:buFontTx/>
              <a:buNone/>
            </a:pPr>
            <a:endParaRPr lang="en-US" dirty="0" smtClean="0"/>
          </a:p>
          <a:p>
            <a:pPr>
              <a:buFontTx/>
              <a:buNone/>
            </a:pPr>
            <a:r>
              <a:rPr lang="en-US" dirty="0" smtClean="0"/>
              <a:t>QED!</a:t>
            </a:r>
          </a:p>
        </p:txBody>
      </p:sp>
      <p:sp>
        <p:nvSpPr>
          <p:cNvPr id="1331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9954B55-9137-4C75-B779-9632C7F68C79}" type="slidenum">
              <a:rPr lang="en-US" sz="1400" smtClean="0"/>
              <a:pPr/>
              <a:t>13</a:t>
            </a:fld>
            <a:endParaRPr lang="en-US" sz="1400" smtClean="0"/>
          </a:p>
        </p:txBody>
      </p:sp>
      <p:sp>
        <p:nvSpPr>
          <p:cNvPr id="13317" name="TextBox 4"/>
          <p:cNvSpPr txBox="1">
            <a:spLocks noChangeArrowheads="1"/>
          </p:cNvSpPr>
          <p:nvPr>
            <p:custDataLst>
              <p:tags r:id="rId4"/>
            </p:custDataLst>
          </p:nvPr>
        </p:nvSpPr>
        <p:spPr bwMode="auto">
          <a:xfrm>
            <a:off x="4067175" y="5661025"/>
            <a:ext cx="4224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800">
                <a:solidFill>
                  <a:srgbClr val="FF0000"/>
                </a:solidFill>
              </a:rPr>
              <a:t>Can I really sub SD(z) for z inside the mod,</a:t>
            </a:r>
            <a:br>
              <a:rPr lang="en-CA" sz="1800">
                <a:solidFill>
                  <a:srgbClr val="FF0000"/>
                </a:solidFill>
              </a:rPr>
            </a:br>
            <a:r>
              <a:rPr lang="en-CA" sz="1800">
                <a:solidFill>
                  <a:srgbClr val="FF0000"/>
                </a:solidFill>
              </a:rPr>
              <a:t>even though they’re only equal </a:t>
            </a:r>
            <a:r>
              <a:rPr lang="en-CA" sz="1800" i="1">
                <a:solidFill>
                  <a:srgbClr val="FF0000"/>
                </a:solidFill>
              </a:rPr>
              <a:t>mod 3</a:t>
            </a:r>
            <a:r>
              <a:rPr lang="en-CA" sz="1800">
                <a:solidFill>
                  <a:srgbClr val="FF0000"/>
                </a:solidFill>
              </a:rPr>
              <a:t>?</a:t>
            </a:r>
          </a:p>
          <a:p>
            <a:r>
              <a:rPr lang="en-CA" sz="1800">
                <a:solidFill>
                  <a:srgbClr val="FF0000"/>
                </a:solidFill>
              </a:rPr>
              <a:t>Yes… they only differ by a multiple of 3, </a:t>
            </a:r>
            <a:br>
              <a:rPr lang="en-CA" sz="1800">
                <a:solidFill>
                  <a:srgbClr val="FF0000"/>
                </a:solidFill>
              </a:rPr>
            </a:br>
            <a:r>
              <a:rPr lang="en-CA" sz="1800">
                <a:solidFill>
                  <a:srgbClr val="FF0000"/>
                </a:solidFill>
              </a:rPr>
              <a:t>which cannot affect the “mod 3” sum.</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Proof by Induction Pattern Reminder</a:t>
            </a:r>
          </a:p>
        </p:txBody>
      </p:sp>
      <p:sp>
        <p:nvSpPr>
          <p:cNvPr id="14339" name="Rectangle 3"/>
          <p:cNvSpPr>
            <a:spLocks noGrp="1" noChangeArrowheads="1"/>
          </p:cNvSpPr>
          <p:nvPr>
            <p:ph type="body" idx="1"/>
            <p:custDataLst>
              <p:tags r:id="rId2"/>
            </p:custDataLst>
          </p:nvPr>
        </p:nvSpPr>
        <p:spPr>
          <a:xfrm>
            <a:off x="685800" y="1981200"/>
            <a:ext cx="8278813" cy="4114800"/>
          </a:xfrm>
        </p:spPr>
        <p:txBody>
          <a:bodyPr/>
          <a:lstStyle/>
          <a:p>
            <a:pPr>
              <a:buFontTx/>
              <a:buNone/>
            </a:pPr>
            <a:r>
              <a:rPr lang="en-US" b="1" smtClean="0"/>
              <a:t>First</a:t>
            </a:r>
            <a:r>
              <a:rPr lang="en-US" smtClean="0"/>
              <a:t>, find a way to break down the theorem interpreted for some (large-ish, arbitrary) value </a:t>
            </a:r>
            <a:r>
              <a:rPr lang="en-US" b="1" smtClean="0">
                <a:latin typeface="Courier New" charset="0"/>
                <a:cs typeface="Courier New" charset="0"/>
              </a:rPr>
              <a:t>k</a:t>
            </a:r>
            <a:r>
              <a:rPr lang="en-US" smtClean="0"/>
              <a:t> in terms of the theorem interpreted for smaller values.</a:t>
            </a:r>
          </a:p>
          <a:p>
            <a:pPr>
              <a:buFontTx/>
              <a:buNone/>
            </a:pPr>
            <a:r>
              <a:rPr lang="en-US" b="1" smtClean="0"/>
              <a:t>Next</a:t>
            </a:r>
            <a:r>
              <a:rPr lang="en-US" smtClean="0"/>
              <a:t>, prove any base cases needed to ensure that the “breakdown” done over and over eventually hits a base case.</a:t>
            </a:r>
          </a:p>
          <a:p>
            <a:pPr>
              <a:buFontTx/>
              <a:buNone/>
            </a:pPr>
            <a:r>
              <a:rPr lang="en-US" b="1" smtClean="0"/>
              <a:t>Then</a:t>
            </a:r>
            <a:r>
              <a:rPr lang="en-US" smtClean="0"/>
              <a:t>, assume the theorem works for all the “smaller values” you needed in the breakdown (as long as </a:t>
            </a:r>
            <a:r>
              <a:rPr lang="en-US" b="1" smtClean="0">
                <a:latin typeface="Courier New" charset="0"/>
                <a:cs typeface="Courier New" charset="0"/>
              </a:rPr>
              <a:t>k </a:t>
            </a:r>
            <a:r>
              <a:rPr lang="en-US" smtClean="0"/>
              <a:t>is larger than your base cases).</a:t>
            </a:r>
          </a:p>
          <a:p>
            <a:pPr>
              <a:buFontTx/>
              <a:buNone/>
            </a:pPr>
            <a:r>
              <a:rPr lang="en-US" b="1" smtClean="0"/>
              <a:t>Finally</a:t>
            </a:r>
            <a:r>
              <a:rPr lang="en-US" smtClean="0"/>
              <a:t>, build up from those assumptions to the </a:t>
            </a:r>
            <a:r>
              <a:rPr lang="en-US" b="1" smtClean="0">
                <a:latin typeface="Courier New" charset="0"/>
                <a:cs typeface="Courier New" charset="0"/>
              </a:rPr>
              <a:t>k</a:t>
            </a:r>
            <a:r>
              <a:rPr lang="en-US" smtClean="0"/>
              <a:t> case.</a:t>
            </a:r>
          </a:p>
        </p:txBody>
      </p:sp>
      <p:sp>
        <p:nvSpPr>
          <p:cNvPr id="143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BF42B8-81AD-42E7-A85E-1BF33BFCE78D}" type="slidenum">
              <a:rPr lang="en-US" sz="1400" smtClean="0"/>
              <a:pPr/>
              <a:t>14</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p:txBody>
          <a:bodyPr/>
          <a:lstStyle/>
          <a:p>
            <a:r>
              <a:rPr lang="en-US" smtClean="0"/>
              <a:t>Induction Pattern to Prove P(n)</a:t>
            </a:r>
          </a:p>
        </p:txBody>
      </p:sp>
      <p:sp>
        <p:nvSpPr>
          <p:cNvPr id="17411" name="Rectangle 3"/>
          <p:cNvSpPr>
            <a:spLocks noGrp="1" noChangeArrowheads="1"/>
          </p:cNvSpPr>
          <p:nvPr>
            <p:ph type="body" idx="1"/>
            <p:custDataLst>
              <p:tags r:id="rId2"/>
            </p:custDataLst>
          </p:nvPr>
        </p:nvSpPr>
        <p:spPr>
          <a:xfrm>
            <a:off x="179388" y="1981200"/>
            <a:ext cx="8785225" cy="4760913"/>
          </a:xfrm>
        </p:spPr>
        <p:txBody>
          <a:bodyPr>
            <a:normAutofit fontScale="62500" lnSpcReduction="20000"/>
          </a:bodyPr>
          <a:lstStyle/>
          <a:p>
            <a:pPr>
              <a:buFontTx/>
              <a:buNone/>
              <a:defRPr/>
            </a:pPr>
            <a:r>
              <a:rPr lang="en-CA" b="1" dirty="0" smtClean="0"/>
              <a:t>First, figure out how P(n) breaks down in terms of P(</a:t>
            </a:r>
            <a:r>
              <a:rPr lang="en-CA" b="1" i="1" dirty="0" smtClean="0"/>
              <a:t>something(s) smaller</a:t>
            </a:r>
            <a:r>
              <a:rPr lang="en-CA" b="1" dirty="0" smtClean="0"/>
              <a:t>).</a:t>
            </a:r>
          </a:p>
          <a:p>
            <a:pPr>
              <a:buFontTx/>
              <a:buNone/>
              <a:defRPr/>
            </a:pPr>
            <a:r>
              <a:rPr lang="en-CA" dirty="0" smtClean="0"/>
              <a:t>P(n) is </a:t>
            </a:r>
            <a:r>
              <a:rPr lang="en-CA" i="1" u="sng" dirty="0" smtClean="0"/>
              <a:t>theorem goes here</a:t>
            </a:r>
            <a:r>
              <a:rPr lang="en-CA" dirty="0" smtClean="0"/>
              <a:t>.</a:t>
            </a:r>
            <a:endParaRPr lang="en-CA" b="1" dirty="0" smtClean="0">
              <a:solidFill>
                <a:srgbClr val="0000FF"/>
              </a:solidFill>
            </a:endParaRPr>
          </a:p>
          <a:p>
            <a:pPr>
              <a:buFontTx/>
              <a:buNone/>
              <a:defRPr/>
            </a:pPr>
            <a:r>
              <a:rPr lang="en-CA" b="1" dirty="0" smtClean="0">
                <a:solidFill>
                  <a:srgbClr val="0000FF"/>
                </a:solidFill>
              </a:rPr>
              <a:t>Theorem</a:t>
            </a:r>
            <a:r>
              <a:rPr lang="en-CA" dirty="0" smtClean="0">
                <a:solidFill>
                  <a:srgbClr val="0000FF"/>
                </a:solidFill>
              </a:rPr>
              <a:t>:</a:t>
            </a:r>
            <a:r>
              <a:rPr lang="en-CA" dirty="0" smtClean="0"/>
              <a:t> P(n) is true for all n </a:t>
            </a:r>
            <a:r>
              <a:rPr lang="en-CA" dirty="0" smtClean="0">
                <a:sym typeface="Symbol" pitchFamily="18" charset="2"/>
              </a:rPr>
              <a:t>  </a:t>
            </a:r>
            <a:r>
              <a:rPr lang="en-CA" i="1" u="sng" dirty="0" smtClean="0">
                <a:sym typeface="Symbol" pitchFamily="18" charset="2"/>
              </a:rPr>
              <a:t>smallest case</a:t>
            </a:r>
            <a:r>
              <a:rPr lang="en-CA" dirty="0" smtClean="0"/>
              <a:t>.</a:t>
            </a:r>
          </a:p>
          <a:p>
            <a:pPr>
              <a:buFontTx/>
              <a:buNone/>
              <a:defRPr/>
            </a:pPr>
            <a:r>
              <a:rPr lang="en-CA" b="1" dirty="0" smtClean="0">
                <a:solidFill>
                  <a:srgbClr val="0000FF"/>
                </a:solidFill>
              </a:rPr>
              <a:t>Proof</a:t>
            </a:r>
            <a:r>
              <a:rPr lang="en-CA" dirty="0" smtClean="0">
                <a:solidFill>
                  <a:srgbClr val="0000FF"/>
                </a:solidFill>
              </a:rPr>
              <a:t>:  We proceed by induction on n.</a:t>
            </a:r>
          </a:p>
          <a:p>
            <a:pPr>
              <a:buFontTx/>
              <a:buNone/>
              <a:defRPr/>
            </a:pPr>
            <a:r>
              <a:rPr lang="en-CA" b="1" dirty="0" smtClean="0">
                <a:solidFill>
                  <a:srgbClr val="0000FF"/>
                </a:solidFill>
              </a:rPr>
              <a:t>Base Case(s) </a:t>
            </a:r>
            <a:r>
              <a:rPr lang="en-CA" dirty="0" smtClean="0"/>
              <a:t>(P(</a:t>
            </a:r>
            <a:r>
              <a:rPr lang="en-CA" baseline="30000" dirty="0" smtClean="0"/>
              <a:t>.</a:t>
            </a:r>
            <a:r>
              <a:rPr lang="en-CA" dirty="0" smtClean="0"/>
              <a:t>) is true for </a:t>
            </a:r>
            <a:r>
              <a:rPr lang="en-CA" i="1" u="sng" dirty="0" smtClean="0"/>
              <a:t>whichever cases you need to “bottom out”</a:t>
            </a:r>
            <a:r>
              <a:rPr lang="en-CA" dirty="0" smtClean="0"/>
              <a:t>)</a:t>
            </a:r>
            <a:r>
              <a:rPr lang="en-CA" b="1" dirty="0" smtClean="0"/>
              <a:t>:</a:t>
            </a:r>
            <a:r>
              <a:rPr lang="en-CA" dirty="0" smtClean="0"/>
              <a:t> </a:t>
            </a:r>
            <a:br>
              <a:rPr lang="en-CA" dirty="0" smtClean="0"/>
            </a:br>
            <a:r>
              <a:rPr lang="en-CA" dirty="0" smtClean="0"/>
              <a:t>Prove each base case via some (usually easy) proof techniques. </a:t>
            </a:r>
          </a:p>
          <a:p>
            <a:pPr>
              <a:buFontTx/>
              <a:buNone/>
              <a:defRPr/>
            </a:pPr>
            <a:r>
              <a:rPr lang="en-CA" b="1" dirty="0" smtClean="0">
                <a:solidFill>
                  <a:srgbClr val="0000FF"/>
                </a:solidFill>
              </a:rPr>
              <a:t>Inductive Step </a:t>
            </a:r>
            <a:r>
              <a:rPr lang="en-CA" dirty="0" smtClean="0">
                <a:solidFill>
                  <a:srgbClr val="0000FF"/>
                </a:solidFill>
              </a:rPr>
              <a:t>(if P(</a:t>
            </a:r>
            <a:r>
              <a:rPr lang="en-CA" baseline="30000" dirty="0" smtClean="0">
                <a:solidFill>
                  <a:srgbClr val="0000FF"/>
                </a:solidFill>
              </a:rPr>
              <a:t>.</a:t>
            </a:r>
            <a:r>
              <a:rPr lang="en-CA" dirty="0" smtClean="0">
                <a:solidFill>
                  <a:srgbClr val="0000FF"/>
                </a:solidFill>
              </a:rPr>
              <a:t>) is true for </a:t>
            </a:r>
            <a:r>
              <a:rPr lang="en-CA" i="1" u="sng" dirty="0" smtClean="0">
                <a:solidFill>
                  <a:srgbClr val="0000FF"/>
                </a:solidFill>
              </a:rPr>
              <a:t>the “something smaller” case(s)</a:t>
            </a:r>
            <a:r>
              <a:rPr lang="en-CA" dirty="0" smtClean="0">
                <a:solidFill>
                  <a:srgbClr val="0000FF"/>
                </a:solidFill>
              </a:rPr>
              <a:t>, then P(n) is true, </a:t>
            </a:r>
            <a:br>
              <a:rPr lang="en-CA" dirty="0" smtClean="0">
                <a:solidFill>
                  <a:srgbClr val="0000FF"/>
                </a:solidFill>
              </a:rPr>
            </a:br>
            <a:r>
              <a:rPr lang="en-CA" i="1" dirty="0" smtClean="0">
                <a:solidFill>
                  <a:srgbClr val="0000FF"/>
                </a:solidFill>
              </a:rPr>
              <a:t>for all n not covered by the base case (usually: greater than the largest base case)</a:t>
            </a:r>
            <a:r>
              <a:rPr lang="en-CA" dirty="0" smtClean="0">
                <a:solidFill>
                  <a:srgbClr val="0000FF"/>
                </a:solidFill>
              </a:rPr>
              <a:t>): </a:t>
            </a:r>
            <a:br>
              <a:rPr lang="en-CA" dirty="0" smtClean="0">
                <a:solidFill>
                  <a:srgbClr val="0000FF"/>
                </a:solidFill>
              </a:rPr>
            </a:br>
            <a:endParaRPr lang="en-CA" dirty="0" smtClean="0">
              <a:solidFill>
                <a:srgbClr val="0000FF"/>
              </a:solidFill>
            </a:endParaRPr>
          </a:p>
          <a:p>
            <a:pPr>
              <a:buFontTx/>
              <a:buNone/>
              <a:defRPr/>
            </a:pPr>
            <a:r>
              <a:rPr lang="en-CA" dirty="0" smtClean="0">
                <a:solidFill>
                  <a:srgbClr val="0000FF"/>
                </a:solidFill>
              </a:rPr>
              <a:t>	WLOG, let n be an arbitrary integer </a:t>
            </a:r>
            <a:r>
              <a:rPr lang="en-CA" i="1" u="sng" dirty="0" smtClean="0">
                <a:solidFill>
                  <a:srgbClr val="0000FF"/>
                </a:solidFill>
              </a:rPr>
              <a:t>not covered by the base case </a:t>
            </a:r>
            <a:br>
              <a:rPr lang="en-CA" i="1" u="sng" dirty="0" smtClean="0">
                <a:solidFill>
                  <a:srgbClr val="0000FF"/>
                </a:solidFill>
              </a:rPr>
            </a:br>
            <a:r>
              <a:rPr lang="en-CA" i="1" dirty="0" smtClean="0">
                <a:solidFill>
                  <a:srgbClr val="0000FF"/>
                </a:solidFill>
              </a:rPr>
              <a:t>			</a:t>
            </a:r>
            <a:r>
              <a:rPr lang="en-CA" i="1" u="sng" dirty="0" smtClean="0">
                <a:solidFill>
                  <a:srgbClr val="0000FF"/>
                </a:solidFill>
              </a:rPr>
              <a:t>(usually: greater than the largest base case)</a:t>
            </a:r>
            <a:r>
              <a:rPr lang="en-CA" dirty="0" smtClean="0">
                <a:solidFill>
                  <a:srgbClr val="0000FF"/>
                </a:solidFill>
              </a:rPr>
              <a:t>. </a:t>
            </a:r>
          </a:p>
          <a:p>
            <a:pPr>
              <a:buFontTx/>
              <a:buNone/>
              <a:defRPr/>
            </a:pPr>
            <a:r>
              <a:rPr lang="en-CA" dirty="0" smtClean="0">
                <a:solidFill>
                  <a:srgbClr val="0000FF"/>
                </a:solidFill>
              </a:rPr>
              <a:t>	Assume P(</a:t>
            </a:r>
            <a:r>
              <a:rPr lang="en-CA" baseline="30000" dirty="0" smtClean="0">
                <a:solidFill>
                  <a:srgbClr val="0000FF"/>
                </a:solidFill>
              </a:rPr>
              <a:t>.</a:t>
            </a:r>
            <a:r>
              <a:rPr lang="en-CA" dirty="0" smtClean="0">
                <a:solidFill>
                  <a:srgbClr val="0000FF"/>
                </a:solidFill>
              </a:rPr>
              <a:t>) is true for </a:t>
            </a:r>
            <a:r>
              <a:rPr lang="en-CA" i="1" u="sng" dirty="0" smtClean="0">
                <a:solidFill>
                  <a:srgbClr val="0000FF"/>
                </a:solidFill>
              </a:rPr>
              <a:t>the “something smaller” case(s)</a:t>
            </a:r>
            <a:r>
              <a:rPr lang="en-CA" dirty="0" smtClean="0">
                <a:solidFill>
                  <a:srgbClr val="0000FF"/>
                </a:solidFill>
              </a:rPr>
              <a:t>.  (The Induction </a:t>
            </a:r>
            <a:r>
              <a:rPr lang="en-CA" dirty="0" err="1" smtClean="0">
                <a:solidFill>
                  <a:srgbClr val="0000FF"/>
                </a:solidFill>
              </a:rPr>
              <a:t>Hyothesis</a:t>
            </a:r>
            <a:r>
              <a:rPr lang="en-CA" dirty="0" smtClean="0">
                <a:solidFill>
                  <a:srgbClr val="0000FF"/>
                </a:solidFill>
              </a:rPr>
              <a:t> (IH).)</a:t>
            </a:r>
          </a:p>
          <a:p>
            <a:pPr>
              <a:buFontTx/>
              <a:buNone/>
              <a:defRPr/>
            </a:pPr>
            <a:r>
              <a:rPr lang="en-CA" i="1" dirty="0" smtClean="0">
                <a:solidFill>
                  <a:srgbClr val="0000FF"/>
                </a:solidFill>
              </a:rPr>
              <a:t>	Break P(n) down in terms of the smaller case(s).  </a:t>
            </a:r>
          </a:p>
          <a:p>
            <a:pPr>
              <a:buFontTx/>
              <a:buNone/>
              <a:defRPr/>
            </a:pPr>
            <a:r>
              <a:rPr lang="en-CA" dirty="0" smtClean="0">
                <a:solidFill>
                  <a:srgbClr val="0000FF"/>
                </a:solidFill>
              </a:rPr>
              <a:t>	The smaller cases are true, by the IH</a:t>
            </a:r>
            <a:r>
              <a:rPr lang="en-CA" i="1" dirty="0" smtClean="0">
                <a:solidFill>
                  <a:srgbClr val="0000FF"/>
                </a:solidFill>
              </a:rPr>
              <a:t>.  </a:t>
            </a:r>
          </a:p>
          <a:p>
            <a:pPr>
              <a:buFontTx/>
              <a:buNone/>
              <a:defRPr/>
            </a:pPr>
            <a:r>
              <a:rPr lang="en-CA" i="1" dirty="0" smtClean="0">
                <a:solidFill>
                  <a:srgbClr val="0000FF"/>
                </a:solidFill>
              </a:rPr>
              <a:t>	Build back up to show that </a:t>
            </a:r>
            <a:r>
              <a:rPr lang="en-CA" dirty="0" smtClean="0">
                <a:solidFill>
                  <a:srgbClr val="0000FF"/>
                </a:solidFill>
              </a:rPr>
              <a:t>P(n) is true</a:t>
            </a:r>
            <a:r>
              <a:rPr lang="en-CA" i="1" dirty="0" smtClean="0">
                <a:solidFill>
                  <a:srgbClr val="0000FF"/>
                </a:solidFill>
              </a:rPr>
              <a:t>.</a:t>
            </a:r>
            <a:br>
              <a:rPr lang="en-CA" i="1" dirty="0" smtClean="0">
                <a:solidFill>
                  <a:srgbClr val="0000FF"/>
                </a:solidFill>
              </a:rPr>
            </a:br>
            <a:endParaRPr lang="en-CA" i="1" dirty="0" smtClean="0">
              <a:solidFill>
                <a:srgbClr val="0000FF"/>
              </a:solidFill>
            </a:endParaRPr>
          </a:p>
          <a:p>
            <a:pPr>
              <a:buFontTx/>
              <a:buNone/>
              <a:defRPr/>
            </a:pPr>
            <a:r>
              <a:rPr lang="en-CA" dirty="0" smtClean="0">
                <a:solidFill>
                  <a:srgbClr val="0000FF"/>
                </a:solidFill>
              </a:rPr>
              <a:t>This completes our induction proof.  QED</a:t>
            </a:r>
          </a:p>
          <a:p>
            <a:pPr>
              <a:buFontTx/>
              <a:buNone/>
              <a:defRPr/>
            </a:pPr>
            <a:endParaRPr lang="en-US" dirty="0" smtClean="0"/>
          </a:p>
        </p:txBody>
      </p:sp>
      <p:sp>
        <p:nvSpPr>
          <p:cNvPr id="1536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AE43EE-8CD3-4A42-B987-5DDBE71CDF66}" type="slidenum">
              <a:rPr lang="en-US" sz="1400" smtClean="0"/>
              <a:pPr/>
              <a:t>15</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smtClean="0"/>
              <a:t>Today’s Outline</a:t>
            </a:r>
          </a:p>
        </p:txBody>
      </p:sp>
      <p:sp>
        <p:nvSpPr>
          <p:cNvPr id="4099" name="Rectangle 3"/>
          <p:cNvSpPr>
            <a:spLocks noGrp="1" noChangeArrowheads="1"/>
          </p:cNvSpPr>
          <p:nvPr>
            <p:ph type="body" idx="1"/>
            <p:custDataLst>
              <p:tags r:id="rId2"/>
            </p:custDataLst>
          </p:nvPr>
        </p:nvSpPr>
        <p:spPr/>
        <p:txBody>
          <a:bodyPr/>
          <a:lstStyle/>
          <a:p>
            <a:pPr>
              <a:defRPr/>
            </a:pPr>
            <a:r>
              <a:rPr lang="en-US" dirty="0" smtClean="0">
                <a:solidFill>
                  <a:schemeClr val="tx1">
                    <a:lumMod val="50000"/>
                    <a:lumOff val="50000"/>
                  </a:schemeClr>
                </a:solidFill>
              </a:rPr>
              <a:t>Programming Project #1 and Forming Teams</a:t>
            </a:r>
          </a:p>
          <a:p>
            <a:pPr>
              <a:defRPr/>
            </a:pPr>
            <a:r>
              <a:rPr lang="en-US" dirty="0" smtClean="0">
                <a:solidFill>
                  <a:schemeClr val="tx1">
                    <a:lumMod val="50000"/>
                    <a:lumOff val="50000"/>
                  </a:schemeClr>
                </a:solidFill>
              </a:rPr>
              <a:t>Brief Proof Reminder</a:t>
            </a:r>
          </a:p>
          <a:p>
            <a:pPr>
              <a:defRPr/>
            </a:pPr>
            <a:r>
              <a:rPr lang="en-US" dirty="0" smtClean="0"/>
              <a:t>Asymptotic Analysis, Briefly</a:t>
            </a:r>
          </a:p>
          <a:p>
            <a:pPr>
              <a:defRPr/>
            </a:pPr>
            <a:r>
              <a:rPr lang="en-US" dirty="0" smtClean="0"/>
              <a:t>Silicon Downs and the SD Cheat Sheet</a:t>
            </a:r>
          </a:p>
          <a:p>
            <a:pPr>
              <a:defRPr/>
            </a:pPr>
            <a:r>
              <a:rPr lang="en-US" dirty="0" smtClean="0"/>
              <a:t>Asymptotic Analysis, Proofs and Programs</a:t>
            </a:r>
          </a:p>
          <a:p>
            <a:pPr>
              <a:defRPr/>
            </a:pPr>
            <a:r>
              <a:rPr lang="en-US" dirty="0" smtClean="0"/>
              <a:t>Examples and Exercises</a:t>
            </a:r>
          </a:p>
        </p:txBody>
      </p:sp>
      <p:sp>
        <p:nvSpPr>
          <p:cNvPr id="1638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B88836-0BBE-4EF9-B60B-4732BA9F7620}" type="slidenum">
              <a:rPr lang="en-US" sz="1400" smtClean="0"/>
              <a:pPr/>
              <a:t>16</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p:txBody>
          <a:bodyPr/>
          <a:lstStyle/>
          <a:p>
            <a:r>
              <a:rPr lang="en-US" smtClean="0"/>
              <a:t>A Task to Solve and Analyze</a:t>
            </a:r>
          </a:p>
        </p:txBody>
      </p:sp>
      <p:sp>
        <p:nvSpPr>
          <p:cNvPr id="17411" name="Rectangle 3"/>
          <p:cNvSpPr>
            <a:spLocks noGrp="1" noChangeArrowheads="1"/>
          </p:cNvSpPr>
          <p:nvPr>
            <p:ph type="body" idx="1"/>
            <p:custDataLst>
              <p:tags r:id="rId2"/>
            </p:custDataLst>
          </p:nvPr>
        </p:nvSpPr>
        <p:spPr/>
        <p:txBody>
          <a:bodyPr/>
          <a:lstStyle/>
          <a:p>
            <a:pPr>
              <a:buFontTx/>
              <a:buNone/>
            </a:pPr>
            <a:r>
              <a:rPr lang="en-US" smtClean="0"/>
              <a:t>Find a student’s name in a class given her student ID</a:t>
            </a:r>
          </a:p>
        </p:txBody>
      </p:sp>
      <p:sp>
        <p:nvSpPr>
          <p:cNvPr id="1741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34F93E-2440-495A-A219-D9C9C141FDFD}" type="slidenum">
              <a:rPr lang="en-US" sz="1400" smtClean="0"/>
              <a:pPr/>
              <a:t>17</a:t>
            </a:fld>
            <a:endParaRPr lang="en-US" sz="1400" smtClean="0"/>
          </a:p>
        </p:txBody>
      </p:sp>
      <p:sp>
        <p:nvSpPr>
          <p:cNvPr id="5" name="TextBox 4" hidden="1"/>
          <p:cNvSpPr txBox="1"/>
          <p:nvPr>
            <p:custDataLst>
              <p:tags r:id="rId4"/>
            </p:custDataLst>
          </p:nvPr>
        </p:nvSpPr>
        <p:spPr>
          <a:xfrm>
            <a:off x="4716463" y="2349500"/>
            <a:ext cx="4464050" cy="4524375"/>
          </a:xfrm>
          <a:prstGeom prst="rect">
            <a:avLst/>
          </a:prstGeom>
          <a:solidFill>
            <a:schemeClr val="accent5"/>
          </a:solidFill>
        </p:spPr>
        <p:txBody>
          <a:bodyPr>
            <a:spAutoFit/>
          </a:bodyPr>
          <a:lstStyle/>
          <a:p>
            <a:pPr>
              <a:defRPr/>
            </a:pPr>
            <a:r>
              <a:rPr lang="en-CA" dirty="0"/>
              <a:t>Ask for solutions; good ones:</a:t>
            </a:r>
          </a:p>
          <a:p>
            <a:pPr>
              <a:defRPr/>
            </a:pPr>
            <a:r>
              <a:rPr lang="en-CA" dirty="0"/>
              <a:t>- List of IDs</a:t>
            </a:r>
          </a:p>
          <a:p>
            <a:pPr marL="342900" indent="-342900">
              <a:buFontTx/>
              <a:buChar char="-"/>
              <a:defRPr/>
            </a:pPr>
            <a:r>
              <a:rPr lang="en-CA" dirty="0"/>
              <a:t>Ordered list of ids</a:t>
            </a:r>
          </a:p>
          <a:p>
            <a:pPr marL="342900" indent="-342900">
              <a:buFontTx/>
              <a:buChar char="-"/>
              <a:defRPr/>
            </a:pPr>
            <a:r>
              <a:rPr lang="en-CA" dirty="0"/>
              <a:t>Array of all IDs</a:t>
            </a:r>
          </a:p>
          <a:p>
            <a:pPr marL="342900" indent="-342900">
              <a:buFontTx/>
              <a:buChar char="-"/>
              <a:defRPr/>
            </a:pPr>
            <a:r>
              <a:rPr lang="en-CA" dirty="0"/>
              <a:t>Hash table/map</a:t>
            </a:r>
          </a:p>
          <a:p>
            <a:pPr marL="342900" indent="-342900">
              <a:buFontTx/>
              <a:buChar char="-"/>
              <a:defRPr/>
            </a:pPr>
            <a:endParaRPr lang="en-CA" dirty="0"/>
          </a:p>
          <a:p>
            <a:pPr>
              <a:defRPr/>
            </a:pPr>
            <a:r>
              <a:rPr lang="en-CA" dirty="0"/>
              <a:t>Discuss comparing </a:t>
            </a:r>
            <a:r>
              <a:rPr lang="en-CA" dirty="0" err="1"/>
              <a:t>perf</a:t>
            </a:r>
            <a:r>
              <a:rPr lang="en-CA" dirty="0"/>
              <a:t> (wall-clock time, memory use, disk accesses, power, etc.)</a:t>
            </a:r>
          </a:p>
          <a:p>
            <a:pPr>
              <a:defRPr/>
            </a:pPr>
            <a:endParaRPr lang="en-CA" dirty="0"/>
          </a:p>
          <a:p>
            <a:pPr>
              <a:defRPr/>
            </a:pPr>
            <a:r>
              <a:rPr lang="en-CA" dirty="0"/>
              <a:t>Generalize across machines/instances/instance sizes?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685800" y="76200"/>
            <a:ext cx="7772400" cy="1143000"/>
          </a:xfrm>
        </p:spPr>
        <p:txBody>
          <a:bodyPr/>
          <a:lstStyle/>
          <a:p>
            <a:r>
              <a:rPr lang="en-US" smtClean="0"/>
              <a:t>Analysis of Algorithms</a:t>
            </a:r>
          </a:p>
        </p:txBody>
      </p:sp>
      <p:sp>
        <p:nvSpPr>
          <p:cNvPr id="18435" name="Rectangle 3"/>
          <p:cNvSpPr>
            <a:spLocks noGrp="1" noChangeArrowheads="1"/>
          </p:cNvSpPr>
          <p:nvPr>
            <p:ph type="body" idx="1"/>
            <p:custDataLst>
              <p:tags r:id="rId2"/>
            </p:custDataLst>
          </p:nvPr>
        </p:nvSpPr>
        <p:spPr>
          <a:xfrm>
            <a:off x="457200" y="1143000"/>
            <a:ext cx="8458200" cy="4114800"/>
          </a:xfrm>
        </p:spPr>
        <p:txBody>
          <a:bodyPr/>
          <a:lstStyle/>
          <a:p>
            <a:r>
              <a:rPr lang="en-US" smtClean="0"/>
              <a:t>Analysis of an algorithm gives insight into how long the program runs and how much memory it uses</a:t>
            </a:r>
          </a:p>
          <a:p>
            <a:pPr lvl="1"/>
            <a:r>
              <a:rPr lang="en-US" smtClean="0"/>
              <a:t>time complexity</a:t>
            </a:r>
          </a:p>
          <a:p>
            <a:pPr lvl="1"/>
            <a:r>
              <a:rPr lang="en-US" smtClean="0"/>
              <a:t>space complexity</a:t>
            </a:r>
          </a:p>
          <a:p>
            <a:r>
              <a:rPr lang="en-US" smtClean="0"/>
              <a:t>Analysis can provide insight into alternative algorithms</a:t>
            </a:r>
          </a:p>
          <a:p>
            <a:r>
              <a:rPr lang="en-US" smtClean="0"/>
              <a:t>Input size is indicated by a number </a:t>
            </a:r>
            <a:r>
              <a:rPr lang="en-US" i="1" smtClean="0"/>
              <a:t>n</a:t>
            </a:r>
            <a:r>
              <a:rPr lang="en-US" smtClean="0"/>
              <a:t> (sometimes there are multiple inputs)</a:t>
            </a:r>
          </a:p>
          <a:p>
            <a:r>
              <a:rPr lang="en-US" smtClean="0"/>
              <a:t>Running time is a function of </a:t>
            </a:r>
            <a:r>
              <a:rPr lang="en-US" i="1" smtClean="0"/>
              <a:t>n</a:t>
            </a:r>
            <a:r>
              <a:rPr lang="en-US" smtClean="0"/>
              <a:t> (</a:t>
            </a:r>
            <a:r>
              <a:rPr lang="en-US" b="1" smtClean="0"/>
              <a:t>Z</a:t>
            </a:r>
            <a:r>
              <a:rPr lang="en-US" baseline="30000" smtClean="0"/>
              <a:t>0</a:t>
            </a:r>
            <a:r>
              <a:rPr lang="en-US" smtClean="0"/>
              <a:t> </a:t>
            </a:r>
            <a:r>
              <a:rPr lang="en-US" smtClean="0">
                <a:sym typeface="Symbol" pitchFamily="18" charset="2"/>
              </a:rPr>
              <a:t> </a:t>
            </a:r>
            <a:r>
              <a:rPr lang="en-US" b="1" smtClean="0">
                <a:sym typeface="Symbol" pitchFamily="18" charset="2"/>
              </a:rPr>
              <a:t>R</a:t>
            </a:r>
            <a:r>
              <a:rPr lang="en-US" baseline="30000" smtClean="0">
                <a:sym typeface="Symbol" pitchFamily="18" charset="2"/>
              </a:rPr>
              <a:t>0</a:t>
            </a:r>
            <a:r>
              <a:rPr lang="en-US" smtClean="0">
                <a:sym typeface="Symbol" pitchFamily="18" charset="2"/>
              </a:rPr>
              <a:t>) </a:t>
            </a:r>
            <a:r>
              <a:rPr lang="en-US" smtClean="0"/>
              <a:t>such as</a:t>
            </a:r>
          </a:p>
          <a:p>
            <a:pPr lvl="1">
              <a:buFontTx/>
              <a:buNone/>
            </a:pPr>
            <a:r>
              <a:rPr lang="en-US" smtClean="0"/>
              <a:t>T(n) = 4n + 5</a:t>
            </a:r>
          </a:p>
          <a:p>
            <a:pPr lvl="1">
              <a:buFontTx/>
              <a:buNone/>
            </a:pPr>
            <a:r>
              <a:rPr lang="en-US" smtClean="0"/>
              <a:t>T(n) = 0.5 n log n - 2n + 7</a:t>
            </a:r>
          </a:p>
          <a:p>
            <a:pPr lvl="1">
              <a:buFontTx/>
              <a:buNone/>
            </a:pPr>
            <a:r>
              <a:rPr lang="en-US" smtClean="0"/>
              <a:t>T(n) = 2</a:t>
            </a:r>
            <a:r>
              <a:rPr lang="en-US" sz="2800" baseline="30000" smtClean="0"/>
              <a:t>n</a:t>
            </a:r>
            <a:r>
              <a:rPr lang="en-US" smtClean="0"/>
              <a:t> + n</a:t>
            </a:r>
            <a:r>
              <a:rPr lang="en-US" baseline="30000" smtClean="0"/>
              <a:t>3</a:t>
            </a:r>
            <a:r>
              <a:rPr lang="en-US" smtClean="0"/>
              <a:t> + 3n</a:t>
            </a:r>
          </a:p>
          <a:p>
            <a:r>
              <a:rPr lang="en-US" smtClean="0"/>
              <a:t>But...</a:t>
            </a:r>
          </a:p>
        </p:txBody>
      </p:sp>
      <p:sp>
        <p:nvSpPr>
          <p:cNvPr id="1843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10C8F7-1ABF-45A0-8E4E-CCE9E0999E97}" type="slidenum">
              <a:rPr lang="en-US" sz="1400" smtClean="0"/>
              <a:pPr/>
              <a:t>18</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r>
              <a:rPr lang="en-US" smtClean="0"/>
              <a:t>Asymptotic Analysis Hacks</a:t>
            </a:r>
          </a:p>
        </p:txBody>
      </p:sp>
      <p:sp>
        <p:nvSpPr>
          <p:cNvPr id="19459" name="Rectangle 3"/>
          <p:cNvSpPr>
            <a:spLocks noGrp="1" noChangeArrowheads="1"/>
          </p:cNvSpPr>
          <p:nvPr>
            <p:ph type="body" idx="1"/>
            <p:custDataLst>
              <p:tags r:id="rId2"/>
            </p:custDataLst>
          </p:nvPr>
        </p:nvSpPr>
        <p:spPr/>
        <p:txBody>
          <a:bodyPr/>
          <a:lstStyle/>
          <a:p>
            <a:r>
              <a:rPr lang="en-US" smtClean="0"/>
              <a:t>Eliminate low order terms</a:t>
            </a:r>
          </a:p>
          <a:p>
            <a:pPr lvl="1"/>
            <a:r>
              <a:rPr lang="en-US" smtClean="0"/>
              <a:t>4n + 5 </a:t>
            </a:r>
            <a:r>
              <a:rPr lang="en-US" smtClean="0">
                <a:sym typeface="Symbol" pitchFamily="18" charset="2"/>
              </a:rPr>
              <a:t> 4n</a:t>
            </a:r>
          </a:p>
          <a:p>
            <a:pPr lvl="1"/>
            <a:r>
              <a:rPr lang="en-US" smtClean="0"/>
              <a:t>0.5 n log n - 2n + 7 </a:t>
            </a:r>
            <a:r>
              <a:rPr lang="en-US" smtClean="0">
                <a:sym typeface="Symbol" pitchFamily="18" charset="2"/>
              </a:rPr>
              <a:t> 0.5 n log n</a:t>
            </a:r>
            <a:endParaRPr lang="en-US" smtClean="0"/>
          </a:p>
          <a:p>
            <a:pPr lvl="1"/>
            <a:r>
              <a:rPr lang="en-US" smtClean="0"/>
              <a:t>2</a:t>
            </a:r>
            <a:r>
              <a:rPr lang="en-US" sz="2800" baseline="30000" smtClean="0"/>
              <a:t>n</a:t>
            </a:r>
            <a:r>
              <a:rPr lang="en-US" smtClean="0"/>
              <a:t> + n</a:t>
            </a:r>
            <a:r>
              <a:rPr lang="en-US" baseline="30000" smtClean="0"/>
              <a:t>3</a:t>
            </a:r>
            <a:r>
              <a:rPr lang="en-US" smtClean="0"/>
              <a:t> + 3n </a:t>
            </a:r>
            <a:r>
              <a:rPr lang="en-US" smtClean="0">
                <a:sym typeface="Symbol" pitchFamily="18" charset="2"/>
              </a:rPr>
              <a:t> </a:t>
            </a:r>
            <a:r>
              <a:rPr lang="en-US" smtClean="0"/>
              <a:t>2</a:t>
            </a:r>
            <a:r>
              <a:rPr lang="en-US" sz="2800" baseline="30000" smtClean="0"/>
              <a:t>n</a:t>
            </a:r>
            <a:endParaRPr lang="en-US" smtClean="0">
              <a:sym typeface="Symbol" pitchFamily="18" charset="2"/>
            </a:endParaRPr>
          </a:p>
          <a:p>
            <a:r>
              <a:rPr lang="en-US" smtClean="0"/>
              <a:t>Eliminate coefficients</a:t>
            </a:r>
          </a:p>
          <a:p>
            <a:pPr lvl="1"/>
            <a:r>
              <a:rPr lang="en-US" smtClean="0"/>
              <a:t>4n </a:t>
            </a:r>
            <a:r>
              <a:rPr lang="en-US" smtClean="0">
                <a:sym typeface="Symbol" pitchFamily="18" charset="2"/>
              </a:rPr>
              <a:t> n</a:t>
            </a:r>
          </a:p>
          <a:p>
            <a:pPr lvl="1"/>
            <a:r>
              <a:rPr lang="en-US" smtClean="0">
                <a:sym typeface="Symbol" pitchFamily="18" charset="2"/>
              </a:rPr>
              <a:t>0.5 n log n  n log n</a:t>
            </a:r>
          </a:p>
          <a:p>
            <a:pPr lvl="1"/>
            <a:r>
              <a:rPr lang="en-US" smtClean="0">
                <a:sym typeface="Symbol" pitchFamily="18" charset="2"/>
              </a:rPr>
              <a:t>n log (n</a:t>
            </a:r>
            <a:r>
              <a:rPr lang="en-US" baseline="30000" smtClean="0">
                <a:sym typeface="Symbol" pitchFamily="18" charset="2"/>
              </a:rPr>
              <a:t>2</a:t>
            </a:r>
            <a:r>
              <a:rPr lang="en-US" smtClean="0">
                <a:sym typeface="Symbol" pitchFamily="18" charset="2"/>
              </a:rPr>
              <a:t>) = 2 n log n  n log n</a:t>
            </a:r>
          </a:p>
        </p:txBody>
      </p:sp>
      <p:sp>
        <p:nvSpPr>
          <p:cNvPr id="1946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B621209-91C5-4553-B03F-91E10687B545}" type="slidenum">
              <a:rPr lang="en-US" sz="1400" smtClean="0"/>
              <a:pPr/>
              <a:t>19</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lstStyle/>
          <a:p>
            <a:r>
              <a:rPr lang="en-US" smtClean="0"/>
              <a:t>Today’s Outline</a:t>
            </a:r>
          </a:p>
        </p:txBody>
      </p:sp>
      <p:sp>
        <p:nvSpPr>
          <p:cNvPr id="3075" name="Rectangle 3"/>
          <p:cNvSpPr>
            <a:spLocks noGrp="1" noChangeArrowheads="1"/>
          </p:cNvSpPr>
          <p:nvPr>
            <p:ph type="body" idx="1"/>
            <p:custDataLst>
              <p:tags r:id="rId2"/>
            </p:custDataLst>
          </p:nvPr>
        </p:nvSpPr>
        <p:spPr/>
        <p:txBody>
          <a:bodyPr/>
          <a:lstStyle/>
          <a:p>
            <a:r>
              <a:rPr lang="en-US" smtClean="0"/>
              <a:t>Programming Project #1 and Forming Teams</a:t>
            </a:r>
          </a:p>
          <a:p>
            <a:r>
              <a:rPr lang="en-US" smtClean="0"/>
              <a:t>Brief Proof Reminder</a:t>
            </a:r>
          </a:p>
          <a:p>
            <a:r>
              <a:rPr lang="en-US" smtClean="0"/>
              <a:t>Asymptotic Analysis, Briefly</a:t>
            </a:r>
          </a:p>
          <a:p>
            <a:r>
              <a:rPr lang="en-US" smtClean="0"/>
              <a:t>Silicon Downs and the SD Cheat Sheet</a:t>
            </a:r>
          </a:p>
          <a:p>
            <a:r>
              <a:rPr lang="en-US" smtClean="0"/>
              <a:t>Asymptotic Analysis, Proofs and Programs</a:t>
            </a:r>
          </a:p>
          <a:p>
            <a:r>
              <a:rPr lang="en-US" smtClean="0"/>
              <a:t>Examples and Exercises</a:t>
            </a:r>
          </a:p>
        </p:txBody>
      </p:sp>
      <p:sp>
        <p:nvSpPr>
          <p:cNvPr id="307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3093F-FD2B-44F8-BD3D-1F088CFE5668}" type="slidenum">
              <a:rPr lang="en-US" sz="1400" smtClean="0"/>
              <a:pPr/>
              <a:t>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2"/>
            </p:custDataLst>
          </p:nvPr>
        </p:nvSpPr>
        <p:spPr>
          <a:xfrm>
            <a:off x="685800" y="228600"/>
            <a:ext cx="7772400" cy="1143000"/>
          </a:xfrm>
        </p:spPr>
        <p:txBody>
          <a:bodyPr/>
          <a:lstStyle/>
          <a:p>
            <a:r>
              <a:rPr lang="en-US" smtClean="0"/>
              <a:t>Rates of Growth</a:t>
            </a:r>
          </a:p>
        </p:txBody>
      </p:sp>
      <p:sp>
        <p:nvSpPr>
          <p:cNvPr id="20483" name="Rectangle 3"/>
          <p:cNvSpPr>
            <a:spLocks noGrp="1" noChangeArrowheads="1"/>
          </p:cNvSpPr>
          <p:nvPr>
            <p:ph type="body" idx="1"/>
            <p:custDataLst>
              <p:tags r:id="rId3"/>
            </p:custDataLst>
          </p:nvPr>
        </p:nvSpPr>
        <p:spPr>
          <a:xfrm>
            <a:off x="685800" y="1295400"/>
            <a:ext cx="7772400" cy="4114800"/>
          </a:xfrm>
        </p:spPr>
        <p:txBody>
          <a:bodyPr/>
          <a:lstStyle/>
          <a:p>
            <a:r>
              <a:rPr lang="en-US" smtClean="0"/>
              <a:t>Suppose a computer executes 10</a:t>
            </a:r>
            <a:r>
              <a:rPr lang="en-US" baseline="30000" smtClean="0"/>
              <a:t>12</a:t>
            </a:r>
            <a:r>
              <a:rPr lang="en-US" smtClean="0"/>
              <a:t> ops per second:</a:t>
            </a:r>
          </a:p>
        </p:txBody>
      </p:sp>
      <p:graphicFrame>
        <p:nvGraphicFramePr>
          <p:cNvPr id="20484" name="Object 5"/>
          <p:cNvGraphicFramePr>
            <a:graphicFrameLocks noChangeAspect="1"/>
          </p:cNvGraphicFramePr>
          <p:nvPr>
            <p:custDataLst>
              <p:tags r:id="rId4"/>
            </p:custDataLst>
          </p:nvPr>
        </p:nvGraphicFramePr>
        <p:xfrm>
          <a:off x="1000125" y="1911350"/>
          <a:ext cx="7281863" cy="3940175"/>
        </p:xfrm>
        <a:graphic>
          <a:graphicData uri="http://schemas.openxmlformats.org/presentationml/2006/ole">
            <mc:AlternateContent xmlns:mc="http://schemas.openxmlformats.org/markup-compatibility/2006">
              <mc:Choice xmlns:v="urn:schemas-microsoft-com:vml" Requires="v">
                <p:oleObj spid="_x0000_s20518" name="Document" r:id="rId10" imgW="7305831" imgH="4035052" progId="Word.Document.8">
                  <p:embed/>
                </p:oleObj>
              </mc:Choice>
              <mc:Fallback>
                <p:oleObj name="Document" r:id="rId10" imgW="7305831" imgH="4035052" progId="Word.Document.8">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0125" y="1911350"/>
                        <a:ext cx="7281863"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6"/>
          <p:cNvSpPr txBox="1">
            <a:spLocks noChangeArrowheads="1"/>
          </p:cNvSpPr>
          <p:nvPr>
            <p:custDataLst>
              <p:tags r:id="rId5"/>
            </p:custDataLst>
          </p:nvPr>
        </p:nvSpPr>
        <p:spPr bwMode="auto">
          <a:xfrm>
            <a:off x="1295400" y="5984875"/>
            <a:ext cx="668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10</a:t>
            </a:r>
            <a:r>
              <a:rPr lang="en-US" baseline="30000"/>
              <a:t>4</a:t>
            </a:r>
            <a:r>
              <a:rPr lang="en-US"/>
              <a:t>s = 2.8 hrs			10</a:t>
            </a:r>
            <a:r>
              <a:rPr lang="en-US" baseline="30000"/>
              <a:t>18</a:t>
            </a:r>
            <a:r>
              <a:rPr lang="en-US"/>
              <a:t>s = 30 billion years</a:t>
            </a:r>
          </a:p>
        </p:txBody>
      </p:sp>
      <p:sp>
        <p:nvSpPr>
          <p:cNvPr id="20486" name="Slide Number Placeholder 5"/>
          <p:cNvSpPr>
            <a:spLocks noGrp="1"/>
          </p:cNvSpPr>
          <p:nvPr>
            <p:ph type="sldNum" sz="quarter" idx="12"/>
            <p:custDataLst>
              <p:tags r:id="rId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34929C7-E672-4C37-BF35-298FC02DD95B}" type="slidenum">
              <a:rPr lang="en-US" sz="1400" smtClean="0"/>
              <a:pPr/>
              <a:t>20</a:t>
            </a:fld>
            <a:endParaRPr lang="en-US" sz="1400" smtClean="0"/>
          </a:p>
        </p:txBody>
      </p:sp>
      <p:sp>
        <p:nvSpPr>
          <p:cNvPr id="7" name="TextBox 6" hidden="1"/>
          <p:cNvSpPr txBox="1"/>
          <p:nvPr>
            <p:custDataLst>
              <p:tags r:id="rId7"/>
            </p:custDataLst>
          </p:nvPr>
        </p:nvSpPr>
        <p:spPr>
          <a:xfrm>
            <a:off x="5940425" y="6351588"/>
            <a:ext cx="1628775" cy="461962"/>
          </a:xfrm>
          <a:prstGeom prst="rect">
            <a:avLst/>
          </a:prstGeom>
          <a:solidFill>
            <a:schemeClr val="accent5"/>
          </a:solidFill>
        </p:spPr>
        <p:txBody>
          <a:bodyPr wrap="none">
            <a:spAutoFit/>
          </a:bodyPr>
          <a:lstStyle/>
          <a:p>
            <a:pPr>
              <a:defRPr/>
            </a:pPr>
            <a:r>
              <a:rPr lang="en-CA" dirty="0"/>
              <a:t>Pie seconds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smtClean="0"/>
              <a:t>Order Notation</a:t>
            </a:r>
          </a:p>
        </p:txBody>
      </p:sp>
      <p:sp>
        <p:nvSpPr>
          <p:cNvPr id="21507" name="Rectangle 3"/>
          <p:cNvSpPr>
            <a:spLocks noGrp="1" noChangeArrowheads="1"/>
          </p:cNvSpPr>
          <p:nvPr>
            <p:ph type="body" idx="1"/>
            <p:custDataLst>
              <p:tags r:id="rId2"/>
            </p:custDataLst>
          </p:nvPr>
        </p:nvSpPr>
        <p:spPr>
          <a:xfrm>
            <a:off x="457200" y="1981200"/>
            <a:ext cx="8077200" cy="4114800"/>
          </a:xfrm>
        </p:spPr>
        <p:txBody>
          <a:bodyPr/>
          <a:lstStyle/>
          <a:p>
            <a:r>
              <a:rPr lang="en-US" dirty="0" smtClean="0"/>
              <a:t>T(n) </a:t>
            </a:r>
            <a:r>
              <a:rPr lang="en-US" dirty="0" smtClean="0">
                <a:sym typeface="Symbol" pitchFamily="18" charset="2"/>
              </a:rPr>
              <a:t></a:t>
            </a:r>
            <a:r>
              <a:rPr lang="en-US" dirty="0" smtClean="0"/>
              <a:t> O(f(n)) if there are constants c and n</a:t>
            </a:r>
            <a:r>
              <a:rPr lang="en-US" baseline="-25000" dirty="0" smtClean="0"/>
              <a:t>0</a:t>
            </a:r>
            <a:r>
              <a:rPr lang="en-US" dirty="0" smtClean="0"/>
              <a:t> such that T(n) </a:t>
            </a:r>
            <a:r>
              <a:rPr lang="en-US" dirty="0" smtClean="0">
                <a:sym typeface="Symbol" pitchFamily="18" charset="2"/>
              </a:rPr>
              <a:t> c f(n) for all n  n</a:t>
            </a:r>
            <a:r>
              <a:rPr lang="en-US" baseline="-25000" dirty="0" smtClean="0">
                <a:sym typeface="Symbol" pitchFamily="18" charset="2"/>
              </a:rPr>
              <a:t>0</a:t>
            </a:r>
          </a:p>
          <a:p>
            <a:pPr>
              <a:buFontTx/>
              <a:buNone/>
            </a:pPr>
            <a:endParaRPr lang="en-US" baseline="-25000" dirty="0" smtClean="0">
              <a:sym typeface="Symbol" pitchFamily="18" charset="2"/>
            </a:endParaRPr>
          </a:p>
        </p:txBody>
      </p:sp>
      <p:sp>
        <p:nvSpPr>
          <p:cNvPr id="2150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2DE6028-6B6B-4F01-A68F-C2AA4662BEBE}" type="slidenum">
              <a:rPr lang="en-US" sz="1400" smtClean="0"/>
              <a:pPr/>
              <a:t>21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One Way to Think About Big-O</a:t>
            </a:r>
            <a:endParaRPr lang="en-CA" dirty="0"/>
          </a:p>
        </p:txBody>
      </p:sp>
      <p:sp>
        <p:nvSpPr>
          <p:cNvPr id="4" name="Slide Number Placeholder 3"/>
          <p:cNvSpPr>
            <a:spLocks noGrp="1"/>
          </p:cNvSpPr>
          <p:nvPr>
            <p:ph type="sldNum" sz="quarter" idx="12"/>
            <p:custDataLst>
              <p:tags r:id="rId2"/>
            </p:custDataLst>
          </p:nvPr>
        </p:nvSpPr>
        <p:spPr/>
        <p:txBody>
          <a:bodyPr/>
          <a:lstStyle/>
          <a:p>
            <a:pPr>
              <a:defRPr/>
            </a:pPr>
            <a:fld id="{2157E4D8-59BD-402D-8934-521B2DFF01F7}" type="slidenum">
              <a:rPr lang="en-US" smtClean="0"/>
              <a:pPr>
                <a:defRPr/>
              </a:pPr>
              <a:t>22</a:t>
            </a:fld>
            <a:endParaRPr lang="en-US"/>
          </a:p>
        </p:txBody>
      </p:sp>
      <p:cxnSp>
        <p:nvCxnSpPr>
          <p:cNvPr id="6" name="Straight Arrow Connector 5"/>
          <p:cNvCxnSpPr/>
          <p:nvPr>
            <p:custDataLst>
              <p:tags r:id="rId3"/>
            </p:custDataLst>
          </p:nvPr>
        </p:nvCxnSpPr>
        <p:spPr bwMode="auto">
          <a:xfrm flipV="1">
            <a:off x="1115616" y="1988840"/>
            <a:ext cx="0" cy="38164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custDataLst>
              <p:tags r:id="rId4"/>
            </p:custDataLst>
          </p:nvPr>
        </p:nvCxnSpPr>
        <p:spPr bwMode="auto">
          <a:xfrm>
            <a:off x="1115616" y="5805264"/>
            <a:ext cx="71287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custDataLst>
              <p:tags r:id="rId5"/>
            </p:custDataLst>
          </p:nvPr>
        </p:nvSpPr>
        <p:spPr>
          <a:xfrm>
            <a:off x="35496" y="1916832"/>
            <a:ext cx="1111202" cy="1107996"/>
          </a:xfrm>
          <a:prstGeom prst="rect">
            <a:avLst/>
          </a:prstGeom>
          <a:noFill/>
        </p:spPr>
        <p:txBody>
          <a:bodyPr wrap="none" rtlCol="0">
            <a:spAutoFit/>
          </a:bodyPr>
          <a:lstStyle/>
          <a:p>
            <a:r>
              <a:rPr lang="en-CA" dirty="0" smtClean="0"/>
              <a:t>Time</a:t>
            </a:r>
          </a:p>
          <a:p>
            <a:r>
              <a:rPr lang="en-CA" sz="1400" dirty="0" smtClean="0"/>
              <a:t>(or anything </a:t>
            </a:r>
            <a:br>
              <a:rPr lang="en-CA" sz="1400" dirty="0" smtClean="0"/>
            </a:br>
            <a:r>
              <a:rPr lang="en-CA" sz="1400" dirty="0" smtClean="0"/>
              <a:t>else we can </a:t>
            </a:r>
            <a:br>
              <a:rPr lang="en-CA" sz="1400" dirty="0" smtClean="0"/>
            </a:br>
            <a:r>
              <a:rPr lang="en-CA" sz="1400" dirty="0" smtClean="0"/>
              <a:t>measure)</a:t>
            </a:r>
            <a:endParaRPr lang="en-CA" sz="1400" dirty="0"/>
          </a:p>
        </p:txBody>
      </p:sp>
      <p:sp>
        <p:nvSpPr>
          <p:cNvPr id="10" name="TextBox 9"/>
          <p:cNvSpPr txBox="1"/>
          <p:nvPr>
            <p:custDataLst>
              <p:tags r:id="rId6"/>
            </p:custDataLst>
          </p:nvPr>
        </p:nvSpPr>
        <p:spPr>
          <a:xfrm>
            <a:off x="7524328" y="5877272"/>
            <a:ext cx="1388522" cy="461665"/>
          </a:xfrm>
          <a:prstGeom prst="rect">
            <a:avLst/>
          </a:prstGeom>
          <a:noFill/>
        </p:spPr>
        <p:txBody>
          <a:bodyPr wrap="none" rtlCol="0">
            <a:spAutoFit/>
          </a:bodyPr>
          <a:lstStyle/>
          <a:p>
            <a:r>
              <a:rPr lang="en-CA" dirty="0" smtClean="0"/>
              <a:t>Input size</a:t>
            </a:r>
            <a:endParaRPr lang="en-CA" dirty="0"/>
          </a:p>
        </p:txBody>
      </p:sp>
      <p:sp>
        <p:nvSpPr>
          <p:cNvPr id="14" name="Freeform 13"/>
          <p:cNvSpPr/>
          <p:nvPr>
            <p:custDataLst>
              <p:tags r:id="rId7"/>
            </p:custDataLst>
          </p:nvPr>
        </p:nvSpPr>
        <p:spPr bwMode="auto">
          <a:xfrm>
            <a:off x="1118795" y="2775473"/>
            <a:ext cx="7164593" cy="3033656"/>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Freeform 15"/>
          <p:cNvSpPr/>
          <p:nvPr>
            <p:custDataLst>
              <p:tags r:id="rId8"/>
            </p:custDataLst>
          </p:nvPr>
        </p:nvSpPr>
        <p:spPr bwMode="auto">
          <a:xfrm>
            <a:off x="1127760" y="1844040"/>
            <a:ext cx="8016240" cy="3962400"/>
          </a:xfrm>
          <a:custGeom>
            <a:avLst/>
            <a:gdLst>
              <a:gd name="connsiteX0" fmla="*/ 0 w 7803003"/>
              <a:gd name="connsiteY0" fmla="*/ 3962400 h 3962400"/>
              <a:gd name="connsiteX1" fmla="*/ 91440 w 7803003"/>
              <a:gd name="connsiteY1" fmla="*/ 3870960 h 3962400"/>
              <a:gd name="connsiteX2" fmla="*/ 228600 w 7803003"/>
              <a:gd name="connsiteY2" fmla="*/ 3779520 h 3962400"/>
              <a:gd name="connsiteX3" fmla="*/ 320040 w 7803003"/>
              <a:gd name="connsiteY3" fmla="*/ 3718560 h 3962400"/>
              <a:gd name="connsiteX4" fmla="*/ 365760 w 7803003"/>
              <a:gd name="connsiteY4" fmla="*/ 3688080 h 3962400"/>
              <a:gd name="connsiteX5" fmla="*/ 396240 w 7803003"/>
              <a:gd name="connsiteY5" fmla="*/ 3642360 h 3962400"/>
              <a:gd name="connsiteX6" fmla="*/ 441960 w 7803003"/>
              <a:gd name="connsiteY6" fmla="*/ 3627120 h 3962400"/>
              <a:gd name="connsiteX7" fmla="*/ 487680 w 7803003"/>
              <a:gd name="connsiteY7" fmla="*/ 3596640 h 3962400"/>
              <a:gd name="connsiteX8" fmla="*/ 563880 w 7803003"/>
              <a:gd name="connsiteY8" fmla="*/ 3535680 h 3962400"/>
              <a:gd name="connsiteX9" fmla="*/ 655320 w 7803003"/>
              <a:gd name="connsiteY9" fmla="*/ 3474720 h 3962400"/>
              <a:gd name="connsiteX10" fmla="*/ 990600 w 7803003"/>
              <a:gd name="connsiteY10" fmla="*/ 3429000 h 3962400"/>
              <a:gd name="connsiteX11" fmla="*/ 1325880 w 7803003"/>
              <a:gd name="connsiteY11" fmla="*/ 3413760 h 3962400"/>
              <a:gd name="connsiteX12" fmla="*/ 2133600 w 7803003"/>
              <a:gd name="connsiteY12" fmla="*/ 3398520 h 3962400"/>
              <a:gd name="connsiteX13" fmla="*/ 2270760 w 7803003"/>
              <a:gd name="connsiteY13" fmla="*/ 3383280 h 3962400"/>
              <a:gd name="connsiteX14" fmla="*/ 2423160 w 7803003"/>
              <a:gd name="connsiteY14" fmla="*/ 3337560 h 3962400"/>
              <a:gd name="connsiteX15" fmla="*/ 2468880 w 7803003"/>
              <a:gd name="connsiteY15" fmla="*/ 3322320 h 3962400"/>
              <a:gd name="connsiteX16" fmla="*/ 2560320 w 7803003"/>
              <a:gd name="connsiteY16" fmla="*/ 3276600 h 3962400"/>
              <a:gd name="connsiteX17" fmla="*/ 2651760 w 7803003"/>
              <a:gd name="connsiteY17" fmla="*/ 3215640 h 3962400"/>
              <a:gd name="connsiteX18" fmla="*/ 2697480 w 7803003"/>
              <a:gd name="connsiteY18" fmla="*/ 3200400 h 3962400"/>
              <a:gd name="connsiteX19" fmla="*/ 2834640 w 7803003"/>
              <a:gd name="connsiteY19" fmla="*/ 3093720 h 3962400"/>
              <a:gd name="connsiteX20" fmla="*/ 2865120 w 7803003"/>
              <a:gd name="connsiteY20" fmla="*/ 3048000 h 3962400"/>
              <a:gd name="connsiteX21" fmla="*/ 2956560 w 7803003"/>
              <a:gd name="connsiteY21" fmla="*/ 2956560 h 3962400"/>
              <a:gd name="connsiteX22" fmla="*/ 3048000 w 7803003"/>
              <a:gd name="connsiteY22" fmla="*/ 2819400 h 3962400"/>
              <a:gd name="connsiteX23" fmla="*/ 3078480 w 7803003"/>
              <a:gd name="connsiteY23" fmla="*/ 2773680 h 3962400"/>
              <a:gd name="connsiteX24" fmla="*/ 3124200 w 7803003"/>
              <a:gd name="connsiteY24" fmla="*/ 2743200 h 3962400"/>
              <a:gd name="connsiteX25" fmla="*/ 3185160 w 7803003"/>
              <a:gd name="connsiteY25" fmla="*/ 2651760 h 3962400"/>
              <a:gd name="connsiteX26" fmla="*/ 3261360 w 7803003"/>
              <a:gd name="connsiteY26" fmla="*/ 2514600 h 3962400"/>
              <a:gd name="connsiteX27" fmla="*/ 3291840 w 7803003"/>
              <a:gd name="connsiteY27" fmla="*/ 2468880 h 3962400"/>
              <a:gd name="connsiteX28" fmla="*/ 3337560 w 7803003"/>
              <a:gd name="connsiteY28" fmla="*/ 2438400 h 3962400"/>
              <a:gd name="connsiteX29" fmla="*/ 3444240 w 7803003"/>
              <a:gd name="connsiteY29" fmla="*/ 2301240 h 3962400"/>
              <a:gd name="connsiteX30" fmla="*/ 3581400 w 7803003"/>
              <a:gd name="connsiteY30" fmla="*/ 2240280 h 3962400"/>
              <a:gd name="connsiteX31" fmla="*/ 3672840 w 7803003"/>
              <a:gd name="connsiteY31" fmla="*/ 2209800 h 3962400"/>
              <a:gd name="connsiteX32" fmla="*/ 3840480 w 7803003"/>
              <a:gd name="connsiteY32" fmla="*/ 2164080 h 3962400"/>
              <a:gd name="connsiteX33" fmla="*/ 3947160 w 7803003"/>
              <a:gd name="connsiteY33" fmla="*/ 2148840 h 3962400"/>
              <a:gd name="connsiteX34" fmla="*/ 4145280 w 7803003"/>
              <a:gd name="connsiteY34" fmla="*/ 2118360 h 3962400"/>
              <a:gd name="connsiteX35" fmla="*/ 4495800 w 7803003"/>
              <a:gd name="connsiteY35" fmla="*/ 2087880 h 3962400"/>
              <a:gd name="connsiteX36" fmla="*/ 5105400 w 7803003"/>
              <a:gd name="connsiteY36" fmla="*/ 2057400 h 3962400"/>
              <a:gd name="connsiteX37" fmla="*/ 5638800 w 7803003"/>
              <a:gd name="connsiteY37" fmla="*/ 2026920 h 3962400"/>
              <a:gd name="connsiteX38" fmla="*/ 5715000 w 7803003"/>
              <a:gd name="connsiteY38" fmla="*/ 2011680 h 3962400"/>
              <a:gd name="connsiteX39" fmla="*/ 5836920 w 7803003"/>
              <a:gd name="connsiteY39" fmla="*/ 1996440 h 3962400"/>
              <a:gd name="connsiteX40" fmla="*/ 6019800 w 7803003"/>
              <a:gd name="connsiteY40" fmla="*/ 1950720 h 3962400"/>
              <a:gd name="connsiteX41" fmla="*/ 6126480 w 7803003"/>
              <a:gd name="connsiteY41" fmla="*/ 1920240 h 3962400"/>
              <a:gd name="connsiteX42" fmla="*/ 6263640 w 7803003"/>
              <a:gd name="connsiteY42" fmla="*/ 1889760 h 3962400"/>
              <a:gd name="connsiteX43" fmla="*/ 6355080 w 7803003"/>
              <a:gd name="connsiteY43" fmla="*/ 1859280 h 3962400"/>
              <a:gd name="connsiteX44" fmla="*/ 6446520 w 7803003"/>
              <a:gd name="connsiteY44" fmla="*/ 1813560 h 3962400"/>
              <a:gd name="connsiteX45" fmla="*/ 6492240 w 7803003"/>
              <a:gd name="connsiteY45" fmla="*/ 1767840 h 3962400"/>
              <a:gd name="connsiteX46" fmla="*/ 6583680 w 7803003"/>
              <a:gd name="connsiteY46" fmla="*/ 1691640 h 3962400"/>
              <a:gd name="connsiteX47" fmla="*/ 6644640 w 7803003"/>
              <a:gd name="connsiteY47" fmla="*/ 1600200 h 3962400"/>
              <a:gd name="connsiteX48" fmla="*/ 6705600 w 7803003"/>
              <a:gd name="connsiteY48" fmla="*/ 1508760 h 3962400"/>
              <a:gd name="connsiteX49" fmla="*/ 6736080 w 7803003"/>
              <a:gd name="connsiteY49" fmla="*/ 1463040 h 3962400"/>
              <a:gd name="connsiteX50" fmla="*/ 6781800 w 7803003"/>
              <a:gd name="connsiteY50" fmla="*/ 1417320 h 3962400"/>
              <a:gd name="connsiteX51" fmla="*/ 6812280 w 7803003"/>
              <a:gd name="connsiteY51" fmla="*/ 1325880 h 3962400"/>
              <a:gd name="connsiteX52" fmla="*/ 6842760 w 7803003"/>
              <a:gd name="connsiteY52" fmla="*/ 1280160 h 3962400"/>
              <a:gd name="connsiteX53" fmla="*/ 6858000 w 7803003"/>
              <a:gd name="connsiteY53" fmla="*/ 1234440 h 3962400"/>
              <a:gd name="connsiteX54" fmla="*/ 6888480 w 7803003"/>
              <a:gd name="connsiteY54" fmla="*/ 1188720 h 3962400"/>
              <a:gd name="connsiteX55" fmla="*/ 6918960 w 7803003"/>
              <a:gd name="connsiteY55" fmla="*/ 1097280 h 3962400"/>
              <a:gd name="connsiteX56" fmla="*/ 6934200 w 7803003"/>
              <a:gd name="connsiteY56" fmla="*/ 1051560 h 3962400"/>
              <a:gd name="connsiteX57" fmla="*/ 6964680 w 7803003"/>
              <a:gd name="connsiteY57" fmla="*/ 1005840 h 3962400"/>
              <a:gd name="connsiteX58" fmla="*/ 6995160 w 7803003"/>
              <a:gd name="connsiteY58" fmla="*/ 914400 h 3962400"/>
              <a:gd name="connsiteX59" fmla="*/ 7025640 w 7803003"/>
              <a:gd name="connsiteY59" fmla="*/ 868680 h 3962400"/>
              <a:gd name="connsiteX60" fmla="*/ 7071360 w 7803003"/>
              <a:gd name="connsiteY60" fmla="*/ 716280 h 3962400"/>
              <a:gd name="connsiteX61" fmla="*/ 7086600 w 7803003"/>
              <a:gd name="connsiteY61" fmla="*/ 640080 h 3962400"/>
              <a:gd name="connsiteX62" fmla="*/ 7132320 w 7803003"/>
              <a:gd name="connsiteY62" fmla="*/ 502920 h 3962400"/>
              <a:gd name="connsiteX63" fmla="*/ 7147560 w 7803003"/>
              <a:gd name="connsiteY63" fmla="*/ 457200 h 3962400"/>
              <a:gd name="connsiteX64" fmla="*/ 7162800 w 7803003"/>
              <a:gd name="connsiteY64" fmla="*/ 411480 h 3962400"/>
              <a:gd name="connsiteX65" fmla="*/ 7193280 w 7803003"/>
              <a:gd name="connsiteY65" fmla="*/ 365760 h 3962400"/>
              <a:gd name="connsiteX66" fmla="*/ 7208520 w 7803003"/>
              <a:gd name="connsiteY66" fmla="*/ 320040 h 3962400"/>
              <a:gd name="connsiteX67" fmla="*/ 7239000 w 7803003"/>
              <a:gd name="connsiteY67" fmla="*/ 274320 h 3962400"/>
              <a:gd name="connsiteX68" fmla="*/ 7269480 w 7803003"/>
              <a:gd name="connsiteY68" fmla="*/ 182880 h 3962400"/>
              <a:gd name="connsiteX69" fmla="*/ 7406640 w 7803003"/>
              <a:gd name="connsiteY69" fmla="*/ 137160 h 3962400"/>
              <a:gd name="connsiteX70" fmla="*/ 7452360 w 7803003"/>
              <a:gd name="connsiteY70" fmla="*/ 121920 h 3962400"/>
              <a:gd name="connsiteX71" fmla="*/ 7665720 w 7803003"/>
              <a:gd name="connsiteY71" fmla="*/ 60960 h 3962400"/>
              <a:gd name="connsiteX72" fmla="*/ 7757160 w 7803003"/>
              <a:gd name="connsiteY72" fmla="*/ 30480 h 3962400"/>
              <a:gd name="connsiteX73" fmla="*/ 7802880 w 7803003"/>
              <a:gd name="connsiteY73"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03003" h="3962400">
                <a:moveTo>
                  <a:pt x="0" y="3962400"/>
                </a:moveTo>
                <a:cubicBezTo>
                  <a:pt x="30480" y="3931920"/>
                  <a:pt x="58326" y="3898555"/>
                  <a:pt x="91440" y="3870960"/>
                </a:cubicBezTo>
                <a:lnTo>
                  <a:pt x="228600" y="3779520"/>
                </a:lnTo>
                <a:lnTo>
                  <a:pt x="320040" y="3718560"/>
                </a:lnTo>
                <a:lnTo>
                  <a:pt x="365760" y="3688080"/>
                </a:lnTo>
                <a:cubicBezTo>
                  <a:pt x="375920" y="3672840"/>
                  <a:pt x="381937" y="3653802"/>
                  <a:pt x="396240" y="3642360"/>
                </a:cubicBezTo>
                <a:cubicBezTo>
                  <a:pt x="408784" y="3632325"/>
                  <a:pt x="427592" y="3634304"/>
                  <a:pt x="441960" y="3627120"/>
                </a:cubicBezTo>
                <a:cubicBezTo>
                  <a:pt x="458343" y="3618929"/>
                  <a:pt x="472440" y="3606800"/>
                  <a:pt x="487680" y="3596640"/>
                </a:cubicBezTo>
                <a:cubicBezTo>
                  <a:pt x="543998" y="3512163"/>
                  <a:pt x="485938" y="3578981"/>
                  <a:pt x="563880" y="3535680"/>
                </a:cubicBezTo>
                <a:cubicBezTo>
                  <a:pt x="595902" y="3517890"/>
                  <a:pt x="619781" y="3483605"/>
                  <a:pt x="655320" y="3474720"/>
                </a:cubicBezTo>
                <a:cubicBezTo>
                  <a:pt x="783968" y="3442558"/>
                  <a:pt x="790198" y="3438109"/>
                  <a:pt x="990600" y="3429000"/>
                </a:cubicBezTo>
                <a:lnTo>
                  <a:pt x="1325880" y="3413760"/>
                </a:lnTo>
                <a:lnTo>
                  <a:pt x="2133600" y="3398520"/>
                </a:lnTo>
                <a:cubicBezTo>
                  <a:pt x="2179320" y="3393440"/>
                  <a:pt x="2225294" y="3390275"/>
                  <a:pt x="2270760" y="3383280"/>
                </a:cubicBezTo>
                <a:cubicBezTo>
                  <a:pt x="2313534" y="3376699"/>
                  <a:pt x="2387557" y="3349428"/>
                  <a:pt x="2423160" y="3337560"/>
                </a:cubicBezTo>
                <a:cubicBezTo>
                  <a:pt x="2438400" y="3332480"/>
                  <a:pt x="2455514" y="3331231"/>
                  <a:pt x="2468880" y="3322320"/>
                </a:cubicBezTo>
                <a:cubicBezTo>
                  <a:pt x="2671848" y="3187008"/>
                  <a:pt x="2371031" y="3381760"/>
                  <a:pt x="2560320" y="3276600"/>
                </a:cubicBezTo>
                <a:cubicBezTo>
                  <a:pt x="2592342" y="3258810"/>
                  <a:pt x="2617007" y="3227224"/>
                  <a:pt x="2651760" y="3215640"/>
                </a:cubicBezTo>
                <a:cubicBezTo>
                  <a:pt x="2667000" y="3210560"/>
                  <a:pt x="2683437" y="3208202"/>
                  <a:pt x="2697480" y="3200400"/>
                </a:cubicBezTo>
                <a:cubicBezTo>
                  <a:pt x="2750215" y="3171103"/>
                  <a:pt x="2796340" y="3139681"/>
                  <a:pt x="2834640" y="3093720"/>
                </a:cubicBezTo>
                <a:cubicBezTo>
                  <a:pt x="2846366" y="3079649"/>
                  <a:pt x="2852951" y="3061690"/>
                  <a:pt x="2865120" y="3048000"/>
                </a:cubicBezTo>
                <a:cubicBezTo>
                  <a:pt x="2893758" y="3015783"/>
                  <a:pt x="2932650" y="2992426"/>
                  <a:pt x="2956560" y="2956560"/>
                </a:cubicBezTo>
                <a:lnTo>
                  <a:pt x="3048000" y="2819400"/>
                </a:lnTo>
                <a:cubicBezTo>
                  <a:pt x="3058160" y="2804160"/>
                  <a:pt x="3063240" y="2783840"/>
                  <a:pt x="3078480" y="2773680"/>
                </a:cubicBezTo>
                <a:lnTo>
                  <a:pt x="3124200" y="2743200"/>
                </a:lnTo>
                <a:cubicBezTo>
                  <a:pt x="3144520" y="2712720"/>
                  <a:pt x="3173576" y="2686513"/>
                  <a:pt x="3185160" y="2651760"/>
                </a:cubicBezTo>
                <a:cubicBezTo>
                  <a:pt x="3211984" y="2571287"/>
                  <a:pt x="3191489" y="2619406"/>
                  <a:pt x="3261360" y="2514600"/>
                </a:cubicBezTo>
                <a:cubicBezTo>
                  <a:pt x="3271520" y="2499360"/>
                  <a:pt x="3276600" y="2479040"/>
                  <a:pt x="3291840" y="2468880"/>
                </a:cubicBezTo>
                <a:lnTo>
                  <a:pt x="3337560" y="2438400"/>
                </a:lnTo>
                <a:cubicBezTo>
                  <a:pt x="3380041" y="2374678"/>
                  <a:pt x="3390523" y="2346004"/>
                  <a:pt x="3444240" y="2301240"/>
                </a:cubicBezTo>
                <a:cubicBezTo>
                  <a:pt x="3492542" y="2260988"/>
                  <a:pt x="3514947" y="2262431"/>
                  <a:pt x="3581400" y="2240280"/>
                </a:cubicBezTo>
                <a:lnTo>
                  <a:pt x="3672840" y="2209800"/>
                </a:lnTo>
                <a:cubicBezTo>
                  <a:pt x="3728640" y="2191200"/>
                  <a:pt x="3780322" y="2172674"/>
                  <a:pt x="3840480" y="2164080"/>
                </a:cubicBezTo>
                <a:lnTo>
                  <a:pt x="3947160" y="2148840"/>
                </a:lnTo>
                <a:cubicBezTo>
                  <a:pt x="4057320" y="2131892"/>
                  <a:pt x="4027437" y="2133090"/>
                  <a:pt x="4145280" y="2118360"/>
                </a:cubicBezTo>
                <a:cubicBezTo>
                  <a:pt x="4273470" y="2102336"/>
                  <a:pt x="4360298" y="2095408"/>
                  <a:pt x="4495800" y="2087880"/>
                </a:cubicBezTo>
                <a:lnTo>
                  <a:pt x="5105400" y="2057400"/>
                </a:lnTo>
                <a:cubicBezTo>
                  <a:pt x="5418513" y="2018261"/>
                  <a:pt x="5002077" y="2066715"/>
                  <a:pt x="5638800" y="2026920"/>
                </a:cubicBezTo>
                <a:cubicBezTo>
                  <a:pt x="5664653" y="2025304"/>
                  <a:pt x="5689398" y="2015619"/>
                  <a:pt x="5715000" y="2011680"/>
                </a:cubicBezTo>
                <a:cubicBezTo>
                  <a:pt x="5755480" y="2005452"/>
                  <a:pt x="5796280" y="2001520"/>
                  <a:pt x="5836920" y="1996440"/>
                </a:cubicBezTo>
                <a:cubicBezTo>
                  <a:pt x="5989681" y="1945520"/>
                  <a:pt x="5865886" y="1981503"/>
                  <a:pt x="6019800" y="1950720"/>
                </a:cubicBezTo>
                <a:cubicBezTo>
                  <a:pt x="6162333" y="1922213"/>
                  <a:pt x="6010279" y="1949290"/>
                  <a:pt x="6126480" y="1920240"/>
                </a:cubicBezTo>
                <a:cubicBezTo>
                  <a:pt x="6213491" y="1898487"/>
                  <a:pt x="6185416" y="1913227"/>
                  <a:pt x="6263640" y="1889760"/>
                </a:cubicBezTo>
                <a:cubicBezTo>
                  <a:pt x="6294414" y="1880528"/>
                  <a:pt x="6328347" y="1877102"/>
                  <a:pt x="6355080" y="1859280"/>
                </a:cubicBezTo>
                <a:cubicBezTo>
                  <a:pt x="6414166" y="1819889"/>
                  <a:pt x="6383424" y="1834592"/>
                  <a:pt x="6446520" y="1813560"/>
                </a:cubicBezTo>
                <a:cubicBezTo>
                  <a:pt x="6461760" y="1798320"/>
                  <a:pt x="6475683" y="1781638"/>
                  <a:pt x="6492240" y="1767840"/>
                </a:cubicBezTo>
                <a:cubicBezTo>
                  <a:pt x="6547853" y="1721496"/>
                  <a:pt x="6534469" y="1754911"/>
                  <a:pt x="6583680" y="1691640"/>
                </a:cubicBezTo>
                <a:cubicBezTo>
                  <a:pt x="6606170" y="1662724"/>
                  <a:pt x="6624320" y="1630680"/>
                  <a:pt x="6644640" y="1600200"/>
                </a:cubicBezTo>
                <a:lnTo>
                  <a:pt x="6705600" y="1508760"/>
                </a:lnTo>
                <a:cubicBezTo>
                  <a:pt x="6715760" y="1493520"/>
                  <a:pt x="6723128" y="1475992"/>
                  <a:pt x="6736080" y="1463040"/>
                </a:cubicBezTo>
                <a:lnTo>
                  <a:pt x="6781800" y="1417320"/>
                </a:lnTo>
                <a:cubicBezTo>
                  <a:pt x="6791960" y="1386840"/>
                  <a:pt x="6794458" y="1352613"/>
                  <a:pt x="6812280" y="1325880"/>
                </a:cubicBezTo>
                <a:cubicBezTo>
                  <a:pt x="6822440" y="1310640"/>
                  <a:pt x="6834569" y="1296543"/>
                  <a:pt x="6842760" y="1280160"/>
                </a:cubicBezTo>
                <a:cubicBezTo>
                  <a:pt x="6849944" y="1265792"/>
                  <a:pt x="6850816" y="1248808"/>
                  <a:pt x="6858000" y="1234440"/>
                </a:cubicBezTo>
                <a:cubicBezTo>
                  <a:pt x="6866191" y="1218057"/>
                  <a:pt x="6881041" y="1205458"/>
                  <a:pt x="6888480" y="1188720"/>
                </a:cubicBezTo>
                <a:cubicBezTo>
                  <a:pt x="6901529" y="1159360"/>
                  <a:pt x="6908800" y="1127760"/>
                  <a:pt x="6918960" y="1097280"/>
                </a:cubicBezTo>
                <a:cubicBezTo>
                  <a:pt x="6924040" y="1082040"/>
                  <a:pt x="6925289" y="1064926"/>
                  <a:pt x="6934200" y="1051560"/>
                </a:cubicBezTo>
                <a:cubicBezTo>
                  <a:pt x="6944360" y="1036320"/>
                  <a:pt x="6957241" y="1022578"/>
                  <a:pt x="6964680" y="1005840"/>
                </a:cubicBezTo>
                <a:cubicBezTo>
                  <a:pt x="6977729" y="976480"/>
                  <a:pt x="6977338" y="941133"/>
                  <a:pt x="6995160" y="914400"/>
                </a:cubicBezTo>
                <a:cubicBezTo>
                  <a:pt x="7005320" y="899160"/>
                  <a:pt x="7018201" y="885418"/>
                  <a:pt x="7025640" y="868680"/>
                </a:cubicBezTo>
                <a:cubicBezTo>
                  <a:pt x="7042525" y="830690"/>
                  <a:pt x="7061509" y="760610"/>
                  <a:pt x="7071360" y="716280"/>
                </a:cubicBezTo>
                <a:cubicBezTo>
                  <a:pt x="7076979" y="690994"/>
                  <a:pt x="7079784" y="665070"/>
                  <a:pt x="7086600" y="640080"/>
                </a:cubicBezTo>
                <a:lnTo>
                  <a:pt x="7132320" y="502920"/>
                </a:lnTo>
                <a:lnTo>
                  <a:pt x="7147560" y="457200"/>
                </a:lnTo>
                <a:cubicBezTo>
                  <a:pt x="7152640" y="441960"/>
                  <a:pt x="7153889" y="424846"/>
                  <a:pt x="7162800" y="411480"/>
                </a:cubicBezTo>
                <a:cubicBezTo>
                  <a:pt x="7172960" y="396240"/>
                  <a:pt x="7185089" y="382143"/>
                  <a:pt x="7193280" y="365760"/>
                </a:cubicBezTo>
                <a:cubicBezTo>
                  <a:pt x="7200464" y="351392"/>
                  <a:pt x="7201336" y="334408"/>
                  <a:pt x="7208520" y="320040"/>
                </a:cubicBezTo>
                <a:cubicBezTo>
                  <a:pt x="7216711" y="303657"/>
                  <a:pt x="7231561" y="291058"/>
                  <a:pt x="7239000" y="274320"/>
                </a:cubicBezTo>
                <a:cubicBezTo>
                  <a:pt x="7252049" y="244960"/>
                  <a:pt x="7239000" y="193040"/>
                  <a:pt x="7269480" y="182880"/>
                </a:cubicBezTo>
                <a:lnTo>
                  <a:pt x="7406640" y="137160"/>
                </a:lnTo>
                <a:cubicBezTo>
                  <a:pt x="7421880" y="132080"/>
                  <a:pt x="7436775" y="125816"/>
                  <a:pt x="7452360" y="121920"/>
                </a:cubicBezTo>
                <a:cubicBezTo>
                  <a:pt x="7605449" y="83648"/>
                  <a:pt x="7534539" y="104687"/>
                  <a:pt x="7665720" y="60960"/>
                </a:cubicBezTo>
                <a:lnTo>
                  <a:pt x="7757160" y="30480"/>
                </a:lnTo>
                <a:cubicBezTo>
                  <a:pt x="7807699" y="13634"/>
                  <a:pt x="7802880" y="31304"/>
                  <a:pt x="7802880" y="0"/>
                </a:cubicBezTo>
              </a:path>
            </a:pathLst>
          </a:cu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9"/>
            </p:custDataLst>
          </p:nvPr>
        </p:nvSpPr>
        <p:spPr>
          <a:xfrm>
            <a:off x="33289" y="6413266"/>
            <a:ext cx="9075215" cy="461665"/>
          </a:xfrm>
          <a:prstGeom prst="rect">
            <a:avLst/>
          </a:prstGeom>
        </p:spPr>
        <p:txBody>
          <a:bodyPr wrap="square">
            <a:spAutoFit/>
          </a:bodyPr>
          <a:lstStyle/>
          <a:p>
            <a:pPr algn="ctr"/>
            <a:r>
              <a:rPr lang="en-US" b="1" dirty="0" smtClean="0">
                <a:solidFill>
                  <a:srgbClr val="0070C0"/>
                </a:solidFill>
              </a:rPr>
              <a:t>T(n)</a:t>
            </a:r>
            <a:r>
              <a:rPr lang="en-US" b="1" dirty="0" smtClean="0"/>
              <a:t> </a:t>
            </a:r>
            <a:r>
              <a:rPr lang="en-US" b="1" dirty="0" smtClean="0">
                <a:sym typeface="Symbol" pitchFamily="18" charset="2"/>
              </a:rPr>
              <a:t></a:t>
            </a:r>
            <a:r>
              <a:rPr lang="en-US" b="1" dirty="0" smtClean="0"/>
              <a:t> O(</a:t>
            </a:r>
            <a:r>
              <a:rPr lang="en-US" b="1" dirty="0" smtClean="0">
                <a:solidFill>
                  <a:srgbClr val="FF0000"/>
                </a:solidFill>
              </a:rPr>
              <a:t>f(n)</a:t>
            </a:r>
            <a:r>
              <a:rPr lang="en-US" b="1" dirty="0" smtClean="0"/>
              <a:t>) </a:t>
            </a:r>
            <a:r>
              <a:rPr lang="en-US" sz="2000" dirty="0" smtClean="0"/>
              <a:t>if there are constants </a:t>
            </a:r>
            <a:r>
              <a:rPr lang="en-US" sz="2000" dirty="0" smtClean="0">
                <a:solidFill>
                  <a:srgbClr val="9900CC"/>
                </a:solidFill>
              </a:rPr>
              <a:t>c</a:t>
            </a:r>
            <a:r>
              <a:rPr lang="en-US" sz="2000" dirty="0" smtClean="0"/>
              <a:t> and </a:t>
            </a:r>
            <a:r>
              <a:rPr lang="en-US" sz="2000" dirty="0" smtClean="0">
                <a:solidFill>
                  <a:srgbClr val="339933"/>
                </a:solidFill>
              </a:rPr>
              <a:t>n</a:t>
            </a:r>
            <a:r>
              <a:rPr lang="en-US" sz="2000" baseline="-25000" dirty="0" smtClean="0">
                <a:solidFill>
                  <a:srgbClr val="339933"/>
                </a:solidFill>
              </a:rPr>
              <a:t>0</a:t>
            </a:r>
            <a:r>
              <a:rPr lang="en-US" sz="2000" dirty="0" smtClean="0"/>
              <a:t> such that T(n) </a:t>
            </a:r>
            <a:r>
              <a:rPr lang="en-US" sz="2000" dirty="0" smtClean="0">
                <a:sym typeface="Symbol" pitchFamily="18" charset="2"/>
              </a:rPr>
              <a:t> </a:t>
            </a:r>
            <a:r>
              <a:rPr lang="en-US" sz="2000" dirty="0" smtClean="0">
                <a:solidFill>
                  <a:srgbClr val="9900CC"/>
                </a:solidFill>
                <a:sym typeface="Symbol" pitchFamily="18" charset="2"/>
              </a:rPr>
              <a:t>c f(n)</a:t>
            </a:r>
            <a:r>
              <a:rPr lang="en-US" sz="2000" dirty="0" smtClean="0">
                <a:sym typeface="Symbol" pitchFamily="18" charset="2"/>
              </a:rPr>
              <a:t> for all </a:t>
            </a:r>
            <a:r>
              <a:rPr lang="en-US" sz="2000" dirty="0" smtClean="0">
                <a:solidFill>
                  <a:srgbClr val="339933"/>
                </a:solidFill>
                <a:sym typeface="Symbol" pitchFamily="18" charset="2"/>
              </a:rPr>
              <a:t>n  n</a:t>
            </a:r>
            <a:r>
              <a:rPr lang="en-US" sz="2000" baseline="-25000" dirty="0" smtClean="0">
                <a:solidFill>
                  <a:srgbClr val="339933"/>
                </a:solidFill>
                <a:sym typeface="Symbol" pitchFamily="18" charset="2"/>
              </a:rPr>
              <a:t>0</a:t>
            </a:r>
          </a:p>
        </p:txBody>
      </p:sp>
      <p:sp>
        <p:nvSpPr>
          <p:cNvPr id="21" name="TextBox 20"/>
          <p:cNvSpPr txBox="1"/>
          <p:nvPr>
            <p:custDataLst>
              <p:tags r:id="rId10"/>
            </p:custDataLst>
          </p:nvPr>
        </p:nvSpPr>
        <p:spPr>
          <a:xfrm>
            <a:off x="8316416" y="1556792"/>
            <a:ext cx="731290" cy="461665"/>
          </a:xfrm>
          <a:prstGeom prst="rect">
            <a:avLst/>
          </a:prstGeom>
          <a:noFill/>
        </p:spPr>
        <p:txBody>
          <a:bodyPr wrap="none" rtlCol="0">
            <a:spAutoFit/>
          </a:bodyPr>
          <a:lstStyle/>
          <a:p>
            <a:r>
              <a:rPr lang="en-CA" dirty="0" smtClean="0">
                <a:solidFill>
                  <a:srgbClr val="00B0F0"/>
                </a:solidFill>
              </a:rPr>
              <a:t>T(n)</a:t>
            </a:r>
            <a:endParaRPr lang="en-CA" dirty="0">
              <a:solidFill>
                <a:srgbClr val="00B0F0"/>
              </a:solidFill>
            </a:endParaRPr>
          </a:p>
        </p:txBody>
      </p:sp>
      <p:sp>
        <p:nvSpPr>
          <p:cNvPr id="22" name="TextBox 21"/>
          <p:cNvSpPr txBox="1"/>
          <p:nvPr>
            <p:custDataLst>
              <p:tags r:id="rId11"/>
            </p:custDataLst>
          </p:nvPr>
        </p:nvSpPr>
        <p:spPr>
          <a:xfrm>
            <a:off x="7814101" y="3861048"/>
            <a:ext cx="646331" cy="461665"/>
          </a:xfrm>
          <a:prstGeom prst="rect">
            <a:avLst/>
          </a:prstGeom>
          <a:noFill/>
        </p:spPr>
        <p:txBody>
          <a:bodyPr wrap="none" rtlCol="0">
            <a:spAutoFit/>
          </a:bodyPr>
          <a:lstStyle/>
          <a:p>
            <a:r>
              <a:rPr lang="en-CA" dirty="0" smtClean="0">
                <a:solidFill>
                  <a:srgbClr val="FF0000"/>
                </a:solidFill>
              </a:rPr>
              <a:t>f(n)</a:t>
            </a:r>
            <a:endParaRPr lang="en-CA" dirty="0">
              <a:solidFill>
                <a:srgbClr val="FF0000"/>
              </a:solidFill>
            </a:endParaRPr>
          </a:p>
        </p:txBody>
      </p:sp>
      <p:sp>
        <p:nvSpPr>
          <p:cNvPr id="25" name="TextBox 24"/>
          <p:cNvSpPr txBox="1"/>
          <p:nvPr>
            <p:custDataLst>
              <p:tags r:id="rId12"/>
            </p:custDataLst>
          </p:nvPr>
        </p:nvSpPr>
        <p:spPr>
          <a:xfrm>
            <a:off x="1187624" y="1988840"/>
            <a:ext cx="7012882" cy="1200329"/>
          </a:xfrm>
          <a:prstGeom prst="rect">
            <a:avLst/>
          </a:prstGeom>
          <a:noFill/>
        </p:spPr>
        <p:txBody>
          <a:bodyPr wrap="none" rtlCol="0">
            <a:spAutoFit/>
          </a:bodyPr>
          <a:lstStyle/>
          <a:p>
            <a:r>
              <a:rPr lang="en-CA" dirty="0" smtClean="0"/>
              <a:t>We want to compare the “overall” runtime (or memory </a:t>
            </a:r>
            <a:br>
              <a:rPr lang="en-CA" dirty="0" smtClean="0"/>
            </a:br>
            <a:r>
              <a:rPr lang="en-CA" dirty="0" smtClean="0"/>
              <a:t>usage or …) of a piece of code against a familiar, </a:t>
            </a:r>
            <a:br>
              <a:rPr lang="en-CA" dirty="0" smtClean="0"/>
            </a:br>
            <a:r>
              <a:rPr lang="en-CA" dirty="0" smtClean="0"/>
              <a:t>simple function.</a:t>
            </a:r>
            <a:endParaRPr lang="en-CA" dirty="0"/>
          </a:p>
        </p:txBody>
      </p:sp>
    </p:spTree>
    <p:extLst>
      <p:ext uri="{BB962C8B-B14F-4D97-AF65-F5344CB8AC3E}">
        <p14:creationId xmlns:p14="http://schemas.microsoft.com/office/powerpoint/2010/main" val="23000088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One Way to Think About Big-O</a:t>
            </a:r>
            <a:endParaRPr lang="en-CA" dirty="0"/>
          </a:p>
        </p:txBody>
      </p:sp>
      <p:sp>
        <p:nvSpPr>
          <p:cNvPr id="4" name="Slide Number Placeholder 3"/>
          <p:cNvSpPr>
            <a:spLocks noGrp="1"/>
          </p:cNvSpPr>
          <p:nvPr>
            <p:ph type="sldNum" sz="quarter" idx="12"/>
            <p:custDataLst>
              <p:tags r:id="rId2"/>
            </p:custDataLst>
          </p:nvPr>
        </p:nvSpPr>
        <p:spPr/>
        <p:txBody>
          <a:bodyPr/>
          <a:lstStyle/>
          <a:p>
            <a:pPr>
              <a:defRPr/>
            </a:pPr>
            <a:fld id="{2157E4D8-59BD-402D-8934-521B2DFF01F7}" type="slidenum">
              <a:rPr lang="en-US" smtClean="0"/>
              <a:pPr>
                <a:defRPr/>
              </a:pPr>
              <a:t>23</a:t>
            </a:fld>
            <a:endParaRPr lang="en-US"/>
          </a:p>
        </p:txBody>
      </p:sp>
      <p:cxnSp>
        <p:nvCxnSpPr>
          <p:cNvPr id="6" name="Straight Arrow Connector 5"/>
          <p:cNvCxnSpPr/>
          <p:nvPr>
            <p:custDataLst>
              <p:tags r:id="rId3"/>
            </p:custDataLst>
          </p:nvPr>
        </p:nvCxnSpPr>
        <p:spPr bwMode="auto">
          <a:xfrm flipV="1">
            <a:off x="1115616" y="1988840"/>
            <a:ext cx="0" cy="38164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custDataLst>
              <p:tags r:id="rId4"/>
            </p:custDataLst>
          </p:nvPr>
        </p:nvCxnSpPr>
        <p:spPr bwMode="auto">
          <a:xfrm>
            <a:off x="1115616" y="5805264"/>
            <a:ext cx="71287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custDataLst>
              <p:tags r:id="rId5"/>
            </p:custDataLst>
          </p:nvPr>
        </p:nvSpPr>
        <p:spPr>
          <a:xfrm>
            <a:off x="35496" y="1916832"/>
            <a:ext cx="1111202" cy="1107996"/>
          </a:xfrm>
          <a:prstGeom prst="rect">
            <a:avLst/>
          </a:prstGeom>
          <a:noFill/>
        </p:spPr>
        <p:txBody>
          <a:bodyPr wrap="none" rtlCol="0">
            <a:spAutoFit/>
          </a:bodyPr>
          <a:lstStyle/>
          <a:p>
            <a:r>
              <a:rPr lang="en-CA" dirty="0" smtClean="0"/>
              <a:t>Time</a:t>
            </a:r>
          </a:p>
          <a:p>
            <a:r>
              <a:rPr lang="en-CA" sz="1400" dirty="0" smtClean="0"/>
              <a:t>(or anything </a:t>
            </a:r>
            <a:br>
              <a:rPr lang="en-CA" sz="1400" dirty="0" smtClean="0"/>
            </a:br>
            <a:r>
              <a:rPr lang="en-CA" sz="1400" dirty="0" smtClean="0"/>
              <a:t>else we can </a:t>
            </a:r>
            <a:br>
              <a:rPr lang="en-CA" sz="1400" dirty="0" smtClean="0"/>
            </a:br>
            <a:r>
              <a:rPr lang="en-CA" sz="1400" dirty="0" smtClean="0"/>
              <a:t>measure)</a:t>
            </a:r>
            <a:endParaRPr lang="en-CA" sz="1400" dirty="0"/>
          </a:p>
        </p:txBody>
      </p:sp>
      <p:sp>
        <p:nvSpPr>
          <p:cNvPr id="10" name="TextBox 9"/>
          <p:cNvSpPr txBox="1"/>
          <p:nvPr>
            <p:custDataLst>
              <p:tags r:id="rId6"/>
            </p:custDataLst>
          </p:nvPr>
        </p:nvSpPr>
        <p:spPr>
          <a:xfrm>
            <a:off x="7524328" y="5877272"/>
            <a:ext cx="1388522" cy="461665"/>
          </a:xfrm>
          <a:prstGeom prst="rect">
            <a:avLst/>
          </a:prstGeom>
          <a:noFill/>
        </p:spPr>
        <p:txBody>
          <a:bodyPr wrap="none" rtlCol="0">
            <a:spAutoFit/>
          </a:bodyPr>
          <a:lstStyle/>
          <a:p>
            <a:r>
              <a:rPr lang="en-CA" dirty="0" smtClean="0"/>
              <a:t>Input size</a:t>
            </a:r>
            <a:endParaRPr lang="en-CA" dirty="0"/>
          </a:p>
        </p:txBody>
      </p:sp>
      <p:sp>
        <p:nvSpPr>
          <p:cNvPr id="14" name="Freeform 13"/>
          <p:cNvSpPr/>
          <p:nvPr>
            <p:custDataLst>
              <p:tags r:id="rId7"/>
            </p:custDataLst>
          </p:nvPr>
        </p:nvSpPr>
        <p:spPr bwMode="auto">
          <a:xfrm>
            <a:off x="1118795" y="2775473"/>
            <a:ext cx="7164593" cy="3033656"/>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5" name="Freeform 14"/>
          <p:cNvSpPr/>
          <p:nvPr>
            <p:custDataLst>
              <p:tags r:id="rId8"/>
            </p:custDataLst>
          </p:nvPr>
        </p:nvSpPr>
        <p:spPr bwMode="auto">
          <a:xfrm>
            <a:off x="1115616" y="404664"/>
            <a:ext cx="7164593" cy="5409920"/>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9900CC"/>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Freeform 15"/>
          <p:cNvSpPr/>
          <p:nvPr>
            <p:custDataLst>
              <p:tags r:id="rId9"/>
            </p:custDataLst>
          </p:nvPr>
        </p:nvSpPr>
        <p:spPr bwMode="auto">
          <a:xfrm>
            <a:off x="1127760" y="1844040"/>
            <a:ext cx="8016240" cy="3962400"/>
          </a:xfrm>
          <a:custGeom>
            <a:avLst/>
            <a:gdLst>
              <a:gd name="connsiteX0" fmla="*/ 0 w 7803003"/>
              <a:gd name="connsiteY0" fmla="*/ 3962400 h 3962400"/>
              <a:gd name="connsiteX1" fmla="*/ 91440 w 7803003"/>
              <a:gd name="connsiteY1" fmla="*/ 3870960 h 3962400"/>
              <a:gd name="connsiteX2" fmla="*/ 228600 w 7803003"/>
              <a:gd name="connsiteY2" fmla="*/ 3779520 h 3962400"/>
              <a:gd name="connsiteX3" fmla="*/ 320040 w 7803003"/>
              <a:gd name="connsiteY3" fmla="*/ 3718560 h 3962400"/>
              <a:gd name="connsiteX4" fmla="*/ 365760 w 7803003"/>
              <a:gd name="connsiteY4" fmla="*/ 3688080 h 3962400"/>
              <a:gd name="connsiteX5" fmla="*/ 396240 w 7803003"/>
              <a:gd name="connsiteY5" fmla="*/ 3642360 h 3962400"/>
              <a:gd name="connsiteX6" fmla="*/ 441960 w 7803003"/>
              <a:gd name="connsiteY6" fmla="*/ 3627120 h 3962400"/>
              <a:gd name="connsiteX7" fmla="*/ 487680 w 7803003"/>
              <a:gd name="connsiteY7" fmla="*/ 3596640 h 3962400"/>
              <a:gd name="connsiteX8" fmla="*/ 563880 w 7803003"/>
              <a:gd name="connsiteY8" fmla="*/ 3535680 h 3962400"/>
              <a:gd name="connsiteX9" fmla="*/ 655320 w 7803003"/>
              <a:gd name="connsiteY9" fmla="*/ 3474720 h 3962400"/>
              <a:gd name="connsiteX10" fmla="*/ 990600 w 7803003"/>
              <a:gd name="connsiteY10" fmla="*/ 3429000 h 3962400"/>
              <a:gd name="connsiteX11" fmla="*/ 1325880 w 7803003"/>
              <a:gd name="connsiteY11" fmla="*/ 3413760 h 3962400"/>
              <a:gd name="connsiteX12" fmla="*/ 2133600 w 7803003"/>
              <a:gd name="connsiteY12" fmla="*/ 3398520 h 3962400"/>
              <a:gd name="connsiteX13" fmla="*/ 2270760 w 7803003"/>
              <a:gd name="connsiteY13" fmla="*/ 3383280 h 3962400"/>
              <a:gd name="connsiteX14" fmla="*/ 2423160 w 7803003"/>
              <a:gd name="connsiteY14" fmla="*/ 3337560 h 3962400"/>
              <a:gd name="connsiteX15" fmla="*/ 2468880 w 7803003"/>
              <a:gd name="connsiteY15" fmla="*/ 3322320 h 3962400"/>
              <a:gd name="connsiteX16" fmla="*/ 2560320 w 7803003"/>
              <a:gd name="connsiteY16" fmla="*/ 3276600 h 3962400"/>
              <a:gd name="connsiteX17" fmla="*/ 2651760 w 7803003"/>
              <a:gd name="connsiteY17" fmla="*/ 3215640 h 3962400"/>
              <a:gd name="connsiteX18" fmla="*/ 2697480 w 7803003"/>
              <a:gd name="connsiteY18" fmla="*/ 3200400 h 3962400"/>
              <a:gd name="connsiteX19" fmla="*/ 2834640 w 7803003"/>
              <a:gd name="connsiteY19" fmla="*/ 3093720 h 3962400"/>
              <a:gd name="connsiteX20" fmla="*/ 2865120 w 7803003"/>
              <a:gd name="connsiteY20" fmla="*/ 3048000 h 3962400"/>
              <a:gd name="connsiteX21" fmla="*/ 2956560 w 7803003"/>
              <a:gd name="connsiteY21" fmla="*/ 2956560 h 3962400"/>
              <a:gd name="connsiteX22" fmla="*/ 3048000 w 7803003"/>
              <a:gd name="connsiteY22" fmla="*/ 2819400 h 3962400"/>
              <a:gd name="connsiteX23" fmla="*/ 3078480 w 7803003"/>
              <a:gd name="connsiteY23" fmla="*/ 2773680 h 3962400"/>
              <a:gd name="connsiteX24" fmla="*/ 3124200 w 7803003"/>
              <a:gd name="connsiteY24" fmla="*/ 2743200 h 3962400"/>
              <a:gd name="connsiteX25" fmla="*/ 3185160 w 7803003"/>
              <a:gd name="connsiteY25" fmla="*/ 2651760 h 3962400"/>
              <a:gd name="connsiteX26" fmla="*/ 3261360 w 7803003"/>
              <a:gd name="connsiteY26" fmla="*/ 2514600 h 3962400"/>
              <a:gd name="connsiteX27" fmla="*/ 3291840 w 7803003"/>
              <a:gd name="connsiteY27" fmla="*/ 2468880 h 3962400"/>
              <a:gd name="connsiteX28" fmla="*/ 3337560 w 7803003"/>
              <a:gd name="connsiteY28" fmla="*/ 2438400 h 3962400"/>
              <a:gd name="connsiteX29" fmla="*/ 3444240 w 7803003"/>
              <a:gd name="connsiteY29" fmla="*/ 2301240 h 3962400"/>
              <a:gd name="connsiteX30" fmla="*/ 3581400 w 7803003"/>
              <a:gd name="connsiteY30" fmla="*/ 2240280 h 3962400"/>
              <a:gd name="connsiteX31" fmla="*/ 3672840 w 7803003"/>
              <a:gd name="connsiteY31" fmla="*/ 2209800 h 3962400"/>
              <a:gd name="connsiteX32" fmla="*/ 3840480 w 7803003"/>
              <a:gd name="connsiteY32" fmla="*/ 2164080 h 3962400"/>
              <a:gd name="connsiteX33" fmla="*/ 3947160 w 7803003"/>
              <a:gd name="connsiteY33" fmla="*/ 2148840 h 3962400"/>
              <a:gd name="connsiteX34" fmla="*/ 4145280 w 7803003"/>
              <a:gd name="connsiteY34" fmla="*/ 2118360 h 3962400"/>
              <a:gd name="connsiteX35" fmla="*/ 4495800 w 7803003"/>
              <a:gd name="connsiteY35" fmla="*/ 2087880 h 3962400"/>
              <a:gd name="connsiteX36" fmla="*/ 5105400 w 7803003"/>
              <a:gd name="connsiteY36" fmla="*/ 2057400 h 3962400"/>
              <a:gd name="connsiteX37" fmla="*/ 5638800 w 7803003"/>
              <a:gd name="connsiteY37" fmla="*/ 2026920 h 3962400"/>
              <a:gd name="connsiteX38" fmla="*/ 5715000 w 7803003"/>
              <a:gd name="connsiteY38" fmla="*/ 2011680 h 3962400"/>
              <a:gd name="connsiteX39" fmla="*/ 5836920 w 7803003"/>
              <a:gd name="connsiteY39" fmla="*/ 1996440 h 3962400"/>
              <a:gd name="connsiteX40" fmla="*/ 6019800 w 7803003"/>
              <a:gd name="connsiteY40" fmla="*/ 1950720 h 3962400"/>
              <a:gd name="connsiteX41" fmla="*/ 6126480 w 7803003"/>
              <a:gd name="connsiteY41" fmla="*/ 1920240 h 3962400"/>
              <a:gd name="connsiteX42" fmla="*/ 6263640 w 7803003"/>
              <a:gd name="connsiteY42" fmla="*/ 1889760 h 3962400"/>
              <a:gd name="connsiteX43" fmla="*/ 6355080 w 7803003"/>
              <a:gd name="connsiteY43" fmla="*/ 1859280 h 3962400"/>
              <a:gd name="connsiteX44" fmla="*/ 6446520 w 7803003"/>
              <a:gd name="connsiteY44" fmla="*/ 1813560 h 3962400"/>
              <a:gd name="connsiteX45" fmla="*/ 6492240 w 7803003"/>
              <a:gd name="connsiteY45" fmla="*/ 1767840 h 3962400"/>
              <a:gd name="connsiteX46" fmla="*/ 6583680 w 7803003"/>
              <a:gd name="connsiteY46" fmla="*/ 1691640 h 3962400"/>
              <a:gd name="connsiteX47" fmla="*/ 6644640 w 7803003"/>
              <a:gd name="connsiteY47" fmla="*/ 1600200 h 3962400"/>
              <a:gd name="connsiteX48" fmla="*/ 6705600 w 7803003"/>
              <a:gd name="connsiteY48" fmla="*/ 1508760 h 3962400"/>
              <a:gd name="connsiteX49" fmla="*/ 6736080 w 7803003"/>
              <a:gd name="connsiteY49" fmla="*/ 1463040 h 3962400"/>
              <a:gd name="connsiteX50" fmla="*/ 6781800 w 7803003"/>
              <a:gd name="connsiteY50" fmla="*/ 1417320 h 3962400"/>
              <a:gd name="connsiteX51" fmla="*/ 6812280 w 7803003"/>
              <a:gd name="connsiteY51" fmla="*/ 1325880 h 3962400"/>
              <a:gd name="connsiteX52" fmla="*/ 6842760 w 7803003"/>
              <a:gd name="connsiteY52" fmla="*/ 1280160 h 3962400"/>
              <a:gd name="connsiteX53" fmla="*/ 6858000 w 7803003"/>
              <a:gd name="connsiteY53" fmla="*/ 1234440 h 3962400"/>
              <a:gd name="connsiteX54" fmla="*/ 6888480 w 7803003"/>
              <a:gd name="connsiteY54" fmla="*/ 1188720 h 3962400"/>
              <a:gd name="connsiteX55" fmla="*/ 6918960 w 7803003"/>
              <a:gd name="connsiteY55" fmla="*/ 1097280 h 3962400"/>
              <a:gd name="connsiteX56" fmla="*/ 6934200 w 7803003"/>
              <a:gd name="connsiteY56" fmla="*/ 1051560 h 3962400"/>
              <a:gd name="connsiteX57" fmla="*/ 6964680 w 7803003"/>
              <a:gd name="connsiteY57" fmla="*/ 1005840 h 3962400"/>
              <a:gd name="connsiteX58" fmla="*/ 6995160 w 7803003"/>
              <a:gd name="connsiteY58" fmla="*/ 914400 h 3962400"/>
              <a:gd name="connsiteX59" fmla="*/ 7025640 w 7803003"/>
              <a:gd name="connsiteY59" fmla="*/ 868680 h 3962400"/>
              <a:gd name="connsiteX60" fmla="*/ 7071360 w 7803003"/>
              <a:gd name="connsiteY60" fmla="*/ 716280 h 3962400"/>
              <a:gd name="connsiteX61" fmla="*/ 7086600 w 7803003"/>
              <a:gd name="connsiteY61" fmla="*/ 640080 h 3962400"/>
              <a:gd name="connsiteX62" fmla="*/ 7132320 w 7803003"/>
              <a:gd name="connsiteY62" fmla="*/ 502920 h 3962400"/>
              <a:gd name="connsiteX63" fmla="*/ 7147560 w 7803003"/>
              <a:gd name="connsiteY63" fmla="*/ 457200 h 3962400"/>
              <a:gd name="connsiteX64" fmla="*/ 7162800 w 7803003"/>
              <a:gd name="connsiteY64" fmla="*/ 411480 h 3962400"/>
              <a:gd name="connsiteX65" fmla="*/ 7193280 w 7803003"/>
              <a:gd name="connsiteY65" fmla="*/ 365760 h 3962400"/>
              <a:gd name="connsiteX66" fmla="*/ 7208520 w 7803003"/>
              <a:gd name="connsiteY66" fmla="*/ 320040 h 3962400"/>
              <a:gd name="connsiteX67" fmla="*/ 7239000 w 7803003"/>
              <a:gd name="connsiteY67" fmla="*/ 274320 h 3962400"/>
              <a:gd name="connsiteX68" fmla="*/ 7269480 w 7803003"/>
              <a:gd name="connsiteY68" fmla="*/ 182880 h 3962400"/>
              <a:gd name="connsiteX69" fmla="*/ 7406640 w 7803003"/>
              <a:gd name="connsiteY69" fmla="*/ 137160 h 3962400"/>
              <a:gd name="connsiteX70" fmla="*/ 7452360 w 7803003"/>
              <a:gd name="connsiteY70" fmla="*/ 121920 h 3962400"/>
              <a:gd name="connsiteX71" fmla="*/ 7665720 w 7803003"/>
              <a:gd name="connsiteY71" fmla="*/ 60960 h 3962400"/>
              <a:gd name="connsiteX72" fmla="*/ 7757160 w 7803003"/>
              <a:gd name="connsiteY72" fmla="*/ 30480 h 3962400"/>
              <a:gd name="connsiteX73" fmla="*/ 7802880 w 7803003"/>
              <a:gd name="connsiteY73"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03003" h="3962400">
                <a:moveTo>
                  <a:pt x="0" y="3962400"/>
                </a:moveTo>
                <a:cubicBezTo>
                  <a:pt x="30480" y="3931920"/>
                  <a:pt x="58326" y="3898555"/>
                  <a:pt x="91440" y="3870960"/>
                </a:cubicBezTo>
                <a:lnTo>
                  <a:pt x="228600" y="3779520"/>
                </a:lnTo>
                <a:lnTo>
                  <a:pt x="320040" y="3718560"/>
                </a:lnTo>
                <a:lnTo>
                  <a:pt x="365760" y="3688080"/>
                </a:lnTo>
                <a:cubicBezTo>
                  <a:pt x="375920" y="3672840"/>
                  <a:pt x="381937" y="3653802"/>
                  <a:pt x="396240" y="3642360"/>
                </a:cubicBezTo>
                <a:cubicBezTo>
                  <a:pt x="408784" y="3632325"/>
                  <a:pt x="427592" y="3634304"/>
                  <a:pt x="441960" y="3627120"/>
                </a:cubicBezTo>
                <a:cubicBezTo>
                  <a:pt x="458343" y="3618929"/>
                  <a:pt x="472440" y="3606800"/>
                  <a:pt x="487680" y="3596640"/>
                </a:cubicBezTo>
                <a:cubicBezTo>
                  <a:pt x="543998" y="3512163"/>
                  <a:pt x="485938" y="3578981"/>
                  <a:pt x="563880" y="3535680"/>
                </a:cubicBezTo>
                <a:cubicBezTo>
                  <a:pt x="595902" y="3517890"/>
                  <a:pt x="619781" y="3483605"/>
                  <a:pt x="655320" y="3474720"/>
                </a:cubicBezTo>
                <a:cubicBezTo>
                  <a:pt x="783968" y="3442558"/>
                  <a:pt x="790198" y="3438109"/>
                  <a:pt x="990600" y="3429000"/>
                </a:cubicBezTo>
                <a:lnTo>
                  <a:pt x="1325880" y="3413760"/>
                </a:lnTo>
                <a:lnTo>
                  <a:pt x="2133600" y="3398520"/>
                </a:lnTo>
                <a:cubicBezTo>
                  <a:pt x="2179320" y="3393440"/>
                  <a:pt x="2225294" y="3390275"/>
                  <a:pt x="2270760" y="3383280"/>
                </a:cubicBezTo>
                <a:cubicBezTo>
                  <a:pt x="2313534" y="3376699"/>
                  <a:pt x="2387557" y="3349428"/>
                  <a:pt x="2423160" y="3337560"/>
                </a:cubicBezTo>
                <a:cubicBezTo>
                  <a:pt x="2438400" y="3332480"/>
                  <a:pt x="2455514" y="3331231"/>
                  <a:pt x="2468880" y="3322320"/>
                </a:cubicBezTo>
                <a:cubicBezTo>
                  <a:pt x="2671848" y="3187008"/>
                  <a:pt x="2371031" y="3381760"/>
                  <a:pt x="2560320" y="3276600"/>
                </a:cubicBezTo>
                <a:cubicBezTo>
                  <a:pt x="2592342" y="3258810"/>
                  <a:pt x="2617007" y="3227224"/>
                  <a:pt x="2651760" y="3215640"/>
                </a:cubicBezTo>
                <a:cubicBezTo>
                  <a:pt x="2667000" y="3210560"/>
                  <a:pt x="2683437" y="3208202"/>
                  <a:pt x="2697480" y="3200400"/>
                </a:cubicBezTo>
                <a:cubicBezTo>
                  <a:pt x="2750215" y="3171103"/>
                  <a:pt x="2796340" y="3139681"/>
                  <a:pt x="2834640" y="3093720"/>
                </a:cubicBezTo>
                <a:cubicBezTo>
                  <a:pt x="2846366" y="3079649"/>
                  <a:pt x="2852951" y="3061690"/>
                  <a:pt x="2865120" y="3048000"/>
                </a:cubicBezTo>
                <a:cubicBezTo>
                  <a:pt x="2893758" y="3015783"/>
                  <a:pt x="2932650" y="2992426"/>
                  <a:pt x="2956560" y="2956560"/>
                </a:cubicBezTo>
                <a:lnTo>
                  <a:pt x="3048000" y="2819400"/>
                </a:lnTo>
                <a:cubicBezTo>
                  <a:pt x="3058160" y="2804160"/>
                  <a:pt x="3063240" y="2783840"/>
                  <a:pt x="3078480" y="2773680"/>
                </a:cubicBezTo>
                <a:lnTo>
                  <a:pt x="3124200" y="2743200"/>
                </a:lnTo>
                <a:cubicBezTo>
                  <a:pt x="3144520" y="2712720"/>
                  <a:pt x="3173576" y="2686513"/>
                  <a:pt x="3185160" y="2651760"/>
                </a:cubicBezTo>
                <a:cubicBezTo>
                  <a:pt x="3211984" y="2571287"/>
                  <a:pt x="3191489" y="2619406"/>
                  <a:pt x="3261360" y="2514600"/>
                </a:cubicBezTo>
                <a:cubicBezTo>
                  <a:pt x="3271520" y="2499360"/>
                  <a:pt x="3276600" y="2479040"/>
                  <a:pt x="3291840" y="2468880"/>
                </a:cubicBezTo>
                <a:lnTo>
                  <a:pt x="3337560" y="2438400"/>
                </a:lnTo>
                <a:cubicBezTo>
                  <a:pt x="3380041" y="2374678"/>
                  <a:pt x="3390523" y="2346004"/>
                  <a:pt x="3444240" y="2301240"/>
                </a:cubicBezTo>
                <a:cubicBezTo>
                  <a:pt x="3492542" y="2260988"/>
                  <a:pt x="3514947" y="2262431"/>
                  <a:pt x="3581400" y="2240280"/>
                </a:cubicBezTo>
                <a:lnTo>
                  <a:pt x="3672840" y="2209800"/>
                </a:lnTo>
                <a:cubicBezTo>
                  <a:pt x="3728640" y="2191200"/>
                  <a:pt x="3780322" y="2172674"/>
                  <a:pt x="3840480" y="2164080"/>
                </a:cubicBezTo>
                <a:lnTo>
                  <a:pt x="3947160" y="2148840"/>
                </a:lnTo>
                <a:cubicBezTo>
                  <a:pt x="4057320" y="2131892"/>
                  <a:pt x="4027437" y="2133090"/>
                  <a:pt x="4145280" y="2118360"/>
                </a:cubicBezTo>
                <a:cubicBezTo>
                  <a:pt x="4273470" y="2102336"/>
                  <a:pt x="4360298" y="2095408"/>
                  <a:pt x="4495800" y="2087880"/>
                </a:cubicBezTo>
                <a:lnTo>
                  <a:pt x="5105400" y="2057400"/>
                </a:lnTo>
                <a:cubicBezTo>
                  <a:pt x="5418513" y="2018261"/>
                  <a:pt x="5002077" y="2066715"/>
                  <a:pt x="5638800" y="2026920"/>
                </a:cubicBezTo>
                <a:cubicBezTo>
                  <a:pt x="5664653" y="2025304"/>
                  <a:pt x="5689398" y="2015619"/>
                  <a:pt x="5715000" y="2011680"/>
                </a:cubicBezTo>
                <a:cubicBezTo>
                  <a:pt x="5755480" y="2005452"/>
                  <a:pt x="5796280" y="2001520"/>
                  <a:pt x="5836920" y="1996440"/>
                </a:cubicBezTo>
                <a:cubicBezTo>
                  <a:pt x="5989681" y="1945520"/>
                  <a:pt x="5865886" y="1981503"/>
                  <a:pt x="6019800" y="1950720"/>
                </a:cubicBezTo>
                <a:cubicBezTo>
                  <a:pt x="6162333" y="1922213"/>
                  <a:pt x="6010279" y="1949290"/>
                  <a:pt x="6126480" y="1920240"/>
                </a:cubicBezTo>
                <a:cubicBezTo>
                  <a:pt x="6213491" y="1898487"/>
                  <a:pt x="6185416" y="1913227"/>
                  <a:pt x="6263640" y="1889760"/>
                </a:cubicBezTo>
                <a:cubicBezTo>
                  <a:pt x="6294414" y="1880528"/>
                  <a:pt x="6328347" y="1877102"/>
                  <a:pt x="6355080" y="1859280"/>
                </a:cubicBezTo>
                <a:cubicBezTo>
                  <a:pt x="6414166" y="1819889"/>
                  <a:pt x="6383424" y="1834592"/>
                  <a:pt x="6446520" y="1813560"/>
                </a:cubicBezTo>
                <a:cubicBezTo>
                  <a:pt x="6461760" y="1798320"/>
                  <a:pt x="6475683" y="1781638"/>
                  <a:pt x="6492240" y="1767840"/>
                </a:cubicBezTo>
                <a:cubicBezTo>
                  <a:pt x="6547853" y="1721496"/>
                  <a:pt x="6534469" y="1754911"/>
                  <a:pt x="6583680" y="1691640"/>
                </a:cubicBezTo>
                <a:cubicBezTo>
                  <a:pt x="6606170" y="1662724"/>
                  <a:pt x="6624320" y="1630680"/>
                  <a:pt x="6644640" y="1600200"/>
                </a:cubicBezTo>
                <a:lnTo>
                  <a:pt x="6705600" y="1508760"/>
                </a:lnTo>
                <a:cubicBezTo>
                  <a:pt x="6715760" y="1493520"/>
                  <a:pt x="6723128" y="1475992"/>
                  <a:pt x="6736080" y="1463040"/>
                </a:cubicBezTo>
                <a:lnTo>
                  <a:pt x="6781800" y="1417320"/>
                </a:lnTo>
                <a:cubicBezTo>
                  <a:pt x="6791960" y="1386840"/>
                  <a:pt x="6794458" y="1352613"/>
                  <a:pt x="6812280" y="1325880"/>
                </a:cubicBezTo>
                <a:cubicBezTo>
                  <a:pt x="6822440" y="1310640"/>
                  <a:pt x="6834569" y="1296543"/>
                  <a:pt x="6842760" y="1280160"/>
                </a:cubicBezTo>
                <a:cubicBezTo>
                  <a:pt x="6849944" y="1265792"/>
                  <a:pt x="6850816" y="1248808"/>
                  <a:pt x="6858000" y="1234440"/>
                </a:cubicBezTo>
                <a:cubicBezTo>
                  <a:pt x="6866191" y="1218057"/>
                  <a:pt x="6881041" y="1205458"/>
                  <a:pt x="6888480" y="1188720"/>
                </a:cubicBezTo>
                <a:cubicBezTo>
                  <a:pt x="6901529" y="1159360"/>
                  <a:pt x="6908800" y="1127760"/>
                  <a:pt x="6918960" y="1097280"/>
                </a:cubicBezTo>
                <a:cubicBezTo>
                  <a:pt x="6924040" y="1082040"/>
                  <a:pt x="6925289" y="1064926"/>
                  <a:pt x="6934200" y="1051560"/>
                </a:cubicBezTo>
                <a:cubicBezTo>
                  <a:pt x="6944360" y="1036320"/>
                  <a:pt x="6957241" y="1022578"/>
                  <a:pt x="6964680" y="1005840"/>
                </a:cubicBezTo>
                <a:cubicBezTo>
                  <a:pt x="6977729" y="976480"/>
                  <a:pt x="6977338" y="941133"/>
                  <a:pt x="6995160" y="914400"/>
                </a:cubicBezTo>
                <a:cubicBezTo>
                  <a:pt x="7005320" y="899160"/>
                  <a:pt x="7018201" y="885418"/>
                  <a:pt x="7025640" y="868680"/>
                </a:cubicBezTo>
                <a:cubicBezTo>
                  <a:pt x="7042525" y="830690"/>
                  <a:pt x="7061509" y="760610"/>
                  <a:pt x="7071360" y="716280"/>
                </a:cubicBezTo>
                <a:cubicBezTo>
                  <a:pt x="7076979" y="690994"/>
                  <a:pt x="7079784" y="665070"/>
                  <a:pt x="7086600" y="640080"/>
                </a:cubicBezTo>
                <a:lnTo>
                  <a:pt x="7132320" y="502920"/>
                </a:lnTo>
                <a:lnTo>
                  <a:pt x="7147560" y="457200"/>
                </a:lnTo>
                <a:cubicBezTo>
                  <a:pt x="7152640" y="441960"/>
                  <a:pt x="7153889" y="424846"/>
                  <a:pt x="7162800" y="411480"/>
                </a:cubicBezTo>
                <a:cubicBezTo>
                  <a:pt x="7172960" y="396240"/>
                  <a:pt x="7185089" y="382143"/>
                  <a:pt x="7193280" y="365760"/>
                </a:cubicBezTo>
                <a:cubicBezTo>
                  <a:pt x="7200464" y="351392"/>
                  <a:pt x="7201336" y="334408"/>
                  <a:pt x="7208520" y="320040"/>
                </a:cubicBezTo>
                <a:cubicBezTo>
                  <a:pt x="7216711" y="303657"/>
                  <a:pt x="7231561" y="291058"/>
                  <a:pt x="7239000" y="274320"/>
                </a:cubicBezTo>
                <a:cubicBezTo>
                  <a:pt x="7252049" y="244960"/>
                  <a:pt x="7239000" y="193040"/>
                  <a:pt x="7269480" y="182880"/>
                </a:cubicBezTo>
                <a:lnTo>
                  <a:pt x="7406640" y="137160"/>
                </a:lnTo>
                <a:cubicBezTo>
                  <a:pt x="7421880" y="132080"/>
                  <a:pt x="7436775" y="125816"/>
                  <a:pt x="7452360" y="121920"/>
                </a:cubicBezTo>
                <a:cubicBezTo>
                  <a:pt x="7605449" y="83648"/>
                  <a:pt x="7534539" y="104687"/>
                  <a:pt x="7665720" y="60960"/>
                </a:cubicBezTo>
                <a:lnTo>
                  <a:pt x="7757160" y="30480"/>
                </a:lnTo>
                <a:cubicBezTo>
                  <a:pt x="7807699" y="13634"/>
                  <a:pt x="7802880" y="31304"/>
                  <a:pt x="7802880" y="0"/>
                </a:cubicBezTo>
              </a:path>
            </a:pathLst>
          </a:custGeom>
          <a:noFill/>
          <a:ln w="9525" cap="flat" cmpd="sng" algn="ctr">
            <a:solidFill>
              <a:srgbClr val="9BD4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10"/>
            </p:custDataLst>
          </p:nvPr>
        </p:nvSpPr>
        <p:spPr>
          <a:xfrm>
            <a:off x="33289" y="6413266"/>
            <a:ext cx="9075215" cy="461665"/>
          </a:xfrm>
          <a:prstGeom prst="rect">
            <a:avLst/>
          </a:prstGeom>
        </p:spPr>
        <p:txBody>
          <a:bodyPr wrap="square">
            <a:spAutoFit/>
          </a:bodyPr>
          <a:lstStyle/>
          <a:p>
            <a:pPr algn="ctr"/>
            <a:r>
              <a:rPr lang="en-US" sz="2000" dirty="0" smtClean="0">
                <a:solidFill>
                  <a:srgbClr val="0070C0"/>
                </a:solidFill>
              </a:rPr>
              <a:t>T(n)</a:t>
            </a:r>
            <a:r>
              <a:rPr lang="en-US" sz="2000" dirty="0" smtClean="0"/>
              <a:t> </a:t>
            </a:r>
            <a:r>
              <a:rPr lang="en-US" sz="2000" dirty="0" smtClean="0">
                <a:sym typeface="Symbol" pitchFamily="18" charset="2"/>
              </a:rPr>
              <a:t></a:t>
            </a:r>
            <a:r>
              <a:rPr lang="en-US" sz="2000" dirty="0" smtClean="0"/>
              <a:t> O(</a:t>
            </a:r>
            <a:r>
              <a:rPr lang="en-US" sz="2000" dirty="0" smtClean="0">
                <a:solidFill>
                  <a:srgbClr val="FF0000"/>
                </a:solidFill>
              </a:rPr>
              <a:t>f(n)</a:t>
            </a:r>
            <a:r>
              <a:rPr lang="en-US" sz="2000" dirty="0" smtClean="0"/>
              <a:t>) if there are constants </a:t>
            </a:r>
            <a:r>
              <a:rPr lang="en-US" b="1" dirty="0" smtClean="0">
                <a:solidFill>
                  <a:srgbClr val="9900CC"/>
                </a:solidFill>
              </a:rPr>
              <a:t>c</a:t>
            </a:r>
            <a:r>
              <a:rPr lang="en-US" sz="2000" dirty="0" smtClean="0"/>
              <a:t> and </a:t>
            </a:r>
            <a:r>
              <a:rPr lang="en-US" sz="2000" dirty="0" smtClean="0">
                <a:solidFill>
                  <a:srgbClr val="339933"/>
                </a:solidFill>
              </a:rPr>
              <a:t>n</a:t>
            </a:r>
            <a:r>
              <a:rPr lang="en-US" sz="2000" baseline="-25000" dirty="0" smtClean="0">
                <a:solidFill>
                  <a:srgbClr val="339933"/>
                </a:solidFill>
              </a:rPr>
              <a:t>0</a:t>
            </a:r>
            <a:r>
              <a:rPr lang="en-US" sz="2000" dirty="0" smtClean="0"/>
              <a:t> such that T(n) </a:t>
            </a:r>
            <a:r>
              <a:rPr lang="en-US" sz="2000" dirty="0" smtClean="0">
                <a:sym typeface="Symbol" pitchFamily="18" charset="2"/>
              </a:rPr>
              <a:t> </a:t>
            </a:r>
            <a:r>
              <a:rPr lang="en-US" b="1" dirty="0" smtClean="0">
                <a:solidFill>
                  <a:srgbClr val="9900CC"/>
                </a:solidFill>
                <a:sym typeface="Symbol" pitchFamily="18" charset="2"/>
              </a:rPr>
              <a:t>c f(n)</a:t>
            </a:r>
            <a:r>
              <a:rPr lang="en-US" sz="2000" dirty="0" smtClean="0">
                <a:sym typeface="Symbol" pitchFamily="18" charset="2"/>
              </a:rPr>
              <a:t> for all </a:t>
            </a:r>
            <a:r>
              <a:rPr lang="en-US" sz="2000" dirty="0" smtClean="0">
                <a:solidFill>
                  <a:srgbClr val="339933"/>
                </a:solidFill>
                <a:sym typeface="Symbol" pitchFamily="18" charset="2"/>
              </a:rPr>
              <a:t>n  n</a:t>
            </a:r>
            <a:r>
              <a:rPr lang="en-US" sz="2000" baseline="-25000" dirty="0" smtClean="0">
                <a:solidFill>
                  <a:srgbClr val="339933"/>
                </a:solidFill>
                <a:sym typeface="Symbol" pitchFamily="18" charset="2"/>
              </a:rPr>
              <a:t>0</a:t>
            </a:r>
          </a:p>
        </p:txBody>
      </p:sp>
      <p:sp>
        <p:nvSpPr>
          <p:cNvPr id="21" name="TextBox 20"/>
          <p:cNvSpPr txBox="1"/>
          <p:nvPr>
            <p:custDataLst>
              <p:tags r:id="rId11"/>
            </p:custDataLst>
          </p:nvPr>
        </p:nvSpPr>
        <p:spPr>
          <a:xfrm>
            <a:off x="8316416" y="1556792"/>
            <a:ext cx="731290" cy="461665"/>
          </a:xfrm>
          <a:prstGeom prst="rect">
            <a:avLst/>
          </a:prstGeom>
          <a:noFill/>
        </p:spPr>
        <p:txBody>
          <a:bodyPr wrap="none" rtlCol="0">
            <a:spAutoFit/>
          </a:bodyPr>
          <a:lstStyle/>
          <a:p>
            <a:r>
              <a:rPr lang="en-CA" dirty="0" smtClean="0">
                <a:solidFill>
                  <a:srgbClr val="9BD4FF"/>
                </a:solidFill>
              </a:rPr>
              <a:t>T(n)</a:t>
            </a:r>
            <a:endParaRPr lang="en-CA" dirty="0">
              <a:solidFill>
                <a:srgbClr val="9BD4FF"/>
              </a:solidFill>
            </a:endParaRPr>
          </a:p>
        </p:txBody>
      </p:sp>
      <p:sp>
        <p:nvSpPr>
          <p:cNvPr id="22" name="TextBox 21"/>
          <p:cNvSpPr txBox="1"/>
          <p:nvPr>
            <p:custDataLst>
              <p:tags r:id="rId12"/>
            </p:custDataLst>
          </p:nvPr>
        </p:nvSpPr>
        <p:spPr>
          <a:xfrm>
            <a:off x="7814101" y="3861048"/>
            <a:ext cx="646331" cy="461665"/>
          </a:xfrm>
          <a:prstGeom prst="rect">
            <a:avLst/>
          </a:prstGeom>
          <a:noFill/>
        </p:spPr>
        <p:txBody>
          <a:bodyPr wrap="none" rtlCol="0">
            <a:spAutoFit/>
          </a:bodyPr>
          <a:lstStyle/>
          <a:p>
            <a:r>
              <a:rPr lang="en-CA" dirty="0" smtClean="0">
                <a:solidFill>
                  <a:srgbClr val="FF0000"/>
                </a:solidFill>
              </a:rPr>
              <a:t>f(n)</a:t>
            </a:r>
            <a:endParaRPr lang="en-CA" dirty="0">
              <a:solidFill>
                <a:srgbClr val="FF0000"/>
              </a:solidFill>
            </a:endParaRPr>
          </a:p>
        </p:txBody>
      </p:sp>
      <p:sp>
        <p:nvSpPr>
          <p:cNvPr id="23" name="TextBox 22"/>
          <p:cNvSpPr txBox="1"/>
          <p:nvPr>
            <p:custDataLst>
              <p:tags r:id="rId13"/>
            </p:custDataLst>
          </p:nvPr>
        </p:nvSpPr>
        <p:spPr>
          <a:xfrm>
            <a:off x="5656685" y="4479503"/>
            <a:ext cx="859531" cy="461665"/>
          </a:xfrm>
          <a:prstGeom prst="rect">
            <a:avLst/>
          </a:prstGeom>
          <a:noFill/>
        </p:spPr>
        <p:txBody>
          <a:bodyPr wrap="none" rtlCol="0">
            <a:spAutoFit/>
          </a:bodyPr>
          <a:lstStyle/>
          <a:p>
            <a:r>
              <a:rPr lang="en-CA" dirty="0" smtClean="0">
                <a:solidFill>
                  <a:srgbClr val="9900CC"/>
                </a:solidFill>
              </a:rPr>
              <a:t>c f(n)</a:t>
            </a:r>
            <a:endParaRPr lang="en-CA" dirty="0">
              <a:solidFill>
                <a:srgbClr val="9900CC"/>
              </a:solidFill>
            </a:endParaRPr>
          </a:p>
        </p:txBody>
      </p:sp>
      <p:sp>
        <p:nvSpPr>
          <p:cNvPr id="3" name="TextBox 2"/>
          <p:cNvSpPr txBox="1"/>
          <p:nvPr>
            <p:custDataLst>
              <p:tags r:id="rId14"/>
            </p:custDataLst>
          </p:nvPr>
        </p:nvSpPr>
        <p:spPr>
          <a:xfrm>
            <a:off x="1187624" y="1988840"/>
            <a:ext cx="6519157" cy="1200329"/>
          </a:xfrm>
          <a:prstGeom prst="rect">
            <a:avLst/>
          </a:prstGeom>
          <a:noFill/>
        </p:spPr>
        <p:txBody>
          <a:bodyPr wrap="none" rtlCol="0">
            <a:spAutoFit/>
          </a:bodyPr>
          <a:lstStyle/>
          <a:p>
            <a:r>
              <a:rPr lang="en-CA" dirty="0" smtClean="0"/>
              <a:t>We (usually) do not measure in any particular unit; </a:t>
            </a:r>
            <a:br>
              <a:rPr lang="en-CA" dirty="0" smtClean="0"/>
            </a:br>
            <a:r>
              <a:rPr lang="en-CA" dirty="0" smtClean="0"/>
              <a:t>so, we get to scale up our comparison function if</a:t>
            </a:r>
            <a:br>
              <a:rPr lang="en-CA" dirty="0" smtClean="0"/>
            </a:br>
            <a:r>
              <a:rPr lang="en-CA" dirty="0" smtClean="0"/>
              <a:t>need be.</a:t>
            </a:r>
            <a:endParaRPr lang="en-CA" dirty="0"/>
          </a:p>
        </p:txBody>
      </p:sp>
    </p:spTree>
    <p:extLst>
      <p:ext uri="{BB962C8B-B14F-4D97-AF65-F5344CB8AC3E}">
        <p14:creationId xmlns:p14="http://schemas.microsoft.com/office/powerpoint/2010/main" val="257897560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One Way to Think About Big-O</a:t>
            </a:r>
            <a:endParaRPr lang="en-CA" dirty="0"/>
          </a:p>
        </p:txBody>
      </p:sp>
      <p:sp>
        <p:nvSpPr>
          <p:cNvPr id="4" name="Slide Number Placeholder 3"/>
          <p:cNvSpPr>
            <a:spLocks noGrp="1"/>
          </p:cNvSpPr>
          <p:nvPr>
            <p:ph type="sldNum" sz="quarter" idx="12"/>
            <p:custDataLst>
              <p:tags r:id="rId2"/>
            </p:custDataLst>
          </p:nvPr>
        </p:nvSpPr>
        <p:spPr/>
        <p:txBody>
          <a:bodyPr/>
          <a:lstStyle/>
          <a:p>
            <a:pPr>
              <a:defRPr/>
            </a:pPr>
            <a:fld id="{2157E4D8-59BD-402D-8934-521B2DFF01F7}" type="slidenum">
              <a:rPr lang="en-US" smtClean="0"/>
              <a:pPr>
                <a:defRPr/>
              </a:pPr>
              <a:t>24</a:t>
            </a:fld>
            <a:endParaRPr lang="en-US"/>
          </a:p>
        </p:txBody>
      </p:sp>
      <p:cxnSp>
        <p:nvCxnSpPr>
          <p:cNvPr id="6" name="Straight Arrow Connector 5"/>
          <p:cNvCxnSpPr/>
          <p:nvPr>
            <p:custDataLst>
              <p:tags r:id="rId3"/>
            </p:custDataLst>
          </p:nvPr>
        </p:nvCxnSpPr>
        <p:spPr bwMode="auto">
          <a:xfrm flipV="1">
            <a:off x="1115616" y="1988840"/>
            <a:ext cx="0" cy="38164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custDataLst>
              <p:tags r:id="rId4"/>
            </p:custDataLst>
          </p:nvPr>
        </p:nvCxnSpPr>
        <p:spPr bwMode="auto">
          <a:xfrm>
            <a:off x="1115616" y="5805264"/>
            <a:ext cx="71287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custDataLst>
              <p:tags r:id="rId5"/>
            </p:custDataLst>
          </p:nvPr>
        </p:nvSpPr>
        <p:spPr>
          <a:xfrm>
            <a:off x="35496" y="1916832"/>
            <a:ext cx="1111202" cy="1107996"/>
          </a:xfrm>
          <a:prstGeom prst="rect">
            <a:avLst/>
          </a:prstGeom>
          <a:noFill/>
        </p:spPr>
        <p:txBody>
          <a:bodyPr wrap="none" rtlCol="0">
            <a:spAutoFit/>
          </a:bodyPr>
          <a:lstStyle/>
          <a:p>
            <a:r>
              <a:rPr lang="en-CA" dirty="0" smtClean="0"/>
              <a:t>Time</a:t>
            </a:r>
          </a:p>
          <a:p>
            <a:r>
              <a:rPr lang="en-CA" sz="1400" dirty="0" smtClean="0"/>
              <a:t>(or anything </a:t>
            </a:r>
            <a:br>
              <a:rPr lang="en-CA" sz="1400" dirty="0" smtClean="0"/>
            </a:br>
            <a:r>
              <a:rPr lang="en-CA" sz="1400" dirty="0" smtClean="0"/>
              <a:t>else we can </a:t>
            </a:r>
            <a:br>
              <a:rPr lang="en-CA" sz="1400" dirty="0" smtClean="0"/>
            </a:br>
            <a:r>
              <a:rPr lang="en-CA" sz="1400" dirty="0" smtClean="0"/>
              <a:t>measure)</a:t>
            </a:r>
            <a:endParaRPr lang="en-CA" sz="1400" dirty="0"/>
          </a:p>
        </p:txBody>
      </p:sp>
      <p:sp>
        <p:nvSpPr>
          <p:cNvPr id="10" name="TextBox 9"/>
          <p:cNvSpPr txBox="1"/>
          <p:nvPr>
            <p:custDataLst>
              <p:tags r:id="rId6"/>
            </p:custDataLst>
          </p:nvPr>
        </p:nvSpPr>
        <p:spPr>
          <a:xfrm>
            <a:off x="7524328" y="5877272"/>
            <a:ext cx="1388522" cy="461665"/>
          </a:xfrm>
          <a:prstGeom prst="rect">
            <a:avLst/>
          </a:prstGeom>
          <a:noFill/>
        </p:spPr>
        <p:txBody>
          <a:bodyPr wrap="none" rtlCol="0">
            <a:spAutoFit/>
          </a:bodyPr>
          <a:lstStyle/>
          <a:p>
            <a:r>
              <a:rPr lang="en-CA" dirty="0" smtClean="0"/>
              <a:t>Input size</a:t>
            </a:r>
            <a:endParaRPr lang="en-CA" dirty="0"/>
          </a:p>
        </p:txBody>
      </p:sp>
      <p:sp>
        <p:nvSpPr>
          <p:cNvPr id="15" name="Freeform 14"/>
          <p:cNvSpPr/>
          <p:nvPr>
            <p:custDataLst>
              <p:tags r:id="rId7"/>
            </p:custDataLst>
          </p:nvPr>
        </p:nvSpPr>
        <p:spPr bwMode="auto">
          <a:xfrm>
            <a:off x="1115616" y="404664"/>
            <a:ext cx="7164593" cy="5409920"/>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9900CC"/>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Freeform 15"/>
          <p:cNvSpPr/>
          <p:nvPr>
            <p:custDataLst>
              <p:tags r:id="rId8"/>
            </p:custDataLst>
          </p:nvPr>
        </p:nvSpPr>
        <p:spPr bwMode="auto">
          <a:xfrm>
            <a:off x="1127760" y="1844040"/>
            <a:ext cx="8016240" cy="3962400"/>
          </a:xfrm>
          <a:custGeom>
            <a:avLst/>
            <a:gdLst>
              <a:gd name="connsiteX0" fmla="*/ 0 w 7803003"/>
              <a:gd name="connsiteY0" fmla="*/ 3962400 h 3962400"/>
              <a:gd name="connsiteX1" fmla="*/ 91440 w 7803003"/>
              <a:gd name="connsiteY1" fmla="*/ 3870960 h 3962400"/>
              <a:gd name="connsiteX2" fmla="*/ 228600 w 7803003"/>
              <a:gd name="connsiteY2" fmla="*/ 3779520 h 3962400"/>
              <a:gd name="connsiteX3" fmla="*/ 320040 w 7803003"/>
              <a:gd name="connsiteY3" fmla="*/ 3718560 h 3962400"/>
              <a:gd name="connsiteX4" fmla="*/ 365760 w 7803003"/>
              <a:gd name="connsiteY4" fmla="*/ 3688080 h 3962400"/>
              <a:gd name="connsiteX5" fmla="*/ 396240 w 7803003"/>
              <a:gd name="connsiteY5" fmla="*/ 3642360 h 3962400"/>
              <a:gd name="connsiteX6" fmla="*/ 441960 w 7803003"/>
              <a:gd name="connsiteY6" fmla="*/ 3627120 h 3962400"/>
              <a:gd name="connsiteX7" fmla="*/ 487680 w 7803003"/>
              <a:gd name="connsiteY7" fmla="*/ 3596640 h 3962400"/>
              <a:gd name="connsiteX8" fmla="*/ 563880 w 7803003"/>
              <a:gd name="connsiteY8" fmla="*/ 3535680 h 3962400"/>
              <a:gd name="connsiteX9" fmla="*/ 655320 w 7803003"/>
              <a:gd name="connsiteY9" fmla="*/ 3474720 h 3962400"/>
              <a:gd name="connsiteX10" fmla="*/ 990600 w 7803003"/>
              <a:gd name="connsiteY10" fmla="*/ 3429000 h 3962400"/>
              <a:gd name="connsiteX11" fmla="*/ 1325880 w 7803003"/>
              <a:gd name="connsiteY11" fmla="*/ 3413760 h 3962400"/>
              <a:gd name="connsiteX12" fmla="*/ 2133600 w 7803003"/>
              <a:gd name="connsiteY12" fmla="*/ 3398520 h 3962400"/>
              <a:gd name="connsiteX13" fmla="*/ 2270760 w 7803003"/>
              <a:gd name="connsiteY13" fmla="*/ 3383280 h 3962400"/>
              <a:gd name="connsiteX14" fmla="*/ 2423160 w 7803003"/>
              <a:gd name="connsiteY14" fmla="*/ 3337560 h 3962400"/>
              <a:gd name="connsiteX15" fmla="*/ 2468880 w 7803003"/>
              <a:gd name="connsiteY15" fmla="*/ 3322320 h 3962400"/>
              <a:gd name="connsiteX16" fmla="*/ 2560320 w 7803003"/>
              <a:gd name="connsiteY16" fmla="*/ 3276600 h 3962400"/>
              <a:gd name="connsiteX17" fmla="*/ 2651760 w 7803003"/>
              <a:gd name="connsiteY17" fmla="*/ 3215640 h 3962400"/>
              <a:gd name="connsiteX18" fmla="*/ 2697480 w 7803003"/>
              <a:gd name="connsiteY18" fmla="*/ 3200400 h 3962400"/>
              <a:gd name="connsiteX19" fmla="*/ 2834640 w 7803003"/>
              <a:gd name="connsiteY19" fmla="*/ 3093720 h 3962400"/>
              <a:gd name="connsiteX20" fmla="*/ 2865120 w 7803003"/>
              <a:gd name="connsiteY20" fmla="*/ 3048000 h 3962400"/>
              <a:gd name="connsiteX21" fmla="*/ 2956560 w 7803003"/>
              <a:gd name="connsiteY21" fmla="*/ 2956560 h 3962400"/>
              <a:gd name="connsiteX22" fmla="*/ 3048000 w 7803003"/>
              <a:gd name="connsiteY22" fmla="*/ 2819400 h 3962400"/>
              <a:gd name="connsiteX23" fmla="*/ 3078480 w 7803003"/>
              <a:gd name="connsiteY23" fmla="*/ 2773680 h 3962400"/>
              <a:gd name="connsiteX24" fmla="*/ 3124200 w 7803003"/>
              <a:gd name="connsiteY24" fmla="*/ 2743200 h 3962400"/>
              <a:gd name="connsiteX25" fmla="*/ 3185160 w 7803003"/>
              <a:gd name="connsiteY25" fmla="*/ 2651760 h 3962400"/>
              <a:gd name="connsiteX26" fmla="*/ 3261360 w 7803003"/>
              <a:gd name="connsiteY26" fmla="*/ 2514600 h 3962400"/>
              <a:gd name="connsiteX27" fmla="*/ 3291840 w 7803003"/>
              <a:gd name="connsiteY27" fmla="*/ 2468880 h 3962400"/>
              <a:gd name="connsiteX28" fmla="*/ 3337560 w 7803003"/>
              <a:gd name="connsiteY28" fmla="*/ 2438400 h 3962400"/>
              <a:gd name="connsiteX29" fmla="*/ 3444240 w 7803003"/>
              <a:gd name="connsiteY29" fmla="*/ 2301240 h 3962400"/>
              <a:gd name="connsiteX30" fmla="*/ 3581400 w 7803003"/>
              <a:gd name="connsiteY30" fmla="*/ 2240280 h 3962400"/>
              <a:gd name="connsiteX31" fmla="*/ 3672840 w 7803003"/>
              <a:gd name="connsiteY31" fmla="*/ 2209800 h 3962400"/>
              <a:gd name="connsiteX32" fmla="*/ 3840480 w 7803003"/>
              <a:gd name="connsiteY32" fmla="*/ 2164080 h 3962400"/>
              <a:gd name="connsiteX33" fmla="*/ 3947160 w 7803003"/>
              <a:gd name="connsiteY33" fmla="*/ 2148840 h 3962400"/>
              <a:gd name="connsiteX34" fmla="*/ 4145280 w 7803003"/>
              <a:gd name="connsiteY34" fmla="*/ 2118360 h 3962400"/>
              <a:gd name="connsiteX35" fmla="*/ 4495800 w 7803003"/>
              <a:gd name="connsiteY35" fmla="*/ 2087880 h 3962400"/>
              <a:gd name="connsiteX36" fmla="*/ 5105400 w 7803003"/>
              <a:gd name="connsiteY36" fmla="*/ 2057400 h 3962400"/>
              <a:gd name="connsiteX37" fmla="*/ 5638800 w 7803003"/>
              <a:gd name="connsiteY37" fmla="*/ 2026920 h 3962400"/>
              <a:gd name="connsiteX38" fmla="*/ 5715000 w 7803003"/>
              <a:gd name="connsiteY38" fmla="*/ 2011680 h 3962400"/>
              <a:gd name="connsiteX39" fmla="*/ 5836920 w 7803003"/>
              <a:gd name="connsiteY39" fmla="*/ 1996440 h 3962400"/>
              <a:gd name="connsiteX40" fmla="*/ 6019800 w 7803003"/>
              <a:gd name="connsiteY40" fmla="*/ 1950720 h 3962400"/>
              <a:gd name="connsiteX41" fmla="*/ 6126480 w 7803003"/>
              <a:gd name="connsiteY41" fmla="*/ 1920240 h 3962400"/>
              <a:gd name="connsiteX42" fmla="*/ 6263640 w 7803003"/>
              <a:gd name="connsiteY42" fmla="*/ 1889760 h 3962400"/>
              <a:gd name="connsiteX43" fmla="*/ 6355080 w 7803003"/>
              <a:gd name="connsiteY43" fmla="*/ 1859280 h 3962400"/>
              <a:gd name="connsiteX44" fmla="*/ 6446520 w 7803003"/>
              <a:gd name="connsiteY44" fmla="*/ 1813560 h 3962400"/>
              <a:gd name="connsiteX45" fmla="*/ 6492240 w 7803003"/>
              <a:gd name="connsiteY45" fmla="*/ 1767840 h 3962400"/>
              <a:gd name="connsiteX46" fmla="*/ 6583680 w 7803003"/>
              <a:gd name="connsiteY46" fmla="*/ 1691640 h 3962400"/>
              <a:gd name="connsiteX47" fmla="*/ 6644640 w 7803003"/>
              <a:gd name="connsiteY47" fmla="*/ 1600200 h 3962400"/>
              <a:gd name="connsiteX48" fmla="*/ 6705600 w 7803003"/>
              <a:gd name="connsiteY48" fmla="*/ 1508760 h 3962400"/>
              <a:gd name="connsiteX49" fmla="*/ 6736080 w 7803003"/>
              <a:gd name="connsiteY49" fmla="*/ 1463040 h 3962400"/>
              <a:gd name="connsiteX50" fmla="*/ 6781800 w 7803003"/>
              <a:gd name="connsiteY50" fmla="*/ 1417320 h 3962400"/>
              <a:gd name="connsiteX51" fmla="*/ 6812280 w 7803003"/>
              <a:gd name="connsiteY51" fmla="*/ 1325880 h 3962400"/>
              <a:gd name="connsiteX52" fmla="*/ 6842760 w 7803003"/>
              <a:gd name="connsiteY52" fmla="*/ 1280160 h 3962400"/>
              <a:gd name="connsiteX53" fmla="*/ 6858000 w 7803003"/>
              <a:gd name="connsiteY53" fmla="*/ 1234440 h 3962400"/>
              <a:gd name="connsiteX54" fmla="*/ 6888480 w 7803003"/>
              <a:gd name="connsiteY54" fmla="*/ 1188720 h 3962400"/>
              <a:gd name="connsiteX55" fmla="*/ 6918960 w 7803003"/>
              <a:gd name="connsiteY55" fmla="*/ 1097280 h 3962400"/>
              <a:gd name="connsiteX56" fmla="*/ 6934200 w 7803003"/>
              <a:gd name="connsiteY56" fmla="*/ 1051560 h 3962400"/>
              <a:gd name="connsiteX57" fmla="*/ 6964680 w 7803003"/>
              <a:gd name="connsiteY57" fmla="*/ 1005840 h 3962400"/>
              <a:gd name="connsiteX58" fmla="*/ 6995160 w 7803003"/>
              <a:gd name="connsiteY58" fmla="*/ 914400 h 3962400"/>
              <a:gd name="connsiteX59" fmla="*/ 7025640 w 7803003"/>
              <a:gd name="connsiteY59" fmla="*/ 868680 h 3962400"/>
              <a:gd name="connsiteX60" fmla="*/ 7071360 w 7803003"/>
              <a:gd name="connsiteY60" fmla="*/ 716280 h 3962400"/>
              <a:gd name="connsiteX61" fmla="*/ 7086600 w 7803003"/>
              <a:gd name="connsiteY61" fmla="*/ 640080 h 3962400"/>
              <a:gd name="connsiteX62" fmla="*/ 7132320 w 7803003"/>
              <a:gd name="connsiteY62" fmla="*/ 502920 h 3962400"/>
              <a:gd name="connsiteX63" fmla="*/ 7147560 w 7803003"/>
              <a:gd name="connsiteY63" fmla="*/ 457200 h 3962400"/>
              <a:gd name="connsiteX64" fmla="*/ 7162800 w 7803003"/>
              <a:gd name="connsiteY64" fmla="*/ 411480 h 3962400"/>
              <a:gd name="connsiteX65" fmla="*/ 7193280 w 7803003"/>
              <a:gd name="connsiteY65" fmla="*/ 365760 h 3962400"/>
              <a:gd name="connsiteX66" fmla="*/ 7208520 w 7803003"/>
              <a:gd name="connsiteY66" fmla="*/ 320040 h 3962400"/>
              <a:gd name="connsiteX67" fmla="*/ 7239000 w 7803003"/>
              <a:gd name="connsiteY67" fmla="*/ 274320 h 3962400"/>
              <a:gd name="connsiteX68" fmla="*/ 7269480 w 7803003"/>
              <a:gd name="connsiteY68" fmla="*/ 182880 h 3962400"/>
              <a:gd name="connsiteX69" fmla="*/ 7406640 w 7803003"/>
              <a:gd name="connsiteY69" fmla="*/ 137160 h 3962400"/>
              <a:gd name="connsiteX70" fmla="*/ 7452360 w 7803003"/>
              <a:gd name="connsiteY70" fmla="*/ 121920 h 3962400"/>
              <a:gd name="connsiteX71" fmla="*/ 7665720 w 7803003"/>
              <a:gd name="connsiteY71" fmla="*/ 60960 h 3962400"/>
              <a:gd name="connsiteX72" fmla="*/ 7757160 w 7803003"/>
              <a:gd name="connsiteY72" fmla="*/ 30480 h 3962400"/>
              <a:gd name="connsiteX73" fmla="*/ 7802880 w 7803003"/>
              <a:gd name="connsiteY73"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03003" h="3962400">
                <a:moveTo>
                  <a:pt x="0" y="3962400"/>
                </a:moveTo>
                <a:cubicBezTo>
                  <a:pt x="30480" y="3931920"/>
                  <a:pt x="58326" y="3898555"/>
                  <a:pt x="91440" y="3870960"/>
                </a:cubicBezTo>
                <a:lnTo>
                  <a:pt x="228600" y="3779520"/>
                </a:lnTo>
                <a:lnTo>
                  <a:pt x="320040" y="3718560"/>
                </a:lnTo>
                <a:lnTo>
                  <a:pt x="365760" y="3688080"/>
                </a:lnTo>
                <a:cubicBezTo>
                  <a:pt x="375920" y="3672840"/>
                  <a:pt x="381937" y="3653802"/>
                  <a:pt x="396240" y="3642360"/>
                </a:cubicBezTo>
                <a:cubicBezTo>
                  <a:pt x="408784" y="3632325"/>
                  <a:pt x="427592" y="3634304"/>
                  <a:pt x="441960" y="3627120"/>
                </a:cubicBezTo>
                <a:cubicBezTo>
                  <a:pt x="458343" y="3618929"/>
                  <a:pt x="472440" y="3606800"/>
                  <a:pt x="487680" y="3596640"/>
                </a:cubicBezTo>
                <a:cubicBezTo>
                  <a:pt x="543998" y="3512163"/>
                  <a:pt x="485938" y="3578981"/>
                  <a:pt x="563880" y="3535680"/>
                </a:cubicBezTo>
                <a:cubicBezTo>
                  <a:pt x="595902" y="3517890"/>
                  <a:pt x="619781" y="3483605"/>
                  <a:pt x="655320" y="3474720"/>
                </a:cubicBezTo>
                <a:cubicBezTo>
                  <a:pt x="783968" y="3442558"/>
                  <a:pt x="790198" y="3438109"/>
                  <a:pt x="990600" y="3429000"/>
                </a:cubicBezTo>
                <a:lnTo>
                  <a:pt x="1325880" y="3413760"/>
                </a:lnTo>
                <a:lnTo>
                  <a:pt x="2133600" y="3398520"/>
                </a:lnTo>
                <a:cubicBezTo>
                  <a:pt x="2179320" y="3393440"/>
                  <a:pt x="2225294" y="3390275"/>
                  <a:pt x="2270760" y="3383280"/>
                </a:cubicBezTo>
                <a:cubicBezTo>
                  <a:pt x="2313534" y="3376699"/>
                  <a:pt x="2387557" y="3349428"/>
                  <a:pt x="2423160" y="3337560"/>
                </a:cubicBezTo>
                <a:cubicBezTo>
                  <a:pt x="2438400" y="3332480"/>
                  <a:pt x="2455514" y="3331231"/>
                  <a:pt x="2468880" y="3322320"/>
                </a:cubicBezTo>
                <a:cubicBezTo>
                  <a:pt x="2671848" y="3187008"/>
                  <a:pt x="2371031" y="3381760"/>
                  <a:pt x="2560320" y="3276600"/>
                </a:cubicBezTo>
                <a:cubicBezTo>
                  <a:pt x="2592342" y="3258810"/>
                  <a:pt x="2617007" y="3227224"/>
                  <a:pt x="2651760" y="3215640"/>
                </a:cubicBezTo>
                <a:cubicBezTo>
                  <a:pt x="2667000" y="3210560"/>
                  <a:pt x="2683437" y="3208202"/>
                  <a:pt x="2697480" y="3200400"/>
                </a:cubicBezTo>
                <a:cubicBezTo>
                  <a:pt x="2750215" y="3171103"/>
                  <a:pt x="2796340" y="3139681"/>
                  <a:pt x="2834640" y="3093720"/>
                </a:cubicBezTo>
                <a:cubicBezTo>
                  <a:pt x="2846366" y="3079649"/>
                  <a:pt x="2852951" y="3061690"/>
                  <a:pt x="2865120" y="3048000"/>
                </a:cubicBezTo>
                <a:cubicBezTo>
                  <a:pt x="2893758" y="3015783"/>
                  <a:pt x="2932650" y="2992426"/>
                  <a:pt x="2956560" y="2956560"/>
                </a:cubicBezTo>
                <a:lnTo>
                  <a:pt x="3048000" y="2819400"/>
                </a:lnTo>
                <a:cubicBezTo>
                  <a:pt x="3058160" y="2804160"/>
                  <a:pt x="3063240" y="2783840"/>
                  <a:pt x="3078480" y="2773680"/>
                </a:cubicBezTo>
                <a:lnTo>
                  <a:pt x="3124200" y="2743200"/>
                </a:lnTo>
                <a:cubicBezTo>
                  <a:pt x="3144520" y="2712720"/>
                  <a:pt x="3173576" y="2686513"/>
                  <a:pt x="3185160" y="2651760"/>
                </a:cubicBezTo>
                <a:cubicBezTo>
                  <a:pt x="3211984" y="2571287"/>
                  <a:pt x="3191489" y="2619406"/>
                  <a:pt x="3261360" y="2514600"/>
                </a:cubicBezTo>
                <a:cubicBezTo>
                  <a:pt x="3271520" y="2499360"/>
                  <a:pt x="3276600" y="2479040"/>
                  <a:pt x="3291840" y="2468880"/>
                </a:cubicBezTo>
                <a:lnTo>
                  <a:pt x="3337560" y="2438400"/>
                </a:lnTo>
                <a:cubicBezTo>
                  <a:pt x="3380041" y="2374678"/>
                  <a:pt x="3390523" y="2346004"/>
                  <a:pt x="3444240" y="2301240"/>
                </a:cubicBezTo>
                <a:cubicBezTo>
                  <a:pt x="3492542" y="2260988"/>
                  <a:pt x="3514947" y="2262431"/>
                  <a:pt x="3581400" y="2240280"/>
                </a:cubicBezTo>
                <a:lnTo>
                  <a:pt x="3672840" y="2209800"/>
                </a:lnTo>
                <a:cubicBezTo>
                  <a:pt x="3728640" y="2191200"/>
                  <a:pt x="3780322" y="2172674"/>
                  <a:pt x="3840480" y="2164080"/>
                </a:cubicBezTo>
                <a:lnTo>
                  <a:pt x="3947160" y="2148840"/>
                </a:lnTo>
                <a:cubicBezTo>
                  <a:pt x="4057320" y="2131892"/>
                  <a:pt x="4027437" y="2133090"/>
                  <a:pt x="4145280" y="2118360"/>
                </a:cubicBezTo>
                <a:cubicBezTo>
                  <a:pt x="4273470" y="2102336"/>
                  <a:pt x="4360298" y="2095408"/>
                  <a:pt x="4495800" y="2087880"/>
                </a:cubicBezTo>
                <a:lnTo>
                  <a:pt x="5105400" y="2057400"/>
                </a:lnTo>
                <a:cubicBezTo>
                  <a:pt x="5418513" y="2018261"/>
                  <a:pt x="5002077" y="2066715"/>
                  <a:pt x="5638800" y="2026920"/>
                </a:cubicBezTo>
                <a:cubicBezTo>
                  <a:pt x="5664653" y="2025304"/>
                  <a:pt x="5689398" y="2015619"/>
                  <a:pt x="5715000" y="2011680"/>
                </a:cubicBezTo>
                <a:cubicBezTo>
                  <a:pt x="5755480" y="2005452"/>
                  <a:pt x="5796280" y="2001520"/>
                  <a:pt x="5836920" y="1996440"/>
                </a:cubicBezTo>
                <a:cubicBezTo>
                  <a:pt x="5989681" y="1945520"/>
                  <a:pt x="5865886" y="1981503"/>
                  <a:pt x="6019800" y="1950720"/>
                </a:cubicBezTo>
                <a:cubicBezTo>
                  <a:pt x="6162333" y="1922213"/>
                  <a:pt x="6010279" y="1949290"/>
                  <a:pt x="6126480" y="1920240"/>
                </a:cubicBezTo>
                <a:cubicBezTo>
                  <a:pt x="6213491" y="1898487"/>
                  <a:pt x="6185416" y="1913227"/>
                  <a:pt x="6263640" y="1889760"/>
                </a:cubicBezTo>
                <a:cubicBezTo>
                  <a:pt x="6294414" y="1880528"/>
                  <a:pt x="6328347" y="1877102"/>
                  <a:pt x="6355080" y="1859280"/>
                </a:cubicBezTo>
                <a:cubicBezTo>
                  <a:pt x="6414166" y="1819889"/>
                  <a:pt x="6383424" y="1834592"/>
                  <a:pt x="6446520" y="1813560"/>
                </a:cubicBezTo>
                <a:cubicBezTo>
                  <a:pt x="6461760" y="1798320"/>
                  <a:pt x="6475683" y="1781638"/>
                  <a:pt x="6492240" y="1767840"/>
                </a:cubicBezTo>
                <a:cubicBezTo>
                  <a:pt x="6547853" y="1721496"/>
                  <a:pt x="6534469" y="1754911"/>
                  <a:pt x="6583680" y="1691640"/>
                </a:cubicBezTo>
                <a:cubicBezTo>
                  <a:pt x="6606170" y="1662724"/>
                  <a:pt x="6624320" y="1630680"/>
                  <a:pt x="6644640" y="1600200"/>
                </a:cubicBezTo>
                <a:lnTo>
                  <a:pt x="6705600" y="1508760"/>
                </a:lnTo>
                <a:cubicBezTo>
                  <a:pt x="6715760" y="1493520"/>
                  <a:pt x="6723128" y="1475992"/>
                  <a:pt x="6736080" y="1463040"/>
                </a:cubicBezTo>
                <a:lnTo>
                  <a:pt x="6781800" y="1417320"/>
                </a:lnTo>
                <a:cubicBezTo>
                  <a:pt x="6791960" y="1386840"/>
                  <a:pt x="6794458" y="1352613"/>
                  <a:pt x="6812280" y="1325880"/>
                </a:cubicBezTo>
                <a:cubicBezTo>
                  <a:pt x="6822440" y="1310640"/>
                  <a:pt x="6834569" y="1296543"/>
                  <a:pt x="6842760" y="1280160"/>
                </a:cubicBezTo>
                <a:cubicBezTo>
                  <a:pt x="6849944" y="1265792"/>
                  <a:pt x="6850816" y="1248808"/>
                  <a:pt x="6858000" y="1234440"/>
                </a:cubicBezTo>
                <a:cubicBezTo>
                  <a:pt x="6866191" y="1218057"/>
                  <a:pt x="6881041" y="1205458"/>
                  <a:pt x="6888480" y="1188720"/>
                </a:cubicBezTo>
                <a:cubicBezTo>
                  <a:pt x="6901529" y="1159360"/>
                  <a:pt x="6908800" y="1127760"/>
                  <a:pt x="6918960" y="1097280"/>
                </a:cubicBezTo>
                <a:cubicBezTo>
                  <a:pt x="6924040" y="1082040"/>
                  <a:pt x="6925289" y="1064926"/>
                  <a:pt x="6934200" y="1051560"/>
                </a:cubicBezTo>
                <a:cubicBezTo>
                  <a:pt x="6944360" y="1036320"/>
                  <a:pt x="6957241" y="1022578"/>
                  <a:pt x="6964680" y="1005840"/>
                </a:cubicBezTo>
                <a:cubicBezTo>
                  <a:pt x="6977729" y="976480"/>
                  <a:pt x="6977338" y="941133"/>
                  <a:pt x="6995160" y="914400"/>
                </a:cubicBezTo>
                <a:cubicBezTo>
                  <a:pt x="7005320" y="899160"/>
                  <a:pt x="7018201" y="885418"/>
                  <a:pt x="7025640" y="868680"/>
                </a:cubicBezTo>
                <a:cubicBezTo>
                  <a:pt x="7042525" y="830690"/>
                  <a:pt x="7061509" y="760610"/>
                  <a:pt x="7071360" y="716280"/>
                </a:cubicBezTo>
                <a:cubicBezTo>
                  <a:pt x="7076979" y="690994"/>
                  <a:pt x="7079784" y="665070"/>
                  <a:pt x="7086600" y="640080"/>
                </a:cubicBezTo>
                <a:lnTo>
                  <a:pt x="7132320" y="502920"/>
                </a:lnTo>
                <a:lnTo>
                  <a:pt x="7147560" y="457200"/>
                </a:lnTo>
                <a:cubicBezTo>
                  <a:pt x="7152640" y="441960"/>
                  <a:pt x="7153889" y="424846"/>
                  <a:pt x="7162800" y="411480"/>
                </a:cubicBezTo>
                <a:cubicBezTo>
                  <a:pt x="7172960" y="396240"/>
                  <a:pt x="7185089" y="382143"/>
                  <a:pt x="7193280" y="365760"/>
                </a:cubicBezTo>
                <a:cubicBezTo>
                  <a:pt x="7200464" y="351392"/>
                  <a:pt x="7201336" y="334408"/>
                  <a:pt x="7208520" y="320040"/>
                </a:cubicBezTo>
                <a:cubicBezTo>
                  <a:pt x="7216711" y="303657"/>
                  <a:pt x="7231561" y="291058"/>
                  <a:pt x="7239000" y="274320"/>
                </a:cubicBezTo>
                <a:cubicBezTo>
                  <a:pt x="7252049" y="244960"/>
                  <a:pt x="7239000" y="193040"/>
                  <a:pt x="7269480" y="182880"/>
                </a:cubicBezTo>
                <a:lnTo>
                  <a:pt x="7406640" y="137160"/>
                </a:lnTo>
                <a:cubicBezTo>
                  <a:pt x="7421880" y="132080"/>
                  <a:pt x="7436775" y="125816"/>
                  <a:pt x="7452360" y="121920"/>
                </a:cubicBezTo>
                <a:cubicBezTo>
                  <a:pt x="7605449" y="83648"/>
                  <a:pt x="7534539" y="104687"/>
                  <a:pt x="7665720" y="60960"/>
                </a:cubicBezTo>
                <a:lnTo>
                  <a:pt x="7757160" y="30480"/>
                </a:lnTo>
                <a:cubicBezTo>
                  <a:pt x="7807699" y="13634"/>
                  <a:pt x="7802880" y="31304"/>
                  <a:pt x="7802880" y="0"/>
                </a:cubicBezTo>
              </a:path>
            </a:pathLst>
          </a:cu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18" name="Straight Connector 17"/>
          <p:cNvCxnSpPr/>
          <p:nvPr>
            <p:custDataLst>
              <p:tags r:id="rId9"/>
            </p:custDataLst>
          </p:nvPr>
        </p:nvCxnSpPr>
        <p:spPr bwMode="auto">
          <a:xfrm flipV="1">
            <a:off x="7380312" y="1700808"/>
            <a:ext cx="0" cy="4105632"/>
          </a:xfrm>
          <a:prstGeom prst="line">
            <a:avLst/>
          </a:prstGeom>
          <a:solidFill>
            <a:schemeClr val="accent1"/>
          </a:solidFill>
          <a:ln w="9525" cap="flat" cmpd="sng" algn="ctr">
            <a:solidFill>
              <a:srgbClr val="339933"/>
            </a:solidFill>
            <a:prstDash val="dash"/>
            <a:round/>
            <a:headEnd type="none" w="med" len="med"/>
            <a:tailEnd type="none" w="med" len="med"/>
          </a:ln>
          <a:effectLst/>
        </p:spPr>
      </p:cxnSp>
      <p:sp>
        <p:nvSpPr>
          <p:cNvPr id="19" name="TextBox 18"/>
          <p:cNvSpPr txBox="1"/>
          <p:nvPr>
            <p:custDataLst>
              <p:tags r:id="rId10"/>
            </p:custDataLst>
          </p:nvPr>
        </p:nvSpPr>
        <p:spPr>
          <a:xfrm>
            <a:off x="7164288" y="5733256"/>
            <a:ext cx="441146" cy="461665"/>
          </a:xfrm>
          <a:prstGeom prst="rect">
            <a:avLst/>
          </a:prstGeom>
          <a:noFill/>
        </p:spPr>
        <p:txBody>
          <a:bodyPr wrap="none" rtlCol="0">
            <a:spAutoFit/>
          </a:bodyPr>
          <a:lstStyle/>
          <a:p>
            <a:r>
              <a:rPr lang="en-CA" dirty="0" smtClean="0">
                <a:solidFill>
                  <a:srgbClr val="339933"/>
                </a:solidFill>
              </a:rPr>
              <a:t>n</a:t>
            </a:r>
            <a:r>
              <a:rPr lang="en-CA" baseline="-25000" dirty="0" smtClean="0">
                <a:solidFill>
                  <a:srgbClr val="339933"/>
                </a:solidFill>
              </a:rPr>
              <a:t>0</a:t>
            </a:r>
            <a:endParaRPr lang="en-CA" baseline="-25000" dirty="0">
              <a:solidFill>
                <a:srgbClr val="339933"/>
              </a:solidFill>
            </a:endParaRPr>
          </a:p>
        </p:txBody>
      </p:sp>
      <p:sp>
        <p:nvSpPr>
          <p:cNvPr id="20" name="Rectangle 19"/>
          <p:cNvSpPr/>
          <p:nvPr>
            <p:custDataLst>
              <p:tags r:id="rId11"/>
            </p:custDataLst>
          </p:nvPr>
        </p:nvSpPr>
        <p:spPr>
          <a:xfrm>
            <a:off x="33289" y="6413266"/>
            <a:ext cx="9075215" cy="461665"/>
          </a:xfrm>
          <a:prstGeom prst="rect">
            <a:avLst/>
          </a:prstGeom>
        </p:spPr>
        <p:txBody>
          <a:bodyPr wrap="square">
            <a:spAutoFit/>
          </a:bodyPr>
          <a:lstStyle/>
          <a:p>
            <a:pPr algn="ctr"/>
            <a:r>
              <a:rPr lang="en-US" sz="2000" dirty="0" smtClean="0">
                <a:solidFill>
                  <a:srgbClr val="0070C0"/>
                </a:solidFill>
              </a:rPr>
              <a:t>T(n)</a:t>
            </a:r>
            <a:r>
              <a:rPr lang="en-US" sz="2000" dirty="0" smtClean="0"/>
              <a:t> </a:t>
            </a:r>
            <a:r>
              <a:rPr lang="en-US" sz="2000" dirty="0" smtClean="0">
                <a:sym typeface="Symbol" pitchFamily="18" charset="2"/>
              </a:rPr>
              <a:t></a:t>
            </a:r>
            <a:r>
              <a:rPr lang="en-US" sz="2000" dirty="0" smtClean="0"/>
              <a:t> O(</a:t>
            </a:r>
            <a:r>
              <a:rPr lang="en-US" sz="2000" dirty="0" smtClean="0">
                <a:solidFill>
                  <a:srgbClr val="FF0000"/>
                </a:solidFill>
              </a:rPr>
              <a:t>f(n)</a:t>
            </a:r>
            <a:r>
              <a:rPr lang="en-US" sz="2000" dirty="0" smtClean="0"/>
              <a:t>) if there are constants </a:t>
            </a:r>
            <a:r>
              <a:rPr lang="en-US" sz="2000" dirty="0" smtClean="0">
                <a:solidFill>
                  <a:srgbClr val="9900CC"/>
                </a:solidFill>
              </a:rPr>
              <a:t>c</a:t>
            </a:r>
            <a:r>
              <a:rPr lang="en-US" sz="2000" dirty="0" smtClean="0"/>
              <a:t> and </a:t>
            </a:r>
            <a:r>
              <a:rPr lang="en-US" b="1" dirty="0" smtClean="0">
                <a:solidFill>
                  <a:srgbClr val="339933"/>
                </a:solidFill>
              </a:rPr>
              <a:t>n</a:t>
            </a:r>
            <a:r>
              <a:rPr lang="en-US" b="1" baseline="-25000" dirty="0" smtClean="0">
                <a:solidFill>
                  <a:srgbClr val="339933"/>
                </a:solidFill>
              </a:rPr>
              <a:t>0</a:t>
            </a:r>
            <a:r>
              <a:rPr lang="en-US" sz="2000" dirty="0" smtClean="0"/>
              <a:t> such that T(n) </a:t>
            </a:r>
            <a:r>
              <a:rPr lang="en-US" sz="2000" dirty="0" smtClean="0">
                <a:sym typeface="Symbol" pitchFamily="18" charset="2"/>
              </a:rPr>
              <a:t> </a:t>
            </a:r>
            <a:r>
              <a:rPr lang="en-US" sz="2000" dirty="0" smtClean="0">
                <a:solidFill>
                  <a:srgbClr val="9900CC"/>
                </a:solidFill>
                <a:sym typeface="Symbol" pitchFamily="18" charset="2"/>
              </a:rPr>
              <a:t>c f(n)</a:t>
            </a:r>
            <a:r>
              <a:rPr lang="en-US" sz="2000" dirty="0" smtClean="0">
                <a:sym typeface="Symbol" pitchFamily="18" charset="2"/>
              </a:rPr>
              <a:t> </a:t>
            </a:r>
            <a:r>
              <a:rPr lang="en-US" b="1" dirty="0" smtClean="0">
                <a:sym typeface="Symbol" pitchFamily="18" charset="2"/>
              </a:rPr>
              <a:t>for all </a:t>
            </a:r>
            <a:r>
              <a:rPr lang="en-US" b="1" dirty="0" smtClean="0">
                <a:solidFill>
                  <a:srgbClr val="339933"/>
                </a:solidFill>
                <a:sym typeface="Symbol" pitchFamily="18" charset="2"/>
              </a:rPr>
              <a:t>n  n</a:t>
            </a:r>
            <a:r>
              <a:rPr lang="en-US" b="1" baseline="-25000" dirty="0" smtClean="0">
                <a:solidFill>
                  <a:srgbClr val="339933"/>
                </a:solidFill>
                <a:sym typeface="Symbol" pitchFamily="18" charset="2"/>
              </a:rPr>
              <a:t>0</a:t>
            </a:r>
          </a:p>
        </p:txBody>
      </p:sp>
      <p:sp>
        <p:nvSpPr>
          <p:cNvPr id="21" name="TextBox 20"/>
          <p:cNvSpPr txBox="1"/>
          <p:nvPr>
            <p:custDataLst>
              <p:tags r:id="rId12"/>
            </p:custDataLst>
          </p:nvPr>
        </p:nvSpPr>
        <p:spPr>
          <a:xfrm>
            <a:off x="8316416" y="1556792"/>
            <a:ext cx="731290" cy="461665"/>
          </a:xfrm>
          <a:prstGeom prst="rect">
            <a:avLst/>
          </a:prstGeom>
          <a:noFill/>
        </p:spPr>
        <p:txBody>
          <a:bodyPr wrap="none" rtlCol="0">
            <a:spAutoFit/>
          </a:bodyPr>
          <a:lstStyle/>
          <a:p>
            <a:r>
              <a:rPr lang="en-CA" dirty="0" smtClean="0">
                <a:solidFill>
                  <a:srgbClr val="00B0F0"/>
                </a:solidFill>
              </a:rPr>
              <a:t>T(n)</a:t>
            </a:r>
            <a:endParaRPr lang="en-CA" dirty="0">
              <a:solidFill>
                <a:srgbClr val="00B0F0"/>
              </a:solidFill>
            </a:endParaRPr>
          </a:p>
        </p:txBody>
      </p:sp>
      <p:sp>
        <p:nvSpPr>
          <p:cNvPr id="24" name="Rectangle 23"/>
          <p:cNvSpPr/>
          <p:nvPr>
            <p:custDataLst>
              <p:tags r:id="rId13"/>
            </p:custDataLst>
          </p:nvPr>
        </p:nvSpPr>
        <p:spPr bwMode="auto">
          <a:xfrm>
            <a:off x="1127760" y="2470830"/>
            <a:ext cx="6252552" cy="3334434"/>
          </a:xfrm>
          <a:prstGeom prst="rect">
            <a:avLst/>
          </a:prstGeom>
          <a:solidFill>
            <a:srgbClr val="F8F8F8">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5" name="TextBox 24"/>
          <p:cNvSpPr txBox="1"/>
          <p:nvPr>
            <p:custDataLst>
              <p:tags r:id="rId14"/>
            </p:custDataLst>
          </p:nvPr>
        </p:nvSpPr>
        <p:spPr>
          <a:xfrm>
            <a:off x="1187624" y="1988840"/>
            <a:ext cx="5910657" cy="1569660"/>
          </a:xfrm>
          <a:prstGeom prst="rect">
            <a:avLst/>
          </a:prstGeom>
          <a:noFill/>
        </p:spPr>
        <p:txBody>
          <a:bodyPr wrap="none" rtlCol="0">
            <a:spAutoFit/>
          </a:bodyPr>
          <a:lstStyle/>
          <a:p>
            <a:r>
              <a:rPr lang="en-CA" dirty="0" smtClean="0"/>
              <a:t>We </a:t>
            </a:r>
            <a:r>
              <a:rPr lang="en-CA" b="1" dirty="0" smtClean="0"/>
              <a:t>do </a:t>
            </a:r>
            <a:r>
              <a:rPr lang="en-CA" dirty="0" smtClean="0"/>
              <a:t>want the comparison to be valid for all</a:t>
            </a:r>
            <a:br>
              <a:rPr lang="en-CA" dirty="0" smtClean="0"/>
            </a:br>
            <a:r>
              <a:rPr lang="en-CA" dirty="0" smtClean="0"/>
              <a:t>sufficiently large inputs… but we’re willing to</a:t>
            </a:r>
            <a:br>
              <a:rPr lang="en-CA" dirty="0" smtClean="0"/>
            </a:br>
            <a:r>
              <a:rPr lang="en-CA" dirty="0" smtClean="0"/>
              <a:t>ignore behaviour on small examples.  </a:t>
            </a:r>
            <a:br>
              <a:rPr lang="en-CA" dirty="0" smtClean="0"/>
            </a:br>
            <a:r>
              <a:rPr lang="en-CA" dirty="0" smtClean="0"/>
              <a:t>(Looking for “steady state”.)</a:t>
            </a:r>
            <a:endParaRPr lang="en-CA" dirty="0"/>
          </a:p>
        </p:txBody>
      </p:sp>
      <p:sp>
        <p:nvSpPr>
          <p:cNvPr id="14" name="Freeform 13"/>
          <p:cNvSpPr/>
          <p:nvPr>
            <p:custDataLst>
              <p:tags r:id="rId15"/>
            </p:custDataLst>
          </p:nvPr>
        </p:nvSpPr>
        <p:spPr bwMode="auto">
          <a:xfrm>
            <a:off x="1118795" y="2775473"/>
            <a:ext cx="7164593" cy="3033656"/>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FFC1C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2" name="TextBox 21"/>
          <p:cNvSpPr txBox="1"/>
          <p:nvPr>
            <p:custDataLst>
              <p:tags r:id="rId16"/>
            </p:custDataLst>
          </p:nvPr>
        </p:nvSpPr>
        <p:spPr>
          <a:xfrm>
            <a:off x="7814101" y="3861048"/>
            <a:ext cx="646331" cy="461665"/>
          </a:xfrm>
          <a:prstGeom prst="rect">
            <a:avLst/>
          </a:prstGeom>
          <a:noFill/>
        </p:spPr>
        <p:txBody>
          <a:bodyPr wrap="none" rtlCol="0">
            <a:spAutoFit/>
          </a:bodyPr>
          <a:lstStyle/>
          <a:p>
            <a:r>
              <a:rPr lang="en-CA" dirty="0" smtClean="0">
                <a:solidFill>
                  <a:srgbClr val="FF9F9F"/>
                </a:solidFill>
              </a:rPr>
              <a:t>f(n)</a:t>
            </a:r>
            <a:endParaRPr lang="en-CA" dirty="0">
              <a:solidFill>
                <a:srgbClr val="FF9F9F"/>
              </a:solidFill>
            </a:endParaRPr>
          </a:p>
        </p:txBody>
      </p:sp>
      <p:sp>
        <p:nvSpPr>
          <p:cNvPr id="23" name="TextBox 22"/>
          <p:cNvSpPr txBox="1"/>
          <p:nvPr>
            <p:custDataLst>
              <p:tags r:id="rId17"/>
            </p:custDataLst>
          </p:nvPr>
        </p:nvSpPr>
        <p:spPr>
          <a:xfrm>
            <a:off x="8291430" y="406976"/>
            <a:ext cx="859531" cy="461665"/>
          </a:xfrm>
          <a:prstGeom prst="rect">
            <a:avLst/>
          </a:prstGeom>
          <a:noFill/>
        </p:spPr>
        <p:txBody>
          <a:bodyPr wrap="none" rtlCol="0">
            <a:spAutoFit/>
          </a:bodyPr>
          <a:lstStyle/>
          <a:p>
            <a:r>
              <a:rPr lang="en-CA" dirty="0" smtClean="0">
                <a:solidFill>
                  <a:srgbClr val="9900CC"/>
                </a:solidFill>
              </a:rPr>
              <a:t>c f(n)</a:t>
            </a:r>
            <a:endParaRPr lang="en-CA" dirty="0">
              <a:solidFill>
                <a:srgbClr val="9900CC"/>
              </a:solidFill>
            </a:endParaRPr>
          </a:p>
        </p:txBody>
      </p:sp>
    </p:spTree>
    <p:extLst>
      <p:ext uri="{BB962C8B-B14F-4D97-AF65-F5344CB8AC3E}">
        <p14:creationId xmlns:p14="http://schemas.microsoft.com/office/powerpoint/2010/main" val="4593180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One Way to Think About Big-O</a:t>
            </a:r>
            <a:endParaRPr lang="en-CA" dirty="0"/>
          </a:p>
        </p:txBody>
      </p:sp>
      <p:sp>
        <p:nvSpPr>
          <p:cNvPr id="4" name="Slide Number Placeholder 3"/>
          <p:cNvSpPr>
            <a:spLocks noGrp="1"/>
          </p:cNvSpPr>
          <p:nvPr>
            <p:ph type="sldNum" sz="quarter" idx="12"/>
            <p:custDataLst>
              <p:tags r:id="rId2"/>
            </p:custDataLst>
          </p:nvPr>
        </p:nvSpPr>
        <p:spPr/>
        <p:txBody>
          <a:bodyPr/>
          <a:lstStyle/>
          <a:p>
            <a:pPr>
              <a:defRPr/>
            </a:pPr>
            <a:fld id="{2157E4D8-59BD-402D-8934-521B2DFF01F7}" type="slidenum">
              <a:rPr lang="en-US" smtClean="0"/>
              <a:pPr>
                <a:defRPr/>
              </a:pPr>
              <a:t>25</a:t>
            </a:fld>
            <a:endParaRPr lang="en-US"/>
          </a:p>
        </p:txBody>
      </p:sp>
      <p:cxnSp>
        <p:nvCxnSpPr>
          <p:cNvPr id="6" name="Straight Arrow Connector 5"/>
          <p:cNvCxnSpPr/>
          <p:nvPr>
            <p:custDataLst>
              <p:tags r:id="rId3"/>
            </p:custDataLst>
          </p:nvPr>
        </p:nvCxnSpPr>
        <p:spPr bwMode="auto">
          <a:xfrm flipV="1">
            <a:off x="1115616" y="1988840"/>
            <a:ext cx="0" cy="38164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custDataLst>
              <p:tags r:id="rId4"/>
            </p:custDataLst>
          </p:nvPr>
        </p:nvCxnSpPr>
        <p:spPr bwMode="auto">
          <a:xfrm>
            <a:off x="1115616" y="5805264"/>
            <a:ext cx="71287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custDataLst>
              <p:tags r:id="rId5"/>
            </p:custDataLst>
          </p:nvPr>
        </p:nvSpPr>
        <p:spPr>
          <a:xfrm>
            <a:off x="35496" y="1916832"/>
            <a:ext cx="1111202" cy="1107996"/>
          </a:xfrm>
          <a:prstGeom prst="rect">
            <a:avLst/>
          </a:prstGeom>
          <a:noFill/>
        </p:spPr>
        <p:txBody>
          <a:bodyPr wrap="none" rtlCol="0">
            <a:spAutoFit/>
          </a:bodyPr>
          <a:lstStyle/>
          <a:p>
            <a:r>
              <a:rPr lang="en-CA" dirty="0" smtClean="0"/>
              <a:t>Time</a:t>
            </a:r>
          </a:p>
          <a:p>
            <a:r>
              <a:rPr lang="en-CA" sz="1400" dirty="0" smtClean="0"/>
              <a:t>(or anything </a:t>
            </a:r>
            <a:br>
              <a:rPr lang="en-CA" sz="1400" dirty="0" smtClean="0"/>
            </a:br>
            <a:r>
              <a:rPr lang="en-CA" sz="1400" dirty="0" smtClean="0"/>
              <a:t>else we can </a:t>
            </a:r>
            <a:br>
              <a:rPr lang="en-CA" sz="1400" dirty="0" smtClean="0"/>
            </a:br>
            <a:r>
              <a:rPr lang="en-CA" sz="1400" dirty="0" smtClean="0"/>
              <a:t>measure)</a:t>
            </a:r>
            <a:endParaRPr lang="en-CA" sz="1400" dirty="0"/>
          </a:p>
        </p:txBody>
      </p:sp>
      <p:sp>
        <p:nvSpPr>
          <p:cNvPr id="10" name="TextBox 9"/>
          <p:cNvSpPr txBox="1"/>
          <p:nvPr>
            <p:custDataLst>
              <p:tags r:id="rId6"/>
            </p:custDataLst>
          </p:nvPr>
        </p:nvSpPr>
        <p:spPr>
          <a:xfrm>
            <a:off x="7524328" y="5877272"/>
            <a:ext cx="1388522" cy="461665"/>
          </a:xfrm>
          <a:prstGeom prst="rect">
            <a:avLst/>
          </a:prstGeom>
          <a:noFill/>
        </p:spPr>
        <p:txBody>
          <a:bodyPr wrap="none" rtlCol="0">
            <a:spAutoFit/>
          </a:bodyPr>
          <a:lstStyle/>
          <a:p>
            <a:r>
              <a:rPr lang="en-CA" dirty="0" smtClean="0"/>
              <a:t>Input size</a:t>
            </a:r>
            <a:endParaRPr lang="en-CA" dirty="0"/>
          </a:p>
        </p:txBody>
      </p:sp>
      <p:sp>
        <p:nvSpPr>
          <p:cNvPr id="15" name="Freeform 14"/>
          <p:cNvSpPr/>
          <p:nvPr>
            <p:custDataLst>
              <p:tags r:id="rId7"/>
            </p:custDataLst>
          </p:nvPr>
        </p:nvSpPr>
        <p:spPr bwMode="auto">
          <a:xfrm>
            <a:off x="1115616" y="404664"/>
            <a:ext cx="7164593" cy="5409920"/>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9900CC"/>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Freeform 15"/>
          <p:cNvSpPr/>
          <p:nvPr>
            <p:custDataLst>
              <p:tags r:id="rId8"/>
            </p:custDataLst>
          </p:nvPr>
        </p:nvSpPr>
        <p:spPr bwMode="auto">
          <a:xfrm>
            <a:off x="1127760" y="1844040"/>
            <a:ext cx="8016240" cy="3962400"/>
          </a:xfrm>
          <a:custGeom>
            <a:avLst/>
            <a:gdLst>
              <a:gd name="connsiteX0" fmla="*/ 0 w 7803003"/>
              <a:gd name="connsiteY0" fmla="*/ 3962400 h 3962400"/>
              <a:gd name="connsiteX1" fmla="*/ 91440 w 7803003"/>
              <a:gd name="connsiteY1" fmla="*/ 3870960 h 3962400"/>
              <a:gd name="connsiteX2" fmla="*/ 228600 w 7803003"/>
              <a:gd name="connsiteY2" fmla="*/ 3779520 h 3962400"/>
              <a:gd name="connsiteX3" fmla="*/ 320040 w 7803003"/>
              <a:gd name="connsiteY3" fmla="*/ 3718560 h 3962400"/>
              <a:gd name="connsiteX4" fmla="*/ 365760 w 7803003"/>
              <a:gd name="connsiteY4" fmla="*/ 3688080 h 3962400"/>
              <a:gd name="connsiteX5" fmla="*/ 396240 w 7803003"/>
              <a:gd name="connsiteY5" fmla="*/ 3642360 h 3962400"/>
              <a:gd name="connsiteX6" fmla="*/ 441960 w 7803003"/>
              <a:gd name="connsiteY6" fmla="*/ 3627120 h 3962400"/>
              <a:gd name="connsiteX7" fmla="*/ 487680 w 7803003"/>
              <a:gd name="connsiteY7" fmla="*/ 3596640 h 3962400"/>
              <a:gd name="connsiteX8" fmla="*/ 563880 w 7803003"/>
              <a:gd name="connsiteY8" fmla="*/ 3535680 h 3962400"/>
              <a:gd name="connsiteX9" fmla="*/ 655320 w 7803003"/>
              <a:gd name="connsiteY9" fmla="*/ 3474720 h 3962400"/>
              <a:gd name="connsiteX10" fmla="*/ 990600 w 7803003"/>
              <a:gd name="connsiteY10" fmla="*/ 3429000 h 3962400"/>
              <a:gd name="connsiteX11" fmla="*/ 1325880 w 7803003"/>
              <a:gd name="connsiteY11" fmla="*/ 3413760 h 3962400"/>
              <a:gd name="connsiteX12" fmla="*/ 2133600 w 7803003"/>
              <a:gd name="connsiteY12" fmla="*/ 3398520 h 3962400"/>
              <a:gd name="connsiteX13" fmla="*/ 2270760 w 7803003"/>
              <a:gd name="connsiteY13" fmla="*/ 3383280 h 3962400"/>
              <a:gd name="connsiteX14" fmla="*/ 2423160 w 7803003"/>
              <a:gd name="connsiteY14" fmla="*/ 3337560 h 3962400"/>
              <a:gd name="connsiteX15" fmla="*/ 2468880 w 7803003"/>
              <a:gd name="connsiteY15" fmla="*/ 3322320 h 3962400"/>
              <a:gd name="connsiteX16" fmla="*/ 2560320 w 7803003"/>
              <a:gd name="connsiteY16" fmla="*/ 3276600 h 3962400"/>
              <a:gd name="connsiteX17" fmla="*/ 2651760 w 7803003"/>
              <a:gd name="connsiteY17" fmla="*/ 3215640 h 3962400"/>
              <a:gd name="connsiteX18" fmla="*/ 2697480 w 7803003"/>
              <a:gd name="connsiteY18" fmla="*/ 3200400 h 3962400"/>
              <a:gd name="connsiteX19" fmla="*/ 2834640 w 7803003"/>
              <a:gd name="connsiteY19" fmla="*/ 3093720 h 3962400"/>
              <a:gd name="connsiteX20" fmla="*/ 2865120 w 7803003"/>
              <a:gd name="connsiteY20" fmla="*/ 3048000 h 3962400"/>
              <a:gd name="connsiteX21" fmla="*/ 2956560 w 7803003"/>
              <a:gd name="connsiteY21" fmla="*/ 2956560 h 3962400"/>
              <a:gd name="connsiteX22" fmla="*/ 3048000 w 7803003"/>
              <a:gd name="connsiteY22" fmla="*/ 2819400 h 3962400"/>
              <a:gd name="connsiteX23" fmla="*/ 3078480 w 7803003"/>
              <a:gd name="connsiteY23" fmla="*/ 2773680 h 3962400"/>
              <a:gd name="connsiteX24" fmla="*/ 3124200 w 7803003"/>
              <a:gd name="connsiteY24" fmla="*/ 2743200 h 3962400"/>
              <a:gd name="connsiteX25" fmla="*/ 3185160 w 7803003"/>
              <a:gd name="connsiteY25" fmla="*/ 2651760 h 3962400"/>
              <a:gd name="connsiteX26" fmla="*/ 3261360 w 7803003"/>
              <a:gd name="connsiteY26" fmla="*/ 2514600 h 3962400"/>
              <a:gd name="connsiteX27" fmla="*/ 3291840 w 7803003"/>
              <a:gd name="connsiteY27" fmla="*/ 2468880 h 3962400"/>
              <a:gd name="connsiteX28" fmla="*/ 3337560 w 7803003"/>
              <a:gd name="connsiteY28" fmla="*/ 2438400 h 3962400"/>
              <a:gd name="connsiteX29" fmla="*/ 3444240 w 7803003"/>
              <a:gd name="connsiteY29" fmla="*/ 2301240 h 3962400"/>
              <a:gd name="connsiteX30" fmla="*/ 3581400 w 7803003"/>
              <a:gd name="connsiteY30" fmla="*/ 2240280 h 3962400"/>
              <a:gd name="connsiteX31" fmla="*/ 3672840 w 7803003"/>
              <a:gd name="connsiteY31" fmla="*/ 2209800 h 3962400"/>
              <a:gd name="connsiteX32" fmla="*/ 3840480 w 7803003"/>
              <a:gd name="connsiteY32" fmla="*/ 2164080 h 3962400"/>
              <a:gd name="connsiteX33" fmla="*/ 3947160 w 7803003"/>
              <a:gd name="connsiteY33" fmla="*/ 2148840 h 3962400"/>
              <a:gd name="connsiteX34" fmla="*/ 4145280 w 7803003"/>
              <a:gd name="connsiteY34" fmla="*/ 2118360 h 3962400"/>
              <a:gd name="connsiteX35" fmla="*/ 4495800 w 7803003"/>
              <a:gd name="connsiteY35" fmla="*/ 2087880 h 3962400"/>
              <a:gd name="connsiteX36" fmla="*/ 5105400 w 7803003"/>
              <a:gd name="connsiteY36" fmla="*/ 2057400 h 3962400"/>
              <a:gd name="connsiteX37" fmla="*/ 5638800 w 7803003"/>
              <a:gd name="connsiteY37" fmla="*/ 2026920 h 3962400"/>
              <a:gd name="connsiteX38" fmla="*/ 5715000 w 7803003"/>
              <a:gd name="connsiteY38" fmla="*/ 2011680 h 3962400"/>
              <a:gd name="connsiteX39" fmla="*/ 5836920 w 7803003"/>
              <a:gd name="connsiteY39" fmla="*/ 1996440 h 3962400"/>
              <a:gd name="connsiteX40" fmla="*/ 6019800 w 7803003"/>
              <a:gd name="connsiteY40" fmla="*/ 1950720 h 3962400"/>
              <a:gd name="connsiteX41" fmla="*/ 6126480 w 7803003"/>
              <a:gd name="connsiteY41" fmla="*/ 1920240 h 3962400"/>
              <a:gd name="connsiteX42" fmla="*/ 6263640 w 7803003"/>
              <a:gd name="connsiteY42" fmla="*/ 1889760 h 3962400"/>
              <a:gd name="connsiteX43" fmla="*/ 6355080 w 7803003"/>
              <a:gd name="connsiteY43" fmla="*/ 1859280 h 3962400"/>
              <a:gd name="connsiteX44" fmla="*/ 6446520 w 7803003"/>
              <a:gd name="connsiteY44" fmla="*/ 1813560 h 3962400"/>
              <a:gd name="connsiteX45" fmla="*/ 6492240 w 7803003"/>
              <a:gd name="connsiteY45" fmla="*/ 1767840 h 3962400"/>
              <a:gd name="connsiteX46" fmla="*/ 6583680 w 7803003"/>
              <a:gd name="connsiteY46" fmla="*/ 1691640 h 3962400"/>
              <a:gd name="connsiteX47" fmla="*/ 6644640 w 7803003"/>
              <a:gd name="connsiteY47" fmla="*/ 1600200 h 3962400"/>
              <a:gd name="connsiteX48" fmla="*/ 6705600 w 7803003"/>
              <a:gd name="connsiteY48" fmla="*/ 1508760 h 3962400"/>
              <a:gd name="connsiteX49" fmla="*/ 6736080 w 7803003"/>
              <a:gd name="connsiteY49" fmla="*/ 1463040 h 3962400"/>
              <a:gd name="connsiteX50" fmla="*/ 6781800 w 7803003"/>
              <a:gd name="connsiteY50" fmla="*/ 1417320 h 3962400"/>
              <a:gd name="connsiteX51" fmla="*/ 6812280 w 7803003"/>
              <a:gd name="connsiteY51" fmla="*/ 1325880 h 3962400"/>
              <a:gd name="connsiteX52" fmla="*/ 6842760 w 7803003"/>
              <a:gd name="connsiteY52" fmla="*/ 1280160 h 3962400"/>
              <a:gd name="connsiteX53" fmla="*/ 6858000 w 7803003"/>
              <a:gd name="connsiteY53" fmla="*/ 1234440 h 3962400"/>
              <a:gd name="connsiteX54" fmla="*/ 6888480 w 7803003"/>
              <a:gd name="connsiteY54" fmla="*/ 1188720 h 3962400"/>
              <a:gd name="connsiteX55" fmla="*/ 6918960 w 7803003"/>
              <a:gd name="connsiteY55" fmla="*/ 1097280 h 3962400"/>
              <a:gd name="connsiteX56" fmla="*/ 6934200 w 7803003"/>
              <a:gd name="connsiteY56" fmla="*/ 1051560 h 3962400"/>
              <a:gd name="connsiteX57" fmla="*/ 6964680 w 7803003"/>
              <a:gd name="connsiteY57" fmla="*/ 1005840 h 3962400"/>
              <a:gd name="connsiteX58" fmla="*/ 6995160 w 7803003"/>
              <a:gd name="connsiteY58" fmla="*/ 914400 h 3962400"/>
              <a:gd name="connsiteX59" fmla="*/ 7025640 w 7803003"/>
              <a:gd name="connsiteY59" fmla="*/ 868680 h 3962400"/>
              <a:gd name="connsiteX60" fmla="*/ 7071360 w 7803003"/>
              <a:gd name="connsiteY60" fmla="*/ 716280 h 3962400"/>
              <a:gd name="connsiteX61" fmla="*/ 7086600 w 7803003"/>
              <a:gd name="connsiteY61" fmla="*/ 640080 h 3962400"/>
              <a:gd name="connsiteX62" fmla="*/ 7132320 w 7803003"/>
              <a:gd name="connsiteY62" fmla="*/ 502920 h 3962400"/>
              <a:gd name="connsiteX63" fmla="*/ 7147560 w 7803003"/>
              <a:gd name="connsiteY63" fmla="*/ 457200 h 3962400"/>
              <a:gd name="connsiteX64" fmla="*/ 7162800 w 7803003"/>
              <a:gd name="connsiteY64" fmla="*/ 411480 h 3962400"/>
              <a:gd name="connsiteX65" fmla="*/ 7193280 w 7803003"/>
              <a:gd name="connsiteY65" fmla="*/ 365760 h 3962400"/>
              <a:gd name="connsiteX66" fmla="*/ 7208520 w 7803003"/>
              <a:gd name="connsiteY66" fmla="*/ 320040 h 3962400"/>
              <a:gd name="connsiteX67" fmla="*/ 7239000 w 7803003"/>
              <a:gd name="connsiteY67" fmla="*/ 274320 h 3962400"/>
              <a:gd name="connsiteX68" fmla="*/ 7269480 w 7803003"/>
              <a:gd name="connsiteY68" fmla="*/ 182880 h 3962400"/>
              <a:gd name="connsiteX69" fmla="*/ 7406640 w 7803003"/>
              <a:gd name="connsiteY69" fmla="*/ 137160 h 3962400"/>
              <a:gd name="connsiteX70" fmla="*/ 7452360 w 7803003"/>
              <a:gd name="connsiteY70" fmla="*/ 121920 h 3962400"/>
              <a:gd name="connsiteX71" fmla="*/ 7665720 w 7803003"/>
              <a:gd name="connsiteY71" fmla="*/ 60960 h 3962400"/>
              <a:gd name="connsiteX72" fmla="*/ 7757160 w 7803003"/>
              <a:gd name="connsiteY72" fmla="*/ 30480 h 3962400"/>
              <a:gd name="connsiteX73" fmla="*/ 7802880 w 7803003"/>
              <a:gd name="connsiteY73"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03003" h="3962400">
                <a:moveTo>
                  <a:pt x="0" y="3962400"/>
                </a:moveTo>
                <a:cubicBezTo>
                  <a:pt x="30480" y="3931920"/>
                  <a:pt x="58326" y="3898555"/>
                  <a:pt x="91440" y="3870960"/>
                </a:cubicBezTo>
                <a:lnTo>
                  <a:pt x="228600" y="3779520"/>
                </a:lnTo>
                <a:lnTo>
                  <a:pt x="320040" y="3718560"/>
                </a:lnTo>
                <a:lnTo>
                  <a:pt x="365760" y="3688080"/>
                </a:lnTo>
                <a:cubicBezTo>
                  <a:pt x="375920" y="3672840"/>
                  <a:pt x="381937" y="3653802"/>
                  <a:pt x="396240" y="3642360"/>
                </a:cubicBezTo>
                <a:cubicBezTo>
                  <a:pt x="408784" y="3632325"/>
                  <a:pt x="427592" y="3634304"/>
                  <a:pt x="441960" y="3627120"/>
                </a:cubicBezTo>
                <a:cubicBezTo>
                  <a:pt x="458343" y="3618929"/>
                  <a:pt x="472440" y="3606800"/>
                  <a:pt x="487680" y="3596640"/>
                </a:cubicBezTo>
                <a:cubicBezTo>
                  <a:pt x="543998" y="3512163"/>
                  <a:pt x="485938" y="3578981"/>
                  <a:pt x="563880" y="3535680"/>
                </a:cubicBezTo>
                <a:cubicBezTo>
                  <a:pt x="595902" y="3517890"/>
                  <a:pt x="619781" y="3483605"/>
                  <a:pt x="655320" y="3474720"/>
                </a:cubicBezTo>
                <a:cubicBezTo>
                  <a:pt x="783968" y="3442558"/>
                  <a:pt x="790198" y="3438109"/>
                  <a:pt x="990600" y="3429000"/>
                </a:cubicBezTo>
                <a:lnTo>
                  <a:pt x="1325880" y="3413760"/>
                </a:lnTo>
                <a:lnTo>
                  <a:pt x="2133600" y="3398520"/>
                </a:lnTo>
                <a:cubicBezTo>
                  <a:pt x="2179320" y="3393440"/>
                  <a:pt x="2225294" y="3390275"/>
                  <a:pt x="2270760" y="3383280"/>
                </a:cubicBezTo>
                <a:cubicBezTo>
                  <a:pt x="2313534" y="3376699"/>
                  <a:pt x="2387557" y="3349428"/>
                  <a:pt x="2423160" y="3337560"/>
                </a:cubicBezTo>
                <a:cubicBezTo>
                  <a:pt x="2438400" y="3332480"/>
                  <a:pt x="2455514" y="3331231"/>
                  <a:pt x="2468880" y="3322320"/>
                </a:cubicBezTo>
                <a:cubicBezTo>
                  <a:pt x="2671848" y="3187008"/>
                  <a:pt x="2371031" y="3381760"/>
                  <a:pt x="2560320" y="3276600"/>
                </a:cubicBezTo>
                <a:cubicBezTo>
                  <a:pt x="2592342" y="3258810"/>
                  <a:pt x="2617007" y="3227224"/>
                  <a:pt x="2651760" y="3215640"/>
                </a:cubicBezTo>
                <a:cubicBezTo>
                  <a:pt x="2667000" y="3210560"/>
                  <a:pt x="2683437" y="3208202"/>
                  <a:pt x="2697480" y="3200400"/>
                </a:cubicBezTo>
                <a:cubicBezTo>
                  <a:pt x="2750215" y="3171103"/>
                  <a:pt x="2796340" y="3139681"/>
                  <a:pt x="2834640" y="3093720"/>
                </a:cubicBezTo>
                <a:cubicBezTo>
                  <a:pt x="2846366" y="3079649"/>
                  <a:pt x="2852951" y="3061690"/>
                  <a:pt x="2865120" y="3048000"/>
                </a:cubicBezTo>
                <a:cubicBezTo>
                  <a:pt x="2893758" y="3015783"/>
                  <a:pt x="2932650" y="2992426"/>
                  <a:pt x="2956560" y="2956560"/>
                </a:cubicBezTo>
                <a:lnTo>
                  <a:pt x="3048000" y="2819400"/>
                </a:lnTo>
                <a:cubicBezTo>
                  <a:pt x="3058160" y="2804160"/>
                  <a:pt x="3063240" y="2783840"/>
                  <a:pt x="3078480" y="2773680"/>
                </a:cubicBezTo>
                <a:lnTo>
                  <a:pt x="3124200" y="2743200"/>
                </a:lnTo>
                <a:cubicBezTo>
                  <a:pt x="3144520" y="2712720"/>
                  <a:pt x="3173576" y="2686513"/>
                  <a:pt x="3185160" y="2651760"/>
                </a:cubicBezTo>
                <a:cubicBezTo>
                  <a:pt x="3211984" y="2571287"/>
                  <a:pt x="3191489" y="2619406"/>
                  <a:pt x="3261360" y="2514600"/>
                </a:cubicBezTo>
                <a:cubicBezTo>
                  <a:pt x="3271520" y="2499360"/>
                  <a:pt x="3276600" y="2479040"/>
                  <a:pt x="3291840" y="2468880"/>
                </a:cubicBezTo>
                <a:lnTo>
                  <a:pt x="3337560" y="2438400"/>
                </a:lnTo>
                <a:cubicBezTo>
                  <a:pt x="3380041" y="2374678"/>
                  <a:pt x="3390523" y="2346004"/>
                  <a:pt x="3444240" y="2301240"/>
                </a:cubicBezTo>
                <a:cubicBezTo>
                  <a:pt x="3492542" y="2260988"/>
                  <a:pt x="3514947" y="2262431"/>
                  <a:pt x="3581400" y="2240280"/>
                </a:cubicBezTo>
                <a:lnTo>
                  <a:pt x="3672840" y="2209800"/>
                </a:lnTo>
                <a:cubicBezTo>
                  <a:pt x="3728640" y="2191200"/>
                  <a:pt x="3780322" y="2172674"/>
                  <a:pt x="3840480" y="2164080"/>
                </a:cubicBezTo>
                <a:lnTo>
                  <a:pt x="3947160" y="2148840"/>
                </a:lnTo>
                <a:cubicBezTo>
                  <a:pt x="4057320" y="2131892"/>
                  <a:pt x="4027437" y="2133090"/>
                  <a:pt x="4145280" y="2118360"/>
                </a:cubicBezTo>
                <a:cubicBezTo>
                  <a:pt x="4273470" y="2102336"/>
                  <a:pt x="4360298" y="2095408"/>
                  <a:pt x="4495800" y="2087880"/>
                </a:cubicBezTo>
                <a:lnTo>
                  <a:pt x="5105400" y="2057400"/>
                </a:lnTo>
                <a:cubicBezTo>
                  <a:pt x="5418513" y="2018261"/>
                  <a:pt x="5002077" y="2066715"/>
                  <a:pt x="5638800" y="2026920"/>
                </a:cubicBezTo>
                <a:cubicBezTo>
                  <a:pt x="5664653" y="2025304"/>
                  <a:pt x="5689398" y="2015619"/>
                  <a:pt x="5715000" y="2011680"/>
                </a:cubicBezTo>
                <a:cubicBezTo>
                  <a:pt x="5755480" y="2005452"/>
                  <a:pt x="5796280" y="2001520"/>
                  <a:pt x="5836920" y="1996440"/>
                </a:cubicBezTo>
                <a:cubicBezTo>
                  <a:pt x="5989681" y="1945520"/>
                  <a:pt x="5865886" y="1981503"/>
                  <a:pt x="6019800" y="1950720"/>
                </a:cubicBezTo>
                <a:cubicBezTo>
                  <a:pt x="6162333" y="1922213"/>
                  <a:pt x="6010279" y="1949290"/>
                  <a:pt x="6126480" y="1920240"/>
                </a:cubicBezTo>
                <a:cubicBezTo>
                  <a:pt x="6213491" y="1898487"/>
                  <a:pt x="6185416" y="1913227"/>
                  <a:pt x="6263640" y="1889760"/>
                </a:cubicBezTo>
                <a:cubicBezTo>
                  <a:pt x="6294414" y="1880528"/>
                  <a:pt x="6328347" y="1877102"/>
                  <a:pt x="6355080" y="1859280"/>
                </a:cubicBezTo>
                <a:cubicBezTo>
                  <a:pt x="6414166" y="1819889"/>
                  <a:pt x="6383424" y="1834592"/>
                  <a:pt x="6446520" y="1813560"/>
                </a:cubicBezTo>
                <a:cubicBezTo>
                  <a:pt x="6461760" y="1798320"/>
                  <a:pt x="6475683" y="1781638"/>
                  <a:pt x="6492240" y="1767840"/>
                </a:cubicBezTo>
                <a:cubicBezTo>
                  <a:pt x="6547853" y="1721496"/>
                  <a:pt x="6534469" y="1754911"/>
                  <a:pt x="6583680" y="1691640"/>
                </a:cubicBezTo>
                <a:cubicBezTo>
                  <a:pt x="6606170" y="1662724"/>
                  <a:pt x="6624320" y="1630680"/>
                  <a:pt x="6644640" y="1600200"/>
                </a:cubicBezTo>
                <a:lnTo>
                  <a:pt x="6705600" y="1508760"/>
                </a:lnTo>
                <a:cubicBezTo>
                  <a:pt x="6715760" y="1493520"/>
                  <a:pt x="6723128" y="1475992"/>
                  <a:pt x="6736080" y="1463040"/>
                </a:cubicBezTo>
                <a:lnTo>
                  <a:pt x="6781800" y="1417320"/>
                </a:lnTo>
                <a:cubicBezTo>
                  <a:pt x="6791960" y="1386840"/>
                  <a:pt x="6794458" y="1352613"/>
                  <a:pt x="6812280" y="1325880"/>
                </a:cubicBezTo>
                <a:cubicBezTo>
                  <a:pt x="6822440" y="1310640"/>
                  <a:pt x="6834569" y="1296543"/>
                  <a:pt x="6842760" y="1280160"/>
                </a:cubicBezTo>
                <a:cubicBezTo>
                  <a:pt x="6849944" y="1265792"/>
                  <a:pt x="6850816" y="1248808"/>
                  <a:pt x="6858000" y="1234440"/>
                </a:cubicBezTo>
                <a:cubicBezTo>
                  <a:pt x="6866191" y="1218057"/>
                  <a:pt x="6881041" y="1205458"/>
                  <a:pt x="6888480" y="1188720"/>
                </a:cubicBezTo>
                <a:cubicBezTo>
                  <a:pt x="6901529" y="1159360"/>
                  <a:pt x="6908800" y="1127760"/>
                  <a:pt x="6918960" y="1097280"/>
                </a:cubicBezTo>
                <a:cubicBezTo>
                  <a:pt x="6924040" y="1082040"/>
                  <a:pt x="6925289" y="1064926"/>
                  <a:pt x="6934200" y="1051560"/>
                </a:cubicBezTo>
                <a:cubicBezTo>
                  <a:pt x="6944360" y="1036320"/>
                  <a:pt x="6957241" y="1022578"/>
                  <a:pt x="6964680" y="1005840"/>
                </a:cubicBezTo>
                <a:cubicBezTo>
                  <a:pt x="6977729" y="976480"/>
                  <a:pt x="6977338" y="941133"/>
                  <a:pt x="6995160" y="914400"/>
                </a:cubicBezTo>
                <a:cubicBezTo>
                  <a:pt x="7005320" y="899160"/>
                  <a:pt x="7018201" y="885418"/>
                  <a:pt x="7025640" y="868680"/>
                </a:cubicBezTo>
                <a:cubicBezTo>
                  <a:pt x="7042525" y="830690"/>
                  <a:pt x="7061509" y="760610"/>
                  <a:pt x="7071360" y="716280"/>
                </a:cubicBezTo>
                <a:cubicBezTo>
                  <a:pt x="7076979" y="690994"/>
                  <a:pt x="7079784" y="665070"/>
                  <a:pt x="7086600" y="640080"/>
                </a:cubicBezTo>
                <a:lnTo>
                  <a:pt x="7132320" y="502920"/>
                </a:lnTo>
                <a:lnTo>
                  <a:pt x="7147560" y="457200"/>
                </a:lnTo>
                <a:cubicBezTo>
                  <a:pt x="7152640" y="441960"/>
                  <a:pt x="7153889" y="424846"/>
                  <a:pt x="7162800" y="411480"/>
                </a:cubicBezTo>
                <a:cubicBezTo>
                  <a:pt x="7172960" y="396240"/>
                  <a:pt x="7185089" y="382143"/>
                  <a:pt x="7193280" y="365760"/>
                </a:cubicBezTo>
                <a:cubicBezTo>
                  <a:pt x="7200464" y="351392"/>
                  <a:pt x="7201336" y="334408"/>
                  <a:pt x="7208520" y="320040"/>
                </a:cubicBezTo>
                <a:cubicBezTo>
                  <a:pt x="7216711" y="303657"/>
                  <a:pt x="7231561" y="291058"/>
                  <a:pt x="7239000" y="274320"/>
                </a:cubicBezTo>
                <a:cubicBezTo>
                  <a:pt x="7252049" y="244960"/>
                  <a:pt x="7239000" y="193040"/>
                  <a:pt x="7269480" y="182880"/>
                </a:cubicBezTo>
                <a:lnTo>
                  <a:pt x="7406640" y="137160"/>
                </a:lnTo>
                <a:cubicBezTo>
                  <a:pt x="7421880" y="132080"/>
                  <a:pt x="7436775" y="125816"/>
                  <a:pt x="7452360" y="121920"/>
                </a:cubicBezTo>
                <a:cubicBezTo>
                  <a:pt x="7605449" y="83648"/>
                  <a:pt x="7534539" y="104687"/>
                  <a:pt x="7665720" y="60960"/>
                </a:cubicBezTo>
                <a:lnTo>
                  <a:pt x="7757160" y="30480"/>
                </a:lnTo>
                <a:cubicBezTo>
                  <a:pt x="7807699" y="13634"/>
                  <a:pt x="7802880" y="31304"/>
                  <a:pt x="7802880" y="0"/>
                </a:cubicBezTo>
              </a:path>
            </a:pathLst>
          </a:cu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18" name="Straight Connector 17"/>
          <p:cNvCxnSpPr/>
          <p:nvPr>
            <p:custDataLst>
              <p:tags r:id="rId9"/>
            </p:custDataLst>
          </p:nvPr>
        </p:nvCxnSpPr>
        <p:spPr bwMode="auto">
          <a:xfrm flipV="1">
            <a:off x="7380312" y="1700808"/>
            <a:ext cx="0" cy="4105632"/>
          </a:xfrm>
          <a:prstGeom prst="line">
            <a:avLst/>
          </a:prstGeom>
          <a:solidFill>
            <a:schemeClr val="accent1"/>
          </a:solidFill>
          <a:ln w="9525" cap="flat" cmpd="sng" algn="ctr">
            <a:solidFill>
              <a:srgbClr val="339933"/>
            </a:solidFill>
            <a:prstDash val="dash"/>
            <a:round/>
            <a:headEnd type="none" w="med" len="med"/>
            <a:tailEnd type="none" w="med" len="med"/>
          </a:ln>
          <a:effectLst/>
        </p:spPr>
      </p:cxnSp>
      <p:sp>
        <p:nvSpPr>
          <p:cNvPr id="19" name="TextBox 18"/>
          <p:cNvSpPr txBox="1"/>
          <p:nvPr>
            <p:custDataLst>
              <p:tags r:id="rId10"/>
            </p:custDataLst>
          </p:nvPr>
        </p:nvSpPr>
        <p:spPr>
          <a:xfrm>
            <a:off x="7164288" y="5733256"/>
            <a:ext cx="441146" cy="461665"/>
          </a:xfrm>
          <a:prstGeom prst="rect">
            <a:avLst/>
          </a:prstGeom>
          <a:noFill/>
        </p:spPr>
        <p:txBody>
          <a:bodyPr wrap="none" rtlCol="0">
            <a:spAutoFit/>
          </a:bodyPr>
          <a:lstStyle/>
          <a:p>
            <a:r>
              <a:rPr lang="en-CA" dirty="0" smtClean="0">
                <a:solidFill>
                  <a:srgbClr val="339933"/>
                </a:solidFill>
              </a:rPr>
              <a:t>n</a:t>
            </a:r>
            <a:r>
              <a:rPr lang="en-CA" baseline="-25000" dirty="0" smtClean="0">
                <a:solidFill>
                  <a:srgbClr val="339933"/>
                </a:solidFill>
              </a:rPr>
              <a:t>0</a:t>
            </a:r>
            <a:endParaRPr lang="en-CA" baseline="-25000" dirty="0">
              <a:solidFill>
                <a:srgbClr val="339933"/>
              </a:solidFill>
            </a:endParaRPr>
          </a:p>
        </p:txBody>
      </p:sp>
      <p:sp>
        <p:nvSpPr>
          <p:cNvPr id="20" name="Rectangle 19"/>
          <p:cNvSpPr/>
          <p:nvPr>
            <p:custDataLst>
              <p:tags r:id="rId11"/>
            </p:custDataLst>
          </p:nvPr>
        </p:nvSpPr>
        <p:spPr>
          <a:xfrm>
            <a:off x="33289" y="6413266"/>
            <a:ext cx="9075215" cy="461665"/>
          </a:xfrm>
          <a:prstGeom prst="rect">
            <a:avLst/>
          </a:prstGeom>
        </p:spPr>
        <p:txBody>
          <a:bodyPr wrap="square">
            <a:spAutoFit/>
          </a:bodyPr>
          <a:lstStyle/>
          <a:p>
            <a:pPr algn="ctr"/>
            <a:r>
              <a:rPr lang="en-US" sz="2000" dirty="0" smtClean="0">
                <a:solidFill>
                  <a:srgbClr val="0070C0"/>
                </a:solidFill>
              </a:rPr>
              <a:t>T(n)</a:t>
            </a:r>
            <a:r>
              <a:rPr lang="en-US" sz="2000" dirty="0" smtClean="0"/>
              <a:t> </a:t>
            </a:r>
            <a:r>
              <a:rPr lang="en-US" sz="2000" dirty="0" smtClean="0">
                <a:sym typeface="Symbol" pitchFamily="18" charset="2"/>
              </a:rPr>
              <a:t></a:t>
            </a:r>
            <a:r>
              <a:rPr lang="en-US" sz="2000" dirty="0" smtClean="0"/>
              <a:t> O(</a:t>
            </a:r>
            <a:r>
              <a:rPr lang="en-US" sz="2000" dirty="0" smtClean="0">
                <a:solidFill>
                  <a:srgbClr val="FF0000"/>
                </a:solidFill>
              </a:rPr>
              <a:t>f(n)</a:t>
            </a:r>
            <a:r>
              <a:rPr lang="en-US" sz="2000" dirty="0" smtClean="0"/>
              <a:t>) if there are constants </a:t>
            </a:r>
            <a:r>
              <a:rPr lang="en-US" sz="2000" dirty="0" smtClean="0">
                <a:solidFill>
                  <a:srgbClr val="9900CC"/>
                </a:solidFill>
              </a:rPr>
              <a:t>c</a:t>
            </a:r>
            <a:r>
              <a:rPr lang="en-US" sz="2000" dirty="0" smtClean="0"/>
              <a:t> and </a:t>
            </a:r>
            <a:r>
              <a:rPr lang="en-US" sz="2000" dirty="0" smtClean="0">
                <a:solidFill>
                  <a:srgbClr val="339933"/>
                </a:solidFill>
              </a:rPr>
              <a:t>n</a:t>
            </a:r>
            <a:r>
              <a:rPr lang="en-US" sz="2000" baseline="-25000" dirty="0" smtClean="0">
                <a:solidFill>
                  <a:srgbClr val="339933"/>
                </a:solidFill>
              </a:rPr>
              <a:t>0</a:t>
            </a:r>
            <a:r>
              <a:rPr lang="en-US" sz="2000" dirty="0" smtClean="0"/>
              <a:t> such that </a:t>
            </a:r>
            <a:r>
              <a:rPr lang="en-US" b="1" dirty="0" smtClean="0"/>
              <a:t>T(n) </a:t>
            </a:r>
            <a:r>
              <a:rPr lang="en-US" b="1" dirty="0" smtClean="0">
                <a:sym typeface="Symbol" pitchFamily="18" charset="2"/>
              </a:rPr>
              <a:t> </a:t>
            </a:r>
            <a:r>
              <a:rPr lang="en-US" b="1" dirty="0" smtClean="0">
                <a:solidFill>
                  <a:srgbClr val="9900CC"/>
                </a:solidFill>
                <a:sym typeface="Symbol" pitchFamily="18" charset="2"/>
              </a:rPr>
              <a:t>c f(n)</a:t>
            </a:r>
            <a:r>
              <a:rPr lang="en-US" sz="2000" dirty="0" smtClean="0">
                <a:sym typeface="Symbol" pitchFamily="18" charset="2"/>
              </a:rPr>
              <a:t> for all </a:t>
            </a:r>
            <a:r>
              <a:rPr lang="en-US" sz="2000" dirty="0" smtClean="0">
                <a:solidFill>
                  <a:srgbClr val="339933"/>
                </a:solidFill>
                <a:sym typeface="Symbol" pitchFamily="18" charset="2"/>
              </a:rPr>
              <a:t>n  n</a:t>
            </a:r>
            <a:r>
              <a:rPr lang="en-US" sz="2000" baseline="-25000" dirty="0" smtClean="0">
                <a:solidFill>
                  <a:srgbClr val="339933"/>
                </a:solidFill>
                <a:sym typeface="Symbol" pitchFamily="18" charset="2"/>
              </a:rPr>
              <a:t>0</a:t>
            </a:r>
          </a:p>
        </p:txBody>
      </p:sp>
      <p:sp>
        <p:nvSpPr>
          <p:cNvPr id="21" name="TextBox 20"/>
          <p:cNvSpPr txBox="1"/>
          <p:nvPr>
            <p:custDataLst>
              <p:tags r:id="rId12"/>
            </p:custDataLst>
          </p:nvPr>
        </p:nvSpPr>
        <p:spPr>
          <a:xfrm>
            <a:off x="8316416" y="1556792"/>
            <a:ext cx="731290" cy="461665"/>
          </a:xfrm>
          <a:prstGeom prst="rect">
            <a:avLst/>
          </a:prstGeom>
          <a:noFill/>
        </p:spPr>
        <p:txBody>
          <a:bodyPr wrap="none" rtlCol="0">
            <a:spAutoFit/>
          </a:bodyPr>
          <a:lstStyle/>
          <a:p>
            <a:r>
              <a:rPr lang="en-CA" dirty="0" smtClean="0">
                <a:solidFill>
                  <a:srgbClr val="00B0F0"/>
                </a:solidFill>
              </a:rPr>
              <a:t>T(n)</a:t>
            </a:r>
            <a:endParaRPr lang="en-CA" dirty="0">
              <a:solidFill>
                <a:srgbClr val="00B0F0"/>
              </a:solidFill>
            </a:endParaRPr>
          </a:p>
        </p:txBody>
      </p:sp>
      <p:sp>
        <p:nvSpPr>
          <p:cNvPr id="24" name="Rectangle 23"/>
          <p:cNvSpPr/>
          <p:nvPr>
            <p:custDataLst>
              <p:tags r:id="rId13"/>
            </p:custDataLst>
          </p:nvPr>
        </p:nvSpPr>
        <p:spPr bwMode="auto">
          <a:xfrm>
            <a:off x="1127760" y="2470830"/>
            <a:ext cx="6252552" cy="3334434"/>
          </a:xfrm>
          <a:prstGeom prst="rect">
            <a:avLst/>
          </a:prstGeom>
          <a:solidFill>
            <a:srgbClr val="F8F8F8">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5" name="TextBox 24"/>
          <p:cNvSpPr txBox="1"/>
          <p:nvPr>
            <p:custDataLst>
              <p:tags r:id="rId14"/>
            </p:custDataLst>
          </p:nvPr>
        </p:nvSpPr>
        <p:spPr>
          <a:xfrm>
            <a:off x="1187624" y="1988840"/>
            <a:ext cx="4960845" cy="830997"/>
          </a:xfrm>
          <a:prstGeom prst="rect">
            <a:avLst/>
          </a:prstGeom>
          <a:noFill/>
        </p:spPr>
        <p:txBody>
          <a:bodyPr wrap="none" rtlCol="0">
            <a:spAutoFit/>
          </a:bodyPr>
          <a:lstStyle/>
          <a:p>
            <a:r>
              <a:rPr lang="en-CA" dirty="0" smtClean="0"/>
              <a:t>Given all that, T(n) should be less than</a:t>
            </a:r>
            <a:br>
              <a:rPr lang="en-CA" dirty="0" smtClean="0"/>
            </a:br>
            <a:r>
              <a:rPr lang="en-CA" dirty="0" smtClean="0"/>
              <a:t>(the adjusted version of) f(n):</a:t>
            </a:r>
            <a:endParaRPr lang="en-CA" dirty="0"/>
          </a:p>
        </p:txBody>
      </p:sp>
      <p:sp>
        <p:nvSpPr>
          <p:cNvPr id="26" name="TextBox 25"/>
          <p:cNvSpPr txBox="1"/>
          <p:nvPr>
            <p:custDataLst>
              <p:tags r:id="rId15"/>
            </p:custDataLst>
          </p:nvPr>
        </p:nvSpPr>
        <p:spPr>
          <a:xfrm>
            <a:off x="7814101" y="3861048"/>
            <a:ext cx="646331" cy="461665"/>
          </a:xfrm>
          <a:prstGeom prst="rect">
            <a:avLst/>
          </a:prstGeom>
          <a:noFill/>
        </p:spPr>
        <p:txBody>
          <a:bodyPr wrap="none" rtlCol="0">
            <a:spAutoFit/>
          </a:bodyPr>
          <a:lstStyle/>
          <a:p>
            <a:r>
              <a:rPr lang="en-CA" dirty="0" smtClean="0">
                <a:solidFill>
                  <a:srgbClr val="FF9F9F"/>
                </a:solidFill>
              </a:rPr>
              <a:t>f(n)</a:t>
            </a:r>
            <a:endParaRPr lang="en-CA" dirty="0">
              <a:solidFill>
                <a:srgbClr val="FF9F9F"/>
              </a:solidFill>
            </a:endParaRPr>
          </a:p>
        </p:txBody>
      </p:sp>
      <p:sp>
        <p:nvSpPr>
          <p:cNvPr id="27" name="Freeform 26"/>
          <p:cNvSpPr/>
          <p:nvPr>
            <p:custDataLst>
              <p:tags r:id="rId16"/>
            </p:custDataLst>
          </p:nvPr>
        </p:nvSpPr>
        <p:spPr bwMode="auto">
          <a:xfrm>
            <a:off x="1118795" y="2775473"/>
            <a:ext cx="7164593" cy="3033656"/>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FFC1C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8" name="TextBox 27"/>
          <p:cNvSpPr txBox="1"/>
          <p:nvPr>
            <p:custDataLst>
              <p:tags r:id="rId17"/>
            </p:custDataLst>
          </p:nvPr>
        </p:nvSpPr>
        <p:spPr>
          <a:xfrm>
            <a:off x="8291430" y="406976"/>
            <a:ext cx="859531" cy="461665"/>
          </a:xfrm>
          <a:prstGeom prst="rect">
            <a:avLst/>
          </a:prstGeom>
          <a:noFill/>
        </p:spPr>
        <p:txBody>
          <a:bodyPr wrap="none" rtlCol="0">
            <a:spAutoFit/>
          </a:bodyPr>
          <a:lstStyle/>
          <a:p>
            <a:r>
              <a:rPr lang="en-CA" dirty="0" smtClean="0">
                <a:solidFill>
                  <a:srgbClr val="9900CC"/>
                </a:solidFill>
              </a:rPr>
              <a:t>c f(n)</a:t>
            </a:r>
            <a:endParaRPr lang="en-CA" dirty="0">
              <a:solidFill>
                <a:srgbClr val="9900CC"/>
              </a:solidFill>
            </a:endParaRPr>
          </a:p>
        </p:txBody>
      </p:sp>
    </p:spTree>
    <p:extLst>
      <p:ext uri="{BB962C8B-B14F-4D97-AF65-F5344CB8AC3E}">
        <p14:creationId xmlns:p14="http://schemas.microsoft.com/office/powerpoint/2010/main" val="4058023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p:txBody>
          <a:bodyPr/>
          <a:lstStyle/>
          <a:p>
            <a:r>
              <a:rPr lang="en-US" smtClean="0"/>
              <a:t>Order Notation</a:t>
            </a:r>
          </a:p>
        </p:txBody>
      </p:sp>
      <p:sp>
        <p:nvSpPr>
          <p:cNvPr id="22531" name="Rectangle 3"/>
          <p:cNvSpPr>
            <a:spLocks noGrp="1" noChangeArrowheads="1"/>
          </p:cNvSpPr>
          <p:nvPr>
            <p:ph type="body" idx="1"/>
            <p:custDataLst>
              <p:tags r:id="rId2"/>
            </p:custDataLst>
          </p:nvPr>
        </p:nvSpPr>
        <p:spPr>
          <a:xfrm>
            <a:off x="457200" y="1981200"/>
            <a:ext cx="8077200" cy="4114800"/>
          </a:xfrm>
        </p:spPr>
        <p:txBody>
          <a:bodyPr/>
          <a:lstStyle/>
          <a:p>
            <a:r>
              <a:rPr lang="en-US" smtClean="0"/>
              <a:t>T(n) </a:t>
            </a:r>
            <a:r>
              <a:rPr lang="en-US" smtClean="0">
                <a:sym typeface="Symbol" pitchFamily="18" charset="2"/>
              </a:rPr>
              <a:t></a:t>
            </a:r>
            <a:r>
              <a:rPr lang="en-US" smtClean="0"/>
              <a:t> O(f(n)) if there are constants c and n</a:t>
            </a:r>
            <a:r>
              <a:rPr lang="en-US" baseline="-25000" smtClean="0"/>
              <a:t>0</a:t>
            </a:r>
            <a:r>
              <a:rPr lang="en-US" smtClean="0"/>
              <a:t> such that T(n) </a:t>
            </a:r>
            <a:r>
              <a:rPr lang="en-US" smtClean="0">
                <a:sym typeface="Symbol" pitchFamily="18" charset="2"/>
              </a:rPr>
              <a:t> c f(n) for all n  n</a:t>
            </a:r>
            <a:r>
              <a:rPr lang="en-US" baseline="-25000" smtClean="0">
                <a:sym typeface="Symbol" pitchFamily="18" charset="2"/>
              </a:rPr>
              <a:t>0</a:t>
            </a:r>
          </a:p>
          <a:p>
            <a:r>
              <a:rPr lang="en-US" smtClean="0"/>
              <a:t>T(n) </a:t>
            </a:r>
            <a:r>
              <a:rPr lang="en-US" smtClean="0">
                <a:sym typeface="Symbol" pitchFamily="18" charset="2"/>
              </a:rPr>
              <a:t></a:t>
            </a:r>
            <a:r>
              <a:rPr lang="en-US" smtClean="0"/>
              <a:t> </a:t>
            </a:r>
            <a:r>
              <a:rPr lang="en-US" smtClean="0">
                <a:sym typeface="Symbol" pitchFamily="18" charset="2"/>
              </a:rPr>
              <a:t> </a:t>
            </a:r>
            <a:r>
              <a:rPr lang="en-US" smtClean="0"/>
              <a:t>(f(n)) if f(n) </a:t>
            </a:r>
            <a:r>
              <a:rPr lang="en-US" smtClean="0">
                <a:sym typeface="Symbol" pitchFamily="18" charset="2"/>
              </a:rPr>
              <a:t></a:t>
            </a:r>
            <a:r>
              <a:rPr lang="en-US" smtClean="0"/>
              <a:t> O(T(n))</a:t>
            </a:r>
            <a:endParaRPr lang="en-US" baseline="-25000" smtClean="0">
              <a:sym typeface="Symbol" pitchFamily="18" charset="2"/>
            </a:endParaRPr>
          </a:p>
          <a:p>
            <a:r>
              <a:rPr lang="en-US" smtClean="0">
                <a:sym typeface="Symbol" pitchFamily="18" charset="2"/>
              </a:rPr>
              <a:t>T(n)  (f(n)) if T(n)  O(f(n)) and T(n)   </a:t>
            </a:r>
            <a:r>
              <a:rPr lang="en-US" smtClean="0"/>
              <a:t>(f(n))</a:t>
            </a:r>
            <a:r>
              <a:rPr lang="en-US" smtClean="0">
                <a:sym typeface="Symbol" pitchFamily="18" charset="2"/>
              </a:rPr>
              <a:t> </a:t>
            </a:r>
          </a:p>
        </p:txBody>
      </p:sp>
      <p:sp>
        <p:nvSpPr>
          <p:cNvPr id="2253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D5C9FE-CC54-4F7E-812C-6A3C76BD2D25}" type="slidenum">
              <a:rPr lang="en-US" sz="1400" smtClean="0"/>
              <a:pPr/>
              <a:t>26</a:t>
            </a:fld>
            <a:endParaRPr lang="en-US" sz="1400" smtClean="0"/>
          </a:p>
        </p:txBody>
      </p:sp>
      <p:sp>
        <p:nvSpPr>
          <p:cNvPr id="5" name="TextBox 4" hidden="1"/>
          <p:cNvSpPr txBox="1"/>
          <p:nvPr>
            <p:custDataLst>
              <p:tags r:id="rId4"/>
            </p:custDataLst>
          </p:nvPr>
        </p:nvSpPr>
        <p:spPr>
          <a:xfrm>
            <a:off x="5940425" y="6021388"/>
            <a:ext cx="2809875" cy="461962"/>
          </a:xfrm>
          <a:prstGeom prst="rect">
            <a:avLst/>
          </a:prstGeom>
          <a:solidFill>
            <a:schemeClr val="accent5"/>
          </a:solidFill>
        </p:spPr>
        <p:txBody>
          <a:bodyPr wrap="none">
            <a:spAutoFit/>
          </a:bodyPr>
          <a:lstStyle/>
          <a:p>
            <a:pPr>
              <a:defRPr/>
            </a:pPr>
            <a:r>
              <a:rPr lang="en-CA" dirty="0"/>
              <a:t>Analogy to &lt;=, &gt;=,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One Way to Think About Big-</a:t>
            </a:r>
            <a:r>
              <a:rPr lang="en-CA" dirty="0" smtClean="0">
                <a:sym typeface="Symbol"/>
              </a:rPr>
              <a:t></a:t>
            </a:r>
            <a:endParaRPr lang="en-CA" dirty="0"/>
          </a:p>
        </p:txBody>
      </p:sp>
      <p:sp>
        <p:nvSpPr>
          <p:cNvPr id="4" name="Slide Number Placeholder 3"/>
          <p:cNvSpPr>
            <a:spLocks noGrp="1"/>
          </p:cNvSpPr>
          <p:nvPr>
            <p:ph type="sldNum" sz="quarter" idx="12"/>
            <p:custDataLst>
              <p:tags r:id="rId2"/>
            </p:custDataLst>
          </p:nvPr>
        </p:nvSpPr>
        <p:spPr/>
        <p:txBody>
          <a:bodyPr/>
          <a:lstStyle/>
          <a:p>
            <a:pPr>
              <a:defRPr/>
            </a:pPr>
            <a:fld id="{2157E4D8-59BD-402D-8934-521B2DFF01F7}" type="slidenum">
              <a:rPr lang="en-US" smtClean="0"/>
              <a:pPr>
                <a:defRPr/>
              </a:pPr>
              <a:t>27</a:t>
            </a:fld>
            <a:endParaRPr lang="en-US"/>
          </a:p>
        </p:txBody>
      </p:sp>
      <p:cxnSp>
        <p:nvCxnSpPr>
          <p:cNvPr id="6" name="Straight Arrow Connector 5"/>
          <p:cNvCxnSpPr/>
          <p:nvPr>
            <p:custDataLst>
              <p:tags r:id="rId3"/>
            </p:custDataLst>
          </p:nvPr>
        </p:nvCxnSpPr>
        <p:spPr bwMode="auto">
          <a:xfrm flipV="1">
            <a:off x="1115616" y="1988840"/>
            <a:ext cx="0" cy="38164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custDataLst>
              <p:tags r:id="rId4"/>
            </p:custDataLst>
          </p:nvPr>
        </p:nvCxnSpPr>
        <p:spPr bwMode="auto">
          <a:xfrm>
            <a:off x="1115616" y="5805264"/>
            <a:ext cx="71287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custDataLst>
              <p:tags r:id="rId5"/>
            </p:custDataLst>
          </p:nvPr>
        </p:nvSpPr>
        <p:spPr>
          <a:xfrm>
            <a:off x="35496" y="1916832"/>
            <a:ext cx="1111202" cy="1107996"/>
          </a:xfrm>
          <a:prstGeom prst="rect">
            <a:avLst/>
          </a:prstGeom>
          <a:noFill/>
        </p:spPr>
        <p:txBody>
          <a:bodyPr wrap="none" rtlCol="0">
            <a:spAutoFit/>
          </a:bodyPr>
          <a:lstStyle/>
          <a:p>
            <a:r>
              <a:rPr lang="en-CA" dirty="0" smtClean="0"/>
              <a:t>Time</a:t>
            </a:r>
          </a:p>
          <a:p>
            <a:r>
              <a:rPr lang="en-CA" sz="1400" dirty="0" smtClean="0"/>
              <a:t>(or anything </a:t>
            </a:r>
            <a:br>
              <a:rPr lang="en-CA" sz="1400" dirty="0" smtClean="0"/>
            </a:br>
            <a:r>
              <a:rPr lang="en-CA" sz="1400" dirty="0" smtClean="0"/>
              <a:t>else we can </a:t>
            </a:r>
            <a:br>
              <a:rPr lang="en-CA" sz="1400" dirty="0" smtClean="0"/>
            </a:br>
            <a:r>
              <a:rPr lang="en-CA" sz="1400" dirty="0" smtClean="0"/>
              <a:t>measure)</a:t>
            </a:r>
            <a:endParaRPr lang="en-CA" sz="1400" dirty="0"/>
          </a:p>
        </p:txBody>
      </p:sp>
      <p:sp>
        <p:nvSpPr>
          <p:cNvPr id="10" name="TextBox 9"/>
          <p:cNvSpPr txBox="1"/>
          <p:nvPr>
            <p:custDataLst>
              <p:tags r:id="rId6"/>
            </p:custDataLst>
          </p:nvPr>
        </p:nvSpPr>
        <p:spPr>
          <a:xfrm>
            <a:off x="7524328" y="5877272"/>
            <a:ext cx="1388522" cy="461665"/>
          </a:xfrm>
          <a:prstGeom prst="rect">
            <a:avLst/>
          </a:prstGeom>
          <a:noFill/>
        </p:spPr>
        <p:txBody>
          <a:bodyPr wrap="none" rtlCol="0">
            <a:spAutoFit/>
          </a:bodyPr>
          <a:lstStyle/>
          <a:p>
            <a:r>
              <a:rPr lang="en-CA" dirty="0" smtClean="0"/>
              <a:t>Input size</a:t>
            </a:r>
            <a:endParaRPr lang="en-CA" dirty="0"/>
          </a:p>
        </p:txBody>
      </p:sp>
      <p:sp>
        <p:nvSpPr>
          <p:cNvPr id="14" name="Freeform 13"/>
          <p:cNvSpPr/>
          <p:nvPr>
            <p:custDataLst>
              <p:tags r:id="rId7"/>
            </p:custDataLst>
          </p:nvPr>
        </p:nvSpPr>
        <p:spPr bwMode="auto">
          <a:xfrm>
            <a:off x="1118795" y="2775473"/>
            <a:ext cx="7164593" cy="3033656"/>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Freeform 15"/>
          <p:cNvSpPr/>
          <p:nvPr>
            <p:custDataLst>
              <p:tags r:id="rId8"/>
            </p:custDataLst>
          </p:nvPr>
        </p:nvSpPr>
        <p:spPr bwMode="auto">
          <a:xfrm>
            <a:off x="1127760" y="1844040"/>
            <a:ext cx="8016240" cy="3962400"/>
          </a:xfrm>
          <a:custGeom>
            <a:avLst/>
            <a:gdLst>
              <a:gd name="connsiteX0" fmla="*/ 0 w 7803003"/>
              <a:gd name="connsiteY0" fmla="*/ 3962400 h 3962400"/>
              <a:gd name="connsiteX1" fmla="*/ 91440 w 7803003"/>
              <a:gd name="connsiteY1" fmla="*/ 3870960 h 3962400"/>
              <a:gd name="connsiteX2" fmla="*/ 228600 w 7803003"/>
              <a:gd name="connsiteY2" fmla="*/ 3779520 h 3962400"/>
              <a:gd name="connsiteX3" fmla="*/ 320040 w 7803003"/>
              <a:gd name="connsiteY3" fmla="*/ 3718560 h 3962400"/>
              <a:gd name="connsiteX4" fmla="*/ 365760 w 7803003"/>
              <a:gd name="connsiteY4" fmla="*/ 3688080 h 3962400"/>
              <a:gd name="connsiteX5" fmla="*/ 396240 w 7803003"/>
              <a:gd name="connsiteY5" fmla="*/ 3642360 h 3962400"/>
              <a:gd name="connsiteX6" fmla="*/ 441960 w 7803003"/>
              <a:gd name="connsiteY6" fmla="*/ 3627120 h 3962400"/>
              <a:gd name="connsiteX7" fmla="*/ 487680 w 7803003"/>
              <a:gd name="connsiteY7" fmla="*/ 3596640 h 3962400"/>
              <a:gd name="connsiteX8" fmla="*/ 563880 w 7803003"/>
              <a:gd name="connsiteY8" fmla="*/ 3535680 h 3962400"/>
              <a:gd name="connsiteX9" fmla="*/ 655320 w 7803003"/>
              <a:gd name="connsiteY9" fmla="*/ 3474720 h 3962400"/>
              <a:gd name="connsiteX10" fmla="*/ 990600 w 7803003"/>
              <a:gd name="connsiteY10" fmla="*/ 3429000 h 3962400"/>
              <a:gd name="connsiteX11" fmla="*/ 1325880 w 7803003"/>
              <a:gd name="connsiteY11" fmla="*/ 3413760 h 3962400"/>
              <a:gd name="connsiteX12" fmla="*/ 2133600 w 7803003"/>
              <a:gd name="connsiteY12" fmla="*/ 3398520 h 3962400"/>
              <a:gd name="connsiteX13" fmla="*/ 2270760 w 7803003"/>
              <a:gd name="connsiteY13" fmla="*/ 3383280 h 3962400"/>
              <a:gd name="connsiteX14" fmla="*/ 2423160 w 7803003"/>
              <a:gd name="connsiteY14" fmla="*/ 3337560 h 3962400"/>
              <a:gd name="connsiteX15" fmla="*/ 2468880 w 7803003"/>
              <a:gd name="connsiteY15" fmla="*/ 3322320 h 3962400"/>
              <a:gd name="connsiteX16" fmla="*/ 2560320 w 7803003"/>
              <a:gd name="connsiteY16" fmla="*/ 3276600 h 3962400"/>
              <a:gd name="connsiteX17" fmla="*/ 2651760 w 7803003"/>
              <a:gd name="connsiteY17" fmla="*/ 3215640 h 3962400"/>
              <a:gd name="connsiteX18" fmla="*/ 2697480 w 7803003"/>
              <a:gd name="connsiteY18" fmla="*/ 3200400 h 3962400"/>
              <a:gd name="connsiteX19" fmla="*/ 2834640 w 7803003"/>
              <a:gd name="connsiteY19" fmla="*/ 3093720 h 3962400"/>
              <a:gd name="connsiteX20" fmla="*/ 2865120 w 7803003"/>
              <a:gd name="connsiteY20" fmla="*/ 3048000 h 3962400"/>
              <a:gd name="connsiteX21" fmla="*/ 2956560 w 7803003"/>
              <a:gd name="connsiteY21" fmla="*/ 2956560 h 3962400"/>
              <a:gd name="connsiteX22" fmla="*/ 3048000 w 7803003"/>
              <a:gd name="connsiteY22" fmla="*/ 2819400 h 3962400"/>
              <a:gd name="connsiteX23" fmla="*/ 3078480 w 7803003"/>
              <a:gd name="connsiteY23" fmla="*/ 2773680 h 3962400"/>
              <a:gd name="connsiteX24" fmla="*/ 3124200 w 7803003"/>
              <a:gd name="connsiteY24" fmla="*/ 2743200 h 3962400"/>
              <a:gd name="connsiteX25" fmla="*/ 3185160 w 7803003"/>
              <a:gd name="connsiteY25" fmla="*/ 2651760 h 3962400"/>
              <a:gd name="connsiteX26" fmla="*/ 3261360 w 7803003"/>
              <a:gd name="connsiteY26" fmla="*/ 2514600 h 3962400"/>
              <a:gd name="connsiteX27" fmla="*/ 3291840 w 7803003"/>
              <a:gd name="connsiteY27" fmla="*/ 2468880 h 3962400"/>
              <a:gd name="connsiteX28" fmla="*/ 3337560 w 7803003"/>
              <a:gd name="connsiteY28" fmla="*/ 2438400 h 3962400"/>
              <a:gd name="connsiteX29" fmla="*/ 3444240 w 7803003"/>
              <a:gd name="connsiteY29" fmla="*/ 2301240 h 3962400"/>
              <a:gd name="connsiteX30" fmla="*/ 3581400 w 7803003"/>
              <a:gd name="connsiteY30" fmla="*/ 2240280 h 3962400"/>
              <a:gd name="connsiteX31" fmla="*/ 3672840 w 7803003"/>
              <a:gd name="connsiteY31" fmla="*/ 2209800 h 3962400"/>
              <a:gd name="connsiteX32" fmla="*/ 3840480 w 7803003"/>
              <a:gd name="connsiteY32" fmla="*/ 2164080 h 3962400"/>
              <a:gd name="connsiteX33" fmla="*/ 3947160 w 7803003"/>
              <a:gd name="connsiteY33" fmla="*/ 2148840 h 3962400"/>
              <a:gd name="connsiteX34" fmla="*/ 4145280 w 7803003"/>
              <a:gd name="connsiteY34" fmla="*/ 2118360 h 3962400"/>
              <a:gd name="connsiteX35" fmla="*/ 4495800 w 7803003"/>
              <a:gd name="connsiteY35" fmla="*/ 2087880 h 3962400"/>
              <a:gd name="connsiteX36" fmla="*/ 5105400 w 7803003"/>
              <a:gd name="connsiteY36" fmla="*/ 2057400 h 3962400"/>
              <a:gd name="connsiteX37" fmla="*/ 5638800 w 7803003"/>
              <a:gd name="connsiteY37" fmla="*/ 2026920 h 3962400"/>
              <a:gd name="connsiteX38" fmla="*/ 5715000 w 7803003"/>
              <a:gd name="connsiteY38" fmla="*/ 2011680 h 3962400"/>
              <a:gd name="connsiteX39" fmla="*/ 5836920 w 7803003"/>
              <a:gd name="connsiteY39" fmla="*/ 1996440 h 3962400"/>
              <a:gd name="connsiteX40" fmla="*/ 6019800 w 7803003"/>
              <a:gd name="connsiteY40" fmla="*/ 1950720 h 3962400"/>
              <a:gd name="connsiteX41" fmla="*/ 6126480 w 7803003"/>
              <a:gd name="connsiteY41" fmla="*/ 1920240 h 3962400"/>
              <a:gd name="connsiteX42" fmla="*/ 6263640 w 7803003"/>
              <a:gd name="connsiteY42" fmla="*/ 1889760 h 3962400"/>
              <a:gd name="connsiteX43" fmla="*/ 6355080 w 7803003"/>
              <a:gd name="connsiteY43" fmla="*/ 1859280 h 3962400"/>
              <a:gd name="connsiteX44" fmla="*/ 6446520 w 7803003"/>
              <a:gd name="connsiteY44" fmla="*/ 1813560 h 3962400"/>
              <a:gd name="connsiteX45" fmla="*/ 6492240 w 7803003"/>
              <a:gd name="connsiteY45" fmla="*/ 1767840 h 3962400"/>
              <a:gd name="connsiteX46" fmla="*/ 6583680 w 7803003"/>
              <a:gd name="connsiteY46" fmla="*/ 1691640 h 3962400"/>
              <a:gd name="connsiteX47" fmla="*/ 6644640 w 7803003"/>
              <a:gd name="connsiteY47" fmla="*/ 1600200 h 3962400"/>
              <a:gd name="connsiteX48" fmla="*/ 6705600 w 7803003"/>
              <a:gd name="connsiteY48" fmla="*/ 1508760 h 3962400"/>
              <a:gd name="connsiteX49" fmla="*/ 6736080 w 7803003"/>
              <a:gd name="connsiteY49" fmla="*/ 1463040 h 3962400"/>
              <a:gd name="connsiteX50" fmla="*/ 6781800 w 7803003"/>
              <a:gd name="connsiteY50" fmla="*/ 1417320 h 3962400"/>
              <a:gd name="connsiteX51" fmla="*/ 6812280 w 7803003"/>
              <a:gd name="connsiteY51" fmla="*/ 1325880 h 3962400"/>
              <a:gd name="connsiteX52" fmla="*/ 6842760 w 7803003"/>
              <a:gd name="connsiteY52" fmla="*/ 1280160 h 3962400"/>
              <a:gd name="connsiteX53" fmla="*/ 6858000 w 7803003"/>
              <a:gd name="connsiteY53" fmla="*/ 1234440 h 3962400"/>
              <a:gd name="connsiteX54" fmla="*/ 6888480 w 7803003"/>
              <a:gd name="connsiteY54" fmla="*/ 1188720 h 3962400"/>
              <a:gd name="connsiteX55" fmla="*/ 6918960 w 7803003"/>
              <a:gd name="connsiteY55" fmla="*/ 1097280 h 3962400"/>
              <a:gd name="connsiteX56" fmla="*/ 6934200 w 7803003"/>
              <a:gd name="connsiteY56" fmla="*/ 1051560 h 3962400"/>
              <a:gd name="connsiteX57" fmla="*/ 6964680 w 7803003"/>
              <a:gd name="connsiteY57" fmla="*/ 1005840 h 3962400"/>
              <a:gd name="connsiteX58" fmla="*/ 6995160 w 7803003"/>
              <a:gd name="connsiteY58" fmla="*/ 914400 h 3962400"/>
              <a:gd name="connsiteX59" fmla="*/ 7025640 w 7803003"/>
              <a:gd name="connsiteY59" fmla="*/ 868680 h 3962400"/>
              <a:gd name="connsiteX60" fmla="*/ 7071360 w 7803003"/>
              <a:gd name="connsiteY60" fmla="*/ 716280 h 3962400"/>
              <a:gd name="connsiteX61" fmla="*/ 7086600 w 7803003"/>
              <a:gd name="connsiteY61" fmla="*/ 640080 h 3962400"/>
              <a:gd name="connsiteX62" fmla="*/ 7132320 w 7803003"/>
              <a:gd name="connsiteY62" fmla="*/ 502920 h 3962400"/>
              <a:gd name="connsiteX63" fmla="*/ 7147560 w 7803003"/>
              <a:gd name="connsiteY63" fmla="*/ 457200 h 3962400"/>
              <a:gd name="connsiteX64" fmla="*/ 7162800 w 7803003"/>
              <a:gd name="connsiteY64" fmla="*/ 411480 h 3962400"/>
              <a:gd name="connsiteX65" fmla="*/ 7193280 w 7803003"/>
              <a:gd name="connsiteY65" fmla="*/ 365760 h 3962400"/>
              <a:gd name="connsiteX66" fmla="*/ 7208520 w 7803003"/>
              <a:gd name="connsiteY66" fmla="*/ 320040 h 3962400"/>
              <a:gd name="connsiteX67" fmla="*/ 7239000 w 7803003"/>
              <a:gd name="connsiteY67" fmla="*/ 274320 h 3962400"/>
              <a:gd name="connsiteX68" fmla="*/ 7269480 w 7803003"/>
              <a:gd name="connsiteY68" fmla="*/ 182880 h 3962400"/>
              <a:gd name="connsiteX69" fmla="*/ 7406640 w 7803003"/>
              <a:gd name="connsiteY69" fmla="*/ 137160 h 3962400"/>
              <a:gd name="connsiteX70" fmla="*/ 7452360 w 7803003"/>
              <a:gd name="connsiteY70" fmla="*/ 121920 h 3962400"/>
              <a:gd name="connsiteX71" fmla="*/ 7665720 w 7803003"/>
              <a:gd name="connsiteY71" fmla="*/ 60960 h 3962400"/>
              <a:gd name="connsiteX72" fmla="*/ 7757160 w 7803003"/>
              <a:gd name="connsiteY72" fmla="*/ 30480 h 3962400"/>
              <a:gd name="connsiteX73" fmla="*/ 7802880 w 7803003"/>
              <a:gd name="connsiteY73"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03003" h="3962400">
                <a:moveTo>
                  <a:pt x="0" y="3962400"/>
                </a:moveTo>
                <a:cubicBezTo>
                  <a:pt x="30480" y="3931920"/>
                  <a:pt x="58326" y="3898555"/>
                  <a:pt x="91440" y="3870960"/>
                </a:cubicBezTo>
                <a:lnTo>
                  <a:pt x="228600" y="3779520"/>
                </a:lnTo>
                <a:lnTo>
                  <a:pt x="320040" y="3718560"/>
                </a:lnTo>
                <a:lnTo>
                  <a:pt x="365760" y="3688080"/>
                </a:lnTo>
                <a:cubicBezTo>
                  <a:pt x="375920" y="3672840"/>
                  <a:pt x="381937" y="3653802"/>
                  <a:pt x="396240" y="3642360"/>
                </a:cubicBezTo>
                <a:cubicBezTo>
                  <a:pt x="408784" y="3632325"/>
                  <a:pt x="427592" y="3634304"/>
                  <a:pt x="441960" y="3627120"/>
                </a:cubicBezTo>
                <a:cubicBezTo>
                  <a:pt x="458343" y="3618929"/>
                  <a:pt x="472440" y="3606800"/>
                  <a:pt x="487680" y="3596640"/>
                </a:cubicBezTo>
                <a:cubicBezTo>
                  <a:pt x="543998" y="3512163"/>
                  <a:pt x="485938" y="3578981"/>
                  <a:pt x="563880" y="3535680"/>
                </a:cubicBezTo>
                <a:cubicBezTo>
                  <a:pt x="595902" y="3517890"/>
                  <a:pt x="619781" y="3483605"/>
                  <a:pt x="655320" y="3474720"/>
                </a:cubicBezTo>
                <a:cubicBezTo>
                  <a:pt x="783968" y="3442558"/>
                  <a:pt x="790198" y="3438109"/>
                  <a:pt x="990600" y="3429000"/>
                </a:cubicBezTo>
                <a:lnTo>
                  <a:pt x="1325880" y="3413760"/>
                </a:lnTo>
                <a:lnTo>
                  <a:pt x="2133600" y="3398520"/>
                </a:lnTo>
                <a:cubicBezTo>
                  <a:pt x="2179320" y="3393440"/>
                  <a:pt x="2225294" y="3390275"/>
                  <a:pt x="2270760" y="3383280"/>
                </a:cubicBezTo>
                <a:cubicBezTo>
                  <a:pt x="2313534" y="3376699"/>
                  <a:pt x="2387557" y="3349428"/>
                  <a:pt x="2423160" y="3337560"/>
                </a:cubicBezTo>
                <a:cubicBezTo>
                  <a:pt x="2438400" y="3332480"/>
                  <a:pt x="2455514" y="3331231"/>
                  <a:pt x="2468880" y="3322320"/>
                </a:cubicBezTo>
                <a:cubicBezTo>
                  <a:pt x="2671848" y="3187008"/>
                  <a:pt x="2371031" y="3381760"/>
                  <a:pt x="2560320" y="3276600"/>
                </a:cubicBezTo>
                <a:cubicBezTo>
                  <a:pt x="2592342" y="3258810"/>
                  <a:pt x="2617007" y="3227224"/>
                  <a:pt x="2651760" y="3215640"/>
                </a:cubicBezTo>
                <a:cubicBezTo>
                  <a:pt x="2667000" y="3210560"/>
                  <a:pt x="2683437" y="3208202"/>
                  <a:pt x="2697480" y="3200400"/>
                </a:cubicBezTo>
                <a:cubicBezTo>
                  <a:pt x="2750215" y="3171103"/>
                  <a:pt x="2796340" y="3139681"/>
                  <a:pt x="2834640" y="3093720"/>
                </a:cubicBezTo>
                <a:cubicBezTo>
                  <a:pt x="2846366" y="3079649"/>
                  <a:pt x="2852951" y="3061690"/>
                  <a:pt x="2865120" y="3048000"/>
                </a:cubicBezTo>
                <a:cubicBezTo>
                  <a:pt x="2893758" y="3015783"/>
                  <a:pt x="2932650" y="2992426"/>
                  <a:pt x="2956560" y="2956560"/>
                </a:cubicBezTo>
                <a:lnTo>
                  <a:pt x="3048000" y="2819400"/>
                </a:lnTo>
                <a:cubicBezTo>
                  <a:pt x="3058160" y="2804160"/>
                  <a:pt x="3063240" y="2783840"/>
                  <a:pt x="3078480" y="2773680"/>
                </a:cubicBezTo>
                <a:lnTo>
                  <a:pt x="3124200" y="2743200"/>
                </a:lnTo>
                <a:cubicBezTo>
                  <a:pt x="3144520" y="2712720"/>
                  <a:pt x="3173576" y="2686513"/>
                  <a:pt x="3185160" y="2651760"/>
                </a:cubicBezTo>
                <a:cubicBezTo>
                  <a:pt x="3211984" y="2571287"/>
                  <a:pt x="3191489" y="2619406"/>
                  <a:pt x="3261360" y="2514600"/>
                </a:cubicBezTo>
                <a:cubicBezTo>
                  <a:pt x="3271520" y="2499360"/>
                  <a:pt x="3276600" y="2479040"/>
                  <a:pt x="3291840" y="2468880"/>
                </a:cubicBezTo>
                <a:lnTo>
                  <a:pt x="3337560" y="2438400"/>
                </a:lnTo>
                <a:cubicBezTo>
                  <a:pt x="3380041" y="2374678"/>
                  <a:pt x="3390523" y="2346004"/>
                  <a:pt x="3444240" y="2301240"/>
                </a:cubicBezTo>
                <a:cubicBezTo>
                  <a:pt x="3492542" y="2260988"/>
                  <a:pt x="3514947" y="2262431"/>
                  <a:pt x="3581400" y="2240280"/>
                </a:cubicBezTo>
                <a:lnTo>
                  <a:pt x="3672840" y="2209800"/>
                </a:lnTo>
                <a:cubicBezTo>
                  <a:pt x="3728640" y="2191200"/>
                  <a:pt x="3780322" y="2172674"/>
                  <a:pt x="3840480" y="2164080"/>
                </a:cubicBezTo>
                <a:lnTo>
                  <a:pt x="3947160" y="2148840"/>
                </a:lnTo>
                <a:cubicBezTo>
                  <a:pt x="4057320" y="2131892"/>
                  <a:pt x="4027437" y="2133090"/>
                  <a:pt x="4145280" y="2118360"/>
                </a:cubicBezTo>
                <a:cubicBezTo>
                  <a:pt x="4273470" y="2102336"/>
                  <a:pt x="4360298" y="2095408"/>
                  <a:pt x="4495800" y="2087880"/>
                </a:cubicBezTo>
                <a:lnTo>
                  <a:pt x="5105400" y="2057400"/>
                </a:lnTo>
                <a:cubicBezTo>
                  <a:pt x="5418513" y="2018261"/>
                  <a:pt x="5002077" y="2066715"/>
                  <a:pt x="5638800" y="2026920"/>
                </a:cubicBezTo>
                <a:cubicBezTo>
                  <a:pt x="5664653" y="2025304"/>
                  <a:pt x="5689398" y="2015619"/>
                  <a:pt x="5715000" y="2011680"/>
                </a:cubicBezTo>
                <a:cubicBezTo>
                  <a:pt x="5755480" y="2005452"/>
                  <a:pt x="5796280" y="2001520"/>
                  <a:pt x="5836920" y="1996440"/>
                </a:cubicBezTo>
                <a:cubicBezTo>
                  <a:pt x="5989681" y="1945520"/>
                  <a:pt x="5865886" y="1981503"/>
                  <a:pt x="6019800" y="1950720"/>
                </a:cubicBezTo>
                <a:cubicBezTo>
                  <a:pt x="6162333" y="1922213"/>
                  <a:pt x="6010279" y="1949290"/>
                  <a:pt x="6126480" y="1920240"/>
                </a:cubicBezTo>
                <a:cubicBezTo>
                  <a:pt x="6213491" y="1898487"/>
                  <a:pt x="6185416" y="1913227"/>
                  <a:pt x="6263640" y="1889760"/>
                </a:cubicBezTo>
                <a:cubicBezTo>
                  <a:pt x="6294414" y="1880528"/>
                  <a:pt x="6328347" y="1877102"/>
                  <a:pt x="6355080" y="1859280"/>
                </a:cubicBezTo>
                <a:cubicBezTo>
                  <a:pt x="6414166" y="1819889"/>
                  <a:pt x="6383424" y="1834592"/>
                  <a:pt x="6446520" y="1813560"/>
                </a:cubicBezTo>
                <a:cubicBezTo>
                  <a:pt x="6461760" y="1798320"/>
                  <a:pt x="6475683" y="1781638"/>
                  <a:pt x="6492240" y="1767840"/>
                </a:cubicBezTo>
                <a:cubicBezTo>
                  <a:pt x="6547853" y="1721496"/>
                  <a:pt x="6534469" y="1754911"/>
                  <a:pt x="6583680" y="1691640"/>
                </a:cubicBezTo>
                <a:cubicBezTo>
                  <a:pt x="6606170" y="1662724"/>
                  <a:pt x="6624320" y="1630680"/>
                  <a:pt x="6644640" y="1600200"/>
                </a:cubicBezTo>
                <a:lnTo>
                  <a:pt x="6705600" y="1508760"/>
                </a:lnTo>
                <a:cubicBezTo>
                  <a:pt x="6715760" y="1493520"/>
                  <a:pt x="6723128" y="1475992"/>
                  <a:pt x="6736080" y="1463040"/>
                </a:cubicBezTo>
                <a:lnTo>
                  <a:pt x="6781800" y="1417320"/>
                </a:lnTo>
                <a:cubicBezTo>
                  <a:pt x="6791960" y="1386840"/>
                  <a:pt x="6794458" y="1352613"/>
                  <a:pt x="6812280" y="1325880"/>
                </a:cubicBezTo>
                <a:cubicBezTo>
                  <a:pt x="6822440" y="1310640"/>
                  <a:pt x="6834569" y="1296543"/>
                  <a:pt x="6842760" y="1280160"/>
                </a:cubicBezTo>
                <a:cubicBezTo>
                  <a:pt x="6849944" y="1265792"/>
                  <a:pt x="6850816" y="1248808"/>
                  <a:pt x="6858000" y="1234440"/>
                </a:cubicBezTo>
                <a:cubicBezTo>
                  <a:pt x="6866191" y="1218057"/>
                  <a:pt x="6881041" y="1205458"/>
                  <a:pt x="6888480" y="1188720"/>
                </a:cubicBezTo>
                <a:cubicBezTo>
                  <a:pt x="6901529" y="1159360"/>
                  <a:pt x="6908800" y="1127760"/>
                  <a:pt x="6918960" y="1097280"/>
                </a:cubicBezTo>
                <a:cubicBezTo>
                  <a:pt x="6924040" y="1082040"/>
                  <a:pt x="6925289" y="1064926"/>
                  <a:pt x="6934200" y="1051560"/>
                </a:cubicBezTo>
                <a:cubicBezTo>
                  <a:pt x="6944360" y="1036320"/>
                  <a:pt x="6957241" y="1022578"/>
                  <a:pt x="6964680" y="1005840"/>
                </a:cubicBezTo>
                <a:cubicBezTo>
                  <a:pt x="6977729" y="976480"/>
                  <a:pt x="6977338" y="941133"/>
                  <a:pt x="6995160" y="914400"/>
                </a:cubicBezTo>
                <a:cubicBezTo>
                  <a:pt x="7005320" y="899160"/>
                  <a:pt x="7018201" y="885418"/>
                  <a:pt x="7025640" y="868680"/>
                </a:cubicBezTo>
                <a:cubicBezTo>
                  <a:pt x="7042525" y="830690"/>
                  <a:pt x="7061509" y="760610"/>
                  <a:pt x="7071360" y="716280"/>
                </a:cubicBezTo>
                <a:cubicBezTo>
                  <a:pt x="7076979" y="690994"/>
                  <a:pt x="7079784" y="665070"/>
                  <a:pt x="7086600" y="640080"/>
                </a:cubicBezTo>
                <a:lnTo>
                  <a:pt x="7132320" y="502920"/>
                </a:lnTo>
                <a:lnTo>
                  <a:pt x="7147560" y="457200"/>
                </a:lnTo>
                <a:cubicBezTo>
                  <a:pt x="7152640" y="441960"/>
                  <a:pt x="7153889" y="424846"/>
                  <a:pt x="7162800" y="411480"/>
                </a:cubicBezTo>
                <a:cubicBezTo>
                  <a:pt x="7172960" y="396240"/>
                  <a:pt x="7185089" y="382143"/>
                  <a:pt x="7193280" y="365760"/>
                </a:cubicBezTo>
                <a:cubicBezTo>
                  <a:pt x="7200464" y="351392"/>
                  <a:pt x="7201336" y="334408"/>
                  <a:pt x="7208520" y="320040"/>
                </a:cubicBezTo>
                <a:cubicBezTo>
                  <a:pt x="7216711" y="303657"/>
                  <a:pt x="7231561" y="291058"/>
                  <a:pt x="7239000" y="274320"/>
                </a:cubicBezTo>
                <a:cubicBezTo>
                  <a:pt x="7252049" y="244960"/>
                  <a:pt x="7239000" y="193040"/>
                  <a:pt x="7269480" y="182880"/>
                </a:cubicBezTo>
                <a:lnTo>
                  <a:pt x="7406640" y="137160"/>
                </a:lnTo>
                <a:cubicBezTo>
                  <a:pt x="7421880" y="132080"/>
                  <a:pt x="7436775" y="125816"/>
                  <a:pt x="7452360" y="121920"/>
                </a:cubicBezTo>
                <a:cubicBezTo>
                  <a:pt x="7605449" y="83648"/>
                  <a:pt x="7534539" y="104687"/>
                  <a:pt x="7665720" y="60960"/>
                </a:cubicBezTo>
                <a:lnTo>
                  <a:pt x="7757160" y="30480"/>
                </a:lnTo>
                <a:cubicBezTo>
                  <a:pt x="7807699" y="13634"/>
                  <a:pt x="7802880" y="31304"/>
                  <a:pt x="7802880" y="0"/>
                </a:cubicBezTo>
              </a:path>
            </a:pathLst>
          </a:cu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9"/>
            </p:custDataLst>
          </p:nvPr>
        </p:nvSpPr>
        <p:spPr>
          <a:xfrm>
            <a:off x="33289" y="6413266"/>
            <a:ext cx="9075215" cy="461665"/>
          </a:xfrm>
          <a:prstGeom prst="rect">
            <a:avLst/>
          </a:prstGeom>
        </p:spPr>
        <p:txBody>
          <a:bodyPr wrap="square">
            <a:spAutoFit/>
          </a:bodyPr>
          <a:lstStyle/>
          <a:p>
            <a:pPr algn="ctr"/>
            <a:r>
              <a:rPr lang="en-US" b="1" dirty="0" smtClean="0">
                <a:solidFill>
                  <a:srgbClr val="0070C0"/>
                </a:solidFill>
              </a:rPr>
              <a:t>T(n)</a:t>
            </a:r>
            <a:r>
              <a:rPr lang="en-US" b="1" dirty="0" smtClean="0"/>
              <a:t> </a:t>
            </a:r>
            <a:r>
              <a:rPr lang="en-US" b="1" dirty="0" smtClean="0">
                <a:sym typeface="Symbol" pitchFamily="18" charset="2"/>
              </a:rPr>
              <a:t></a:t>
            </a:r>
            <a:r>
              <a:rPr lang="en-US" b="1" dirty="0" smtClean="0"/>
              <a:t> </a:t>
            </a:r>
            <a:r>
              <a:rPr lang="en-US" b="1" dirty="0" smtClean="0">
                <a:sym typeface="Symbol"/>
              </a:rPr>
              <a:t></a:t>
            </a:r>
            <a:r>
              <a:rPr lang="en-US" b="1" dirty="0" smtClean="0"/>
              <a:t>(</a:t>
            </a:r>
            <a:r>
              <a:rPr lang="en-US" b="1" dirty="0" smtClean="0">
                <a:solidFill>
                  <a:srgbClr val="FF0000"/>
                </a:solidFill>
              </a:rPr>
              <a:t>f(n)</a:t>
            </a:r>
            <a:r>
              <a:rPr lang="en-US" b="1" dirty="0" smtClean="0"/>
              <a:t>) </a:t>
            </a:r>
            <a:r>
              <a:rPr lang="en-US" sz="2000" dirty="0" smtClean="0"/>
              <a:t>if there are constants </a:t>
            </a:r>
            <a:r>
              <a:rPr lang="en-US" sz="2000" dirty="0" smtClean="0">
                <a:solidFill>
                  <a:srgbClr val="9900CC"/>
                </a:solidFill>
              </a:rPr>
              <a:t>d</a:t>
            </a:r>
            <a:r>
              <a:rPr lang="en-US" sz="2000" dirty="0" smtClean="0"/>
              <a:t> and </a:t>
            </a:r>
            <a:r>
              <a:rPr lang="en-US" sz="2000" dirty="0" smtClean="0">
                <a:solidFill>
                  <a:srgbClr val="339933"/>
                </a:solidFill>
              </a:rPr>
              <a:t>n</a:t>
            </a:r>
            <a:r>
              <a:rPr lang="en-US" sz="2000" baseline="-25000" dirty="0" smtClean="0">
                <a:solidFill>
                  <a:srgbClr val="339933"/>
                </a:solidFill>
              </a:rPr>
              <a:t>0</a:t>
            </a:r>
            <a:r>
              <a:rPr lang="en-US" sz="2000" dirty="0" smtClean="0"/>
              <a:t> such that T(n) </a:t>
            </a:r>
            <a:r>
              <a:rPr lang="en-US" sz="2000" dirty="0" smtClean="0">
                <a:sym typeface="Symbol"/>
              </a:rPr>
              <a:t></a:t>
            </a:r>
            <a:r>
              <a:rPr lang="en-US" sz="2000" dirty="0" smtClean="0">
                <a:sym typeface="Symbol" pitchFamily="18" charset="2"/>
              </a:rPr>
              <a:t> </a:t>
            </a:r>
            <a:r>
              <a:rPr lang="en-US" sz="2000" dirty="0" smtClean="0">
                <a:solidFill>
                  <a:srgbClr val="9900CC"/>
                </a:solidFill>
                <a:sym typeface="Symbol" pitchFamily="18" charset="2"/>
              </a:rPr>
              <a:t>d f(n)</a:t>
            </a:r>
            <a:r>
              <a:rPr lang="en-US" sz="2000" dirty="0" smtClean="0">
                <a:sym typeface="Symbol" pitchFamily="18" charset="2"/>
              </a:rPr>
              <a:t> for all </a:t>
            </a:r>
            <a:r>
              <a:rPr lang="en-US" sz="2000" dirty="0" smtClean="0">
                <a:solidFill>
                  <a:srgbClr val="339933"/>
                </a:solidFill>
                <a:sym typeface="Symbol" pitchFamily="18" charset="2"/>
              </a:rPr>
              <a:t>n  n</a:t>
            </a:r>
            <a:r>
              <a:rPr lang="en-US" sz="2000" baseline="-25000" dirty="0" smtClean="0">
                <a:solidFill>
                  <a:srgbClr val="339933"/>
                </a:solidFill>
                <a:sym typeface="Symbol" pitchFamily="18" charset="2"/>
              </a:rPr>
              <a:t>0</a:t>
            </a:r>
          </a:p>
        </p:txBody>
      </p:sp>
      <p:sp>
        <p:nvSpPr>
          <p:cNvPr id="21" name="TextBox 20"/>
          <p:cNvSpPr txBox="1"/>
          <p:nvPr>
            <p:custDataLst>
              <p:tags r:id="rId10"/>
            </p:custDataLst>
          </p:nvPr>
        </p:nvSpPr>
        <p:spPr>
          <a:xfrm>
            <a:off x="8316416" y="1556792"/>
            <a:ext cx="731290" cy="461665"/>
          </a:xfrm>
          <a:prstGeom prst="rect">
            <a:avLst/>
          </a:prstGeom>
          <a:noFill/>
        </p:spPr>
        <p:txBody>
          <a:bodyPr wrap="none" rtlCol="0">
            <a:spAutoFit/>
          </a:bodyPr>
          <a:lstStyle/>
          <a:p>
            <a:r>
              <a:rPr lang="en-CA" dirty="0" smtClean="0">
                <a:solidFill>
                  <a:srgbClr val="00B0F0"/>
                </a:solidFill>
              </a:rPr>
              <a:t>T(n)</a:t>
            </a:r>
            <a:endParaRPr lang="en-CA" dirty="0">
              <a:solidFill>
                <a:srgbClr val="00B0F0"/>
              </a:solidFill>
            </a:endParaRPr>
          </a:p>
        </p:txBody>
      </p:sp>
      <p:sp>
        <p:nvSpPr>
          <p:cNvPr id="22" name="TextBox 21"/>
          <p:cNvSpPr txBox="1"/>
          <p:nvPr>
            <p:custDataLst>
              <p:tags r:id="rId11"/>
            </p:custDataLst>
          </p:nvPr>
        </p:nvSpPr>
        <p:spPr>
          <a:xfrm>
            <a:off x="7814101" y="3861048"/>
            <a:ext cx="646331" cy="461665"/>
          </a:xfrm>
          <a:prstGeom prst="rect">
            <a:avLst/>
          </a:prstGeom>
          <a:noFill/>
        </p:spPr>
        <p:txBody>
          <a:bodyPr wrap="none" rtlCol="0">
            <a:spAutoFit/>
          </a:bodyPr>
          <a:lstStyle/>
          <a:p>
            <a:r>
              <a:rPr lang="en-CA" dirty="0" smtClean="0">
                <a:solidFill>
                  <a:srgbClr val="FF0000"/>
                </a:solidFill>
              </a:rPr>
              <a:t>f(n)</a:t>
            </a:r>
            <a:endParaRPr lang="en-CA" dirty="0">
              <a:solidFill>
                <a:srgbClr val="FF0000"/>
              </a:solidFill>
            </a:endParaRPr>
          </a:p>
        </p:txBody>
      </p:sp>
      <p:sp>
        <p:nvSpPr>
          <p:cNvPr id="25" name="TextBox 24"/>
          <p:cNvSpPr txBox="1"/>
          <p:nvPr>
            <p:custDataLst>
              <p:tags r:id="rId12"/>
            </p:custDataLst>
          </p:nvPr>
        </p:nvSpPr>
        <p:spPr>
          <a:xfrm>
            <a:off x="1187624" y="1988840"/>
            <a:ext cx="7012882" cy="1200329"/>
          </a:xfrm>
          <a:prstGeom prst="rect">
            <a:avLst/>
          </a:prstGeom>
          <a:noFill/>
        </p:spPr>
        <p:txBody>
          <a:bodyPr wrap="none" rtlCol="0">
            <a:spAutoFit/>
          </a:bodyPr>
          <a:lstStyle/>
          <a:p>
            <a:r>
              <a:rPr lang="en-CA" dirty="0" smtClean="0"/>
              <a:t>We want to compare the “overall” runtime (or memory </a:t>
            </a:r>
            <a:br>
              <a:rPr lang="en-CA" dirty="0" smtClean="0"/>
            </a:br>
            <a:r>
              <a:rPr lang="en-CA" dirty="0" smtClean="0"/>
              <a:t>usage or …) of a piece of code against a familiar, </a:t>
            </a:r>
            <a:br>
              <a:rPr lang="en-CA" dirty="0" smtClean="0"/>
            </a:br>
            <a:r>
              <a:rPr lang="en-CA" dirty="0" smtClean="0"/>
              <a:t>simple function, this time getting a </a:t>
            </a:r>
            <a:r>
              <a:rPr lang="en-CA" b="1" i="1" dirty="0" smtClean="0"/>
              <a:t>lower-bound</a:t>
            </a:r>
            <a:r>
              <a:rPr lang="en-CA" dirty="0" smtClean="0"/>
              <a:t>.</a:t>
            </a:r>
            <a:endParaRPr lang="en-CA" dirty="0"/>
          </a:p>
        </p:txBody>
      </p:sp>
    </p:spTree>
    <p:extLst>
      <p:ext uri="{BB962C8B-B14F-4D97-AF65-F5344CB8AC3E}">
        <p14:creationId xmlns:p14="http://schemas.microsoft.com/office/powerpoint/2010/main" val="12718313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One Way to Think About Big-</a:t>
            </a:r>
            <a:r>
              <a:rPr lang="en-CA" dirty="0" smtClean="0">
                <a:sym typeface="Symbol"/>
              </a:rPr>
              <a:t></a:t>
            </a:r>
            <a:endParaRPr lang="en-CA" dirty="0"/>
          </a:p>
        </p:txBody>
      </p:sp>
      <p:sp>
        <p:nvSpPr>
          <p:cNvPr id="4" name="Slide Number Placeholder 3"/>
          <p:cNvSpPr>
            <a:spLocks noGrp="1"/>
          </p:cNvSpPr>
          <p:nvPr>
            <p:ph type="sldNum" sz="quarter" idx="12"/>
            <p:custDataLst>
              <p:tags r:id="rId2"/>
            </p:custDataLst>
          </p:nvPr>
        </p:nvSpPr>
        <p:spPr/>
        <p:txBody>
          <a:bodyPr/>
          <a:lstStyle/>
          <a:p>
            <a:pPr>
              <a:defRPr/>
            </a:pPr>
            <a:fld id="{2157E4D8-59BD-402D-8934-521B2DFF01F7}" type="slidenum">
              <a:rPr lang="en-US" smtClean="0"/>
              <a:pPr>
                <a:defRPr/>
              </a:pPr>
              <a:t>28</a:t>
            </a:fld>
            <a:endParaRPr lang="en-US"/>
          </a:p>
        </p:txBody>
      </p:sp>
      <p:cxnSp>
        <p:nvCxnSpPr>
          <p:cNvPr id="6" name="Straight Arrow Connector 5"/>
          <p:cNvCxnSpPr/>
          <p:nvPr>
            <p:custDataLst>
              <p:tags r:id="rId3"/>
            </p:custDataLst>
          </p:nvPr>
        </p:nvCxnSpPr>
        <p:spPr bwMode="auto">
          <a:xfrm flipV="1">
            <a:off x="1115616" y="1988840"/>
            <a:ext cx="0" cy="38164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custDataLst>
              <p:tags r:id="rId4"/>
            </p:custDataLst>
          </p:nvPr>
        </p:nvCxnSpPr>
        <p:spPr bwMode="auto">
          <a:xfrm>
            <a:off x="1115616" y="5805264"/>
            <a:ext cx="71287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custDataLst>
              <p:tags r:id="rId5"/>
            </p:custDataLst>
          </p:nvPr>
        </p:nvSpPr>
        <p:spPr>
          <a:xfrm>
            <a:off x="35496" y="1916832"/>
            <a:ext cx="1111202" cy="1107996"/>
          </a:xfrm>
          <a:prstGeom prst="rect">
            <a:avLst/>
          </a:prstGeom>
          <a:noFill/>
        </p:spPr>
        <p:txBody>
          <a:bodyPr wrap="none" rtlCol="0">
            <a:spAutoFit/>
          </a:bodyPr>
          <a:lstStyle/>
          <a:p>
            <a:r>
              <a:rPr lang="en-CA" dirty="0" smtClean="0"/>
              <a:t>Time</a:t>
            </a:r>
          </a:p>
          <a:p>
            <a:r>
              <a:rPr lang="en-CA" sz="1400" dirty="0" smtClean="0"/>
              <a:t>(or anything </a:t>
            </a:r>
            <a:br>
              <a:rPr lang="en-CA" sz="1400" dirty="0" smtClean="0"/>
            </a:br>
            <a:r>
              <a:rPr lang="en-CA" sz="1400" dirty="0" smtClean="0"/>
              <a:t>else we can </a:t>
            </a:r>
            <a:br>
              <a:rPr lang="en-CA" sz="1400" dirty="0" smtClean="0"/>
            </a:br>
            <a:r>
              <a:rPr lang="en-CA" sz="1400" dirty="0" smtClean="0"/>
              <a:t>measure)</a:t>
            </a:r>
            <a:endParaRPr lang="en-CA" sz="1400" dirty="0"/>
          </a:p>
        </p:txBody>
      </p:sp>
      <p:sp>
        <p:nvSpPr>
          <p:cNvPr id="10" name="TextBox 9"/>
          <p:cNvSpPr txBox="1"/>
          <p:nvPr>
            <p:custDataLst>
              <p:tags r:id="rId6"/>
            </p:custDataLst>
          </p:nvPr>
        </p:nvSpPr>
        <p:spPr>
          <a:xfrm>
            <a:off x="7524328" y="5877272"/>
            <a:ext cx="1388522" cy="461665"/>
          </a:xfrm>
          <a:prstGeom prst="rect">
            <a:avLst/>
          </a:prstGeom>
          <a:noFill/>
        </p:spPr>
        <p:txBody>
          <a:bodyPr wrap="none" rtlCol="0">
            <a:spAutoFit/>
          </a:bodyPr>
          <a:lstStyle/>
          <a:p>
            <a:r>
              <a:rPr lang="en-CA" dirty="0" smtClean="0"/>
              <a:t>Input size</a:t>
            </a:r>
            <a:endParaRPr lang="en-CA" dirty="0"/>
          </a:p>
        </p:txBody>
      </p:sp>
      <p:sp>
        <p:nvSpPr>
          <p:cNvPr id="15" name="Freeform 14"/>
          <p:cNvSpPr/>
          <p:nvPr>
            <p:custDataLst>
              <p:tags r:id="rId7"/>
            </p:custDataLst>
          </p:nvPr>
        </p:nvSpPr>
        <p:spPr bwMode="auto">
          <a:xfrm>
            <a:off x="1115616" y="4710334"/>
            <a:ext cx="7164593" cy="1104249"/>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9900CC"/>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Freeform 15"/>
          <p:cNvSpPr/>
          <p:nvPr>
            <p:custDataLst>
              <p:tags r:id="rId8"/>
            </p:custDataLst>
          </p:nvPr>
        </p:nvSpPr>
        <p:spPr bwMode="auto">
          <a:xfrm>
            <a:off x="1127760" y="1844040"/>
            <a:ext cx="8016240" cy="3962400"/>
          </a:xfrm>
          <a:custGeom>
            <a:avLst/>
            <a:gdLst>
              <a:gd name="connsiteX0" fmla="*/ 0 w 7803003"/>
              <a:gd name="connsiteY0" fmla="*/ 3962400 h 3962400"/>
              <a:gd name="connsiteX1" fmla="*/ 91440 w 7803003"/>
              <a:gd name="connsiteY1" fmla="*/ 3870960 h 3962400"/>
              <a:gd name="connsiteX2" fmla="*/ 228600 w 7803003"/>
              <a:gd name="connsiteY2" fmla="*/ 3779520 h 3962400"/>
              <a:gd name="connsiteX3" fmla="*/ 320040 w 7803003"/>
              <a:gd name="connsiteY3" fmla="*/ 3718560 h 3962400"/>
              <a:gd name="connsiteX4" fmla="*/ 365760 w 7803003"/>
              <a:gd name="connsiteY4" fmla="*/ 3688080 h 3962400"/>
              <a:gd name="connsiteX5" fmla="*/ 396240 w 7803003"/>
              <a:gd name="connsiteY5" fmla="*/ 3642360 h 3962400"/>
              <a:gd name="connsiteX6" fmla="*/ 441960 w 7803003"/>
              <a:gd name="connsiteY6" fmla="*/ 3627120 h 3962400"/>
              <a:gd name="connsiteX7" fmla="*/ 487680 w 7803003"/>
              <a:gd name="connsiteY7" fmla="*/ 3596640 h 3962400"/>
              <a:gd name="connsiteX8" fmla="*/ 563880 w 7803003"/>
              <a:gd name="connsiteY8" fmla="*/ 3535680 h 3962400"/>
              <a:gd name="connsiteX9" fmla="*/ 655320 w 7803003"/>
              <a:gd name="connsiteY9" fmla="*/ 3474720 h 3962400"/>
              <a:gd name="connsiteX10" fmla="*/ 990600 w 7803003"/>
              <a:gd name="connsiteY10" fmla="*/ 3429000 h 3962400"/>
              <a:gd name="connsiteX11" fmla="*/ 1325880 w 7803003"/>
              <a:gd name="connsiteY11" fmla="*/ 3413760 h 3962400"/>
              <a:gd name="connsiteX12" fmla="*/ 2133600 w 7803003"/>
              <a:gd name="connsiteY12" fmla="*/ 3398520 h 3962400"/>
              <a:gd name="connsiteX13" fmla="*/ 2270760 w 7803003"/>
              <a:gd name="connsiteY13" fmla="*/ 3383280 h 3962400"/>
              <a:gd name="connsiteX14" fmla="*/ 2423160 w 7803003"/>
              <a:gd name="connsiteY14" fmla="*/ 3337560 h 3962400"/>
              <a:gd name="connsiteX15" fmla="*/ 2468880 w 7803003"/>
              <a:gd name="connsiteY15" fmla="*/ 3322320 h 3962400"/>
              <a:gd name="connsiteX16" fmla="*/ 2560320 w 7803003"/>
              <a:gd name="connsiteY16" fmla="*/ 3276600 h 3962400"/>
              <a:gd name="connsiteX17" fmla="*/ 2651760 w 7803003"/>
              <a:gd name="connsiteY17" fmla="*/ 3215640 h 3962400"/>
              <a:gd name="connsiteX18" fmla="*/ 2697480 w 7803003"/>
              <a:gd name="connsiteY18" fmla="*/ 3200400 h 3962400"/>
              <a:gd name="connsiteX19" fmla="*/ 2834640 w 7803003"/>
              <a:gd name="connsiteY19" fmla="*/ 3093720 h 3962400"/>
              <a:gd name="connsiteX20" fmla="*/ 2865120 w 7803003"/>
              <a:gd name="connsiteY20" fmla="*/ 3048000 h 3962400"/>
              <a:gd name="connsiteX21" fmla="*/ 2956560 w 7803003"/>
              <a:gd name="connsiteY21" fmla="*/ 2956560 h 3962400"/>
              <a:gd name="connsiteX22" fmla="*/ 3048000 w 7803003"/>
              <a:gd name="connsiteY22" fmla="*/ 2819400 h 3962400"/>
              <a:gd name="connsiteX23" fmla="*/ 3078480 w 7803003"/>
              <a:gd name="connsiteY23" fmla="*/ 2773680 h 3962400"/>
              <a:gd name="connsiteX24" fmla="*/ 3124200 w 7803003"/>
              <a:gd name="connsiteY24" fmla="*/ 2743200 h 3962400"/>
              <a:gd name="connsiteX25" fmla="*/ 3185160 w 7803003"/>
              <a:gd name="connsiteY25" fmla="*/ 2651760 h 3962400"/>
              <a:gd name="connsiteX26" fmla="*/ 3261360 w 7803003"/>
              <a:gd name="connsiteY26" fmla="*/ 2514600 h 3962400"/>
              <a:gd name="connsiteX27" fmla="*/ 3291840 w 7803003"/>
              <a:gd name="connsiteY27" fmla="*/ 2468880 h 3962400"/>
              <a:gd name="connsiteX28" fmla="*/ 3337560 w 7803003"/>
              <a:gd name="connsiteY28" fmla="*/ 2438400 h 3962400"/>
              <a:gd name="connsiteX29" fmla="*/ 3444240 w 7803003"/>
              <a:gd name="connsiteY29" fmla="*/ 2301240 h 3962400"/>
              <a:gd name="connsiteX30" fmla="*/ 3581400 w 7803003"/>
              <a:gd name="connsiteY30" fmla="*/ 2240280 h 3962400"/>
              <a:gd name="connsiteX31" fmla="*/ 3672840 w 7803003"/>
              <a:gd name="connsiteY31" fmla="*/ 2209800 h 3962400"/>
              <a:gd name="connsiteX32" fmla="*/ 3840480 w 7803003"/>
              <a:gd name="connsiteY32" fmla="*/ 2164080 h 3962400"/>
              <a:gd name="connsiteX33" fmla="*/ 3947160 w 7803003"/>
              <a:gd name="connsiteY33" fmla="*/ 2148840 h 3962400"/>
              <a:gd name="connsiteX34" fmla="*/ 4145280 w 7803003"/>
              <a:gd name="connsiteY34" fmla="*/ 2118360 h 3962400"/>
              <a:gd name="connsiteX35" fmla="*/ 4495800 w 7803003"/>
              <a:gd name="connsiteY35" fmla="*/ 2087880 h 3962400"/>
              <a:gd name="connsiteX36" fmla="*/ 5105400 w 7803003"/>
              <a:gd name="connsiteY36" fmla="*/ 2057400 h 3962400"/>
              <a:gd name="connsiteX37" fmla="*/ 5638800 w 7803003"/>
              <a:gd name="connsiteY37" fmla="*/ 2026920 h 3962400"/>
              <a:gd name="connsiteX38" fmla="*/ 5715000 w 7803003"/>
              <a:gd name="connsiteY38" fmla="*/ 2011680 h 3962400"/>
              <a:gd name="connsiteX39" fmla="*/ 5836920 w 7803003"/>
              <a:gd name="connsiteY39" fmla="*/ 1996440 h 3962400"/>
              <a:gd name="connsiteX40" fmla="*/ 6019800 w 7803003"/>
              <a:gd name="connsiteY40" fmla="*/ 1950720 h 3962400"/>
              <a:gd name="connsiteX41" fmla="*/ 6126480 w 7803003"/>
              <a:gd name="connsiteY41" fmla="*/ 1920240 h 3962400"/>
              <a:gd name="connsiteX42" fmla="*/ 6263640 w 7803003"/>
              <a:gd name="connsiteY42" fmla="*/ 1889760 h 3962400"/>
              <a:gd name="connsiteX43" fmla="*/ 6355080 w 7803003"/>
              <a:gd name="connsiteY43" fmla="*/ 1859280 h 3962400"/>
              <a:gd name="connsiteX44" fmla="*/ 6446520 w 7803003"/>
              <a:gd name="connsiteY44" fmla="*/ 1813560 h 3962400"/>
              <a:gd name="connsiteX45" fmla="*/ 6492240 w 7803003"/>
              <a:gd name="connsiteY45" fmla="*/ 1767840 h 3962400"/>
              <a:gd name="connsiteX46" fmla="*/ 6583680 w 7803003"/>
              <a:gd name="connsiteY46" fmla="*/ 1691640 h 3962400"/>
              <a:gd name="connsiteX47" fmla="*/ 6644640 w 7803003"/>
              <a:gd name="connsiteY47" fmla="*/ 1600200 h 3962400"/>
              <a:gd name="connsiteX48" fmla="*/ 6705600 w 7803003"/>
              <a:gd name="connsiteY48" fmla="*/ 1508760 h 3962400"/>
              <a:gd name="connsiteX49" fmla="*/ 6736080 w 7803003"/>
              <a:gd name="connsiteY49" fmla="*/ 1463040 h 3962400"/>
              <a:gd name="connsiteX50" fmla="*/ 6781800 w 7803003"/>
              <a:gd name="connsiteY50" fmla="*/ 1417320 h 3962400"/>
              <a:gd name="connsiteX51" fmla="*/ 6812280 w 7803003"/>
              <a:gd name="connsiteY51" fmla="*/ 1325880 h 3962400"/>
              <a:gd name="connsiteX52" fmla="*/ 6842760 w 7803003"/>
              <a:gd name="connsiteY52" fmla="*/ 1280160 h 3962400"/>
              <a:gd name="connsiteX53" fmla="*/ 6858000 w 7803003"/>
              <a:gd name="connsiteY53" fmla="*/ 1234440 h 3962400"/>
              <a:gd name="connsiteX54" fmla="*/ 6888480 w 7803003"/>
              <a:gd name="connsiteY54" fmla="*/ 1188720 h 3962400"/>
              <a:gd name="connsiteX55" fmla="*/ 6918960 w 7803003"/>
              <a:gd name="connsiteY55" fmla="*/ 1097280 h 3962400"/>
              <a:gd name="connsiteX56" fmla="*/ 6934200 w 7803003"/>
              <a:gd name="connsiteY56" fmla="*/ 1051560 h 3962400"/>
              <a:gd name="connsiteX57" fmla="*/ 6964680 w 7803003"/>
              <a:gd name="connsiteY57" fmla="*/ 1005840 h 3962400"/>
              <a:gd name="connsiteX58" fmla="*/ 6995160 w 7803003"/>
              <a:gd name="connsiteY58" fmla="*/ 914400 h 3962400"/>
              <a:gd name="connsiteX59" fmla="*/ 7025640 w 7803003"/>
              <a:gd name="connsiteY59" fmla="*/ 868680 h 3962400"/>
              <a:gd name="connsiteX60" fmla="*/ 7071360 w 7803003"/>
              <a:gd name="connsiteY60" fmla="*/ 716280 h 3962400"/>
              <a:gd name="connsiteX61" fmla="*/ 7086600 w 7803003"/>
              <a:gd name="connsiteY61" fmla="*/ 640080 h 3962400"/>
              <a:gd name="connsiteX62" fmla="*/ 7132320 w 7803003"/>
              <a:gd name="connsiteY62" fmla="*/ 502920 h 3962400"/>
              <a:gd name="connsiteX63" fmla="*/ 7147560 w 7803003"/>
              <a:gd name="connsiteY63" fmla="*/ 457200 h 3962400"/>
              <a:gd name="connsiteX64" fmla="*/ 7162800 w 7803003"/>
              <a:gd name="connsiteY64" fmla="*/ 411480 h 3962400"/>
              <a:gd name="connsiteX65" fmla="*/ 7193280 w 7803003"/>
              <a:gd name="connsiteY65" fmla="*/ 365760 h 3962400"/>
              <a:gd name="connsiteX66" fmla="*/ 7208520 w 7803003"/>
              <a:gd name="connsiteY66" fmla="*/ 320040 h 3962400"/>
              <a:gd name="connsiteX67" fmla="*/ 7239000 w 7803003"/>
              <a:gd name="connsiteY67" fmla="*/ 274320 h 3962400"/>
              <a:gd name="connsiteX68" fmla="*/ 7269480 w 7803003"/>
              <a:gd name="connsiteY68" fmla="*/ 182880 h 3962400"/>
              <a:gd name="connsiteX69" fmla="*/ 7406640 w 7803003"/>
              <a:gd name="connsiteY69" fmla="*/ 137160 h 3962400"/>
              <a:gd name="connsiteX70" fmla="*/ 7452360 w 7803003"/>
              <a:gd name="connsiteY70" fmla="*/ 121920 h 3962400"/>
              <a:gd name="connsiteX71" fmla="*/ 7665720 w 7803003"/>
              <a:gd name="connsiteY71" fmla="*/ 60960 h 3962400"/>
              <a:gd name="connsiteX72" fmla="*/ 7757160 w 7803003"/>
              <a:gd name="connsiteY72" fmla="*/ 30480 h 3962400"/>
              <a:gd name="connsiteX73" fmla="*/ 7802880 w 7803003"/>
              <a:gd name="connsiteY73"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03003" h="3962400">
                <a:moveTo>
                  <a:pt x="0" y="3962400"/>
                </a:moveTo>
                <a:cubicBezTo>
                  <a:pt x="30480" y="3931920"/>
                  <a:pt x="58326" y="3898555"/>
                  <a:pt x="91440" y="3870960"/>
                </a:cubicBezTo>
                <a:lnTo>
                  <a:pt x="228600" y="3779520"/>
                </a:lnTo>
                <a:lnTo>
                  <a:pt x="320040" y="3718560"/>
                </a:lnTo>
                <a:lnTo>
                  <a:pt x="365760" y="3688080"/>
                </a:lnTo>
                <a:cubicBezTo>
                  <a:pt x="375920" y="3672840"/>
                  <a:pt x="381937" y="3653802"/>
                  <a:pt x="396240" y="3642360"/>
                </a:cubicBezTo>
                <a:cubicBezTo>
                  <a:pt x="408784" y="3632325"/>
                  <a:pt x="427592" y="3634304"/>
                  <a:pt x="441960" y="3627120"/>
                </a:cubicBezTo>
                <a:cubicBezTo>
                  <a:pt x="458343" y="3618929"/>
                  <a:pt x="472440" y="3606800"/>
                  <a:pt x="487680" y="3596640"/>
                </a:cubicBezTo>
                <a:cubicBezTo>
                  <a:pt x="543998" y="3512163"/>
                  <a:pt x="485938" y="3578981"/>
                  <a:pt x="563880" y="3535680"/>
                </a:cubicBezTo>
                <a:cubicBezTo>
                  <a:pt x="595902" y="3517890"/>
                  <a:pt x="619781" y="3483605"/>
                  <a:pt x="655320" y="3474720"/>
                </a:cubicBezTo>
                <a:cubicBezTo>
                  <a:pt x="783968" y="3442558"/>
                  <a:pt x="790198" y="3438109"/>
                  <a:pt x="990600" y="3429000"/>
                </a:cubicBezTo>
                <a:lnTo>
                  <a:pt x="1325880" y="3413760"/>
                </a:lnTo>
                <a:lnTo>
                  <a:pt x="2133600" y="3398520"/>
                </a:lnTo>
                <a:cubicBezTo>
                  <a:pt x="2179320" y="3393440"/>
                  <a:pt x="2225294" y="3390275"/>
                  <a:pt x="2270760" y="3383280"/>
                </a:cubicBezTo>
                <a:cubicBezTo>
                  <a:pt x="2313534" y="3376699"/>
                  <a:pt x="2387557" y="3349428"/>
                  <a:pt x="2423160" y="3337560"/>
                </a:cubicBezTo>
                <a:cubicBezTo>
                  <a:pt x="2438400" y="3332480"/>
                  <a:pt x="2455514" y="3331231"/>
                  <a:pt x="2468880" y="3322320"/>
                </a:cubicBezTo>
                <a:cubicBezTo>
                  <a:pt x="2671848" y="3187008"/>
                  <a:pt x="2371031" y="3381760"/>
                  <a:pt x="2560320" y="3276600"/>
                </a:cubicBezTo>
                <a:cubicBezTo>
                  <a:pt x="2592342" y="3258810"/>
                  <a:pt x="2617007" y="3227224"/>
                  <a:pt x="2651760" y="3215640"/>
                </a:cubicBezTo>
                <a:cubicBezTo>
                  <a:pt x="2667000" y="3210560"/>
                  <a:pt x="2683437" y="3208202"/>
                  <a:pt x="2697480" y="3200400"/>
                </a:cubicBezTo>
                <a:cubicBezTo>
                  <a:pt x="2750215" y="3171103"/>
                  <a:pt x="2796340" y="3139681"/>
                  <a:pt x="2834640" y="3093720"/>
                </a:cubicBezTo>
                <a:cubicBezTo>
                  <a:pt x="2846366" y="3079649"/>
                  <a:pt x="2852951" y="3061690"/>
                  <a:pt x="2865120" y="3048000"/>
                </a:cubicBezTo>
                <a:cubicBezTo>
                  <a:pt x="2893758" y="3015783"/>
                  <a:pt x="2932650" y="2992426"/>
                  <a:pt x="2956560" y="2956560"/>
                </a:cubicBezTo>
                <a:lnTo>
                  <a:pt x="3048000" y="2819400"/>
                </a:lnTo>
                <a:cubicBezTo>
                  <a:pt x="3058160" y="2804160"/>
                  <a:pt x="3063240" y="2783840"/>
                  <a:pt x="3078480" y="2773680"/>
                </a:cubicBezTo>
                <a:lnTo>
                  <a:pt x="3124200" y="2743200"/>
                </a:lnTo>
                <a:cubicBezTo>
                  <a:pt x="3144520" y="2712720"/>
                  <a:pt x="3173576" y="2686513"/>
                  <a:pt x="3185160" y="2651760"/>
                </a:cubicBezTo>
                <a:cubicBezTo>
                  <a:pt x="3211984" y="2571287"/>
                  <a:pt x="3191489" y="2619406"/>
                  <a:pt x="3261360" y="2514600"/>
                </a:cubicBezTo>
                <a:cubicBezTo>
                  <a:pt x="3271520" y="2499360"/>
                  <a:pt x="3276600" y="2479040"/>
                  <a:pt x="3291840" y="2468880"/>
                </a:cubicBezTo>
                <a:lnTo>
                  <a:pt x="3337560" y="2438400"/>
                </a:lnTo>
                <a:cubicBezTo>
                  <a:pt x="3380041" y="2374678"/>
                  <a:pt x="3390523" y="2346004"/>
                  <a:pt x="3444240" y="2301240"/>
                </a:cubicBezTo>
                <a:cubicBezTo>
                  <a:pt x="3492542" y="2260988"/>
                  <a:pt x="3514947" y="2262431"/>
                  <a:pt x="3581400" y="2240280"/>
                </a:cubicBezTo>
                <a:lnTo>
                  <a:pt x="3672840" y="2209800"/>
                </a:lnTo>
                <a:cubicBezTo>
                  <a:pt x="3728640" y="2191200"/>
                  <a:pt x="3780322" y="2172674"/>
                  <a:pt x="3840480" y="2164080"/>
                </a:cubicBezTo>
                <a:lnTo>
                  <a:pt x="3947160" y="2148840"/>
                </a:lnTo>
                <a:cubicBezTo>
                  <a:pt x="4057320" y="2131892"/>
                  <a:pt x="4027437" y="2133090"/>
                  <a:pt x="4145280" y="2118360"/>
                </a:cubicBezTo>
                <a:cubicBezTo>
                  <a:pt x="4273470" y="2102336"/>
                  <a:pt x="4360298" y="2095408"/>
                  <a:pt x="4495800" y="2087880"/>
                </a:cubicBezTo>
                <a:lnTo>
                  <a:pt x="5105400" y="2057400"/>
                </a:lnTo>
                <a:cubicBezTo>
                  <a:pt x="5418513" y="2018261"/>
                  <a:pt x="5002077" y="2066715"/>
                  <a:pt x="5638800" y="2026920"/>
                </a:cubicBezTo>
                <a:cubicBezTo>
                  <a:pt x="5664653" y="2025304"/>
                  <a:pt x="5689398" y="2015619"/>
                  <a:pt x="5715000" y="2011680"/>
                </a:cubicBezTo>
                <a:cubicBezTo>
                  <a:pt x="5755480" y="2005452"/>
                  <a:pt x="5796280" y="2001520"/>
                  <a:pt x="5836920" y="1996440"/>
                </a:cubicBezTo>
                <a:cubicBezTo>
                  <a:pt x="5989681" y="1945520"/>
                  <a:pt x="5865886" y="1981503"/>
                  <a:pt x="6019800" y="1950720"/>
                </a:cubicBezTo>
                <a:cubicBezTo>
                  <a:pt x="6162333" y="1922213"/>
                  <a:pt x="6010279" y="1949290"/>
                  <a:pt x="6126480" y="1920240"/>
                </a:cubicBezTo>
                <a:cubicBezTo>
                  <a:pt x="6213491" y="1898487"/>
                  <a:pt x="6185416" y="1913227"/>
                  <a:pt x="6263640" y="1889760"/>
                </a:cubicBezTo>
                <a:cubicBezTo>
                  <a:pt x="6294414" y="1880528"/>
                  <a:pt x="6328347" y="1877102"/>
                  <a:pt x="6355080" y="1859280"/>
                </a:cubicBezTo>
                <a:cubicBezTo>
                  <a:pt x="6414166" y="1819889"/>
                  <a:pt x="6383424" y="1834592"/>
                  <a:pt x="6446520" y="1813560"/>
                </a:cubicBezTo>
                <a:cubicBezTo>
                  <a:pt x="6461760" y="1798320"/>
                  <a:pt x="6475683" y="1781638"/>
                  <a:pt x="6492240" y="1767840"/>
                </a:cubicBezTo>
                <a:cubicBezTo>
                  <a:pt x="6547853" y="1721496"/>
                  <a:pt x="6534469" y="1754911"/>
                  <a:pt x="6583680" y="1691640"/>
                </a:cubicBezTo>
                <a:cubicBezTo>
                  <a:pt x="6606170" y="1662724"/>
                  <a:pt x="6624320" y="1630680"/>
                  <a:pt x="6644640" y="1600200"/>
                </a:cubicBezTo>
                <a:lnTo>
                  <a:pt x="6705600" y="1508760"/>
                </a:lnTo>
                <a:cubicBezTo>
                  <a:pt x="6715760" y="1493520"/>
                  <a:pt x="6723128" y="1475992"/>
                  <a:pt x="6736080" y="1463040"/>
                </a:cubicBezTo>
                <a:lnTo>
                  <a:pt x="6781800" y="1417320"/>
                </a:lnTo>
                <a:cubicBezTo>
                  <a:pt x="6791960" y="1386840"/>
                  <a:pt x="6794458" y="1352613"/>
                  <a:pt x="6812280" y="1325880"/>
                </a:cubicBezTo>
                <a:cubicBezTo>
                  <a:pt x="6822440" y="1310640"/>
                  <a:pt x="6834569" y="1296543"/>
                  <a:pt x="6842760" y="1280160"/>
                </a:cubicBezTo>
                <a:cubicBezTo>
                  <a:pt x="6849944" y="1265792"/>
                  <a:pt x="6850816" y="1248808"/>
                  <a:pt x="6858000" y="1234440"/>
                </a:cubicBezTo>
                <a:cubicBezTo>
                  <a:pt x="6866191" y="1218057"/>
                  <a:pt x="6881041" y="1205458"/>
                  <a:pt x="6888480" y="1188720"/>
                </a:cubicBezTo>
                <a:cubicBezTo>
                  <a:pt x="6901529" y="1159360"/>
                  <a:pt x="6908800" y="1127760"/>
                  <a:pt x="6918960" y="1097280"/>
                </a:cubicBezTo>
                <a:cubicBezTo>
                  <a:pt x="6924040" y="1082040"/>
                  <a:pt x="6925289" y="1064926"/>
                  <a:pt x="6934200" y="1051560"/>
                </a:cubicBezTo>
                <a:cubicBezTo>
                  <a:pt x="6944360" y="1036320"/>
                  <a:pt x="6957241" y="1022578"/>
                  <a:pt x="6964680" y="1005840"/>
                </a:cubicBezTo>
                <a:cubicBezTo>
                  <a:pt x="6977729" y="976480"/>
                  <a:pt x="6977338" y="941133"/>
                  <a:pt x="6995160" y="914400"/>
                </a:cubicBezTo>
                <a:cubicBezTo>
                  <a:pt x="7005320" y="899160"/>
                  <a:pt x="7018201" y="885418"/>
                  <a:pt x="7025640" y="868680"/>
                </a:cubicBezTo>
                <a:cubicBezTo>
                  <a:pt x="7042525" y="830690"/>
                  <a:pt x="7061509" y="760610"/>
                  <a:pt x="7071360" y="716280"/>
                </a:cubicBezTo>
                <a:cubicBezTo>
                  <a:pt x="7076979" y="690994"/>
                  <a:pt x="7079784" y="665070"/>
                  <a:pt x="7086600" y="640080"/>
                </a:cubicBezTo>
                <a:lnTo>
                  <a:pt x="7132320" y="502920"/>
                </a:lnTo>
                <a:lnTo>
                  <a:pt x="7147560" y="457200"/>
                </a:lnTo>
                <a:cubicBezTo>
                  <a:pt x="7152640" y="441960"/>
                  <a:pt x="7153889" y="424846"/>
                  <a:pt x="7162800" y="411480"/>
                </a:cubicBezTo>
                <a:cubicBezTo>
                  <a:pt x="7172960" y="396240"/>
                  <a:pt x="7185089" y="382143"/>
                  <a:pt x="7193280" y="365760"/>
                </a:cubicBezTo>
                <a:cubicBezTo>
                  <a:pt x="7200464" y="351392"/>
                  <a:pt x="7201336" y="334408"/>
                  <a:pt x="7208520" y="320040"/>
                </a:cubicBezTo>
                <a:cubicBezTo>
                  <a:pt x="7216711" y="303657"/>
                  <a:pt x="7231561" y="291058"/>
                  <a:pt x="7239000" y="274320"/>
                </a:cubicBezTo>
                <a:cubicBezTo>
                  <a:pt x="7252049" y="244960"/>
                  <a:pt x="7239000" y="193040"/>
                  <a:pt x="7269480" y="182880"/>
                </a:cubicBezTo>
                <a:lnTo>
                  <a:pt x="7406640" y="137160"/>
                </a:lnTo>
                <a:cubicBezTo>
                  <a:pt x="7421880" y="132080"/>
                  <a:pt x="7436775" y="125816"/>
                  <a:pt x="7452360" y="121920"/>
                </a:cubicBezTo>
                <a:cubicBezTo>
                  <a:pt x="7605449" y="83648"/>
                  <a:pt x="7534539" y="104687"/>
                  <a:pt x="7665720" y="60960"/>
                </a:cubicBezTo>
                <a:lnTo>
                  <a:pt x="7757160" y="30480"/>
                </a:lnTo>
                <a:cubicBezTo>
                  <a:pt x="7807699" y="13634"/>
                  <a:pt x="7802880" y="31304"/>
                  <a:pt x="7802880" y="0"/>
                </a:cubicBezTo>
              </a:path>
            </a:pathLst>
          </a:cu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18" name="Straight Connector 17"/>
          <p:cNvCxnSpPr/>
          <p:nvPr>
            <p:custDataLst>
              <p:tags r:id="rId9"/>
            </p:custDataLst>
          </p:nvPr>
        </p:nvCxnSpPr>
        <p:spPr bwMode="auto">
          <a:xfrm flipV="1">
            <a:off x="1477606" y="1700808"/>
            <a:ext cx="0" cy="4105632"/>
          </a:xfrm>
          <a:prstGeom prst="line">
            <a:avLst/>
          </a:prstGeom>
          <a:solidFill>
            <a:schemeClr val="accent1"/>
          </a:solidFill>
          <a:ln w="9525" cap="flat" cmpd="sng" algn="ctr">
            <a:solidFill>
              <a:srgbClr val="339933"/>
            </a:solidFill>
            <a:prstDash val="dash"/>
            <a:round/>
            <a:headEnd type="none" w="med" len="med"/>
            <a:tailEnd type="none" w="med" len="med"/>
          </a:ln>
          <a:effectLst/>
        </p:spPr>
      </p:cxnSp>
      <p:sp>
        <p:nvSpPr>
          <p:cNvPr id="19" name="TextBox 18"/>
          <p:cNvSpPr txBox="1"/>
          <p:nvPr>
            <p:custDataLst>
              <p:tags r:id="rId10"/>
            </p:custDataLst>
          </p:nvPr>
        </p:nvSpPr>
        <p:spPr>
          <a:xfrm>
            <a:off x="1261582" y="5733256"/>
            <a:ext cx="441146" cy="461665"/>
          </a:xfrm>
          <a:prstGeom prst="rect">
            <a:avLst/>
          </a:prstGeom>
          <a:noFill/>
        </p:spPr>
        <p:txBody>
          <a:bodyPr wrap="none" rtlCol="0">
            <a:spAutoFit/>
          </a:bodyPr>
          <a:lstStyle/>
          <a:p>
            <a:r>
              <a:rPr lang="en-CA" dirty="0" smtClean="0">
                <a:solidFill>
                  <a:srgbClr val="339933"/>
                </a:solidFill>
              </a:rPr>
              <a:t>n</a:t>
            </a:r>
            <a:r>
              <a:rPr lang="en-CA" baseline="-25000" dirty="0" smtClean="0">
                <a:solidFill>
                  <a:srgbClr val="339933"/>
                </a:solidFill>
              </a:rPr>
              <a:t>0</a:t>
            </a:r>
            <a:endParaRPr lang="en-CA" baseline="-25000" dirty="0">
              <a:solidFill>
                <a:srgbClr val="339933"/>
              </a:solidFill>
            </a:endParaRPr>
          </a:p>
        </p:txBody>
      </p:sp>
      <p:sp>
        <p:nvSpPr>
          <p:cNvPr id="20" name="Rectangle 19"/>
          <p:cNvSpPr/>
          <p:nvPr>
            <p:custDataLst>
              <p:tags r:id="rId11"/>
            </p:custDataLst>
          </p:nvPr>
        </p:nvSpPr>
        <p:spPr>
          <a:xfrm>
            <a:off x="33289" y="6413266"/>
            <a:ext cx="9075215" cy="461665"/>
          </a:xfrm>
          <a:prstGeom prst="rect">
            <a:avLst/>
          </a:prstGeom>
        </p:spPr>
        <p:txBody>
          <a:bodyPr wrap="square">
            <a:spAutoFit/>
          </a:bodyPr>
          <a:lstStyle/>
          <a:p>
            <a:pPr algn="ctr"/>
            <a:r>
              <a:rPr lang="en-US" sz="2000" dirty="0" smtClean="0">
                <a:solidFill>
                  <a:srgbClr val="0070C0"/>
                </a:solidFill>
              </a:rPr>
              <a:t>T(n)</a:t>
            </a:r>
            <a:r>
              <a:rPr lang="en-US" sz="2000" dirty="0" smtClean="0"/>
              <a:t> </a:t>
            </a:r>
            <a:r>
              <a:rPr lang="en-US" sz="2000" dirty="0" smtClean="0">
                <a:sym typeface="Symbol" pitchFamily="18" charset="2"/>
              </a:rPr>
              <a:t></a:t>
            </a:r>
            <a:r>
              <a:rPr lang="en-US" sz="2000" dirty="0" smtClean="0"/>
              <a:t> </a:t>
            </a:r>
            <a:r>
              <a:rPr lang="en-US" sz="2000" dirty="0" smtClean="0">
                <a:sym typeface="Symbol"/>
              </a:rPr>
              <a:t></a:t>
            </a:r>
            <a:r>
              <a:rPr lang="en-US" sz="2000" dirty="0" smtClean="0"/>
              <a:t>(</a:t>
            </a:r>
            <a:r>
              <a:rPr lang="en-US" sz="2000" dirty="0" smtClean="0">
                <a:solidFill>
                  <a:srgbClr val="FF0000"/>
                </a:solidFill>
              </a:rPr>
              <a:t>f(n)</a:t>
            </a:r>
            <a:r>
              <a:rPr lang="en-US" sz="2000" dirty="0" smtClean="0"/>
              <a:t>) if there are constants </a:t>
            </a:r>
            <a:r>
              <a:rPr lang="en-US" sz="2000" dirty="0" smtClean="0">
                <a:solidFill>
                  <a:srgbClr val="9900CC"/>
                </a:solidFill>
              </a:rPr>
              <a:t>c</a:t>
            </a:r>
            <a:r>
              <a:rPr lang="en-US" sz="2000" dirty="0" smtClean="0"/>
              <a:t> and </a:t>
            </a:r>
            <a:r>
              <a:rPr lang="en-US" sz="2000" dirty="0" smtClean="0">
                <a:solidFill>
                  <a:srgbClr val="339933"/>
                </a:solidFill>
              </a:rPr>
              <a:t>n</a:t>
            </a:r>
            <a:r>
              <a:rPr lang="en-US" sz="2000" baseline="-25000" dirty="0" smtClean="0">
                <a:solidFill>
                  <a:srgbClr val="339933"/>
                </a:solidFill>
              </a:rPr>
              <a:t>0</a:t>
            </a:r>
            <a:r>
              <a:rPr lang="en-US" sz="2000" dirty="0" smtClean="0"/>
              <a:t> such that </a:t>
            </a:r>
            <a:r>
              <a:rPr lang="en-US" b="1" dirty="0" smtClean="0"/>
              <a:t>T(n) </a:t>
            </a:r>
            <a:r>
              <a:rPr lang="en-US" b="1" dirty="0" smtClean="0">
                <a:sym typeface="Symbol"/>
              </a:rPr>
              <a:t></a:t>
            </a:r>
            <a:r>
              <a:rPr lang="en-US" b="1" dirty="0" smtClean="0">
                <a:sym typeface="Symbol" pitchFamily="18" charset="2"/>
              </a:rPr>
              <a:t> </a:t>
            </a:r>
            <a:r>
              <a:rPr lang="en-US" b="1" dirty="0" smtClean="0">
                <a:solidFill>
                  <a:srgbClr val="9900CC"/>
                </a:solidFill>
                <a:sym typeface="Symbol" pitchFamily="18" charset="2"/>
              </a:rPr>
              <a:t>d f(n)</a:t>
            </a:r>
            <a:r>
              <a:rPr lang="en-US" sz="2000" dirty="0" smtClean="0">
                <a:sym typeface="Symbol" pitchFamily="18" charset="2"/>
              </a:rPr>
              <a:t> for all </a:t>
            </a:r>
            <a:r>
              <a:rPr lang="en-US" sz="2000" dirty="0" smtClean="0">
                <a:solidFill>
                  <a:srgbClr val="339933"/>
                </a:solidFill>
                <a:sym typeface="Symbol" pitchFamily="18" charset="2"/>
              </a:rPr>
              <a:t>n  n</a:t>
            </a:r>
            <a:r>
              <a:rPr lang="en-US" sz="2000" baseline="-25000" dirty="0" smtClean="0">
                <a:solidFill>
                  <a:srgbClr val="339933"/>
                </a:solidFill>
                <a:sym typeface="Symbol" pitchFamily="18" charset="2"/>
              </a:rPr>
              <a:t>0</a:t>
            </a:r>
          </a:p>
        </p:txBody>
      </p:sp>
      <p:sp>
        <p:nvSpPr>
          <p:cNvPr id="21" name="TextBox 20"/>
          <p:cNvSpPr txBox="1"/>
          <p:nvPr>
            <p:custDataLst>
              <p:tags r:id="rId12"/>
            </p:custDataLst>
          </p:nvPr>
        </p:nvSpPr>
        <p:spPr>
          <a:xfrm>
            <a:off x="8316416" y="1556792"/>
            <a:ext cx="731290" cy="461665"/>
          </a:xfrm>
          <a:prstGeom prst="rect">
            <a:avLst/>
          </a:prstGeom>
          <a:noFill/>
        </p:spPr>
        <p:txBody>
          <a:bodyPr wrap="none" rtlCol="0">
            <a:spAutoFit/>
          </a:bodyPr>
          <a:lstStyle/>
          <a:p>
            <a:r>
              <a:rPr lang="en-CA" dirty="0" smtClean="0">
                <a:solidFill>
                  <a:srgbClr val="00B0F0"/>
                </a:solidFill>
              </a:rPr>
              <a:t>T(n)</a:t>
            </a:r>
            <a:endParaRPr lang="en-CA" dirty="0">
              <a:solidFill>
                <a:srgbClr val="00B0F0"/>
              </a:solidFill>
            </a:endParaRPr>
          </a:p>
        </p:txBody>
      </p:sp>
      <p:sp>
        <p:nvSpPr>
          <p:cNvPr id="23" name="TextBox 22"/>
          <p:cNvSpPr txBox="1"/>
          <p:nvPr>
            <p:custDataLst>
              <p:tags r:id="rId13"/>
            </p:custDataLst>
          </p:nvPr>
        </p:nvSpPr>
        <p:spPr>
          <a:xfrm>
            <a:off x="8087325" y="4839543"/>
            <a:ext cx="877163" cy="461665"/>
          </a:xfrm>
          <a:prstGeom prst="rect">
            <a:avLst/>
          </a:prstGeom>
          <a:noFill/>
        </p:spPr>
        <p:txBody>
          <a:bodyPr wrap="none" rtlCol="0">
            <a:spAutoFit/>
          </a:bodyPr>
          <a:lstStyle/>
          <a:p>
            <a:r>
              <a:rPr lang="en-CA" dirty="0" smtClean="0">
                <a:solidFill>
                  <a:srgbClr val="9900CC"/>
                </a:solidFill>
              </a:rPr>
              <a:t>d f(n)</a:t>
            </a:r>
            <a:endParaRPr lang="en-CA" dirty="0">
              <a:solidFill>
                <a:srgbClr val="9900CC"/>
              </a:solidFill>
            </a:endParaRPr>
          </a:p>
        </p:txBody>
      </p:sp>
      <p:sp>
        <p:nvSpPr>
          <p:cNvPr id="24" name="Rectangle 23"/>
          <p:cNvSpPr/>
          <p:nvPr>
            <p:custDataLst>
              <p:tags r:id="rId14"/>
            </p:custDataLst>
          </p:nvPr>
        </p:nvSpPr>
        <p:spPr bwMode="auto">
          <a:xfrm>
            <a:off x="1127760" y="2470830"/>
            <a:ext cx="347896" cy="3334434"/>
          </a:xfrm>
          <a:prstGeom prst="rect">
            <a:avLst/>
          </a:prstGeom>
          <a:solidFill>
            <a:srgbClr val="F8F8F8">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5" name="TextBox 24"/>
          <p:cNvSpPr txBox="1"/>
          <p:nvPr>
            <p:custDataLst>
              <p:tags r:id="rId15"/>
            </p:custDataLst>
          </p:nvPr>
        </p:nvSpPr>
        <p:spPr>
          <a:xfrm>
            <a:off x="1187624" y="1988840"/>
            <a:ext cx="6183937" cy="830997"/>
          </a:xfrm>
          <a:prstGeom prst="rect">
            <a:avLst/>
          </a:prstGeom>
          <a:noFill/>
        </p:spPr>
        <p:txBody>
          <a:bodyPr wrap="none" rtlCol="0">
            <a:spAutoFit/>
          </a:bodyPr>
          <a:lstStyle/>
          <a:p>
            <a:r>
              <a:rPr lang="en-CA" dirty="0" smtClean="0"/>
              <a:t>Given the same sort of adjustments, T(n) should </a:t>
            </a:r>
            <a:br>
              <a:rPr lang="en-CA" dirty="0" smtClean="0"/>
            </a:br>
            <a:r>
              <a:rPr lang="en-CA" dirty="0" smtClean="0"/>
              <a:t>be </a:t>
            </a:r>
            <a:r>
              <a:rPr lang="en-CA" b="1" i="1" dirty="0" smtClean="0"/>
              <a:t>greater</a:t>
            </a:r>
            <a:r>
              <a:rPr lang="en-CA" dirty="0" smtClean="0"/>
              <a:t> than (the adjusted version of) f(n):</a:t>
            </a:r>
            <a:endParaRPr lang="en-CA" dirty="0"/>
          </a:p>
        </p:txBody>
      </p:sp>
      <p:sp>
        <p:nvSpPr>
          <p:cNvPr id="26" name="TextBox 25"/>
          <p:cNvSpPr txBox="1"/>
          <p:nvPr>
            <p:custDataLst>
              <p:tags r:id="rId16"/>
            </p:custDataLst>
          </p:nvPr>
        </p:nvSpPr>
        <p:spPr>
          <a:xfrm>
            <a:off x="7814101" y="3861048"/>
            <a:ext cx="646331" cy="461665"/>
          </a:xfrm>
          <a:prstGeom prst="rect">
            <a:avLst/>
          </a:prstGeom>
          <a:noFill/>
        </p:spPr>
        <p:txBody>
          <a:bodyPr wrap="none" rtlCol="0">
            <a:spAutoFit/>
          </a:bodyPr>
          <a:lstStyle/>
          <a:p>
            <a:r>
              <a:rPr lang="en-CA" dirty="0" smtClean="0">
                <a:solidFill>
                  <a:srgbClr val="FF9F9F"/>
                </a:solidFill>
              </a:rPr>
              <a:t>f(n)</a:t>
            </a:r>
            <a:endParaRPr lang="en-CA" dirty="0">
              <a:solidFill>
                <a:srgbClr val="FF9F9F"/>
              </a:solidFill>
            </a:endParaRPr>
          </a:p>
        </p:txBody>
      </p:sp>
      <p:sp>
        <p:nvSpPr>
          <p:cNvPr id="27" name="Freeform 26"/>
          <p:cNvSpPr/>
          <p:nvPr>
            <p:custDataLst>
              <p:tags r:id="rId17"/>
            </p:custDataLst>
          </p:nvPr>
        </p:nvSpPr>
        <p:spPr bwMode="auto">
          <a:xfrm>
            <a:off x="1118795" y="2775473"/>
            <a:ext cx="7164593" cy="3033656"/>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FFC1C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160411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smtClean="0"/>
              <a:t>One Way to Think About Big-</a:t>
            </a:r>
            <a:r>
              <a:rPr lang="el-GR" dirty="0" smtClean="0"/>
              <a:t>Θ</a:t>
            </a:r>
            <a:endParaRPr lang="en-CA" dirty="0"/>
          </a:p>
        </p:txBody>
      </p:sp>
      <p:sp>
        <p:nvSpPr>
          <p:cNvPr id="4" name="Slide Number Placeholder 3"/>
          <p:cNvSpPr>
            <a:spLocks noGrp="1"/>
          </p:cNvSpPr>
          <p:nvPr>
            <p:ph type="sldNum" sz="quarter" idx="12"/>
            <p:custDataLst>
              <p:tags r:id="rId2"/>
            </p:custDataLst>
          </p:nvPr>
        </p:nvSpPr>
        <p:spPr/>
        <p:txBody>
          <a:bodyPr/>
          <a:lstStyle/>
          <a:p>
            <a:pPr>
              <a:defRPr/>
            </a:pPr>
            <a:fld id="{2157E4D8-59BD-402D-8934-521B2DFF01F7}" type="slidenum">
              <a:rPr lang="en-US" smtClean="0"/>
              <a:pPr>
                <a:defRPr/>
              </a:pPr>
              <a:t>29</a:t>
            </a:fld>
            <a:endParaRPr lang="en-US"/>
          </a:p>
        </p:txBody>
      </p:sp>
      <p:cxnSp>
        <p:nvCxnSpPr>
          <p:cNvPr id="6" name="Straight Arrow Connector 5"/>
          <p:cNvCxnSpPr/>
          <p:nvPr>
            <p:custDataLst>
              <p:tags r:id="rId3"/>
            </p:custDataLst>
          </p:nvPr>
        </p:nvCxnSpPr>
        <p:spPr bwMode="auto">
          <a:xfrm flipV="1">
            <a:off x="1115616" y="1988840"/>
            <a:ext cx="0" cy="38164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custDataLst>
              <p:tags r:id="rId4"/>
            </p:custDataLst>
          </p:nvPr>
        </p:nvCxnSpPr>
        <p:spPr bwMode="auto">
          <a:xfrm>
            <a:off x="1115616" y="5805264"/>
            <a:ext cx="71287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custDataLst>
              <p:tags r:id="rId5"/>
            </p:custDataLst>
          </p:nvPr>
        </p:nvSpPr>
        <p:spPr>
          <a:xfrm>
            <a:off x="35496" y="1916832"/>
            <a:ext cx="1111202" cy="1107996"/>
          </a:xfrm>
          <a:prstGeom prst="rect">
            <a:avLst/>
          </a:prstGeom>
          <a:noFill/>
        </p:spPr>
        <p:txBody>
          <a:bodyPr wrap="none" rtlCol="0">
            <a:spAutoFit/>
          </a:bodyPr>
          <a:lstStyle/>
          <a:p>
            <a:r>
              <a:rPr lang="en-CA" dirty="0" smtClean="0"/>
              <a:t>Time</a:t>
            </a:r>
          </a:p>
          <a:p>
            <a:r>
              <a:rPr lang="en-CA" sz="1400" dirty="0" smtClean="0"/>
              <a:t>(or anything </a:t>
            </a:r>
            <a:br>
              <a:rPr lang="en-CA" sz="1400" dirty="0" smtClean="0"/>
            </a:br>
            <a:r>
              <a:rPr lang="en-CA" sz="1400" dirty="0" smtClean="0"/>
              <a:t>else we can </a:t>
            </a:r>
            <a:br>
              <a:rPr lang="en-CA" sz="1400" dirty="0" smtClean="0"/>
            </a:br>
            <a:r>
              <a:rPr lang="en-CA" sz="1400" dirty="0" smtClean="0"/>
              <a:t>measure)</a:t>
            </a:r>
            <a:endParaRPr lang="en-CA" sz="1400" dirty="0"/>
          </a:p>
        </p:txBody>
      </p:sp>
      <p:sp>
        <p:nvSpPr>
          <p:cNvPr id="10" name="TextBox 9"/>
          <p:cNvSpPr txBox="1"/>
          <p:nvPr>
            <p:custDataLst>
              <p:tags r:id="rId6"/>
            </p:custDataLst>
          </p:nvPr>
        </p:nvSpPr>
        <p:spPr>
          <a:xfrm>
            <a:off x="7524328" y="5877272"/>
            <a:ext cx="1388522" cy="461665"/>
          </a:xfrm>
          <a:prstGeom prst="rect">
            <a:avLst/>
          </a:prstGeom>
          <a:noFill/>
        </p:spPr>
        <p:txBody>
          <a:bodyPr wrap="none" rtlCol="0">
            <a:spAutoFit/>
          </a:bodyPr>
          <a:lstStyle/>
          <a:p>
            <a:r>
              <a:rPr lang="en-CA" dirty="0" smtClean="0"/>
              <a:t>Input size</a:t>
            </a:r>
            <a:endParaRPr lang="en-CA" dirty="0"/>
          </a:p>
        </p:txBody>
      </p:sp>
      <p:sp>
        <p:nvSpPr>
          <p:cNvPr id="15" name="Freeform 14"/>
          <p:cNvSpPr/>
          <p:nvPr>
            <p:custDataLst>
              <p:tags r:id="rId7"/>
            </p:custDataLst>
          </p:nvPr>
        </p:nvSpPr>
        <p:spPr bwMode="auto">
          <a:xfrm>
            <a:off x="1115616" y="4710334"/>
            <a:ext cx="7164593" cy="1104249"/>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9900CC"/>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6" name="Freeform 15"/>
          <p:cNvSpPr/>
          <p:nvPr>
            <p:custDataLst>
              <p:tags r:id="rId8"/>
            </p:custDataLst>
          </p:nvPr>
        </p:nvSpPr>
        <p:spPr bwMode="auto">
          <a:xfrm>
            <a:off x="1127760" y="1844040"/>
            <a:ext cx="8016240" cy="3962400"/>
          </a:xfrm>
          <a:custGeom>
            <a:avLst/>
            <a:gdLst>
              <a:gd name="connsiteX0" fmla="*/ 0 w 7803003"/>
              <a:gd name="connsiteY0" fmla="*/ 3962400 h 3962400"/>
              <a:gd name="connsiteX1" fmla="*/ 91440 w 7803003"/>
              <a:gd name="connsiteY1" fmla="*/ 3870960 h 3962400"/>
              <a:gd name="connsiteX2" fmla="*/ 228600 w 7803003"/>
              <a:gd name="connsiteY2" fmla="*/ 3779520 h 3962400"/>
              <a:gd name="connsiteX3" fmla="*/ 320040 w 7803003"/>
              <a:gd name="connsiteY3" fmla="*/ 3718560 h 3962400"/>
              <a:gd name="connsiteX4" fmla="*/ 365760 w 7803003"/>
              <a:gd name="connsiteY4" fmla="*/ 3688080 h 3962400"/>
              <a:gd name="connsiteX5" fmla="*/ 396240 w 7803003"/>
              <a:gd name="connsiteY5" fmla="*/ 3642360 h 3962400"/>
              <a:gd name="connsiteX6" fmla="*/ 441960 w 7803003"/>
              <a:gd name="connsiteY6" fmla="*/ 3627120 h 3962400"/>
              <a:gd name="connsiteX7" fmla="*/ 487680 w 7803003"/>
              <a:gd name="connsiteY7" fmla="*/ 3596640 h 3962400"/>
              <a:gd name="connsiteX8" fmla="*/ 563880 w 7803003"/>
              <a:gd name="connsiteY8" fmla="*/ 3535680 h 3962400"/>
              <a:gd name="connsiteX9" fmla="*/ 655320 w 7803003"/>
              <a:gd name="connsiteY9" fmla="*/ 3474720 h 3962400"/>
              <a:gd name="connsiteX10" fmla="*/ 990600 w 7803003"/>
              <a:gd name="connsiteY10" fmla="*/ 3429000 h 3962400"/>
              <a:gd name="connsiteX11" fmla="*/ 1325880 w 7803003"/>
              <a:gd name="connsiteY11" fmla="*/ 3413760 h 3962400"/>
              <a:gd name="connsiteX12" fmla="*/ 2133600 w 7803003"/>
              <a:gd name="connsiteY12" fmla="*/ 3398520 h 3962400"/>
              <a:gd name="connsiteX13" fmla="*/ 2270760 w 7803003"/>
              <a:gd name="connsiteY13" fmla="*/ 3383280 h 3962400"/>
              <a:gd name="connsiteX14" fmla="*/ 2423160 w 7803003"/>
              <a:gd name="connsiteY14" fmla="*/ 3337560 h 3962400"/>
              <a:gd name="connsiteX15" fmla="*/ 2468880 w 7803003"/>
              <a:gd name="connsiteY15" fmla="*/ 3322320 h 3962400"/>
              <a:gd name="connsiteX16" fmla="*/ 2560320 w 7803003"/>
              <a:gd name="connsiteY16" fmla="*/ 3276600 h 3962400"/>
              <a:gd name="connsiteX17" fmla="*/ 2651760 w 7803003"/>
              <a:gd name="connsiteY17" fmla="*/ 3215640 h 3962400"/>
              <a:gd name="connsiteX18" fmla="*/ 2697480 w 7803003"/>
              <a:gd name="connsiteY18" fmla="*/ 3200400 h 3962400"/>
              <a:gd name="connsiteX19" fmla="*/ 2834640 w 7803003"/>
              <a:gd name="connsiteY19" fmla="*/ 3093720 h 3962400"/>
              <a:gd name="connsiteX20" fmla="*/ 2865120 w 7803003"/>
              <a:gd name="connsiteY20" fmla="*/ 3048000 h 3962400"/>
              <a:gd name="connsiteX21" fmla="*/ 2956560 w 7803003"/>
              <a:gd name="connsiteY21" fmla="*/ 2956560 h 3962400"/>
              <a:gd name="connsiteX22" fmla="*/ 3048000 w 7803003"/>
              <a:gd name="connsiteY22" fmla="*/ 2819400 h 3962400"/>
              <a:gd name="connsiteX23" fmla="*/ 3078480 w 7803003"/>
              <a:gd name="connsiteY23" fmla="*/ 2773680 h 3962400"/>
              <a:gd name="connsiteX24" fmla="*/ 3124200 w 7803003"/>
              <a:gd name="connsiteY24" fmla="*/ 2743200 h 3962400"/>
              <a:gd name="connsiteX25" fmla="*/ 3185160 w 7803003"/>
              <a:gd name="connsiteY25" fmla="*/ 2651760 h 3962400"/>
              <a:gd name="connsiteX26" fmla="*/ 3261360 w 7803003"/>
              <a:gd name="connsiteY26" fmla="*/ 2514600 h 3962400"/>
              <a:gd name="connsiteX27" fmla="*/ 3291840 w 7803003"/>
              <a:gd name="connsiteY27" fmla="*/ 2468880 h 3962400"/>
              <a:gd name="connsiteX28" fmla="*/ 3337560 w 7803003"/>
              <a:gd name="connsiteY28" fmla="*/ 2438400 h 3962400"/>
              <a:gd name="connsiteX29" fmla="*/ 3444240 w 7803003"/>
              <a:gd name="connsiteY29" fmla="*/ 2301240 h 3962400"/>
              <a:gd name="connsiteX30" fmla="*/ 3581400 w 7803003"/>
              <a:gd name="connsiteY30" fmla="*/ 2240280 h 3962400"/>
              <a:gd name="connsiteX31" fmla="*/ 3672840 w 7803003"/>
              <a:gd name="connsiteY31" fmla="*/ 2209800 h 3962400"/>
              <a:gd name="connsiteX32" fmla="*/ 3840480 w 7803003"/>
              <a:gd name="connsiteY32" fmla="*/ 2164080 h 3962400"/>
              <a:gd name="connsiteX33" fmla="*/ 3947160 w 7803003"/>
              <a:gd name="connsiteY33" fmla="*/ 2148840 h 3962400"/>
              <a:gd name="connsiteX34" fmla="*/ 4145280 w 7803003"/>
              <a:gd name="connsiteY34" fmla="*/ 2118360 h 3962400"/>
              <a:gd name="connsiteX35" fmla="*/ 4495800 w 7803003"/>
              <a:gd name="connsiteY35" fmla="*/ 2087880 h 3962400"/>
              <a:gd name="connsiteX36" fmla="*/ 5105400 w 7803003"/>
              <a:gd name="connsiteY36" fmla="*/ 2057400 h 3962400"/>
              <a:gd name="connsiteX37" fmla="*/ 5638800 w 7803003"/>
              <a:gd name="connsiteY37" fmla="*/ 2026920 h 3962400"/>
              <a:gd name="connsiteX38" fmla="*/ 5715000 w 7803003"/>
              <a:gd name="connsiteY38" fmla="*/ 2011680 h 3962400"/>
              <a:gd name="connsiteX39" fmla="*/ 5836920 w 7803003"/>
              <a:gd name="connsiteY39" fmla="*/ 1996440 h 3962400"/>
              <a:gd name="connsiteX40" fmla="*/ 6019800 w 7803003"/>
              <a:gd name="connsiteY40" fmla="*/ 1950720 h 3962400"/>
              <a:gd name="connsiteX41" fmla="*/ 6126480 w 7803003"/>
              <a:gd name="connsiteY41" fmla="*/ 1920240 h 3962400"/>
              <a:gd name="connsiteX42" fmla="*/ 6263640 w 7803003"/>
              <a:gd name="connsiteY42" fmla="*/ 1889760 h 3962400"/>
              <a:gd name="connsiteX43" fmla="*/ 6355080 w 7803003"/>
              <a:gd name="connsiteY43" fmla="*/ 1859280 h 3962400"/>
              <a:gd name="connsiteX44" fmla="*/ 6446520 w 7803003"/>
              <a:gd name="connsiteY44" fmla="*/ 1813560 h 3962400"/>
              <a:gd name="connsiteX45" fmla="*/ 6492240 w 7803003"/>
              <a:gd name="connsiteY45" fmla="*/ 1767840 h 3962400"/>
              <a:gd name="connsiteX46" fmla="*/ 6583680 w 7803003"/>
              <a:gd name="connsiteY46" fmla="*/ 1691640 h 3962400"/>
              <a:gd name="connsiteX47" fmla="*/ 6644640 w 7803003"/>
              <a:gd name="connsiteY47" fmla="*/ 1600200 h 3962400"/>
              <a:gd name="connsiteX48" fmla="*/ 6705600 w 7803003"/>
              <a:gd name="connsiteY48" fmla="*/ 1508760 h 3962400"/>
              <a:gd name="connsiteX49" fmla="*/ 6736080 w 7803003"/>
              <a:gd name="connsiteY49" fmla="*/ 1463040 h 3962400"/>
              <a:gd name="connsiteX50" fmla="*/ 6781800 w 7803003"/>
              <a:gd name="connsiteY50" fmla="*/ 1417320 h 3962400"/>
              <a:gd name="connsiteX51" fmla="*/ 6812280 w 7803003"/>
              <a:gd name="connsiteY51" fmla="*/ 1325880 h 3962400"/>
              <a:gd name="connsiteX52" fmla="*/ 6842760 w 7803003"/>
              <a:gd name="connsiteY52" fmla="*/ 1280160 h 3962400"/>
              <a:gd name="connsiteX53" fmla="*/ 6858000 w 7803003"/>
              <a:gd name="connsiteY53" fmla="*/ 1234440 h 3962400"/>
              <a:gd name="connsiteX54" fmla="*/ 6888480 w 7803003"/>
              <a:gd name="connsiteY54" fmla="*/ 1188720 h 3962400"/>
              <a:gd name="connsiteX55" fmla="*/ 6918960 w 7803003"/>
              <a:gd name="connsiteY55" fmla="*/ 1097280 h 3962400"/>
              <a:gd name="connsiteX56" fmla="*/ 6934200 w 7803003"/>
              <a:gd name="connsiteY56" fmla="*/ 1051560 h 3962400"/>
              <a:gd name="connsiteX57" fmla="*/ 6964680 w 7803003"/>
              <a:gd name="connsiteY57" fmla="*/ 1005840 h 3962400"/>
              <a:gd name="connsiteX58" fmla="*/ 6995160 w 7803003"/>
              <a:gd name="connsiteY58" fmla="*/ 914400 h 3962400"/>
              <a:gd name="connsiteX59" fmla="*/ 7025640 w 7803003"/>
              <a:gd name="connsiteY59" fmla="*/ 868680 h 3962400"/>
              <a:gd name="connsiteX60" fmla="*/ 7071360 w 7803003"/>
              <a:gd name="connsiteY60" fmla="*/ 716280 h 3962400"/>
              <a:gd name="connsiteX61" fmla="*/ 7086600 w 7803003"/>
              <a:gd name="connsiteY61" fmla="*/ 640080 h 3962400"/>
              <a:gd name="connsiteX62" fmla="*/ 7132320 w 7803003"/>
              <a:gd name="connsiteY62" fmla="*/ 502920 h 3962400"/>
              <a:gd name="connsiteX63" fmla="*/ 7147560 w 7803003"/>
              <a:gd name="connsiteY63" fmla="*/ 457200 h 3962400"/>
              <a:gd name="connsiteX64" fmla="*/ 7162800 w 7803003"/>
              <a:gd name="connsiteY64" fmla="*/ 411480 h 3962400"/>
              <a:gd name="connsiteX65" fmla="*/ 7193280 w 7803003"/>
              <a:gd name="connsiteY65" fmla="*/ 365760 h 3962400"/>
              <a:gd name="connsiteX66" fmla="*/ 7208520 w 7803003"/>
              <a:gd name="connsiteY66" fmla="*/ 320040 h 3962400"/>
              <a:gd name="connsiteX67" fmla="*/ 7239000 w 7803003"/>
              <a:gd name="connsiteY67" fmla="*/ 274320 h 3962400"/>
              <a:gd name="connsiteX68" fmla="*/ 7269480 w 7803003"/>
              <a:gd name="connsiteY68" fmla="*/ 182880 h 3962400"/>
              <a:gd name="connsiteX69" fmla="*/ 7406640 w 7803003"/>
              <a:gd name="connsiteY69" fmla="*/ 137160 h 3962400"/>
              <a:gd name="connsiteX70" fmla="*/ 7452360 w 7803003"/>
              <a:gd name="connsiteY70" fmla="*/ 121920 h 3962400"/>
              <a:gd name="connsiteX71" fmla="*/ 7665720 w 7803003"/>
              <a:gd name="connsiteY71" fmla="*/ 60960 h 3962400"/>
              <a:gd name="connsiteX72" fmla="*/ 7757160 w 7803003"/>
              <a:gd name="connsiteY72" fmla="*/ 30480 h 3962400"/>
              <a:gd name="connsiteX73" fmla="*/ 7802880 w 7803003"/>
              <a:gd name="connsiteY73"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03003" h="3962400">
                <a:moveTo>
                  <a:pt x="0" y="3962400"/>
                </a:moveTo>
                <a:cubicBezTo>
                  <a:pt x="30480" y="3931920"/>
                  <a:pt x="58326" y="3898555"/>
                  <a:pt x="91440" y="3870960"/>
                </a:cubicBezTo>
                <a:lnTo>
                  <a:pt x="228600" y="3779520"/>
                </a:lnTo>
                <a:lnTo>
                  <a:pt x="320040" y="3718560"/>
                </a:lnTo>
                <a:lnTo>
                  <a:pt x="365760" y="3688080"/>
                </a:lnTo>
                <a:cubicBezTo>
                  <a:pt x="375920" y="3672840"/>
                  <a:pt x="381937" y="3653802"/>
                  <a:pt x="396240" y="3642360"/>
                </a:cubicBezTo>
                <a:cubicBezTo>
                  <a:pt x="408784" y="3632325"/>
                  <a:pt x="427592" y="3634304"/>
                  <a:pt x="441960" y="3627120"/>
                </a:cubicBezTo>
                <a:cubicBezTo>
                  <a:pt x="458343" y="3618929"/>
                  <a:pt x="472440" y="3606800"/>
                  <a:pt x="487680" y="3596640"/>
                </a:cubicBezTo>
                <a:cubicBezTo>
                  <a:pt x="543998" y="3512163"/>
                  <a:pt x="485938" y="3578981"/>
                  <a:pt x="563880" y="3535680"/>
                </a:cubicBezTo>
                <a:cubicBezTo>
                  <a:pt x="595902" y="3517890"/>
                  <a:pt x="619781" y="3483605"/>
                  <a:pt x="655320" y="3474720"/>
                </a:cubicBezTo>
                <a:cubicBezTo>
                  <a:pt x="783968" y="3442558"/>
                  <a:pt x="790198" y="3438109"/>
                  <a:pt x="990600" y="3429000"/>
                </a:cubicBezTo>
                <a:lnTo>
                  <a:pt x="1325880" y="3413760"/>
                </a:lnTo>
                <a:lnTo>
                  <a:pt x="2133600" y="3398520"/>
                </a:lnTo>
                <a:cubicBezTo>
                  <a:pt x="2179320" y="3393440"/>
                  <a:pt x="2225294" y="3390275"/>
                  <a:pt x="2270760" y="3383280"/>
                </a:cubicBezTo>
                <a:cubicBezTo>
                  <a:pt x="2313534" y="3376699"/>
                  <a:pt x="2387557" y="3349428"/>
                  <a:pt x="2423160" y="3337560"/>
                </a:cubicBezTo>
                <a:cubicBezTo>
                  <a:pt x="2438400" y="3332480"/>
                  <a:pt x="2455514" y="3331231"/>
                  <a:pt x="2468880" y="3322320"/>
                </a:cubicBezTo>
                <a:cubicBezTo>
                  <a:pt x="2671848" y="3187008"/>
                  <a:pt x="2371031" y="3381760"/>
                  <a:pt x="2560320" y="3276600"/>
                </a:cubicBezTo>
                <a:cubicBezTo>
                  <a:pt x="2592342" y="3258810"/>
                  <a:pt x="2617007" y="3227224"/>
                  <a:pt x="2651760" y="3215640"/>
                </a:cubicBezTo>
                <a:cubicBezTo>
                  <a:pt x="2667000" y="3210560"/>
                  <a:pt x="2683437" y="3208202"/>
                  <a:pt x="2697480" y="3200400"/>
                </a:cubicBezTo>
                <a:cubicBezTo>
                  <a:pt x="2750215" y="3171103"/>
                  <a:pt x="2796340" y="3139681"/>
                  <a:pt x="2834640" y="3093720"/>
                </a:cubicBezTo>
                <a:cubicBezTo>
                  <a:pt x="2846366" y="3079649"/>
                  <a:pt x="2852951" y="3061690"/>
                  <a:pt x="2865120" y="3048000"/>
                </a:cubicBezTo>
                <a:cubicBezTo>
                  <a:pt x="2893758" y="3015783"/>
                  <a:pt x="2932650" y="2992426"/>
                  <a:pt x="2956560" y="2956560"/>
                </a:cubicBezTo>
                <a:lnTo>
                  <a:pt x="3048000" y="2819400"/>
                </a:lnTo>
                <a:cubicBezTo>
                  <a:pt x="3058160" y="2804160"/>
                  <a:pt x="3063240" y="2783840"/>
                  <a:pt x="3078480" y="2773680"/>
                </a:cubicBezTo>
                <a:lnTo>
                  <a:pt x="3124200" y="2743200"/>
                </a:lnTo>
                <a:cubicBezTo>
                  <a:pt x="3144520" y="2712720"/>
                  <a:pt x="3173576" y="2686513"/>
                  <a:pt x="3185160" y="2651760"/>
                </a:cubicBezTo>
                <a:cubicBezTo>
                  <a:pt x="3211984" y="2571287"/>
                  <a:pt x="3191489" y="2619406"/>
                  <a:pt x="3261360" y="2514600"/>
                </a:cubicBezTo>
                <a:cubicBezTo>
                  <a:pt x="3271520" y="2499360"/>
                  <a:pt x="3276600" y="2479040"/>
                  <a:pt x="3291840" y="2468880"/>
                </a:cubicBezTo>
                <a:lnTo>
                  <a:pt x="3337560" y="2438400"/>
                </a:lnTo>
                <a:cubicBezTo>
                  <a:pt x="3380041" y="2374678"/>
                  <a:pt x="3390523" y="2346004"/>
                  <a:pt x="3444240" y="2301240"/>
                </a:cubicBezTo>
                <a:cubicBezTo>
                  <a:pt x="3492542" y="2260988"/>
                  <a:pt x="3514947" y="2262431"/>
                  <a:pt x="3581400" y="2240280"/>
                </a:cubicBezTo>
                <a:lnTo>
                  <a:pt x="3672840" y="2209800"/>
                </a:lnTo>
                <a:cubicBezTo>
                  <a:pt x="3728640" y="2191200"/>
                  <a:pt x="3780322" y="2172674"/>
                  <a:pt x="3840480" y="2164080"/>
                </a:cubicBezTo>
                <a:lnTo>
                  <a:pt x="3947160" y="2148840"/>
                </a:lnTo>
                <a:cubicBezTo>
                  <a:pt x="4057320" y="2131892"/>
                  <a:pt x="4027437" y="2133090"/>
                  <a:pt x="4145280" y="2118360"/>
                </a:cubicBezTo>
                <a:cubicBezTo>
                  <a:pt x="4273470" y="2102336"/>
                  <a:pt x="4360298" y="2095408"/>
                  <a:pt x="4495800" y="2087880"/>
                </a:cubicBezTo>
                <a:lnTo>
                  <a:pt x="5105400" y="2057400"/>
                </a:lnTo>
                <a:cubicBezTo>
                  <a:pt x="5418513" y="2018261"/>
                  <a:pt x="5002077" y="2066715"/>
                  <a:pt x="5638800" y="2026920"/>
                </a:cubicBezTo>
                <a:cubicBezTo>
                  <a:pt x="5664653" y="2025304"/>
                  <a:pt x="5689398" y="2015619"/>
                  <a:pt x="5715000" y="2011680"/>
                </a:cubicBezTo>
                <a:cubicBezTo>
                  <a:pt x="5755480" y="2005452"/>
                  <a:pt x="5796280" y="2001520"/>
                  <a:pt x="5836920" y="1996440"/>
                </a:cubicBezTo>
                <a:cubicBezTo>
                  <a:pt x="5989681" y="1945520"/>
                  <a:pt x="5865886" y="1981503"/>
                  <a:pt x="6019800" y="1950720"/>
                </a:cubicBezTo>
                <a:cubicBezTo>
                  <a:pt x="6162333" y="1922213"/>
                  <a:pt x="6010279" y="1949290"/>
                  <a:pt x="6126480" y="1920240"/>
                </a:cubicBezTo>
                <a:cubicBezTo>
                  <a:pt x="6213491" y="1898487"/>
                  <a:pt x="6185416" y="1913227"/>
                  <a:pt x="6263640" y="1889760"/>
                </a:cubicBezTo>
                <a:cubicBezTo>
                  <a:pt x="6294414" y="1880528"/>
                  <a:pt x="6328347" y="1877102"/>
                  <a:pt x="6355080" y="1859280"/>
                </a:cubicBezTo>
                <a:cubicBezTo>
                  <a:pt x="6414166" y="1819889"/>
                  <a:pt x="6383424" y="1834592"/>
                  <a:pt x="6446520" y="1813560"/>
                </a:cubicBezTo>
                <a:cubicBezTo>
                  <a:pt x="6461760" y="1798320"/>
                  <a:pt x="6475683" y="1781638"/>
                  <a:pt x="6492240" y="1767840"/>
                </a:cubicBezTo>
                <a:cubicBezTo>
                  <a:pt x="6547853" y="1721496"/>
                  <a:pt x="6534469" y="1754911"/>
                  <a:pt x="6583680" y="1691640"/>
                </a:cubicBezTo>
                <a:cubicBezTo>
                  <a:pt x="6606170" y="1662724"/>
                  <a:pt x="6624320" y="1630680"/>
                  <a:pt x="6644640" y="1600200"/>
                </a:cubicBezTo>
                <a:lnTo>
                  <a:pt x="6705600" y="1508760"/>
                </a:lnTo>
                <a:cubicBezTo>
                  <a:pt x="6715760" y="1493520"/>
                  <a:pt x="6723128" y="1475992"/>
                  <a:pt x="6736080" y="1463040"/>
                </a:cubicBezTo>
                <a:lnTo>
                  <a:pt x="6781800" y="1417320"/>
                </a:lnTo>
                <a:cubicBezTo>
                  <a:pt x="6791960" y="1386840"/>
                  <a:pt x="6794458" y="1352613"/>
                  <a:pt x="6812280" y="1325880"/>
                </a:cubicBezTo>
                <a:cubicBezTo>
                  <a:pt x="6822440" y="1310640"/>
                  <a:pt x="6834569" y="1296543"/>
                  <a:pt x="6842760" y="1280160"/>
                </a:cubicBezTo>
                <a:cubicBezTo>
                  <a:pt x="6849944" y="1265792"/>
                  <a:pt x="6850816" y="1248808"/>
                  <a:pt x="6858000" y="1234440"/>
                </a:cubicBezTo>
                <a:cubicBezTo>
                  <a:pt x="6866191" y="1218057"/>
                  <a:pt x="6881041" y="1205458"/>
                  <a:pt x="6888480" y="1188720"/>
                </a:cubicBezTo>
                <a:cubicBezTo>
                  <a:pt x="6901529" y="1159360"/>
                  <a:pt x="6908800" y="1127760"/>
                  <a:pt x="6918960" y="1097280"/>
                </a:cubicBezTo>
                <a:cubicBezTo>
                  <a:pt x="6924040" y="1082040"/>
                  <a:pt x="6925289" y="1064926"/>
                  <a:pt x="6934200" y="1051560"/>
                </a:cubicBezTo>
                <a:cubicBezTo>
                  <a:pt x="6944360" y="1036320"/>
                  <a:pt x="6957241" y="1022578"/>
                  <a:pt x="6964680" y="1005840"/>
                </a:cubicBezTo>
                <a:cubicBezTo>
                  <a:pt x="6977729" y="976480"/>
                  <a:pt x="6977338" y="941133"/>
                  <a:pt x="6995160" y="914400"/>
                </a:cubicBezTo>
                <a:cubicBezTo>
                  <a:pt x="7005320" y="899160"/>
                  <a:pt x="7018201" y="885418"/>
                  <a:pt x="7025640" y="868680"/>
                </a:cubicBezTo>
                <a:cubicBezTo>
                  <a:pt x="7042525" y="830690"/>
                  <a:pt x="7061509" y="760610"/>
                  <a:pt x="7071360" y="716280"/>
                </a:cubicBezTo>
                <a:cubicBezTo>
                  <a:pt x="7076979" y="690994"/>
                  <a:pt x="7079784" y="665070"/>
                  <a:pt x="7086600" y="640080"/>
                </a:cubicBezTo>
                <a:lnTo>
                  <a:pt x="7132320" y="502920"/>
                </a:lnTo>
                <a:lnTo>
                  <a:pt x="7147560" y="457200"/>
                </a:lnTo>
                <a:cubicBezTo>
                  <a:pt x="7152640" y="441960"/>
                  <a:pt x="7153889" y="424846"/>
                  <a:pt x="7162800" y="411480"/>
                </a:cubicBezTo>
                <a:cubicBezTo>
                  <a:pt x="7172960" y="396240"/>
                  <a:pt x="7185089" y="382143"/>
                  <a:pt x="7193280" y="365760"/>
                </a:cubicBezTo>
                <a:cubicBezTo>
                  <a:pt x="7200464" y="351392"/>
                  <a:pt x="7201336" y="334408"/>
                  <a:pt x="7208520" y="320040"/>
                </a:cubicBezTo>
                <a:cubicBezTo>
                  <a:pt x="7216711" y="303657"/>
                  <a:pt x="7231561" y="291058"/>
                  <a:pt x="7239000" y="274320"/>
                </a:cubicBezTo>
                <a:cubicBezTo>
                  <a:pt x="7252049" y="244960"/>
                  <a:pt x="7239000" y="193040"/>
                  <a:pt x="7269480" y="182880"/>
                </a:cubicBezTo>
                <a:lnTo>
                  <a:pt x="7406640" y="137160"/>
                </a:lnTo>
                <a:cubicBezTo>
                  <a:pt x="7421880" y="132080"/>
                  <a:pt x="7436775" y="125816"/>
                  <a:pt x="7452360" y="121920"/>
                </a:cubicBezTo>
                <a:cubicBezTo>
                  <a:pt x="7605449" y="83648"/>
                  <a:pt x="7534539" y="104687"/>
                  <a:pt x="7665720" y="60960"/>
                </a:cubicBezTo>
                <a:lnTo>
                  <a:pt x="7757160" y="30480"/>
                </a:lnTo>
                <a:cubicBezTo>
                  <a:pt x="7807699" y="13634"/>
                  <a:pt x="7802880" y="31304"/>
                  <a:pt x="7802880" y="0"/>
                </a:cubicBezTo>
              </a:path>
            </a:pathLst>
          </a:cu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0" name="Rectangle 19"/>
          <p:cNvSpPr/>
          <p:nvPr>
            <p:custDataLst>
              <p:tags r:id="rId9"/>
            </p:custDataLst>
          </p:nvPr>
        </p:nvSpPr>
        <p:spPr>
          <a:xfrm>
            <a:off x="-108519" y="6413266"/>
            <a:ext cx="9217024" cy="461665"/>
          </a:xfrm>
          <a:prstGeom prst="rect">
            <a:avLst/>
          </a:prstGeom>
        </p:spPr>
        <p:txBody>
          <a:bodyPr wrap="square">
            <a:spAutoFit/>
          </a:bodyPr>
          <a:lstStyle/>
          <a:p>
            <a:pPr algn="ctr"/>
            <a:r>
              <a:rPr lang="en-US" sz="2000" dirty="0" smtClean="0">
                <a:solidFill>
                  <a:srgbClr val="0070C0"/>
                </a:solidFill>
              </a:rPr>
              <a:t>T(n)</a:t>
            </a:r>
            <a:r>
              <a:rPr lang="en-US" sz="2000" dirty="0" smtClean="0"/>
              <a:t> </a:t>
            </a:r>
            <a:r>
              <a:rPr lang="en-US" sz="2000" dirty="0" smtClean="0">
                <a:sym typeface="Symbol" pitchFamily="18" charset="2"/>
              </a:rPr>
              <a:t></a:t>
            </a:r>
            <a:r>
              <a:rPr lang="en-US" sz="2000" dirty="0" smtClean="0"/>
              <a:t> </a:t>
            </a:r>
            <a:r>
              <a:rPr lang="el-GR" sz="2000" dirty="0" smtClean="0"/>
              <a:t>Θ</a:t>
            </a:r>
            <a:r>
              <a:rPr lang="en-US" sz="2000" dirty="0" smtClean="0"/>
              <a:t>(</a:t>
            </a:r>
            <a:r>
              <a:rPr lang="en-US" sz="2000" dirty="0" smtClean="0">
                <a:solidFill>
                  <a:srgbClr val="FF0000"/>
                </a:solidFill>
              </a:rPr>
              <a:t>f(n)</a:t>
            </a:r>
            <a:r>
              <a:rPr lang="en-US" sz="2000" dirty="0" smtClean="0"/>
              <a:t>) if </a:t>
            </a:r>
            <a:r>
              <a:rPr lang="en-US" sz="2000" dirty="0" smtClean="0">
                <a:sym typeface="Symbol"/>
              </a:rPr>
              <a:t></a:t>
            </a:r>
            <a:r>
              <a:rPr lang="en-US" sz="2000" dirty="0" smtClean="0"/>
              <a:t> </a:t>
            </a:r>
            <a:r>
              <a:rPr lang="en-US" sz="2000" dirty="0" smtClean="0">
                <a:solidFill>
                  <a:srgbClr val="9900CC"/>
                </a:solidFill>
              </a:rPr>
              <a:t>c</a:t>
            </a:r>
            <a:r>
              <a:rPr lang="en-US" sz="2000" dirty="0" smtClean="0"/>
              <a:t>,</a:t>
            </a:r>
            <a:r>
              <a:rPr lang="en-US" sz="2000" dirty="0" smtClean="0">
                <a:solidFill>
                  <a:srgbClr val="9900CC"/>
                </a:solidFill>
              </a:rPr>
              <a:t> d</a:t>
            </a:r>
            <a:r>
              <a:rPr lang="en-US" sz="2000" dirty="0" smtClean="0"/>
              <a:t> and </a:t>
            </a:r>
            <a:r>
              <a:rPr lang="en-US" sz="2000" dirty="0" smtClean="0">
                <a:solidFill>
                  <a:srgbClr val="339933"/>
                </a:solidFill>
              </a:rPr>
              <a:t>n</a:t>
            </a:r>
            <a:r>
              <a:rPr lang="en-US" sz="2000" baseline="-25000" dirty="0" smtClean="0">
                <a:solidFill>
                  <a:srgbClr val="339933"/>
                </a:solidFill>
              </a:rPr>
              <a:t>0</a:t>
            </a:r>
            <a:r>
              <a:rPr lang="en-US" sz="2000" dirty="0" smtClean="0"/>
              <a:t> such that </a:t>
            </a:r>
            <a:r>
              <a:rPr lang="en-US" b="1" dirty="0" smtClean="0">
                <a:solidFill>
                  <a:srgbClr val="9900CC"/>
                </a:solidFill>
                <a:sym typeface="Symbol" pitchFamily="18" charset="2"/>
              </a:rPr>
              <a:t>d f(n) </a:t>
            </a:r>
            <a:r>
              <a:rPr lang="en-US" b="1" dirty="0" smtClean="0">
                <a:sym typeface="Symbol" pitchFamily="18" charset="2"/>
              </a:rPr>
              <a:t>  </a:t>
            </a:r>
            <a:r>
              <a:rPr lang="en-US" b="1" dirty="0" smtClean="0"/>
              <a:t>T(n) </a:t>
            </a:r>
            <a:r>
              <a:rPr lang="en-US" b="1" dirty="0" smtClean="0">
                <a:sym typeface="Symbol" pitchFamily="18" charset="2"/>
              </a:rPr>
              <a:t> </a:t>
            </a:r>
            <a:r>
              <a:rPr lang="en-US" b="1" dirty="0" smtClean="0">
                <a:solidFill>
                  <a:srgbClr val="9900CC"/>
                </a:solidFill>
                <a:sym typeface="Symbol" pitchFamily="18" charset="2"/>
              </a:rPr>
              <a:t>c f(n)</a:t>
            </a:r>
            <a:r>
              <a:rPr lang="en-US" sz="2000" dirty="0" smtClean="0">
                <a:sym typeface="Symbol" pitchFamily="18" charset="2"/>
              </a:rPr>
              <a:t> for all </a:t>
            </a:r>
            <a:r>
              <a:rPr lang="en-US" sz="2000" dirty="0" smtClean="0">
                <a:solidFill>
                  <a:srgbClr val="339933"/>
                </a:solidFill>
                <a:sym typeface="Symbol" pitchFamily="18" charset="2"/>
              </a:rPr>
              <a:t>n  n</a:t>
            </a:r>
            <a:r>
              <a:rPr lang="en-US" sz="2000" baseline="-25000" dirty="0" smtClean="0">
                <a:solidFill>
                  <a:srgbClr val="339933"/>
                </a:solidFill>
                <a:sym typeface="Symbol" pitchFamily="18" charset="2"/>
              </a:rPr>
              <a:t>0</a:t>
            </a:r>
          </a:p>
        </p:txBody>
      </p:sp>
      <p:sp>
        <p:nvSpPr>
          <p:cNvPr id="21" name="TextBox 20"/>
          <p:cNvSpPr txBox="1"/>
          <p:nvPr>
            <p:custDataLst>
              <p:tags r:id="rId10"/>
            </p:custDataLst>
          </p:nvPr>
        </p:nvSpPr>
        <p:spPr>
          <a:xfrm>
            <a:off x="8316416" y="1556792"/>
            <a:ext cx="731290" cy="461665"/>
          </a:xfrm>
          <a:prstGeom prst="rect">
            <a:avLst/>
          </a:prstGeom>
          <a:noFill/>
        </p:spPr>
        <p:txBody>
          <a:bodyPr wrap="none" rtlCol="0">
            <a:spAutoFit/>
          </a:bodyPr>
          <a:lstStyle/>
          <a:p>
            <a:r>
              <a:rPr lang="en-CA" dirty="0" smtClean="0">
                <a:solidFill>
                  <a:srgbClr val="00B0F0"/>
                </a:solidFill>
              </a:rPr>
              <a:t>T(n)</a:t>
            </a:r>
            <a:endParaRPr lang="en-CA" dirty="0">
              <a:solidFill>
                <a:srgbClr val="00B0F0"/>
              </a:solidFill>
            </a:endParaRPr>
          </a:p>
        </p:txBody>
      </p:sp>
      <p:sp>
        <p:nvSpPr>
          <p:cNvPr id="23" name="TextBox 22"/>
          <p:cNvSpPr txBox="1"/>
          <p:nvPr>
            <p:custDataLst>
              <p:tags r:id="rId11"/>
            </p:custDataLst>
          </p:nvPr>
        </p:nvSpPr>
        <p:spPr>
          <a:xfrm>
            <a:off x="8087325" y="4839543"/>
            <a:ext cx="877163" cy="461665"/>
          </a:xfrm>
          <a:prstGeom prst="rect">
            <a:avLst/>
          </a:prstGeom>
          <a:noFill/>
        </p:spPr>
        <p:txBody>
          <a:bodyPr wrap="none" rtlCol="0">
            <a:spAutoFit/>
          </a:bodyPr>
          <a:lstStyle/>
          <a:p>
            <a:r>
              <a:rPr lang="en-CA" dirty="0" smtClean="0">
                <a:solidFill>
                  <a:srgbClr val="9900CC"/>
                </a:solidFill>
              </a:rPr>
              <a:t>d f(n)</a:t>
            </a:r>
            <a:endParaRPr lang="en-CA" dirty="0">
              <a:solidFill>
                <a:srgbClr val="9900CC"/>
              </a:solidFill>
            </a:endParaRPr>
          </a:p>
        </p:txBody>
      </p:sp>
      <p:sp>
        <p:nvSpPr>
          <p:cNvPr id="25" name="TextBox 24"/>
          <p:cNvSpPr txBox="1"/>
          <p:nvPr>
            <p:custDataLst>
              <p:tags r:id="rId12"/>
            </p:custDataLst>
          </p:nvPr>
        </p:nvSpPr>
        <p:spPr>
          <a:xfrm>
            <a:off x="1187624" y="1988840"/>
            <a:ext cx="6183937" cy="830997"/>
          </a:xfrm>
          <a:prstGeom prst="rect">
            <a:avLst/>
          </a:prstGeom>
          <a:noFill/>
        </p:spPr>
        <p:txBody>
          <a:bodyPr wrap="none" rtlCol="0">
            <a:spAutoFit/>
          </a:bodyPr>
          <a:lstStyle/>
          <a:p>
            <a:r>
              <a:rPr lang="en-CA" dirty="0" smtClean="0"/>
              <a:t>Given the same sort of adjustments, T(n) should </a:t>
            </a:r>
            <a:br>
              <a:rPr lang="en-CA" dirty="0" smtClean="0"/>
            </a:br>
            <a:r>
              <a:rPr lang="en-CA" dirty="0" smtClean="0"/>
              <a:t>be </a:t>
            </a:r>
            <a:r>
              <a:rPr lang="en-CA" b="1" i="1" dirty="0" smtClean="0"/>
              <a:t>between</a:t>
            </a:r>
            <a:r>
              <a:rPr lang="en-CA" dirty="0" smtClean="0"/>
              <a:t> than the adjusted </a:t>
            </a:r>
            <a:r>
              <a:rPr lang="en-CA" b="1" i="1" dirty="0" smtClean="0"/>
              <a:t>versions</a:t>
            </a:r>
            <a:r>
              <a:rPr lang="en-CA" dirty="0" smtClean="0"/>
              <a:t> of f(n):</a:t>
            </a:r>
            <a:endParaRPr lang="en-CA" dirty="0"/>
          </a:p>
        </p:txBody>
      </p:sp>
      <p:sp>
        <p:nvSpPr>
          <p:cNvPr id="26" name="TextBox 25"/>
          <p:cNvSpPr txBox="1"/>
          <p:nvPr>
            <p:custDataLst>
              <p:tags r:id="rId13"/>
            </p:custDataLst>
          </p:nvPr>
        </p:nvSpPr>
        <p:spPr>
          <a:xfrm>
            <a:off x="7814101" y="3861048"/>
            <a:ext cx="646331" cy="461665"/>
          </a:xfrm>
          <a:prstGeom prst="rect">
            <a:avLst/>
          </a:prstGeom>
          <a:noFill/>
        </p:spPr>
        <p:txBody>
          <a:bodyPr wrap="none" rtlCol="0">
            <a:spAutoFit/>
          </a:bodyPr>
          <a:lstStyle/>
          <a:p>
            <a:r>
              <a:rPr lang="en-CA" dirty="0" smtClean="0">
                <a:solidFill>
                  <a:srgbClr val="FF9F9F"/>
                </a:solidFill>
              </a:rPr>
              <a:t>f(n)</a:t>
            </a:r>
            <a:endParaRPr lang="en-CA" dirty="0">
              <a:solidFill>
                <a:srgbClr val="FF9F9F"/>
              </a:solidFill>
            </a:endParaRPr>
          </a:p>
        </p:txBody>
      </p:sp>
      <p:sp>
        <p:nvSpPr>
          <p:cNvPr id="22" name="Freeform 21"/>
          <p:cNvSpPr/>
          <p:nvPr>
            <p:custDataLst>
              <p:tags r:id="rId14"/>
            </p:custDataLst>
          </p:nvPr>
        </p:nvSpPr>
        <p:spPr bwMode="auto">
          <a:xfrm>
            <a:off x="1115616" y="404664"/>
            <a:ext cx="7164593" cy="5409920"/>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9900CC"/>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28" name="Straight Connector 27"/>
          <p:cNvCxnSpPr/>
          <p:nvPr>
            <p:custDataLst>
              <p:tags r:id="rId15"/>
            </p:custDataLst>
          </p:nvPr>
        </p:nvCxnSpPr>
        <p:spPr bwMode="auto">
          <a:xfrm flipV="1">
            <a:off x="7380312" y="1700808"/>
            <a:ext cx="0" cy="4105632"/>
          </a:xfrm>
          <a:prstGeom prst="line">
            <a:avLst/>
          </a:prstGeom>
          <a:solidFill>
            <a:schemeClr val="accent1"/>
          </a:solidFill>
          <a:ln w="9525" cap="flat" cmpd="sng" algn="ctr">
            <a:solidFill>
              <a:srgbClr val="339933"/>
            </a:solidFill>
            <a:prstDash val="dash"/>
            <a:round/>
            <a:headEnd type="none" w="med" len="med"/>
            <a:tailEnd type="none" w="med" len="med"/>
          </a:ln>
          <a:effectLst/>
        </p:spPr>
      </p:cxnSp>
      <p:sp>
        <p:nvSpPr>
          <p:cNvPr id="29" name="TextBox 28"/>
          <p:cNvSpPr txBox="1"/>
          <p:nvPr>
            <p:custDataLst>
              <p:tags r:id="rId16"/>
            </p:custDataLst>
          </p:nvPr>
        </p:nvSpPr>
        <p:spPr>
          <a:xfrm>
            <a:off x="7164288" y="5733256"/>
            <a:ext cx="441146" cy="461665"/>
          </a:xfrm>
          <a:prstGeom prst="rect">
            <a:avLst/>
          </a:prstGeom>
          <a:noFill/>
        </p:spPr>
        <p:txBody>
          <a:bodyPr wrap="none" rtlCol="0">
            <a:spAutoFit/>
          </a:bodyPr>
          <a:lstStyle/>
          <a:p>
            <a:r>
              <a:rPr lang="en-CA" dirty="0" smtClean="0">
                <a:solidFill>
                  <a:srgbClr val="339933"/>
                </a:solidFill>
              </a:rPr>
              <a:t>n</a:t>
            </a:r>
            <a:r>
              <a:rPr lang="en-CA" baseline="-25000" dirty="0" smtClean="0">
                <a:solidFill>
                  <a:srgbClr val="339933"/>
                </a:solidFill>
              </a:rPr>
              <a:t>0</a:t>
            </a:r>
            <a:endParaRPr lang="en-CA" baseline="-25000" dirty="0">
              <a:solidFill>
                <a:srgbClr val="339933"/>
              </a:solidFill>
            </a:endParaRPr>
          </a:p>
        </p:txBody>
      </p:sp>
      <p:sp>
        <p:nvSpPr>
          <p:cNvPr id="30" name="Rectangle 29"/>
          <p:cNvSpPr/>
          <p:nvPr>
            <p:custDataLst>
              <p:tags r:id="rId17"/>
            </p:custDataLst>
          </p:nvPr>
        </p:nvSpPr>
        <p:spPr bwMode="auto">
          <a:xfrm>
            <a:off x="1127760" y="3109624"/>
            <a:ext cx="6252552" cy="2695640"/>
          </a:xfrm>
          <a:prstGeom prst="rect">
            <a:avLst/>
          </a:prstGeom>
          <a:solidFill>
            <a:srgbClr val="F8F8F8">
              <a:alpha val="6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31" name="TextBox 30"/>
          <p:cNvSpPr txBox="1"/>
          <p:nvPr>
            <p:custDataLst>
              <p:tags r:id="rId18"/>
            </p:custDataLst>
          </p:nvPr>
        </p:nvSpPr>
        <p:spPr>
          <a:xfrm>
            <a:off x="8291430" y="406976"/>
            <a:ext cx="859531" cy="461665"/>
          </a:xfrm>
          <a:prstGeom prst="rect">
            <a:avLst/>
          </a:prstGeom>
          <a:noFill/>
        </p:spPr>
        <p:txBody>
          <a:bodyPr wrap="none" rtlCol="0">
            <a:spAutoFit/>
          </a:bodyPr>
          <a:lstStyle/>
          <a:p>
            <a:r>
              <a:rPr lang="en-CA" dirty="0" smtClean="0">
                <a:solidFill>
                  <a:srgbClr val="9900CC"/>
                </a:solidFill>
              </a:rPr>
              <a:t>c f(n)</a:t>
            </a:r>
            <a:endParaRPr lang="en-CA" dirty="0">
              <a:solidFill>
                <a:srgbClr val="9900CC"/>
              </a:solidFill>
            </a:endParaRPr>
          </a:p>
        </p:txBody>
      </p:sp>
      <p:sp>
        <p:nvSpPr>
          <p:cNvPr id="27" name="Freeform 26"/>
          <p:cNvSpPr/>
          <p:nvPr>
            <p:custDataLst>
              <p:tags r:id="rId19"/>
            </p:custDataLst>
          </p:nvPr>
        </p:nvSpPr>
        <p:spPr bwMode="auto">
          <a:xfrm>
            <a:off x="1118795" y="2775473"/>
            <a:ext cx="7164593" cy="3033656"/>
          </a:xfrm>
          <a:custGeom>
            <a:avLst/>
            <a:gdLst>
              <a:gd name="connsiteX0" fmla="*/ 0 w 7164593"/>
              <a:gd name="connsiteY0" fmla="*/ 3033656 h 3033656"/>
              <a:gd name="connsiteX1" fmla="*/ 5572461 w 7164593"/>
              <a:gd name="connsiteY1" fmla="*/ 2398955 h 3033656"/>
              <a:gd name="connsiteX2" fmla="*/ 7164593 w 7164593"/>
              <a:gd name="connsiteY2" fmla="*/ 0 h 3033656"/>
              <a:gd name="connsiteX3" fmla="*/ 7164593 w 7164593"/>
              <a:gd name="connsiteY3" fmla="*/ 0 h 3033656"/>
            </a:gdLst>
            <a:ahLst/>
            <a:cxnLst>
              <a:cxn ang="0">
                <a:pos x="connsiteX0" y="connsiteY0"/>
              </a:cxn>
              <a:cxn ang="0">
                <a:pos x="connsiteX1" y="connsiteY1"/>
              </a:cxn>
              <a:cxn ang="0">
                <a:pos x="connsiteX2" y="connsiteY2"/>
              </a:cxn>
              <a:cxn ang="0">
                <a:pos x="connsiteX3" y="connsiteY3"/>
              </a:cxn>
            </a:cxnLst>
            <a:rect l="l" t="t" r="r" b="b"/>
            <a:pathLst>
              <a:path w="7164593" h="3033656">
                <a:moveTo>
                  <a:pt x="0" y="3033656"/>
                </a:moveTo>
                <a:cubicBezTo>
                  <a:pt x="2189181" y="2969110"/>
                  <a:pt x="4378362" y="2904564"/>
                  <a:pt x="5572461" y="2398955"/>
                </a:cubicBezTo>
                <a:cubicBezTo>
                  <a:pt x="6766560" y="1893346"/>
                  <a:pt x="7164593" y="0"/>
                  <a:pt x="7164593" y="0"/>
                </a:cubicBezTo>
                <a:lnTo>
                  <a:pt x="7164593" y="0"/>
                </a:lnTo>
              </a:path>
            </a:pathLst>
          </a:custGeom>
          <a:noFill/>
          <a:ln w="9525" cap="flat" cmpd="sng" algn="ctr">
            <a:solidFill>
              <a:srgbClr val="FFC1C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7152844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CA" smtClean="0"/>
              <a:t>Prog Proj #1 &amp; Teams</a:t>
            </a:r>
          </a:p>
        </p:txBody>
      </p:sp>
      <p:sp>
        <p:nvSpPr>
          <p:cNvPr id="4099" name="Content Placeholder 2"/>
          <p:cNvSpPr>
            <a:spLocks noGrp="1"/>
          </p:cNvSpPr>
          <p:nvPr>
            <p:ph idx="1"/>
            <p:custDataLst>
              <p:tags r:id="rId2"/>
            </p:custDataLst>
          </p:nvPr>
        </p:nvSpPr>
        <p:spPr/>
        <p:txBody>
          <a:bodyPr/>
          <a:lstStyle/>
          <a:p>
            <a:pPr>
              <a:buFontTx/>
              <a:buNone/>
            </a:pPr>
            <a:endParaRPr lang="en-CA" smtClean="0"/>
          </a:p>
        </p:txBody>
      </p:sp>
      <p:sp>
        <p:nvSpPr>
          <p:cNvPr id="410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08E52C-2D88-488A-AC74-3AE4E98F847C}" type="slidenum">
              <a:rPr lang="en-US" sz="1400" smtClean="0"/>
              <a:pPr/>
              <a:t>3</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p:txBody>
          <a:bodyPr/>
          <a:lstStyle/>
          <a:p>
            <a:r>
              <a:rPr lang="en-US" smtClean="0"/>
              <a:t>Order Notation</a:t>
            </a:r>
          </a:p>
        </p:txBody>
      </p:sp>
      <p:sp>
        <p:nvSpPr>
          <p:cNvPr id="23555" name="Rectangle 3"/>
          <p:cNvSpPr>
            <a:spLocks noGrp="1" noChangeArrowheads="1"/>
          </p:cNvSpPr>
          <p:nvPr>
            <p:ph type="body" idx="1"/>
            <p:custDataLst>
              <p:tags r:id="rId2"/>
            </p:custDataLst>
          </p:nvPr>
        </p:nvSpPr>
        <p:spPr>
          <a:xfrm>
            <a:off x="457200" y="1981200"/>
            <a:ext cx="8077200" cy="4114800"/>
          </a:xfrm>
        </p:spPr>
        <p:txBody>
          <a:bodyPr/>
          <a:lstStyle/>
          <a:p>
            <a:pPr>
              <a:defRPr/>
            </a:pPr>
            <a:r>
              <a:rPr lang="en-US" dirty="0" smtClean="0"/>
              <a:t>T(n) </a:t>
            </a:r>
            <a:r>
              <a:rPr lang="en-US" dirty="0" smtClean="0">
                <a:sym typeface="Symbol" pitchFamily="18" charset="2"/>
              </a:rPr>
              <a:t></a:t>
            </a:r>
            <a:r>
              <a:rPr lang="en-US" dirty="0" smtClean="0"/>
              <a:t> O(f(n)) if there are constants c and n</a:t>
            </a:r>
            <a:r>
              <a:rPr lang="en-US" baseline="-25000" dirty="0" smtClean="0"/>
              <a:t>0</a:t>
            </a:r>
            <a:r>
              <a:rPr lang="en-US" dirty="0" smtClean="0"/>
              <a:t> such that T(n) </a:t>
            </a:r>
            <a:r>
              <a:rPr lang="en-US" dirty="0" smtClean="0">
                <a:sym typeface="Symbol" pitchFamily="18" charset="2"/>
              </a:rPr>
              <a:t> c f(n) for all n  n</a:t>
            </a:r>
            <a:r>
              <a:rPr lang="en-US" baseline="-25000" dirty="0" smtClean="0">
                <a:sym typeface="Symbol" pitchFamily="18" charset="2"/>
              </a:rPr>
              <a:t>0</a:t>
            </a:r>
          </a:p>
          <a:p>
            <a:pPr>
              <a:defRPr/>
            </a:pPr>
            <a:r>
              <a:rPr lang="en-US" dirty="0" smtClean="0"/>
              <a:t>T(n) </a:t>
            </a:r>
            <a:r>
              <a:rPr lang="en-US" dirty="0" smtClean="0">
                <a:sym typeface="Symbol" pitchFamily="18" charset="2"/>
              </a:rPr>
              <a:t></a:t>
            </a:r>
            <a:r>
              <a:rPr lang="en-US" dirty="0" smtClean="0"/>
              <a:t> </a:t>
            </a:r>
            <a:r>
              <a:rPr lang="en-US" dirty="0" smtClean="0">
                <a:sym typeface="Symbol" pitchFamily="18" charset="2"/>
              </a:rPr>
              <a:t> </a:t>
            </a:r>
            <a:r>
              <a:rPr lang="en-US" dirty="0" smtClean="0"/>
              <a:t>(f(n)) if f(n) </a:t>
            </a:r>
            <a:r>
              <a:rPr lang="en-US" dirty="0" smtClean="0">
                <a:sym typeface="Symbol" pitchFamily="18" charset="2"/>
              </a:rPr>
              <a:t></a:t>
            </a:r>
            <a:r>
              <a:rPr lang="en-US" dirty="0" smtClean="0"/>
              <a:t> O(T(n))</a:t>
            </a:r>
            <a:endParaRPr lang="en-US" baseline="-25000" dirty="0" smtClean="0">
              <a:sym typeface="Symbol" pitchFamily="18" charset="2"/>
            </a:endParaRPr>
          </a:p>
          <a:p>
            <a:pPr>
              <a:defRPr/>
            </a:pPr>
            <a:r>
              <a:rPr lang="en-US" dirty="0" smtClean="0">
                <a:sym typeface="Symbol" pitchFamily="18" charset="2"/>
              </a:rPr>
              <a:t>T(n)  (f(n)) if T(n)  O(f(n)) and T(n)   </a:t>
            </a:r>
            <a:r>
              <a:rPr lang="en-US" dirty="0" smtClean="0"/>
              <a:t>(f(n))</a:t>
            </a:r>
            <a:r>
              <a:rPr lang="en-US" dirty="0" smtClean="0">
                <a:sym typeface="Symbol" pitchFamily="18" charset="2"/>
              </a:rPr>
              <a:t> </a:t>
            </a:r>
          </a:p>
          <a:p>
            <a:pPr marL="0" indent="0">
              <a:buFontTx/>
              <a:buNone/>
              <a:defRPr/>
            </a:pPr>
            <a:endParaRPr lang="en-US" dirty="0">
              <a:sym typeface="Symbol" pitchFamily="18" charset="2"/>
            </a:endParaRPr>
          </a:p>
          <a:p>
            <a:pPr marL="0" indent="0">
              <a:buFontTx/>
              <a:buNone/>
              <a:defRPr/>
            </a:pPr>
            <a:r>
              <a:rPr lang="en-US" dirty="0" smtClean="0">
                <a:solidFill>
                  <a:srgbClr val="FF0000"/>
                </a:solidFill>
                <a:sym typeface="Symbol" pitchFamily="18" charset="2"/>
              </a:rPr>
              <a:t>How would you prove one of these?</a:t>
            </a:r>
          </a:p>
          <a:p>
            <a:pPr marL="0" indent="0">
              <a:buFontTx/>
              <a:buNone/>
              <a:defRPr/>
            </a:pPr>
            <a:r>
              <a:rPr lang="en-US" dirty="0" smtClean="0">
                <a:sym typeface="Symbol" pitchFamily="18" charset="2"/>
              </a:rPr>
              <a:t>Prove O(..) by finding a good </a:t>
            </a:r>
            <a:r>
              <a:rPr lang="en-US" dirty="0" smtClean="0"/>
              <a:t>c and n</a:t>
            </a:r>
            <a:r>
              <a:rPr lang="en-US" baseline="-25000" dirty="0" smtClean="0"/>
              <a:t>0</a:t>
            </a:r>
            <a:r>
              <a:rPr lang="en-US" dirty="0" smtClean="0"/>
              <a:t> </a:t>
            </a:r>
            <a:r>
              <a:rPr lang="en-US" sz="2400" dirty="0" smtClean="0"/>
              <a:t>(often helps in scratch work to “solve for” c, keeping notes of constraints on n)</a:t>
            </a:r>
            <a:r>
              <a:rPr lang="en-US" dirty="0" smtClean="0"/>
              <a:t>.  </a:t>
            </a:r>
          </a:p>
          <a:p>
            <a:pPr marL="0" indent="0">
              <a:buFontTx/>
              <a:buNone/>
              <a:defRPr/>
            </a:pPr>
            <a:r>
              <a:rPr lang="en-US" dirty="0" smtClean="0"/>
              <a:t>Then, assume </a:t>
            </a:r>
            <a:r>
              <a:rPr lang="en-US" dirty="0" smtClean="0">
                <a:sym typeface="Symbol" pitchFamily="18" charset="2"/>
              </a:rPr>
              <a:t>n  n</a:t>
            </a:r>
            <a:r>
              <a:rPr lang="en-US" baseline="-25000" dirty="0" smtClean="0">
                <a:sym typeface="Symbol" pitchFamily="18" charset="2"/>
              </a:rPr>
              <a:t>0</a:t>
            </a:r>
            <a:r>
              <a:rPr lang="en-US" dirty="0">
                <a:sym typeface="Symbol" pitchFamily="18" charset="2"/>
              </a:rPr>
              <a:t> </a:t>
            </a:r>
            <a:r>
              <a:rPr lang="en-US" dirty="0" smtClean="0">
                <a:sym typeface="Symbol" pitchFamily="18" charset="2"/>
              </a:rPr>
              <a:t>and show that </a:t>
            </a:r>
            <a:r>
              <a:rPr lang="en-US" dirty="0" smtClean="0"/>
              <a:t>T(n) </a:t>
            </a:r>
            <a:r>
              <a:rPr lang="en-US" dirty="0" smtClean="0">
                <a:sym typeface="Symbol" pitchFamily="18" charset="2"/>
              </a:rPr>
              <a:t> c f(n).</a:t>
            </a:r>
          </a:p>
          <a:p>
            <a:pPr marL="0" indent="0">
              <a:buFontTx/>
              <a:buNone/>
              <a:defRPr/>
            </a:pPr>
            <a:r>
              <a:rPr lang="en-US" dirty="0" smtClean="0">
                <a:sym typeface="Symbol" pitchFamily="18" charset="2"/>
              </a:rPr>
              <a:t>Prove  and  by breaking down in terms of O.</a:t>
            </a:r>
          </a:p>
        </p:txBody>
      </p:sp>
      <p:sp>
        <p:nvSpPr>
          <p:cNvPr id="2355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288601-490D-4542-909A-96B71DB9A134}" type="slidenum">
              <a:rPr lang="en-US" sz="1400" smtClean="0"/>
              <a:pPr/>
              <a:t>30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smtClean="0"/>
              <a:t>Examples</a:t>
            </a:r>
          </a:p>
        </p:txBody>
      </p:sp>
      <p:sp>
        <p:nvSpPr>
          <p:cNvPr id="24579" name="Rectangle 3"/>
          <p:cNvSpPr>
            <a:spLocks noGrp="1" noChangeArrowheads="1"/>
          </p:cNvSpPr>
          <p:nvPr>
            <p:ph type="body" idx="1"/>
            <p:custDataLst>
              <p:tags r:id="rId2"/>
            </p:custDataLst>
          </p:nvPr>
        </p:nvSpPr>
        <p:spPr>
          <a:xfrm>
            <a:off x="457200" y="1981200"/>
            <a:ext cx="8077200" cy="4114800"/>
          </a:xfrm>
        </p:spPr>
        <p:txBody>
          <a:bodyPr/>
          <a:lstStyle/>
          <a:p>
            <a:pPr>
              <a:buFontTx/>
              <a:buNone/>
            </a:pPr>
            <a:r>
              <a:rPr lang="en-US" smtClean="0"/>
              <a:t>10,000 n</a:t>
            </a:r>
            <a:r>
              <a:rPr lang="en-US" baseline="30000" smtClean="0"/>
              <a:t>2</a:t>
            </a:r>
            <a:r>
              <a:rPr lang="en-US" smtClean="0"/>
              <a:t> + 25 n </a:t>
            </a:r>
            <a:r>
              <a:rPr lang="en-US" smtClean="0">
                <a:sym typeface="Symbol" pitchFamily="18" charset="2"/>
              </a:rPr>
              <a:t></a:t>
            </a:r>
            <a:r>
              <a:rPr lang="en-US" smtClean="0"/>
              <a:t> </a:t>
            </a:r>
            <a:r>
              <a:rPr lang="en-US" smtClean="0">
                <a:sym typeface="Symbol" pitchFamily="18" charset="2"/>
              </a:rPr>
              <a:t>(n</a:t>
            </a:r>
            <a:r>
              <a:rPr lang="en-US" baseline="30000" smtClean="0">
                <a:sym typeface="Symbol" pitchFamily="18" charset="2"/>
              </a:rPr>
              <a:t>2</a:t>
            </a:r>
            <a:r>
              <a:rPr lang="en-US" smtClean="0">
                <a:sym typeface="Symbol" pitchFamily="18" charset="2"/>
              </a:rPr>
              <a:t>)</a:t>
            </a:r>
            <a:endParaRPr lang="en-US" smtClean="0"/>
          </a:p>
          <a:p>
            <a:pPr>
              <a:buFontTx/>
              <a:buNone/>
            </a:pPr>
            <a:r>
              <a:rPr lang="en-US" smtClean="0"/>
              <a:t>10</a:t>
            </a:r>
            <a:r>
              <a:rPr lang="en-US" baseline="30000" smtClean="0"/>
              <a:t>-10</a:t>
            </a:r>
            <a:r>
              <a:rPr lang="en-US" smtClean="0"/>
              <a:t> n</a:t>
            </a:r>
            <a:r>
              <a:rPr lang="en-US" baseline="30000" smtClean="0"/>
              <a:t>2</a:t>
            </a:r>
            <a:r>
              <a:rPr lang="en-US" smtClean="0"/>
              <a:t> </a:t>
            </a:r>
            <a:r>
              <a:rPr lang="en-US" smtClean="0">
                <a:sym typeface="Symbol" pitchFamily="18" charset="2"/>
              </a:rPr>
              <a:t></a:t>
            </a:r>
            <a:r>
              <a:rPr lang="en-US" smtClean="0"/>
              <a:t> </a:t>
            </a:r>
            <a:r>
              <a:rPr lang="en-US" smtClean="0">
                <a:sym typeface="Symbol" pitchFamily="18" charset="2"/>
              </a:rPr>
              <a:t>(n</a:t>
            </a:r>
            <a:r>
              <a:rPr lang="en-US" baseline="30000" smtClean="0">
                <a:sym typeface="Symbol" pitchFamily="18" charset="2"/>
              </a:rPr>
              <a:t>2</a:t>
            </a:r>
            <a:r>
              <a:rPr lang="en-US" smtClean="0">
                <a:sym typeface="Symbol" pitchFamily="18" charset="2"/>
              </a:rPr>
              <a:t>)</a:t>
            </a:r>
            <a:endParaRPr lang="en-US" smtClean="0"/>
          </a:p>
          <a:p>
            <a:pPr>
              <a:buFontTx/>
              <a:buNone/>
            </a:pPr>
            <a:r>
              <a:rPr lang="en-US" smtClean="0"/>
              <a:t>n log n </a:t>
            </a:r>
            <a:r>
              <a:rPr lang="en-US" smtClean="0">
                <a:sym typeface="Symbol" pitchFamily="18" charset="2"/>
              </a:rPr>
              <a:t></a:t>
            </a:r>
            <a:r>
              <a:rPr lang="en-US" smtClean="0"/>
              <a:t> O(n</a:t>
            </a:r>
            <a:r>
              <a:rPr lang="en-US" baseline="30000" smtClean="0"/>
              <a:t>2</a:t>
            </a:r>
            <a:r>
              <a:rPr lang="en-US" smtClean="0"/>
              <a:t>)</a:t>
            </a:r>
          </a:p>
          <a:p>
            <a:pPr>
              <a:buFontTx/>
              <a:buNone/>
            </a:pPr>
            <a:r>
              <a:rPr lang="en-US" smtClean="0"/>
              <a:t>n log n </a:t>
            </a:r>
            <a:r>
              <a:rPr lang="en-US" smtClean="0">
                <a:sym typeface="Symbol" pitchFamily="18" charset="2"/>
              </a:rPr>
              <a:t></a:t>
            </a:r>
            <a:r>
              <a:rPr lang="en-US" smtClean="0"/>
              <a:t> </a:t>
            </a:r>
            <a:r>
              <a:rPr lang="en-US" smtClean="0">
                <a:sym typeface="Symbol" pitchFamily="18" charset="2"/>
              </a:rPr>
              <a:t>(n)</a:t>
            </a:r>
          </a:p>
          <a:p>
            <a:pPr>
              <a:buFontTx/>
              <a:buNone/>
            </a:pPr>
            <a:r>
              <a:rPr lang="en-US" smtClean="0">
                <a:sym typeface="Symbol" pitchFamily="18" charset="2"/>
              </a:rPr>
              <a:t>n</a:t>
            </a:r>
            <a:r>
              <a:rPr lang="en-US" baseline="30000" smtClean="0">
                <a:sym typeface="Symbol" pitchFamily="18" charset="2"/>
              </a:rPr>
              <a:t>3</a:t>
            </a:r>
            <a:r>
              <a:rPr lang="en-US" smtClean="0">
                <a:sym typeface="Symbol" pitchFamily="18" charset="2"/>
              </a:rPr>
              <a:t> + 4  O(n</a:t>
            </a:r>
            <a:r>
              <a:rPr lang="en-US" baseline="30000" smtClean="0">
                <a:sym typeface="Symbol" pitchFamily="18" charset="2"/>
              </a:rPr>
              <a:t>4</a:t>
            </a:r>
            <a:r>
              <a:rPr lang="en-US" smtClean="0">
                <a:sym typeface="Symbol" pitchFamily="18" charset="2"/>
              </a:rPr>
              <a:t>) but not (n</a:t>
            </a:r>
            <a:r>
              <a:rPr lang="en-US" baseline="30000" smtClean="0">
                <a:sym typeface="Symbol" pitchFamily="18" charset="2"/>
              </a:rPr>
              <a:t>4</a:t>
            </a:r>
            <a:r>
              <a:rPr lang="en-US" smtClean="0">
                <a:sym typeface="Symbol" pitchFamily="18" charset="2"/>
              </a:rPr>
              <a:t>)</a:t>
            </a:r>
          </a:p>
          <a:p>
            <a:pPr>
              <a:buFontTx/>
              <a:buNone/>
            </a:pPr>
            <a:r>
              <a:rPr lang="en-US" smtClean="0">
                <a:sym typeface="Symbol" pitchFamily="18" charset="2"/>
              </a:rPr>
              <a:t>n</a:t>
            </a:r>
            <a:r>
              <a:rPr lang="en-US" baseline="30000" smtClean="0">
                <a:sym typeface="Symbol" pitchFamily="18" charset="2"/>
              </a:rPr>
              <a:t>3</a:t>
            </a:r>
            <a:r>
              <a:rPr lang="en-US" smtClean="0">
                <a:sym typeface="Symbol" pitchFamily="18" charset="2"/>
              </a:rPr>
              <a:t> + 4  (n</a:t>
            </a:r>
            <a:r>
              <a:rPr lang="en-US" baseline="30000" smtClean="0">
                <a:sym typeface="Symbol" pitchFamily="18" charset="2"/>
              </a:rPr>
              <a:t>2</a:t>
            </a:r>
            <a:r>
              <a:rPr lang="en-US" smtClean="0">
                <a:sym typeface="Symbol" pitchFamily="18" charset="2"/>
              </a:rPr>
              <a:t>) but not (n</a:t>
            </a:r>
            <a:r>
              <a:rPr lang="en-US" baseline="30000" smtClean="0">
                <a:sym typeface="Symbol" pitchFamily="18" charset="2"/>
              </a:rPr>
              <a:t>2</a:t>
            </a:r>
            <a:r>
              <a:rPr lang="en-US" smtClean="0">
                <a:sym typeface="Symbol" pitchFamily="18" charset="2"/>
              </a:rPr>
              <a:t>)</a:t>
            </a:r>
          </a:p>
        </p:txBody>
      </p:sp>
      <p:sp>
        <p:nvSpPr>
          <p:cNvPr id="2458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39339A2-6853-462E-A79B-B98DA3D531A8}" type="slidenum">
              <a:rPr lang="en-US" sz="1400" smtClean="0"/>
              <a:pPr/>
              <a:t>31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smtClean="0"/>
              <a:t>Today’s Outline</a:t>
            </a:r>
          </a:p>
        </p:txBody>
      </p:sp>
      <p:sp>
        <p:nvSpPr>
          <p:cNvPr id="25603" name="Rectangle 3"/>
          <p:cNvSpPr>
            <a:spLocks noGrp="1" noChangeArrowheads="1"/>
          </p:cNvSpPr>
          <p:nvPr>
            <p:ph type="body" idx="1"/>
            <p:custDataLst>
              <p:tags r:id="rId2"/>
            </p:custDataLst>
          </p:nvPr>
        </p:nvSpPr>
        <p:spPr/>
        <p:txBody>
          <a:bodyPr/>
          <a:lstStyle/>
          <a:p>
            <a:r>
              <a:rPr lang="en-US" smtClean="0">
                <a:solidFill>
                  <a:schemeClr val="bg2"/>
                </a:solidFill>
              </a:rPr>
              <a:t>Programming Project #1 and Forming Teams</a:t>
            </a:r>
          </a:p>
          <a:p>
            <a:r>
              <a:rPr lang="en-US" smtClean="0">
                <a:solidFill>
                  <a:schemeClr val="bg2"/>
                </a:solidFill>
              </a:rPr>
              <a:t>Brief Proof Reminder</a:t>
            </a:r>
          </a:p>
          <a:p>
            <a:r>
              <a:rPr lang="en-US" smtClean="0">
                <a:solidFill>
                  <a:schemeClr val="bg2"/>
                </a:solidFill>
              </a:rPr>
              <a:t>Asymptotic Analysis, Briefly</a:t>
            </a:r>
          </a:p>
          <a:p>
            <a:r>
              <a:rPr lang="en-US" smtClean="0"/>
              <a:t>Silicon Downs and the SD Cheat Sheet</a:t>
            </a:r>
          </a:p>
          <a:p>
            <a:r>
              <a:rPr lang="en-US" smtClean="0"/>
              <a:t>Asymptotic Analysis, Proofs and Programs</a:t>
            </a:r>
          </a:p>
          <a:p>
            <a:r>
              <a:rPr lang="en-US" smtClean="0"/>
              <a:t>Examples and Exercises</a:t>
            </a:r>
          </a:p>
        </p:txBody>
      </p:sp>
      <p:sp>
        <p:nvSpPr>
          <p:cNvPr id="2560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78AA27-C0B4-46A8-8554-CD817BB52D6F}" type="slidenum">
              <a:rPr lang="en-US" sz="1400" smtClean="0"/>
              <a:pPr/>
              <a:t>32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a:xfrm>
            <a:off x="685800" y="0"/>
            <a:ext cx="7772400" cy="1143000"/>
          </a:xfrm>
        </p:spPr>
        <p:txBody>
          <a:bodyPr/>
          <a:lstStyle/>
          <a:p>
            <a:r>
              <a:rPr lang="en-US" smtClean="0"/>
              <a:t>Silicon Downs</a:t>
            </a:r>
          </a:p>
        </p:txBody>
      </p:sp>
      <p:sp>
        <p:nvSpPr>
          <p:cNvPr id="26627" name="Text Box 4"/>
          <p:cNvSpPr txBox="1">
            <a:spLocks noChangeArrowheads="1"/>
          </p:cNvSpPr>
          <p:nvPr>
            <p:custDataLst>
              <p:tags r:id="rId2"/>
            </p:custDataLst>
          </p:nvPr>
        </p:nvSpPr>
        <p:spPr bwMode="auto">
          <a:xfrm>
            <a:off x="974725" y="1143000"/>
            <a:ext cx="22256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FF0000"/>
                </a:solidFill>
              </a:rPr>
              <a:t>Post #1</a:t>
            </a:r>
          </a:p>
          <a:p>
            <a:endParaRPr lang="en-US">
              <a:solidFill>
                <a:srgbClr val="FF0000"/>
              </a:solidFill>
            </a:endParaRPr>
          </a:p>
          <a:p>
            <a:r>
              <a:rPr lang="en-US">
                <a:solidFill>
                  <a:srgbClr val="FF0000"/>
                </a:solidFill>
              </a:rPr>
              <a:t>n</a:t>
            </a:r>
            <a:r>
              <a:rPr lang="en-US" baseline="30000">
                <a:solidFill>
                  <a:srgbClr val="FF0000"/>
                </a:solidFill>
              </a:rPr>
              <a:t>3</a:t>
            </a:r>
            <a:r>
              <a:rPr lang="en-US">
                <a:solidFill>
                  <a:srgbClr val="FF0000"/>
                </a:solidFill>
              </a:rPr>
              <a:t> + 2n</a:t>
            </a:r>
            <a:r>
              <a:rPr lang="en-US" baseline="30000">
                <a:solidFill>
                  <a:srgbClr val="FF0000"/>
                </a:solidFill>
              </a:rPr>
              <a:t>2</a:t>
            </a:r>
            <a:endParaRPr lang="en-US">
              <a:solidFill>
                <a:srgbClr val="FF0000"/>
              </a:solidFill>
            </a:endParaRPr>
          </a:p>
          <a:p>
            <a:endParaRPr lang="en-US">
              <a:solidFill>
                <a:srgbClr val="FF0000"/>
              </a:solidFill>
            </a:endParaRPr>
          </a:p>
          <a:p>
            <a:r>
              <a:rPr lang="en-US">
                <a:solidFill>
                  <a:srgbClr val="FF0000"/>
                </a:solidFill>
              </a:rPr>
              <a:t>n</a:t>
            </a:r>
            <a:r>
              <a:rPr lang="en-US" baseline="30000">
                <a:solidFill>
                  <a:srgbClr val="FF0000"/>
                </a:solidFill>
              </a:rPr>
              <a:t>0.1</a:t>
            </a:r>
            <a:endParaRPr lang="en-US">
              <a:solidFill>
                <a:srgbClr val="FF0000"/>
              </a:solidFill>
            </a:endParaRPr>
          </a:p>
          <a:p>
            <a:endParaRPr lang="en-US">
              <a:solidFill>
                <a:srgbClr val="FF0000"/>
              </a:solidFill>
            </a:endParaRPr>
          </a:p>
          <a:p>
            <a:r>
              <a:rPr lang="en-US">
                <a:solidFill>
                  <a:srgbClr val="FF0000"/>
                </a:solidFill>
              </a:rPr>
              <a:t>n + 100n</a:t>
            </a:r>
            <a:r>
              <a:rPr lang="en-US" baseline="30000">
                <a:solidFill>
                  <a:srgbClr val="FF0000"/>
                </a:solidFill>
              </a:rPr>
              <a:t>0.1</a:t>
            </a:r>
            <a:endParaRPr lang="en-US">
              <a:solidFill>
                <a:srgbClr val="FF0000"/>
              </a:solidFill>
            </a:endParaRPr>
          </a:p>
          <a:p>
            <a:endParaRPr lang="en-US">
              <a:solidFill>
                <a:srgbClr val="FF0000"/>
              </a:solidFill>
            </a:endParaRPr>
          </a:p>
          <a:p>
            <a:r>
              <a:rPr lang="en-US">
                <a:solidFill>
                  <a:srgbClr val="FF0000"/>
                </a:solidFill>
              </a:rPr>
              <a:t>5n</a:t>
            </a:r>
            <a:r>
              <a:rPr lang="en-US" baseline="30000">
                <a:solidFill>
                  <a:srgbClr val="FF0000"/>
                </a:solidFill>
              </a:rPr>
              <a:t>5</a:t>
            </a:r>
            <a:endParaRPr lang="en-US">
              <a:solidFill>
                <a:srgbClr val="FF0000"/>
              </a:solidFill>
            </a:endParaRPr>
          </a:p>
          <a:p>
            <a:endParaRPr lang="en-US">
              <a:solidFill>
                <a:srgbClr val="FF0000"/>
              </a:solidFill>
            </a:endParaRPr>
          </a:p>
          <a:p>
            <a:r>
              <a:rPr lang="en-US">
                <a:solidFill>
                  <a:srgbClr val="FF0000"/>
                </a:solidFill>
              </a:rPr>
              <a:t>n</a:t>
            </a:r>
            <a:r>
              <a:rPr lang="en-US" baseline="30000">
                <a:solidFill>
                  <a:srgbClr val="FF0000"/>
                </a:solidFill>
              </a:rPr>
              <a:t>-15</a:t>
            </a:r>
            <a:r>
              <a:rPr lang="en-US">
                <a:solidFill>
                  <a:srgbClr val="FF0000"/>
                </a:solidFill>
              </a:rPr>
              <a:t>2</a:t>
            </a:r>
            <a:r>
              <a:rPr lang="en-US" baseline="30000">
                <a:solidFill>
                  <a:srgbClr val="FF0000"/>
                </a:solidFill>
              </a:rPr>
              <a:t>n</a:t>
            </a:r>
            <a:r>
              <a:rPr lang="en-US">
                <a:solidFill>
                  <a:srgbClr val="FF0000"/>
                </a:solidFill>
              </a:rPr>
              <a:t>/100</a:t>
            </a:r>
          </a:p>
          <a:p>
            <a:endParaRPr lang="en-US">
              <a:solidFill>
                <a:srgbClr val="FF0000"/>
              </a:solidFill>
            </a:endParaRPr>
          </a:p>
          <a:p>
            <a:r>
              <a:rPr lang="en-US">
                <a:solidFill>
                  <a:srgbClr val="FF0000"/>
                </a:solidFill>
              </a:rPr>
              <a:t>8</a:t>
            </a:r>
            <a:r>
              <a:rPr lang="en-US" baseline="30000">
                <a:solidFill>
                  <a:srgbClr val="FF0000"/>
                </a:solidFill>
              </a:rPr>
              <a:t>2lg n</a:t>
            </a:r>
            <a:endParaRPr lang="en-US">
              <a:solidFill>
                <a:srgbClr val="FF0000"/>
              </a:solidFill>
            </a:endParaRPr>
          </a:p>
          <a:p>
            <a:endParaRPr lang="en-US">
              <a:solidFill>
                <a:srgbClr val="FF0000"/>
              </a:solidFill>
            </a:endParaRPr>
          </a:p>
          <a:p>
            <a:r>
              <a:rPr lang="en-US">
                <a:solidFill>
                  <a:srgbClr val="FF0000"/>
                </a:solidFill>
              </a:rPr>
              <a:t>mn</a:t>
            </a:r>
            <a:r>
              <a:rPr lang="en-US" baseline="30000">
                <a:solidFill>
                  <a:srgbClr val="FF0000"/>
                </a:solidFill>
              </a:rPr>
              <a:t>3</a:t>
            </a:r>
            <a:endParaRPr lang="en-US">
              <a:solidFill>
                <a:srgbClr val="FF0000"/>
              </a:solidFill>
            </a:endParaRPr>
          </a:p>
        </p:txBody>
      </p:sp>
      <p:sp>
        <p:nvSpPr>
          <p:cNvPr id="26628" name="Text Box 5"/>
          <p:cNvSpPr txBox="1">
            <a:spLocks noChangeArrowheads="1"/>
          </p:cNvSpPr>
          <p:nvPr>
            <p:custDataLst>
              <p:tags r:id="rId3"/>
            </p:custDataLst>
          </p:nvPr>
        </p:nvSpPr>
        <p:spPr bwMode="auto">
          <a:xfrm>
            <a:off x="3429000" y="1143000"/>
            <a:ext cx="22860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Post #2</a:t>
            </a:r>
          </a:p>
          <a:p>
            <a:endParaRPr lang="en-US">
              <a:solidFill>
                <a:schemeClr val="accent2"/>
              </a:solidFill>
            </a:endParaRPr>
          </a:p>
          <a:p>
            <a:r>
              <a:rPr lang="en-US">
                <a:solidFill>
                  <a:schemeClr val="accent2"/>
                </a:solidFill>
              </a:rPr>
              <a:t>100n</a:t>
            </a:r>
            <a:r>
              <a:rPr lang="en-US" baseline="30000">
                <a:solidFill>
                  <a:schemeClr val="accent2"/>
                </a:solidFill>
              </a:rPr>
              <a:t>2</a:t>
            </a:r>
            <a:r>
              <a:rPr lang="en-US">
                <a:solidFill>
                  <a:schemeClr val="accent2"/>
                </a:solidFill>
              </a:rPr>
              <a:t> + 1000</a:t>
            </a:r>
          </a:p>
          <a:p>
            <a:endParaRPr lang="en-US">
              <a:solidFill>
                <a:schemeClr val="accent2"/>
              </a:solidFill>
            </a:endParaRPr>
          </a:p>
          <a:p>
            <a:r>
              <a:rPr lang="en-US">
                <a:solidFill>
                  <a:schemeClr val="accent2"/>
                </a:solidFill>
              </a:rPr>
              <a:t>log n</a:t>
            </a:r>
          </a:p>
          <a:p>
            <a:endParaRPr lang="en-US">
              <a:solidFill>
                <a:schemeClr val="accent2"/>
              </a:solidFill>
            </a:endParaRPr>
          </a:p>
          <a:p>
            <a:r>
              <a:rPr lang="en-US">
                <a:solidFill>
                  <a:schemeClr val="accent2"/>
                </a:solidFill>
              </a:rPr>
              <a:t>2n + 10 log n</a:t>
            </a:r>
          </a:p>
          <a:p>
            <a:endParaRPr lang="en-US">
              <a:solidFill>
                <a:schemeClr val="accent2"/>
              </a:solidFill>
            </a:endParaRPr>
          </a:p>
          <a:p>
            <a:r>
              <a:rPr lang="en-US">
                <a:solidFill>
                  <a:schemeClr val="accent2"/>
                </a:solidFill>
              </a:rPr>
              <a:t>n!</a:t>
            </a:r>
          </a:p>
          <a:p>
            <a:endParaRPr lang="en-US">
              <a:solidFill>
                <a:schemeClr val="accent2"/>
              </a:solidFill>
            </a:endParaRPr>
          </a:p>
          <a:p>
            <a:r>
              <a:rPr lang="en-US">
                <a:solidFill>
                  <a:schemeClr val="accent2"/>
                </a:solidFill>
              </a:rPr>
              <a:t>1000n</a:t>
            </a:r>
            <a:r>
              <a:rPr lang="en-US" baseline="30000">
                <a:solidFill>
                  <a:schemeClr val="accent2"/>
                </a:solidFill>
              </a:rPr>
              <a:t>15</a:t>
            </a:r>
            <a:endParaRPr lang="en-US">
              <a:solidFill>
                <a:schemeClr val="accent2"/>
              </a:solidFill>
            </a:endParaRPr>
          </a:p>
          <a:p>
            <a:endParaRPr lang="en-US">
              <a:solidFill>
                <a:schemeClr val="accent2"/>
              </a:solidFill>
            </a:endParaRPr>
          </a:p>
          <a:p>
            <a:r>
              <a:rPr lang="en-US">
                <a:solidFill>
                  <a:schemeClr val="accent2"/>
                </a:solidFill>
              </a:rPr>
              <a:t>3n</a:t>
            </a:r>
            <a:r>
              <a:rPr lang="en-US" baseline="30000">
                <a:solidFill>
                  <a:schemeClr val="accent2"/>
                </a:solidFill>
              </a:rPr>
              <a:t>7</a:t>
            </a:r>
            <a:r>
              <a:rPr lang="en-US">
                <a:solidFill>
                  <a:schemeClr val="accent2"/>
                </a:solidFill>
              </a:rPr>
              <a:t> + 7n</a:t>
            </a:r>
          </a:p>
          <a:p>
            <a:endParaRPr lang="en-US">
              <a:solidFill>
                <a:schemeClr val="accent2"/>
              </a:solidFill>
            </a:endParaRPr>
          </a:p>
          <a:p>
            <a:r>
              <a:rPr lang="en-US">
                <a:solidFill>
                  <a:schemeClr val="accent2"/>
                </a:solidFill>
              </a:rPr>
              <a:t>2</a:t>
            </a:r>
            <a:r>
              <a:rPr lang="en-US" baseline="30000">
                <a:solidFill>
                  <a:schemeClr val="accent2"/>
                </a:solidFill>
              </a:rPr>
              <a:t>m</a:t>
            </a:r>
            <a:r>
              <a:rPr lang="en-US">
                <a:solidFill>
                  <a:schemeClr val="accent2"/>
                </a:solidFill>
              </a:rPr>
              <a:t>n</a:t>
            </a:r>
          </a:p>
        </p:txBody>
      </p:sp>
      <p:sp>
        <p:nvSpPr>
          <p:cNvPr id="16389" name="Text Box 6"/>
          <p:cNvSpPr txBox="1">
            <a:spLocks noChangeArrowheads="1"/>
          </p:cNvSpPr>
          <p:nvPr>
            <p:custDataLst>
              <p:tags r:id="rId4"/>
            </p:custDataLst>
          </p:nvPr>
        </p:nvSpPr>
        <p:spPr bwMode="auto">
          <a:xfrm>
            <a:off x="6705600" y="1143000"/>
            <a:ext cx="2133600" cy="5632450"/>
          </a:xfrm>
          <a:prstGeom prst="rect">
            <a:avLst/>
          </a:prstGeom>
          <a:noFill/>
          <a:ln w="9525">
            <a:noFill/>
            <a:miter lim="800000"/>
            <a:headEnd/>
            <a:tailEnd/>
          </a:ln>
        </p:spPr>
        <p:txBody>
          <a:bodyPr>
            <a:spAutoFit/>
          </a:bodyPr>
          <a:lstStyle/>
          <a:p>
            <a:pPr>
              <a:defRPr/>
            </a:pPr>
            <a:r>
              <a:rPr lang="en-US" dirty="0"/>
              <a:t>For each race, which “horse” is “faster”.  Note that faster means </a:t>
            </a:r>
            <a:r>
              <a:rPr lang="en-US" i="1" dirty="0"/>
              <a:t>smaller</a:t>
            </a:r>
            <a:r>
              <a:rPr lang="en-US" dirty="0"/>
              <a:t>, not larger!</a:t>
            </a:r>
          </a:p>
          <a:p>
            <a:pPr>
              <a:defRPr/>
            </a:pPr>
            <a:endParaRPr lang="en-US" dirty="0"/>
          </a:p>
          <a:p>
            <a:pPr marL="457200" indent="-457200">
              <a:buFontTx/>
              <a:buAutoNum type="alphaLcPeriod"/>
              <a:defRPr/>
            </a:pPr>
            <a:r>
              <a:rPr lang="en-US" dirty="0">
                <a:solidFill>
                  <a:srgbClr val="FF0000"/>
                </a:solidFill>
              </a:rPr>
              <a:t>Left</a:t>
            </a:r>
          </a:p>
          <a:p>
            <a:pPr marL="457200" indent="-457200">
              <a:buFontTx/>
              <a:buAutoNum type="alphaLcPeriod"/>
              <a:defRPr/>
            </a:pPr>
            <a:r>
              <a:rPr lang="en-US" dirty="0">
                <a:solidFill>
                  <a:schemeClr val="accent2"/>
                </a:solidFill>
              </a:rPr>
              <a:t>Right</a:t>
            </a:r>
          </a:p>
          <a:p>
            <a:pPr marL="457200" indent="-457200">
              <a:buFontTx/>
              <a:buAutoNum type="alphaLcPeriod"/>
              <a:defRPr/>
            </a:pPr>
            <a:r>
              <a:rPr lang="en-US" dirty="0">
                <a:solidFill>
                  <a:srgbClr val="7030A0"/>
                </a:solidFill>
              </a:rPr>
              <a:t>Tied</a:t>
            </a:r>
          </a:p>
          <a:p>
            <a:pPr marL="457200" indent="-457200">
              <a:buFontTx/>
              <a:buAutoNum type="alphaLcPeriod"/>
              <a:defRPr/>
            </a:pPr>
            <a:r>
              <a:rPr lang="en-US" dirty="0"/>
              <a:t>It depends</a:t>
            </a:r>
          </a:p>
          <a:p>
            <a:pPr marL="457200" indent="-457200">
              <a:buFontTx/>
              <a:buAutoNum type="alphaLcPeriod"/>
              <a:defRPr/>
            </a:pPr>
            <a:r>
              <a:rPr lang="en-US" dirty="0"/>
              <a:t>I am opposed to algorithm racing.</a:t>
            </a:r>
          </a:p>
        </p:txBody>
      </p:sp>
      <p:sp>
        <p:nvSpPr>
          <p:cNvPr id="26630" name="Slide Number Placeholder 5"/>
          <p:cNvSpPr>
            <a:spLocks noGrp="1"/>
          </p:cNvSpPr>
          <p:nvPr>
            <p:ph type="sldNum" sz="quarter" idx="12"/>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8D23E-DFE2-4566-B693-7E62DA1FEAF8}" type="slidenum">
              <a:rPr lang="en-US" sz="1400" smtClean="0"/>
              <a:pPr/>
              <a:t>33</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p:txBody>
          <a:bodyPr/>
          <a:lstStyle/>
          <a:p>
            <a:r>
              <a:rPr lang="en-US" smtClean="0"/>
              <a:t>Race I</a:t>
            </a:r>
          </a:p>
        </p:txBody>
      </p:sp>
      <p:sp>
        <p:nvSpPr>
          <p:cNvPr id="27651" name="Text Box 8"/>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a:t>
            </a:r>
            <a:r>
              <a:rPr lang="en-US" sz="3600" b="1" baseline="30000">
                <a:solidFill>
                  <a:srgbClr val="FF0000"/>
                </a:solidFill>
                <a:latin typeface="Courier New" charset="0"/>
              </a:rPr>
              <a:t>3</a:t>
            </a:r>
            <a:r>
              <a:rPr lang="en-US" sz="3600" b="1">
                <a:solidFill>
                  <a:srgbClr val="FF0000"/>
                </a:solidFill>
                <a:latin typeface="Courier New" charset="0"/>
              </a:rPr>
              <a:t> + 2n</a:t>
            </a:r>
            <a:r>
              <a:rPr lang="en-US" sz="3600" b="1" baseline="30000">
                <a:solidFill>
                  <a:srgbClr val="FF0000"/>
                </a:solidFill>
                <a:latin typeface="Courier New" charset="0"/>
              </a:rPr>
              <a:t>2</a:t>
            </a:r>
            <a:endParaRPr lang="en-US" sz="3600" b="1">
              <a:solidFill>
                <a:srgbClr val="FF0000"/>
              </a:solidFill>
              <a:latin typeface="Courier New" charset="0"/>
            </a:endParaRPr>
          </a:p>
        </p:txBody>
      </p:sp>
      <p:sp>
        <p:nvSpPr>
          <p:cNvPr id="27652" name="Rectangle 9"/>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100n</a:t>
            </a:r>
            <a:r>
              <a:rPr lang="en-US" sz="3600" b="1" baseline="30000">
                <a:solidFill>
                  <a:schemeClr val="accent2"/>
                </a:solidFill>
                <a:latin typeface="Courier New" charset="0"/>
              </a:rPr>
              <a:t>2</a:t>
            </a:r>
            <a:r>
              <a:rPr lang="en-US" sz="3600" b="1">
                <a:solidFill>
                  <a:schemeClr val="accent2"/>
                </a:solidFill>
                <a:latin typeface="Courier New" charset="0"/>
              </a:rPr>
              <a:t> + 1000</a:t>
            </a:r>
          </a:p>
        </p:txBody>
      </p:sp>
      <p:sp>
        <p:nvSpPr>
          <p:cNvPr id="27653" name="Rectangle 10"/>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27654" name="Picture 18" descr="F:\cse326\images\race1.1.gif"/>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190500" y="27432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6"/>
          <p:cNvSpPr txBox="1">
            <a:spLocks noChangeArrowheads="1"/>
          </p:cNvSpPr>
          <p:nvPr>
            <p:custDataLst>
              <p:tags r:id="rId6"/>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27656" name="Slide Number Placeholder 8"/>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6C40808-17ED-438F-84D0-4FC67EEAFB3E}" type="slidenum">
              <a:rPr lang="en-US" sz="1400" smtClean="0"/>
              <a:pPr/>
              <a:t>34</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r>
              <a:rPr lang="en-US" smtClean="0"/>
              <a:t>Race I</a:t>
            </a:r>
          </a:p>
        </p:txBody>
      </p:sp>
      <p:sp>
        <p:nvSpPr>
          <p:cNvPr id="28675" name="Text Box 8"/>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a:t>
            </a:r>
            <a:r>
              <a:rPr lang="en-US" sz="3600" b="1" baseline="30000">
                <a:solidFill>
                  <a:srgbClr val="FF0000"/>
                </a:solidFill>
                <a:latin typeface="Courier New" charset="0"/>
              </a:rPr>
              <a:t>3</a:t>
            </a:r>
            <a:r>
              <a:rPr lang="en-US" sz="3600" b="1">
                <a:solidFill>
                  <a:srgbClr val="FF0000"/>
                </a:solidFill>
                <a:latin typeface="Courier New" charset="0"/>
              </a:rPr>
              <a:t> + 2n</a:t>
            </a:r>
            <a:r>
              <a:rPr lang="en-US" sz="3600" b="1" baseline="30000">
                <a:solidFill>
                  <a:srgbClr val="FF0000"/>
                </a:solidFill>
                <a:latin typeface="Courier New" charset="0"/>
              </a:rPr>
              <a:t>2</a:t>
            </a:r>
            <a:endParaRPr lang="en-US" sz="3600" b="1">
              <a:solidFill>
                <a:srgbClr val="FF0000"/>
              </a:solidFill>
              <a:latin typeface="Courier New" charset="0"/>
            </a:endParaRPr>
          </a:p>
        </p:txBody>
      </p:sp>
      <p:sp>
        <p:nvSpPr>
          <p:cNvPr id="28676" name="Rectangle 9"/>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100n</a:t>
            </a:r>
            <a:r>
              <a:rPr lang="en-US" sz="3600" b="1" baseline="30000">
                <a:solidFill>
                  <a:schemeClr val="accent2"/>
                </a:solidFill>
                <a:latin typeface="Courier New" charset="0"/>
              </a:rPr>
              <a:t>2</a:t>
            </a:r>
            <a:r>
              <a:rPr lang="en-US" sz="3600" b="1">
                <a:solidFill>
                  <a:schemeClr val="accent2"/>
                </a:solidFill>
                <a:latin typeface="Courier New" charset="0"/>
              </a:rPr>
              <a:t> + 1000</a:t>
            </a:r>
          </a:p>
        </p:txBody>
      </p:sp>
      <p:sp>
        <p:nvSpPr>
          <p:cNvPr id="28677" name="Rectangle 10"/>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28678" name="Picture 18" descr="F:\cse326\images\race1.1.gif"/>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190500" y="27432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9" descr="F:\cse326\images\race1.2.gif"/>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667250" y="27432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6"/>
          <p:cNvSpPr txBox="1">
            <a:spLocks noChangeArrowheads="1"/>
          </p:cNvSpPr>
          <p:nvPr>
            <p:custDataLst>
              <p:tags r:id="rId7"/>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28681" name="Slide Number Placeholder 8"/>
          <p:cNvSpPr>
            <a:spLocks noGrp="1"/>
          </p:cNvSpPr>
          <p:nvPr>
            <p:ph type="sldNum" sz="quarter" idx="12"/>
            <p:custDataLst>
              <p:tags r:id="rId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E79FC77-83A9-4B79-A1CF-43D05DB5ED1C}" type="slidenum">
              <a:rPr lang="en-US" sz="1400" smtClean="0"/>
              <a:pPr/>
              <a:t>35</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2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custDataLst>
              <p:tags r:id="rId1"/>
            </p:custDataLst>
          </p:nvPr>
        </p:nvSpPr>
        <p:spPr/>
        <p:txBody>
          <a:bodyPr/>
          <a:lstStyle/>
          <a:p>
            <a:r>
              <a:rPr lang="en-US" smtClean="0"/>
              <a:t>Race II</a:t>
            </a:r>
          </a:p>
        </p:txBody>
      </p:sp>
      <p:sp>
        <p:nvSpPr>
          <p:cNvPr id="29699" name="Text Box 1027"/>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a:t>
            </a:r>
            <a:r>
              <a:rPr lang="en-US" sz="3600" b="1" baseline="30000">
                <a:solidFill>
                  <a:srgbClr val="FF0000"/>
                </a:solidFill>
                <a:latin typeface="Courier New" charset="0"/>
              </a:rPr>
              <a:t>0.1</a:t>
            </a:r>
            <a:endParaRPr lang="en-US" sz="3600" b="1">
              <a:solidFill>
                <a:srgbClr val="FF0000"/>
              </a:solidFill>
              <a:latin typeface="Courier New" charset="0"/>
            </a:endParaRPr>
          </a:p>
        </p:txBody>
      </p:sp>
      <p:sp>
        <p:nvSpPr>
          <p:cNvPr id="29700" name="Rectangle 1028"/>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log n</a:t>
            </a:r>
          </a:p>
        </p:txBody>
      </p:sp>
      <p:sp>
        <p:nvSpPr>
          <p:cNvPr id="29701" name="Rectangle 1029"/>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29702" name="Picture 1031" descr="F:\cse326\images\race2.1.gif"/>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304800" y="27432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6"/>
          <p:cNvSpPr txBox="1">
            <a:spLocks noChangeArrowheads="1"/>
          </p:cNvSpPr>
          <p:nvPr>
            <p:custDataLst>
              <p:tags r:id="rId6"/>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29704" name="Slide Number Placeholder 8"/>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FA68F9-9C6F-400F-A27D-C5B0CAD05765}" type="slidenum">
              <a:rPr lang="en-US" sz="1400" smtClean="0"/>
              <a:pPr/>
              <a:t>36</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custDataLst>
              <p:tags r:id="rId1"/>
            </p:custDataLst>
          </p:nvPr>
        </p:nvSpPr>
        <p:spPr/>
        <p:txBody>
          <a:bodyPr/>
          <a:lstStyle/>
          <a:p>
            <a:r>
              <a:rPr lang="en-US" smtClean="0"/>
              <a:t>Race II</a:t>
            </a:r>
          </a:p>
        </p:txBody>
      </p:sp>
      <p:sp>
        <p:nvSpPr>
          <p:cNvPr id="30723" name="Text Box 1027"/>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a:t>
            </a:r>
            <a:r>
              <a:rPr lang="en-US" sz="3600" b="1" baseline="30000">
                <a:solidFill>
                  <a:srgbClr val="FF0000"/>
                </a:solidFill>
                <a:latin typeface="Courier New" charset="0"/>
              </a:rPr>
              <a:t>0.1</a:t>
            </a:r>
            <a:endParaRPr lang="en-US" sz="3600" b="1">
              <a:solidFill>
                <a:srgbClr val="FF0000"/>
              </a:solidFill>
              <a:latin typeface="Courier New" charset="0"/>
            </a:endParaRPr>
          </a:p>
        </p:txBody>
      </p:sp>
      <p:sp>
        <p:nvSpPr>
          <p:cNvPr id="30724" name="Rectangle 1028"/>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log n</a:t>
            </a:r>
          </a:p>
        </p:txBody>
      </p:sp>
      <p:sp>
        <p:nvSpPr>
          <p:cNvPr id="30725" name="Rectangle 1029"/>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18438" name="Picture 1030" descr="F:\cse326\images\race2.2.gif"/>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4648200" y="27432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031" descr="F:\cse326\images\race2.1.gif"/>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304800" y="27432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6"/>
          <p:cNvSpPr txBox="1">
            <a:spLocks noChangeArrowheads="1"/>
          </p:cNvSpPr>
          <p:nvPr>
            <p:custDataLst>
              <p:tags r:id="rId7"/>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0729" name="Slide Number Placeholder 8"/>
          <p:cNvSpPr>
            <a:spLocks noGrp="1"/>
          </p:cNvSpPr>
          <p:nvPr>
            <p:ph type="sldNum" sz="quarter" idx="12"/>
            <p:custDataLst>
              <p:tags r:id="rId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773DBD-32E2-4432-97AC-C9592330162D}" type="slidenum">
              <a:rPr lang="en-US" sz="1400" smtClean="0"/>
              <a:pPr/>
              <a:t>37</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fade">
                                      <p:cBhvr>
                                        <p:cTn id="7" dur="20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custDataLst>
              <p:tags r:id="rId1"/>
            </p:custDataLst>
          </p:nvPr>
        </p:nvSpPr>
        <p:spPr/>
        <p:txBody>
          <a:bodyPr/>
          <a:lstStyle/>
          <a:p>
            <a:r>
              <a:rPr lang="en-US" smtClean="0"/>
              <a:t>Race III</a:t>
            </a:r>
          </a:p>
        </p:txBody>
      </p:sp>
      <p:sp>
        <p:nvSpPr>
          <p:cNvPr id="31747" name="Text Box 1027"/>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 + 100n</a:t>
            </a:r>
            <a:r>
              <a:rPr lang="en-US" sz="3600" b="1" baseline="30000">
                <a:solidFill>
                  <a:srgbClr val="FF0000"/>
                </a:solidFill>
                <a:latin typeface="Courier New" charset="0"/>
              </a:rPr>
              <a:t>0.1</a:t>
            </a:r>
            <a:endParaRPr lang="en-US" sz="3600" b="1">
              <a:solidFill>
                <a:srgbClr val="FF0000"/>
              </a:solidFill>
              <a:latin typeface="Courier New" charset="0"/>
            </a:endParaRPr>
          </a:p>
        </p:txBody>
      </p:sp>
      <p:sp>
        <p:nvSpPr>
          <p:cNvPr id="31748" name="Rectangle 1028"/>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2n + 10 log n</a:t>
            </a:r>
          </a:p>
        </p:txBody>
      </p:sp>
      <p:sp>
        <p:nvSpPr>
          <p:cNvPr id="31749" name="Rectangle 1029"/>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31750" name="Picture 1032" descr="F:\cse326\images\race3.1.gif"/>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190500" y="28194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6"/>
          <p:cNvSpPr txBox="1">
            <a:spLocks noChangeArrowheads="1"/>
          </p:cNvSpPr>
          <p:nvPr>
            <p:custDataLst>
              <p:tags r:id="rId6"/>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1752" name="Slide Number Placeholder 8"/>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6B5279-8002-4093-BEEE-D50F966BFDDA}" type="slidenum">
              <a:rPr lang="en-US" sz="1400" smtClean="0"/>
              <a:pPr/>
              <a:t>38</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custDataLst>
              <p:tags r:id="rId1"/>
            </p:custDataLst>
          </p:nvPr>
        </p:nvSpPr>
        <p:spPr/>
        <p:txBody>
          <a:bodyPr/>
          <a:lstStyle/>
          <a:p>
            <a:r>
              <a:rPr lang="en-US" smtClean="0"/>
              <a:t>Race III</a:t>
            </a:r>
          </a:p>
        </p:txBody>
      </p:sp>
      <p:sp>
        <p:nvSpPr>
          <p:cNvPr id="32771" name="Text Box 1027"/>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 + 100n</a:t>
            </a:r>
            <a:r>
              <a:rPr lang="en-US" sz="3600" b="1" baseline="30000">
                <a:solidFill>
                  <a:srgbClr val="FF0000"/>
                </a:solidFill>
                <a:latin typeface="Courier New" charset="0"/>
              </a:rPr>
              <a:t>0.1</a:t>
            </a:r>
            <a:endParaRPr lang="en-US" sz="3600" b="1">
              <a:solidFill>
                <a:srgbClr val="FF0000"/>
              </a:solidFill>
              <a:latin typeface="Courier New" charset="0"/>
            </a:endParaRPr>
          </a:p>
        </p:txBody>
      </p:sp>
      <p:sp>
        <p:nvSpPr>
          <p:cNvPr id="32772" name="Rectangle 1028"/>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2n + 10 log n</a:t>
            </a:r>
          </a:p>
        </p:txBody>
      </p:sp>
      <p:sp>
        <p:nvSpPr>
          <p:cNvPr id="32773" name="Rectangle 1029"/>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32774" name="Picture 1032" descr="F:\cse326\images\race3.1.gif"/>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190500" y="28194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033" descr="F:\cse326\images\race3.2.gif"/>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4667250" y="28194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6"/>
          <p:cNvSpPr txBox="1">
            <a:spLocks noChangeArrowheads="1"/>
          </p:cNvSpPr>
          <p:nvPr>
            <p:custDataLst>
              <p:tags r:id="rId7"/>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2777" name="Slide Number Placeholder 8"/>
          <p:cNvSpPr>
            <a:spLocks noGrp="1"/>
          </p:cNvSpPr>
          <p:nvPr>
            <p:ph type="sldNum" sz="quarter" idx="12"/>
            <p:custDataLst>
              <p:tags r:id="rId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14CB85-13D1-4D99-9C3B-242862061418}" type="slidenum">
              <a:rPr lang="en-US" sz="1400" smtClean="0"/>
              <a:pPr/>
              <a:t>39</a:t>
            </a:fld>
            <a:endParaRPr lang="en-US" sz="1400" smtClean="0"/>
          </a:p>
        </p:txBody>
      </p:sp>
      <p:sp>
        <p:nvSpPr>
          <p:cNvPr id="10" name="TextBox 9" hidden="1"/>
          <p:cNvSpPr txBox="1"/>
          <p:nvPr>
            <p:custDataLst>
              <p:tags r:id="rId9"/>
            </p:custDataLst>
          </p:nvPr>
        </p:nvSpPr>
        <p:spPr>
          <a:xfrm>
            <a:off x="1403350" y="6238875"/>
            <a:ext cx="3970338" cy="646113"/>
          </a:xfrm>
          <a:prstGeom prst="rect">
            <a:avLst/>
          </a:prstGeom>
          <a:solidFill>
            <a:schemeClr val="accent5"/>
          </a:solidFill>
        </p:spPr>
        <p:txBody>
          <a:bodyPr wrap="none">
            <a:spAutoFit/>
          </a:bodyPr>
          <a:lstStyle/>
          <a:p>
            <a:pPr>
              <a:defRPr/>
            </a:pPr>
            <a:r>
              <a:rPr lang="en-CA" sz="1800" dirty="0"/>
              <a:t>Discuss WHY a tie.</a:t>
            </a:r>
          </a:p>
          <a:p>
            <a:pPr>
              <a:defRPr/>
            </a:pPr>
            <a:r>
              <a:rPr lang="en-CA" sz="1800" dirty="0"/>
              <a:t>(counting what? What kind of machine?)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20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a:xfrm>
            <a:off x="685800" y="228600"/>
            <a:ext cx="7772400" cy="1143000"/>
          </a:xfrm>
        </p:spPr>
        <p:txBody>
          <a:bodyPr/>
          <a:lstStyle/>
          <a:p>
            <a:r>
              <a:rPr lang="en-US" smtClean="0"/>
              <a:t>Proof by...</a:t>
            </a:r>
          </a:p>
        </p:txBody>
      </p:sp>
      <p:sp>
        <p:nvSpPr>
          <p:cNvPr id="5123" name="Rectangle 3"/>
          <p:cNvSpPr>
            <a:spLocks noGrp="1" noChangeArrowheads="1"/>
          </p:cNvSpPr>
          <p:nvPr>
            <p:ph type="body" idx="1"/>
            <p:custDataLst>
              <p:tags r:id="rId2"/>
            </p:custDataLst>
          </p:nvPr>
        </p:nvSpPr>
        <p:spPr>
          <a:xfrm>
            <a:off x="685800" y="1219200"/>
            <a:ext cx="7772400" cy="4114800"/>
          </a:xfrm>
        </p:spPr>
        <p:txBody>
          <a:bodyPr/>
          <a:lstStyle/>
          <a:p>
            <a:r>
              <a:rPr lang="en-US" smtClean="0"/>
              <a:t>Counterexample</a:t>
            </a:r>
          </a:p>
          <a:p>
            <a:pPr lvl="1"/>
            <a:r>
              <a:rPr lang="en-US" smtClean="0"/>
              <a:t>show an example which does not fit with the theorem</a:t>
            </a:r>
          </a:p>
          <a:p>
            <a:pPr lvl="1"/>
            <a:r>
              <a:rPr lang="en-US" smtClean="0"/>
              <a:t>QED (the theorem is </a:t>
            </a:r>
            <a:r>
              <a:rPr lang="en-US" b="1" i="1" smtClean="0"/>
              <a:t>dis</a:t>
            </a:r>
            <a:r>
              <a:rPr lang="en-US" smtClean="0"/>
              <a:t>proven)</a:t>
            </a:r>
          </a:p>
          <a:p>
            <a:r>
              <a:rPr lang="en-US" smtClean="0"/>
              <a:t>Contradiction</a:t>
            </a:r>
          </a:p>
          <a:p>
            <a:pPr lvl="1"/>
            <a:r>
              <a:rPr lang="en-US" smtClean="0"/>
              <a:t>assume the opposite of the theorem</a:t>
            </a:r>
          </a:p>
          <a:p>
            <a:pPr lvl="1"/>
            <a:r>
              <a:rPr lang="en-US" smtClean="0"/>
              <a:t>derive a contradiction</a:t>
            </a:r>
          </a:p>
          <a:p>
            <a:pPr lvl="1"/>
            <a:r>
              <a:rPr lang="en-US" smtClean="0"/>
              <a:t>QED (the theorem is proven)</a:t>
            </a:r>
          </a:p>
          <a:p>
            <a:r>
              <a:rPr lang="en-US" smtClean="0"/>
              <a:t>Induction</a:t>
            </a:r>
          </a:p>
          <a:p>
            <a:pPr lvl="1"/>
            <a:r>
              <a:rPr lang="en-US" smtClean="0"/>
              <a:t>prove for one or more base cases (e.g., n = 1)</a:t>
            </a:r>
          </a:p>
          <a:p>
            <a:pPr lvl="1"/>
            <a:r>
              <a:rPr lang="en-US" smtClean="0"/>
              <a:t>assume for one or more anonymous values (e.g., k)</a:t>
            </a:r>
          </a:p>
          <a:p>
            <a:pPr lvl="1"/>
            <a:r>
              <a:rPr lang="en-US" smtClean="0"/>
              <a:t>prove for the next value (e.g., k + 1)</a:t>
            </a:r>
          </a:p>
          <a:p>
            <a:pPr lvl="1"/>
            <a:r>
              <a:rPr lang="en-US" smtClean="0"/>
              <a:t>QED</a:t>
            </a:r>
          </a:p>
        </p:txBody>
      </p:sp>
      <p:sp>
        <p:nvSpPr>
          <p:cNvPr id="51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FC7481-CCB0-4E06-B099-55C9C96C1772}" type="slidenum">
              <a:rPr lang="en-US" sz="1400" smtClean="0"/>
              <a:pPr/>
              <a:t>4</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smtClean="0"/>
              <a:t>Race IV</a:t>
            </a:r>
          </a:p>
        </p:txBody>
      </p:sp>
      <p:sp>
        <p:nvSpPr>
          <p:cNvPr id="33795" name="Text Box 3"/>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5n</a:t>
            </a:r>
            <a:r>
              <a:rPr lang="en-US" sz="3600" b="1" baseline="30000">
                <a:solidFill>
                  <a:srgbClr val="FF0000"/>
                </a:solidFill>
                <a:latin typeface="Courier New" charset="0"/>
              </a:rPr>
              <a:t>5</a:t>
            </a:r>
            <a:endParaRPr lang="en-US" sz="3600" b="1">
              <a:solidFill>
                <a:srgbClr val="FF0000"/>
              </a:solidFill>
              <a:latin typeface="Courier New" charset="0"/>
            </a:endParaRPr>
          </a:p>
        </p:txBody>
      </p:sp>
      <p:sp>
        <p:nvSpPr>
          <p:cNvPr id="33796" name="Rectangle 4"/>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n!</a:t>
            </a:r>
          </a:p>
        </p:txBody>
      </p:sp>
      <p:sp>
        <p:nvSpPr>
          <p:cNvPr id="33797" name="Rectangle 5"/>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33798" name="Picture 12" descr="F:\cse326\images\race4.1.gif"/>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190500" y="26670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6"/>
          <p:cNvSpPr txBox="1">
            <a:spLocks noChangeArrowheads="1"/>
          </p:cNvSpPr>
          <p:nvPr>
            <p:custDataLst>
              <p:tags r:id="rId6"/>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3800" name="Slide Number Placeholder 8"/>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88384E-0F30-4026-BEFC-21F0F20AB421}" type="slidenum">
              <a:rPr lang="en-US" sz="1400" smtClean="0"/>
              <a:pPr/>
              <a:t>40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p:txBody>
          <a:bodyPr/>
          <a:lstStyle/>
          <a:p>
            <a:r>
              <a:rPr lang="en-US" smtClean="0"/>
              <a:t>Race IV</a:t>
            </a:r>
          </a:p>
        </p:txBody>
      </p:sp>
      <p:sp>
        <p:nvSpPr>
          <p:cNvPr id="34819" name="Text Box 3"/>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5n</a:t>
            </a:r>
            <a:r>
              <a:rPr lang="en-US" sz="3600" b="1" baseline="30000">
                <a:solidFill>
                  <a:srgbClr val="FF0000"/>
                </a:solidFill>
                <a:latin typeface="Courier New" charset="0"/>
              </a:rPr>
              <a:t>5</a:t>
            </a:r>
            <a:endParaRPr lang="en-US" sz="3600" b="1">
              <a:solidFill>
                <a:srgbClr val="FF0000"/>
              </a:solidFill>
              <a:latin typeface="Courier New" charset="0"/>
            </a:endParaRPr>
          </a:p>
        </p:txBody>
      </p:sp>
      <p:sp>
        <p:nvSpPr>
          <p:cNvPr id="34820" name="Rectangle 4"/>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n!</a:t>
            </a:r>
          </a:p>
        </p:txBody>
      </p:sp>
      <p:sp>
        <p:nvSpPr>
          <p:cNvPr id="34821" name="Rectangle 5"/>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34822" name="Picture 12" descr="F:\cse326\images\race4.1.gif"/>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190500" y="26670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3" descr="F:\cse326\images\race4.2.gif"/>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667250" y="26670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Text Box 6"/>
          <p:cNvSpPr txBox="1">
            <a:spLocks noChangeArrowheads="1"/>
          </p:cNvSpPr>
          <p:nvPr>
            <p:custDataLst>
              <p:tags r:id="rId7"/>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4825" name="Slide Number Placeholder 8"/>
          <p:cNvSpPr>
            <a:spLocks noGrp="1"/>
          </p:cNvSpPr>
          <p:nvPr>
            <p:ph type="sldNum" sz="quarter" idx="12"/>
            <p:custDataLst>
              <p:tags r:id="rId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AC0CE9-1146-4F4B-96B8-B5EBB69E844D}" type="slidenum">
              <a:rPr lang="en-US" sz="1400" smtClean="0"/>
              <a:pPr/>
              <a:t>41</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fade">
                                      <p:cBhvr>
                                        <p:cTn id="7" dur="20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smtClean="0"/>
              <a:t>Race V</a:t>
            </a:r>
          </a:p>
        </p:txBody>
      </p:sp>
      <p:sp>
        <p:nvSpPr>
          <p:cNvPr id="35843" name="Text Box 3"/>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a:t>
            </a:r>
            <a:r>
              <a:rPr lang="en-US" sz="3600" b="1" baseline="30000">
                <a:solidFill>
                  <a:srgbClr val="FF0000"/>
                </a:solidFill>
                <a:latin typeface="Courier New" charset="0"/>
              </a:rPr>
              <a:t>-15</a:t>
            </a:r>
            <a:r>
              <a:rPr lang="en-US" sz="3600" b="1">
                <a:solidFill>
                  <a:srgbClr val="FF0000"/>
                </a:solidFill>
                <a:latin typeface="Courier New" charset="0"/>
              </a:rPr>
              <a:t>2</a:t>
            </a:r>
            <a:r>
              <a:rPr lang="en-US" sz="3600" b="1" baseline="30000">
                <a:solidFill>
                  <a:srgbClr val="FF0000"/>
                </a:solidFill>
                <a:latin typeface="Courier New" charset="0"/>
              </a:rPr>
              <a:t>n</a:t>
            </a:r>
            <a:r>
              <a:rPr lang="en-US" sz="3600" b="1">
                <a:solidFill>
                  <a:srgbClr val="FF0000"/>
                </a:solidFill>
                <a:latin typeface="Courier New" charset="0"/>
              </a:rPr>
              <a:t>/100</a:t>
            </a:r>
          </a:p>
        </p:txBody>
      </p:sp>
      <p:sp>
        <p:nvSpPr>
          <p:cNvPr id="35844" name="Rectangle 4"/>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1000n</a:t>
            </a:r>
            <a:r>
              <a:rPr lang="en-US" sz="3600" b="1" baseline="30000">
                <a:solidFill>
                  <a:schemeClr val="accent2"/>
                </a:solidFill>
                <a:latin typeface="Courier New" charset="0"/>
              </a:rPr>
              <a:t>15</a:t>
            </a:r>
            <a:endParaRPr lang="en-US" sz="3600" b="1">
              <a:solidFill>
                <a:schemeClr val="accent2"/>
              </a:solidFill>
              <a:latin typeface="Courier New" charset="0"/>
            </a:endParaRPr>
          </a:p>
        </p:txBody>
      </p:sp>
      <p:sp>
        <p:nvSpPr>
          <p:cNvPr id="35845" name="Rectangle 5"/>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35846" name="Picture 8" descr="F:\cse326\images\race5.1.gif"/>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190500" y="25908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 Box 6"/>
          <p:cNvSpPr txBox="1">
            <a:spLocks noChangeArrowheads="1"/>
          </p:cNvSpPr>
          <p:nvPr>
            <p:custDataLst>
              <p:tags r:id="rId6"/>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5848" name="Slide Number Placeholder 8"/>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39A295-F520-4427-9787-EFAEB7AC5873}" type="slidenum">
              <a:rPr lang="en-US" sz="1400" smtClean="0"/>
              <a:pPr/>
              <a:t>42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smtClean="0"/>
              <a:t>Race V</a:t>
            </a:r>
          </a:p>
        </p:txBody>
      </p:sp>
      <p:sp>
        <p:nvSpPr>
          <p:cNvPr id="36867" name="Text Box 3"/>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n</a:t>
            </a:r>
            <a:r>
              <a:rPr lang="en-US" sz="3600" b="1" baseline="30000">
                <a:solidFill>
                  <a:srgbClr val="FF0000"/>
                </a:solidFill>
                <a:latin typeface="Courier New" charset="0"/>
              </a:rPr>
              <a:t>-15</a:t>
            </a:r>
            <a:r>
              <a:rPr lang="en-US" sz="3600" b="1">
                <a:solidFill>
                  <a:srgbClr val="FF0000"/>
                </a:solidFill>
                <a:latin typeface="Courier New" charset="0"/>
              </a:rPr>
              <a:t>2</a:t>
            </a:r>
            <a:r>
              <a:rPr lang="en-US" sz="3600" b="1" baseline="30000">
                <a:solidFill>
                  <a:srgbClr val="FF0000"/>
                </a:solidFill>
                <a:latin typeface="Courier New" charset="0"/>
              </a:rPr>
              <a:t>n</a:t>
            </a:r>
            <a:r>
              <a:rPr lang="en-US" sz="3600" b="1">
                <a:solidFill>
                  <a:srgbClr val="FF0000"/>
                </a:solidFill>
                <a:latin typeface="Courier New" charset="0"/>
              </a:rPr>
              <a:t>/100</a:t>
            </a:r>
          </a:p>
        </p:txBody>
      </p:sp>
      <p:sp>
        <p:nvSpPr>
          <p:cNvPr id="36868" name="Rectangle 4"/>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1000n</a:t>
            </a:r>
            <a:r>
              <a:rPr lang="en-US" sz="3600" b="1" baseline="30000">
                <a:solidFill>
                  <a:schemeClr val="accent2"/>
                </a:solidFill>
                <a:latin typeface="Courier New" charset="0"/>
              </a:rPr>
              <a:t>15</a:t>
            </a:r>
            <a:endParaRPr lang="en-US" sz="3600" b="1">
              <a:solidFill>
                <a:schemeClr val="accent2"/>
              </a:solidFill>
              <a:latin typeface="Courier New" charset="0"/>
            </a:endParaRPr>
          </a:p>
        </p:txBody>
      </p:sp>
      <p:sp>
        <p:nvSpPr>
          <p:cNvPr id="36869" name="Rectangle 5"/>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36870" name="Picture 8" descr="F:\cse326\images\race5.1.gif"/>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190500" y="25908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9" descr="F:\cse326\images\race5.2.gif"/>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667250" y="2590800"/>
            <a:ext cx="4286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 Box 6"/>
          <p:cNvSpPr txBox="1">
            <a:spLocks noChangeArrowheads="1"/>
          </p:cNvSpPr>
          <p:nvPr>
            <p:custDataLst>
              <p:tags r:id="rId7"/>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6873" name="Slide Number Placeholder 8"/>
          <p:cNvSpPr>
            <a:spLocks noGrp="1"/>
          </p:cNvSpPr>
          <p:nvPr>
            <p:ph type="sldNum" sz="quarter" idx="12"/>
            <p:custDataLst>
              <p:tags r:id="rId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D3FC6F-AF55-4EE3-A7CA-B817F75D1025}" type="slidenum">
              <a:rPr lang="en-US" sz="1400" smtClean="0"/>
              <a:pPr/>
              <a:t>43</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fade">
                                      <p:cBhvr>
                                        <p:cTn id="7" dur="20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en-US" smtClean="0"/>
              <a:t>Race VI</a:t>
            </a:r>
          </a:p>
        </p:txBody>
      </p:sp>
      <p:sp>
        <p:nvSpPr>
          <p:cNvPr id="37891" name="Text Box 3"/>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8</a:t>
            </a:r>
            <a:r>
              <a:rPr lang="en-US" sz="3600" b="1" baseline="30000">
                <a:solidFill>
                  <a:srgbClr val="FF0000"/>
                </a:solidFill>
                <a:latin typeface="Courier New" charset="0"/>
              </a:rPr>
              <a:t>2lg(n)</a:t>
            </a:r>
            <a:endParaRPr lang="en-US" sz="3600" b="1">
              <a:solidFill>
                <a:srgbClr val="FF0000"/>
              </a:solidFill>
              <a:latin typeface="Courier New" charset="0"/>
            </a:endParaRPr>
          </a:p>
        </p:txBody>
      </p:sp>
      <p:sp>
        <p:nvSpPr>
          <p:cNvPr id="37892" name="Rectangle 4"/>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3n</a:t>
            </a:r>
            <a:r>
              <a:rPr lang="en-US" sz="3600" b="1" baseline="30000">
                <a:solidFill>
                  <a:schemeClr val="accent2"/>
                </a:solidFill>
                <a:latin typeface="Courier New" charset="0"/>
              </a:rPr>
              <a:t>7</a:t>
            </a:r>
            <a:r>
              <a:rPr lang="en-US" sz="3600" b="1">
                <a:solidFill>
                  <a:schemeClr val="accent2"/>
                </a:solidFill>
                <a:latin typeface="Courier New" charset="0"/>
              </a:rPr>
              <a:t> + 7n</a:t>
            </a:r>
          </a:p>
        </p:txBody>
      </p:sp>
      <p:sp>
        <p:nvSpPr>
          <p:cNvPr id="37893" name="Rectangle 5"/>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pic>
        <p:nvPicPr>
          <p:cNvPr id="37894" name="Picture 8" descr="F:\cse326\images\race6.1.gif"/>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357188" y="2500313"/>
            <a:ext cx="4554537"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 Box 6"/>
          <p:cNvSpPr txBox="1">
            <a:spLocks noChangeArrowheads="1"/>
          </p:cNvSpPr>
          <p:nvPr>
            <p:custDataLst>
              <p:tags r:id="rId6"/>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7896" name="Slide Number Placeholder 7"/>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95B6BE-6185-4A1E-8452-90A8D51F6247}" type="slidenum">
              <a:rPr lang="en-US" sz="1400" smtClean="0"/>
              <a:pPr/>
              <a:t>44</a:t>
            </a:fld>
            <a:endParaRPr lang="en-US" sz="1400" smtClean="0"/>
          </a:p>
        </p:txBody>
      </p:sp>
      <p:sp>
        <p:nvSpPr>
          <p:cNvPr id="9" name="TextBox 8" hidden="1"/>
          <p:cNvSpPr txBox="1"/>
          <p:nvPr>
            <p:custDataLst>
              <p:tags r:id="rId8"/>
            </p:custDataLst>
          </p:nvPr>
        </p:nvSpPr>
        <p:spPr>
          <a:xfrm>
            <a:off x="5940425" y="6021388"/>
            <a:ext cx="3216275" cy="830262"/>
          </a:xfrm>
          <a:prstGeom prst="rect">
            <a:avLst/>
          </a:prstGeom>
          <a:solidFill>
            <a:schemeClr val="accent5"/>
          </a:solidFill>
        </p:spPr>
        <p:txBody>
          <a:bodyPr wrap="none">
            <a:spAutoFit/>
          </a:bodyPr>
          <a:lstStyle/>
          <a:p>
            <a:pPr>
              <a:defRPr/>
            </a:pPr>
            <a:r>
              <a:rPr lang="en-CA" dirty="0"/>
              <a:t>Log analysis on left one.</a:t>
            </a:r>
          </a:p>
          <a:p>
            <a:pPr>
              <a:defRPr/>
            </a:pPr>
            <a:r>
              <a:rPr lang="en-CA" dirty="0"/>
              <a:t>No next slide.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custDataLst>
              <p:tags r:id="rId1"/>
            </p:custDataLst>
          </p:nvPr>
        </p:nvSpPr>
        <p:spPr/>
        <p:txBody>
          <a:bodyPr/>
          <a:lstStyle/>
          <a:p>
            <a:r>
              <a:rPr lang="en-US" smtClean="0"/>
              <a:t>Race VII</a:t>
            </a:r>
          </a:p>
        </p:txBody>
      </p:sp>
      <p:sp>
        <p:nvSpPr>
          <p:cNvPr id="38915" name="Text Box 3"/>
          <p:cNvSpPr txBox="1">
            <a:spLocks noChangeArrowheads="1"/>
          </p:cNvSpPr>
          <p:nvPr>
            <p:custDataLst>
              <p:tags r:id="rId2"/>
            </p:custDataLst>
          </p:nvPr>
        </p:nvSpPr>
        <p:spPr bwMode="auto">
          <a:xfrm>
            <a:off x="3810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3600" b="1">
                <a:solidFill>
                  <a:srgbClr val="FF0000"/>
                </a:solidFill>
                <a:latin typeface="Courier New" charset="0"/>
              </a:rPr>
              <a:t>mn</a:t>
            </a:r>
            <a:r>
              <a:rPr lang="en-US" sz="3600" b="1" baseline="30000">
                <a:solidFill>
                  <a:srgbClr val="FF0000"/>
                </a:solidFill>
                <a:latin typeface="Courier New" charset="0"/>
              </a:rPr>
              <a:t>3</a:t>
            </a:r>
            <a:endParaRPr lang="en-US" sz="3600" b="1">
              <a:solidFill>
                <a:srgbClr val="FF0000"/>
              </a:solidFill>
              <a:latin typeface="Courier New" charset="0"/>
            </a:endParaRPr>
          </a:p>
        </p:txBody>
      </p:sp>
      <p:sp>
        <p:nvSpPr>
          <p:cNvPr id="38916" name="Rectangle 4"/>
          <p:cNvSpPr>
            <a:spLocks noChangeArrowheads="1"/>
          </p:cNvSpPr>
          <p:nvPr>
            <p:custDataLst>
              <p:tags r:id="rId3"/>
            </p:custDataLst>
          </p:nvPr>
        </p:nvSpPr>
        <p:spPr bwMode="auto">
          <a:xfrm>
            <a:off x="4800600" y="156845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2"/>
                </a:solidFill>
                <a:latin typeface="Courier New" charset="0"/>
              </a:rPr>
              <a:t>2</a:t>
            </a:r>
            <a:r>
              <a:rPr lang="en-US" sz="3600" b="1" baseline="30000">
                <a:solidFill>
                  <a:schemeClr val="accent2"/>
                </a:solidFill>
                <a:latin typeface="Courier New" charset="0"/>
              </a:rPr>
              <a:t>m</a:t>
            </a:r>
            <a:r>
              <a:rPr lang="en-US" sz="3600" b="1">
                <a:solidFill>
                  <a:schemeClr val="accent2"/>
                </a:solidFill>
                <a:latin typeface="Courier New" charset="0"/>
              </a:rPr>
              <a:t>n</a:t>
            </a:r>
          </a:p>
        </p:txBody>
      </p:sp>
      <p:sp>
        <p:nvSpPr>
          <p:cNvPr id="38917" name="Rectangle 5"/>
          <p:cNvSpPr>
            <a:spLocks noChangeArrowheads="1"/>
          </p:cNvSpPr>
          <p:nvPr>
            <p:custDataLst>
              <p:tags r:id="rId4"/>
            </p:custDataLst>
          </p:nvPr>
        </p:nvSpPr>
        <p:spPr bwMode="auto">
          <a:xfrm>
            <a:off x="4324350" y="1568450"/>
            <a:ext cx="70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a:t>vs.</a:t>
            </a:r>
          </a:p>
        </p:txBody>
      </p:sp>
      <p:sp>
        <p:nvSpPr>
          <p:cNvPr id="38918" name="Text Box 6"/>
          <p:cNvSpPr txBox="1">
            <a:spLocks noChangeArrowheads="1"/>
          </p:cNvSpPr>
          <p:nvPr>
            <p:custDataLst>
              <p:tags r:id="rId5"/>
            </p:custDataLst>
          </p:nvPr>
        </p:nvSpPr>
        <p:spPr bwMode="auto">
          <a:xfrm>
            <a:off x="6867525" y="142875"/>
            <a:ext cx="213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lphaLcPeriod"/>
            </a:pPr>
            <a:r>
              <a:rPr lang="en-US" sz="1800">
                <a:solidFill>
                  <a:srgbClr val="FF0000"/>
                </a:solidFill>
              </a:rPr>
              <a:t>Left</a:t>
            </a:r>
          </a:p>
          <a:p>
            <a:pPr>
              <a:buFontTx/>
              <a:buAutoNum type="alphaLcPeriod"/>
            </a:pPr>
            <a:r>
              <a:rPr lang="en-US" sz="1800">
                <a:solidFill>
                  <a:schemeClr val="accent2"/>
                </a:solidFill>
              </a:rPr>
              <a:t>Right</a:t>
            </a:r>
          </a:p>
          <a:p>
            <a:pPr>
              <a:buFontTx/>
              <a:buAutoNum type="alphaLcPeriod"/>
            </a:pPr>
            <a:r>
              <a:rPr lang="en-US" sz="1800">
                <a:solidFill>
                  <a:srgbClr val="7030A0"/>
                </a:solidFill>
              </a:rPr>
              <a:t>Tied</a:t>
            </a:r>
          </a:p>
          <a:p>
            <a:pPr>
              <a:buFontTx/>
              <a:buAutoNum type="alphaLcPeriod"/>
            </a:pPr>
            <a:r>
              <a:rPr lang="en-US" sz="1800"/>
              <a:t>It depends</a:t>
            </a:r>
          </a:p>
        </p:txBody>
      </p:sp>
      <p:sp>
        <p:nvSpPr>
          <p:cNvPr id="38919" name="Slide Number Placeholder 6"/>
          <p:cNvSpPr>
            <a:spLocks noGrp="1"/>
          </p:cNvSpPr>
          <p:nvPr>
            <p:ph type="sldNum" sz="quarter" idx="12"/>
            <p:custDataLst>
              <p:tags r:id="rId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4E1360-CE29-4858-9649-B7276B94840C}" type="slidenum">
              <a:rPr lang="en-US" sz="1400" smtClean="0"/>
              <a:pPr/>
              <a:t>45</a:t>
            </a:fld>
            <a:endParaRPr lang="en-US" sz="1400" smtClean="0"/>
          </a:p>
        </p:txBody>
      </p:sp>
      <p:sp>
        <p:nvSpPr>
          <p:cNvPr id="8" name="TextBox 7" hidden="1"/>
          <p:cNvSpPr txBox="1"/>
          <p:nvPr>
            <p:custDataLst>
              <p:tags r:id="rId7"/>
            </p:custDataLst>
          </p:nvPr>
        </p:nvSpPr>
        <p:spPr>
          <a:xfrm>
            <a:off x="5940425" y="6021388"/>
            <a:ext cx="3251200" cy="830262"/>
          </a:xfrm>
          <a:prstGeom prst="rect">
            <a:avLst/>
          </a:prstGeom>
          <a:solidFill>
            <a:schemeClr val="accent5"/>
          </a:solidFill>
        </p:spPr>
        <p:txBody>
          <a:bodyPr wrap="none">
            <a:spAutoFit/>
          </a:bodyPr>
          <a:lstStyle/>
          <a:p>
            <a:pPr>
              <a:defRPr/>
            </a:pPr>
            <a:r>
              <a:rPr lang="en-CA" dirty="0"/>
              <a:t>No graphs.  Really about</a:t>
            </a:r>
          </a:p>
          <a:p>
            <a:pPr>
              <a:defRPr/>
            </a:pPr>
            <a:r>
              <a:rPr lang="en-CA" dirty="0"/>
              <a:t>What this means.</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1"/>
            </p:custDataLst>
          </p:nvPr>
        </p:nvSpPr>
        <p:spPr>
          <a:xfrm>
            <a:off x="685800" y="0"/>
            <a:ext cx="7772400" cy="1143000"/>
          </a:xfrm>
        </p:spPr>
        <p:txBody>
          <a:bodyPr/>
          <a:lstStyle/>
          <a:p>
            <a:r>
              <a:rPr lang="en-US" smtClean="0"/>
              <a:t>Silicon Downs</a:t>
            </a:r>
          </a:p>
        </p:txBody>
      </p:sp>
      <p:sp>
        <p:nvSpPr>
          <p:cNvPr id="39939" name="Text Box 4"/>
          <p:cNvSpPr txBox="1">
            <a:spLocks noChangeArrowheads="1"/>
          </p:cNvSpPr>
          <p:nvPr>
            <p:custDataLst>
              <p:tags r:id="rId2"/>
            </p:custDataLst>
          </p:nvPr>
        </p:nvSpPr>
        <p:spPr bwMode="auto">
          <a:xfrm>
            <a:off x="974725" y="1143000"/>
            <a:ext cx="22256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FF0000"/>
                </a:solidFill>
              </a:rPr>
              <a:t>Post #1</a:t>
            </a:r>
          </a:p>
          <a:p>
            <a:endParaRPr lang="en-US">
              <a:solidFill>
                <a:srgbClr val="FF0000"/>
              </a:solidFill>
            </a:endParaRPr>
          </a:p>
          <a:p>
            <a:r>
              <a:rPr lang="en-US">
                <a:solidFill>
                  <a:srgbClr val="FF0000"/>
                </a:solidFill>
              </a:rPr>
              <a:t>n</a:t>
            </a:r>
            <a:r>
              <a:rPr lang="en-US" baseline="30000">
                <a:solidFill>
                  <a:srgbClr val="FF0000"/>
                </a:solidFill>
              </a:rPr>
              <a:t>3</a:t>
            </a:r>
            <a:r>
              <a:rPr lang="en-US">
                <a:solidFill>
                  <a:srgbClr val="FF0000"/>
                </a:solidFill>
              </a:rPr>
              <a:t> + 2n</a:t>
            </a:r>
            <a:r>
              <a:rPr lang="en-US" baseline="30000">
                <a:solidFill>
                  <a:srgbClr val="FF0000"/>
                </a:solidFill>
              </a:rPr>
              <a:t>2</a:t>
            </a:r>
            <a:endParaRPr lang="en-US">
              <a:solidFill>
                <a:srgbClr val="FF0000"/>
              </a:solidFill>
            </a:endParaRPr>
          </a:p>
          <a:p>
            <a:endParaRPr lang="en-US">
              <a:solidFill>
                <a:srgbClr val="FF0000"/>
              </a:solidFill>
            </a:endParaRPr>
          </a:p>
          <a:p>
            <a:r>
              <a:rPr lang="en-US">
                <a:solidFill>
                  <a:srgbClr val="FF0000"/>
                </a:solidFill>
              </a:rPr>
              <a:t>n</a:t>
            </a:r>
            <a:r>
              <a:rPr lang="en-US" baseline="30000">
                <a:solidFill>
                  <a:srgbClr val="FF0000"/>
                </a:solidFill>
              </a:rPr>
              <a:t>0.1</a:t>
            </a:r>
            <a:endParaRPr lang="en-US">
              <a:solidFill>
                <a:srgbClr val="FF0000"/>
              </a:solidFill>
            </a:endParaRPr>
          </a:p>
          <a:p>
            <a:endParaRPr lang="en-US">
              <a:solidFill>
                <a:srgbClr val="FF0000"/>
              </a:solidFill>
            </a:endParaRPr>
          </a:p>
          <a:p>
            <a:r>
              <a:rPr lang="en-US">
                <a:solidFill>
                  <a:srgbClr val="FF0000"/>
                </a:solidFill>
              </a:rPr>
              <a:t>n + 100n</a:t>
            </a:r>
            <a:r>
              <a:rPr lang="en-US" baseline="30000">
                <a:solidFill>
                  <a:srgbClr val="FF0000"/>
                </a:solidFill>
              </a:rPr>
              <a:t>0.1</a:t>
            </a:r>
            <a:endParaRPr lang="en-US">
              <a:solidFill>
                <a:srgbClr val="FF0000"/>
              </a:solidFill>
            </a:endParaRPr>
          </a:p>
          <a:p>
            <a:endParaRPr lang="en-US">
              <a:solidFill>
                <a:srgbClr val="FF0000"/>
              </a:solidFill>
            </a:endParaRPr>
          </a:p>
          <a:p>
            <a:r>
              <a:rPr lang="en-US">
                <a:solidFill>
                  <a:srgbClr val="FF0000"/>
                </a:solidFill>
              </a:rPr>
              <a:t>5n</a:t>
            </a:r>
            <a:r>
              <a:rPr lang="en-US" baseline="30000">
                <a:solidFill>
                  <a:srgbClr val="FF0000"/>
                </a:solidFill>
              </a:rPr>
              <a:t>5</a:t>
            </a:r>
            <a:endParaRPr lang="en-US">
              <a:solidFill>
                <a:srgbClr val="FF0000"/>
              </a:solidFill>
            </a:endParaRPr>
          </a:p>
          <a:p>
            <a:endParaRPr lang="en-US">
              <a:solidFill>
                <a:srgbClr val="FF0000"/>
              </a:solidFill>
            </a:endParaRPr>
          </a:p>
          <a:p>
            <a:r>
              <a:rPr lang="en-US">
                <a:solidFill>
                  <a:srgbClr val="FF0000"/>
                </a:solidFill>
              </a:rPr>
              <a:t>n</a:t>
            </a:r>
            <a:r>
              <a:rPr lang="en-US" baseline="30000">
                <a:solidFill>
                  <a:srgbClr val="FF0000"/>
                </a:solidFill>
              </a:rPr>
              <a:t>-15</a:t>
            </a:r>
            <a:r>
              <a:rPr lang="en-US">
                <a:solidFill>
                  <a:srgbClr val="FF0000"/>
                </a:solidFill>
              </a:rPr>
              <a:t>2</a:t>
            </a:r>
            <a:r>
              <a:rPr lang="en-US" baseline="30000">
                <a:solidFill>
                  <a:srgbClr val="FF0000"/>
                </a:solidFill>
              </a:rPr>
              <a:t>n</a:t>
            </a:r>
            <a:r>
              <a:rPr lang="en-US">
                <a:solidFill>
                  <a:srgbClr val="FF0000"/>
                </a:solidFill>
              </a:rPr>
              <a:t>/100</a:t>
            </a:r>
          </a:p>
          <a:p>
            <a:endParaRPr lang="en-US">
              <a:solidFill>
                <a:srgbClr val="FF0000"/>
              </a:solidFill>
            </a:endParaRPr>
          </a:p>
          <a:p>
            <a:r>
              <a:rPr lang="en-US">
                <a:solidFill>
                  <a:srgbClr val="FF0000"/>
                </a:solidFill>
              </a:rPr>
              <a:t>8</a:t>
            </a:r>
            <a:r>
              <a:rPr lang="en-US" baseline="30000">
                <a:solidFill>
                  <a:srgbClr val="FF0000"/>
                </a:solidFill>
              </a:rPr>
              <a:t>2lg n</a:t>
            </a:r>
            <a:endParaRPr lang="en-US">
              <a:solidFill>
                <a:srgbClr val="FF0000"/>
              </a:solidFill>
            </a:endParaRPr>
          </a:p>
          <a:p>
            <a:endParaRPr lang="en-US">
              <a:solidFill>
                <a:srgbClr val="FF0000"/>
              </a:solidFill>
            </a:endParaRPr>
          </a:p>
          <a:p>
            <a:r>
              <a:rPr lang="en-US">
                <a:solidFill>
                  <a:srgbClr val="FF0000"/>
                </a:solidFill>
              </a:rPr>
              <a:t>mn</a:t>
            </a:r>
            <a:r>
              <a:rPr lang="en-US" baseline="30000">
                <a:solidFill>
                  <a:srgbClr val="FF0000"/>
                </a:solidFill>
              </a:rPr>
              <a:t>3</a:t>
            </a:r>
            <a:endParaRPr lang="en-US">
              <a:solidFill>
                <a:srgbClr val="FF0000"/>
              </a:solidFill>
            </a:endParaRPr>
          </a:p>
        </p:txBody>
      </p:sp>
      <p:sp>
        <p:nvSpPr>
          <p:cNvPr id="39940" name="Text Box 5"/>
          <p:cNvSpPr txBox="1">
            <a:spLocks noChangeArrowheads="1"/>
          </p:cNvSpPr>
          <p:nvPr>
            <p:custDataLst>
              <p:tags r:id="rId3"/>
            </p:custDataLst>
          </p:nvPr>
        </p:nvSpPr>
        <p:spPr bwMode="auto">
          <a:xfrm>
            <a:off x="3429000" y="1143000"/>
            <a:ext cx="22860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Post #2</a:t>
            </a:r>
          </a:p>
          <a:p>
            <a:endParaRPr lang="en-US">
              <a:solidFill>
                <a:schemeClr val="accent2"/>
              </a:solidFill>
            </a:endParaRPr>
          </a:p>
          <a:p>
            <a:r>
              <a:rPr lang="en-US">
                <a:solidFill>
                  <a:schemeClr val="accent2"/>
                </a:solidFill>
              </a:rPr>
              <a:t>100n</a:t>
            </a:r>
            <a:r>
              <a:rPr lang="en-US" baseline="30000">
                <a:solidFill>
                  <a:schemeClr val="accent2"/>
                </a:solidFill>
              </a:rPr>
              <a:t>2</a:t>
            </a:r>
            <a:r>
              <a:rPr lang="en-US">
                <a:solidFill>
                  <a:schemeClr val="accent2"/>
                </a:solidFill>
              </a:rPr>
              <a:t> + 1000</a:t>
            </a:r>
          </a:p>
          <a:p>
            <a:endParaRPr lang="en-US">
              <a:solidFill>
                <a:schemeClr val="accent2"/>
              </a:solidFill>
            </a:endParaRPr>
          </a:p>
          <a:p>
            <a:r>
              <a:rPr lang="en-US">
                <a:solidFill>
                  <a:schemeClr val="accent2"/>
                </a:solidFill>
              </a:rPr>
              <a:t>log n</a:t>
            </a:r>
          </a:p>
          <a:p>
            <a:endParaRPr lang="en-US">
              <a:solidFill>
                <a:schemeClr val="accent2"/>
              </a:solidFill>
            </a:endParaRPr>
          </a:p>
          <a:p>
            <a:r>
              <a:rPr lang="en-US">
                <a:solidFill>
                  <a:schemeClr val="accent2"/>
                </a:solidFill>
              </a:rPr>
              <a:t>2n + 10 log n</a:t>
            </a:r>
          </a:p>
          <a:p>
            <a:endParaRPr lang="en-US">
              <a:solidFill>
                <a:schemeClr val="accent2"/>
              </a:solidFill>
            </a:endParaRPr>
          </a:p>
          <a:p>
            <a:r>
              <a:rPr lang="en-US">
                <a:solidFill>
                  <a:schemeClr val="accent2"/>
                </a:solidFill>
              </a:rPr>
              <a:t>n!</a:t>
            </a:r>
          </a:p>
          <a:p>
            <a:endParaRPr lang="en-US">
              <a:solidFill>
                <a:schemeClr val="accent2"/>
              </a:solidFill>
            </a:endParaRPr>
          </a:p>
          <a:p>
            <a:r>
              <a:rPr lang="en-US">
                <a:solidFill>
                  <a:schemeClr val="accent2"/>
                </a:solidFill>
              </a:rPr>
              <a:t>1000n</a:t>
            </a:r>
            <a:r>
              <a:rPr lang="en-US" baseline="30000">
                <a:solidFill>
                  <a:schemeClr val="accent2"/>
                </a:solidFill>
              </a:rPr>
              <a:t>15</a:t>
            </a:r>
            <a:endParaRPr lang="en-US">
              <a:solidFill>
                <a:schemeClr val="accent2"/>
              </a:solidFill>
            </a:endParaRPr>
          </a:p>
          <a:p>
            <a:endParaRPr lang="en-US">
              <a:solidFill>
                <a:schemeClr val="accent2"/>
              </a:solidFill>
            </a:endParaRPr>
          </a:p>
          <a:p>
            <a:r>
              <a:rPr lang="en-US">
                <a:solidFill>
                  <a:schemeClr val="accent2"/>
                </a:solidFill>
              </a:rPr>
              <a:t>3n</a:t>
            </a:r>
            <a:r>
              <a:rPr lang="en-US" baseline="30000">
                <a:solidFill>
                  <a:schemeClr val="accent2"/>
                </a:solidFill>
              </a:rPr>
              <a:t>7</a:t>
            </a:r>
            <a:r>
              <a:rPr lang="en-US">
                <a:solidFill>
                  <a:schemeClr val="accent2"/>
                </a:solidFill>
              </a:rPr>
              <a:t> + 7n</a:t>
            </a:r>
          </a:p>
          <a:p>
            <a:endParaRPr lang="en-US">
              <a:solidFill>
                <a:schemeClr val="accent2"/>
              </a:solidFill>
            </a:endParaRPr>
          </a:p>
          <a:p>
            <a:r>
              <a:rPr lang="en-US">
                <a:solidFill>
                  <a:schemeClr val="accent2"/>
                </a:solidFill>
              </a:rPr>
              <a:t>2</a:t>
            </a:r>
            <a:r>
              <a:rPr lang="en-US" baseline="30000">
                <a:solidFill>
                  <a:schemeClr val="accent2"/>
                </a:solidFill>
              </a:rPr>
              <a:t>m</a:t>
            </a:r>
            <a:r>
              <a:rPr lang="en-US">
                <a:solidFill>
                  <a:schemeClr val="accent2"/>
                </a:solidFill>
              </a:rPr>
              <a:t>n</a:t>
            </a:r>
          </a:p>
        </p:txBody>
      </p:sp>
      <p:sp>
        <p:nvSpPr>
          <p:cNvPr id="39941" name="Text Box 6"/>
          <p:cNvSpPr txBox="1">
            <a:spLocks noChangeArrowheads="1"/>
          </p:cNvSpPr>
          <p:nvPr>
            <p:custDataLst>
              <p:tags r:id="rId4"/>
            </p:custDataLst>
          </p:nvPr>
        </p:nvSpPr>
        <p:spPr bwMode="auto">
          <a:xfrm>
            <a:off x="6705600" y="1143000"/>
            <a:ext cx="2133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Winner</a:t>
            </a:r>
          </a:p>
          <a:p>
            <a:endParaRPr lang="en-US"/>
          </a:p>
          <a:p>
            <a:r>
              <a:rPr lang="en-US"/>
              <a:t>O(n</a:t>
            </a:r>
            <a:r>
              <a:rPr lang="en-US" baseline="30000"/>
              <a:t>2</a:t>
            </a:r>
            <a:r>
              <a:rPr lang="en-US"/>
              <a:t>) </a:t>
            </a:r>
          </a:p>
          <a:p>
            <a:endParaRPr lang="en-US"/>
          </a:p>
          <a:p>
            <a:r>
              <a:rPr lang="en-US"/>
              <a:t>O(log n)</a:t>
            </a:r>
          </a:p>
          <a:p>
            <a:endParaRPr lang="en-US" b="1"/>
          </a:p>
          <a:p>
            <a:r>
              <a:rPr lang="en-US" b="1"/>
              <a:t>TIE</a:t>
            </a:r>
            <a:r>
              <a:rPr lang="en-US"/>
              <a:t> O(n)</a:t>
            </a:r>
          </a:p>
          <a:p>
            <a:endParaRPr lang="en-US"/>
          </a:p>
          <a:p>
            <a:r>
              <a:rPr lang="en-US"/>
              <a:t>O(n</a:t>
            </a:r>
            <a:r>
              <a:rPr lang="en-US" baseline="30000"/>
              <a:t>5</a:t>
            </a:r>
            <a:r>
              <a:rPr lang="en-US"/>
              <a:t>)</a:t>
            </a:r>
          </a:p>
          <a:p>
            <a:endParaRPr lang="en-US"/>
          </a:p>
          <a:p>
            <a:r>
              <a:rPr lang="en-US"/>
              <a:t>O(n</a:t>
            </a:r>
            <a:r>
              <a:rPr lang="en-US" baseline="30000"/>
              <a:t>15</a:t>
            </a:r>
            <a:r>
              <a:rPr lang="en-US"/>
              <a:t>)</a:t>
            </a:r>
          </a:p>
          <a:p>
            <a:endParaRPr lang="en-US"/>
          </a:p>
          <a:p>
            <a:r>
              <a:rPr lang="en-US"/>
              <a:t>O(n</a:t>
            </a:r>
            <a:r>
              <a:rPr lang="en-US" baseline="30000"/>
              <a:t>6</a:t>
            </a:r>
            <a:r>
              <a:rPr lang="en-US"/>
              <a:t>)</a:t>
            </a:r>
          </a:p>
          <a:p>
            <a:endParaRPr lang="en-US" b="1"/>
          </a:p>
          <a:p>
            <a:r>
              <a:rPr lang="en-US" b="1"/>
              <a:t>IT DEPENDS</a:t>
            </a:r>
            <a:endParaRPr lang="en-US"/>
          </a:p>
        </p:txBody>
      </p:sp>
      <p:sp>
        <p:nvSpPr>
          <p:cNvPr id="39942" name="Slide Number Placeholder 5"/>
          <p:cNvSpPr>
            <a:spLocks noGrp="1"/>
          </p:cNvSpPr>
          <p:nvPr>
            <p:ph type="sldNum" sz="quarter" idx="12"/>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A93C5C6-BA2C-4F40-8A33-2B98C3505568}" type="slidenum">
              <a:rPr lang="en-US" sz="1400" smtClean="0"/>
              <a:pPr/>
              <a:t>46</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a:xfrm>
            <a:off x="685800" y="381000"/>
            <a:ext cx="7772400" cy="1143000"/>
          </a:xfrm>
        </p:spPr>
        <p:txBody>
          <a:bodyPr/>
          <a:lstStyle/>
          <a:p>
            <a:r>
              <a:rPr lang="en-US" sz="4000" smtClean="0"/>
              <a:t>Mounties Find Silicon Downs Fixed</a:t>
            </a:r>
          </a:p>
        </p:txBody>
      </p:sp>
      <p:sp>
        <p:nvSpPr>
          <p:cNvPr id="40963" name="Rectangle 3"/>
          <p:cNvSpPr>
            <a:spLocks noGrp="1" noChangeArrowheads="1"/>
          </p:cNvSpPr>
          <p:nvPr>
            <p:ph type="body" idx="1"/>
            <p:custDataLst>
              <p:tags r:id="rId2"/>
            </p:custDataLst>
          </p:nvPr>
        </p:nvSpPr>
        <p:spPr>
          <a:xfrm>
            <a:off x="685800" y="1500188"/>
            <a:ext cx="8353425" cy="4114800"/>
          </a:xfrm>
        </p:spPr>
        <p:txBody>
          <a:bodyPr/>
          <a:lstStyle/>
          <a:p>
            <a:r>
              <a:rPr lang="en-US" smtClean="0"/>
              <a:t>The fix sheet (typical growth rates in order)</a:t>
            </a:r>
          </a:p>
          <a:p>
            <a:pPr lvl="1"/>
            <a:r>
              <a:rPr lang="en-US" smtClean="0">
                <a:solidFill>
                  <a:srgbClr val="339933"/>
                </a:solidFill>
              </a:rPr>
              <a:t>constant:	O(1)</a:t>
            </a:r>
          </a:p>
          <a:p>
            <a:pPr lvl="1"/>
            <a:r>
              <a:rPr lang="en-US" smtClean="0">
                <a:solidFill>
                  <a:srgbClr val="339933"/>
                </a:solidFill>
              </a:rPr>
              <a:t>logarithmic:	O(log n)	(log</a:t>
            </a:r>
            <a:r>
              <a:rPr lang="en-US" baseline="-25000" smtClean="0">
                <a:solidFill>
                  <a:srgbClr val="339933"/>
                </a:solidFill>
              </a:rPr>
              <a:t>k</a:t>
            </a:r>
            <a:r>
              <a:rPr lang="en-US" smtClean="0">
                <a:solidFill>
                  <a:srgbClr val="339933"/>
                </a:solidFill>
              </a:rPr>
              <a:t>n, log (n</a:t>
            </a:r>
            <a:r>
              <a:rPr lang="en-US" baseline="30000" smtClean="0">
                <a:solidFill>
                  <a:srgbClr val="339933"/>
                </a:solidFill>
              </a:rPr>
              <a:t>2</a:t>
            </a:r>
            <a:r>
              <a:rPr lang="en-US" smtClean="0">
                <a:solidFill>
                  <a:srgbClr val="339933"/>
                </a:solidFill>
              </a:rPr>
              <a:t>) </a:t>
            </a:r>
            <a:r>
              <a:rPr lang="en-US" smtClean="0">
                <a:solidFill>
                  <a:srgbClr val="339933"/>
                </a:solidFill>
                <a:sym typeface="Symbol" pitchFamily="18" charset="2"/>
              </a:rPr>
              <a:t> O(log n))</a:t>
            </a:r>
            <a:endParaRPr lang="en-US" smtClean="0">
              <a:solidFill>
                <a:srgbClr val="339933"/>
              </a:solidFill>
            </a:endParaRPr>
          </a:p>
          <a:p>
            <a:pPr lvl="1"/>
            <a:r>
              <a:rPr lang="en-US" smtClean="0">
                <a:solidFill>
                  <a:srgbClr val="339933"/>
                </a:solidFill>
              </a:rPr>
              <a:t>poly-log:	O((log n)</a:t>
            </a:r>
            <a:r>
              <a:rPr lang="en-US" baseline="30000" smtClean="0">
                <a:solidFill>
                  <a:srgbClr val="339933"/>
                </a:solidFill>
              </a:rPr>
              <a:t>k</a:t>
            </a:r>
            <a:r>
              <a:rPr lang="en-US" smtClean="0">
                <a:solidFill>
                  <a:srgbClr val="339933"/>
                </a:solidFill>
              </a:rPr>
              <a:t>)</a:t>
            </a:r>
          </a:p>
          <a:p>
            <a:pPr lvl="1"/>
            <a:r>
              <a:rPr lang="en-US" smtClean="0">
                <a:solidFill>
                  <a:srgbClr val="339933"/>
                </a:solidFill>
              </a:rPr>
              <a:t>linear:		O(n)</a:t>
            </a:r>
          </a:p>
          <a:p>
            <a:pPr lvl="1"/>
            <a:r>
              <a:rPr lang="en-US" smtClean="0">
                <a:solidFill>
                  <a:srgbClr val="339933"/>
                </a:solidFill>
              </a:rPr>
              <a:t>log-linear:	O(n log n)</a:t>
            </a:r>
          </a:p>
          <a:p>
            <a:pPr lvl="1"/>
            <a:r>
              <a:rPr lang="en-US" smtClean="0">
                <a:solidFill>
                  <a:srgbClr val="339933"/>
                </a:solidFill>
              </a:rPr>
              <a:t>superlinear:	O(n</a:t>
            </a:r>
            <a:r>
              <a:rPr lang="en-US" baseline="30000" smtClean="0">
                <a:solidFill>
                  <a:srgbClr val="339933"/>
                </a:solidFill>
              </a:rPr>
              <a:t>1+c</a:t>
            </a:r>
            <a:r>
              <a:rPr lang="en-US" smtClean="0">
                <a:solidFill>
                  <a:srgbClr val="339933"/>
                </a:solidFill>
              </a:rPr>
              <a:t>)		(c is a constant &gt; 0)</a:t>
            </a:r>
          </a:p>
          <a:p>
            <a:pPr lvl="1"/>
            <a:r>
              <a:rPr lang="en-US" smtClean="0">
                <a:solidFill>
                  <a:srgbClr val="339933"/>
                </a:solidFill>
              </a:rPr>
              <a:t>quadratic:	O(n</a:t>
            </a:r>
            <a:r>
              <a:rPr lang="en-US" baseline="30000" smtClean="0">
                <a:solidFill>
                  <a:srgbClr val="339933"/>
                </a:solidFill>
              </a:rPr>
              <a:t>2</a:t>
            </a:r>
            <a:r>
              <a:rPr lang="en-US" smtClean="0">
                <a:solidFill>
                  <a:srgbClr val="339933"/>
                </a:solidFill>
              </a:rPr>
              <a:t>)</a:t>
            </a:r>
          </a:p>
          <a:p>
            <a:pPr lvl="1"/>
            <a:r>
              <a:rPr lang="en-US" smtClean="0">
                <a:solidFill>
                  <a:srgbClr val="339933"/>
                </a:solidFill>
              </a:rPr>
              <a:t>cubic:		O(n</a:t>
            </a:r>
            <a:r>
              <a:rPr lang="en-US" baseline="30000" smtClean="0">
                <a:solidFill>
                  <a:srgbClr val="339933"/>
                </a:solidFill>
              </a:rPr>
              <a:t>3</a:t>
            </a:r>
            <a:r>
              <a:rPr lang="en-US" smtClean="0">
                <a:solidFill>
                  <a:srgbClr val="339933"/>
                </a:solidFill>
              </a:rPr>
              <a:t>)</a:t>
            </a:r>
          </a:p>
          <a:p>
            <a:pPr lvl="1"/>
            <a:r>
              <a:rPr lang="en-US" smtClean="0">
                <a:solidFill>
                  <a:srgbClr val="339933"/>
                </a:solidFill>
              </a:rPr>
              <a:t>polynomial:	O(n</a:t>
            </a:r>
            <a:r>
              <a:rPr lang="en-US" baseline="30000" smtClean="0">
                <a:solidFill>
                  <a:srgbClr val="339933"/>
                </a:solidFill>
              </a:rPr>
              <a:t>k</a:t>
            </a:r>
            <a:r>
              <a:rPr lang="en-US" smtClean="0">
                <a:solidFill>
                  <a:srgbClr val="339933"/>
                </a:solidFill>
              </a:rPr>
              <a:t>)		(k is a constant)</a:t>
            </a:r>
          </a:p>
          <a:p>
            <a:pPr lvl="1"/>
            <a:r>
              <a:rPr lang="en-US" smtClean="0">
                <a:solidFill>
                  <a:srgbClr val="FF0000"/>
                </a:solidFill>
              </a:rPr>
              <a:t>exponential:	O(c</a:t>
            </a:r>
            <a:r>
              <a:rPr lang="en-US" baseline="30000" smtClean="0">
                <a:solidFill>
                  <a:srgbClr val="FF0000"/>
                </a:solidFill>
              </a:rPr>
              <a:t>n</a:t>
            </a:r>
            <a:r>
              <a:rPr lang="en-US" smtClean="0">
                <a:solidFill>
                  <a:srgbClr val="FF0000"/>
                </a:solidFill>
              </a:rPr>
              <a:t>)		(c is a constant &gt; 1)</a:t>
            </a:r>
          </a:p>
        </p:txBody>
      </p:sp>
      <p:sp>
        <p:nvSpPr>
          <p:cNvPr id="40964" name="TextBox 3"/>
          <p:cNvSpPr txBox="1">
            <a:spLocks noChangeArrowheads="1"/>
          </p:cNvSpPr>
          <p:nvPr>
            <p:custDataLst>
              <p:tags r:id="rId3"/>
            </p:custDataLst>
          </p:nvPr>
        </p:nvSpPr>
        <p:spPr bwMode="auto">
          <a:xfrm>
            <a:off x="7356475" y="5467350"/>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339933"/>
                </a:solidFill>
              </a:rPr>
              <a:t>“tractable”</a:t>
            </a:r>
          </a:p>
        </p:txBody>
      </p:sp>
      <p:sp>
        <p:nvSpPr>
          <p:cNvPr id="40965" name="TextBox 4"/>
          <p:cNvSpPr txBox="1">
            <a:spLocks noChangeArrowheads="1"/>
          </p:cNvSpPr>
          <p:nvPr>
            <p:custDataLst>
              <p:tags r:id="rId4"/>
            </p:custDataLst>
          </p:nvPr>
        </p:nvSpPr>
        <p:spPr bwMode="auto">
          <a:xfrm>
            <a:off x="7286625" y="6253163"/>
            <a:ext cx="175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“intractable”</a:t>
            </a:r>
          </a:p>
        </p:txBody>
      </p:sp>
      <p:sp>
        <p:nvSpPr>
          <p:cNvPr id="40966" name="Slide Number Placeholder 5"/>
          <p:cNvSpPr>
            <a:spLocks noGrp="1"/>
          </p:cNvSpPr>
          <p:nvPr>
            <p:ph type="sldNum" sz="quarter" idx="12"/>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3878F5-DCA1-47C9-AA10-B8BB425A43DE}" type="slidenum">
              <a:rPr lang="en-US" sz="1400" smtClean="0"/>
              <a:pPr/>
              <a:t>47</a:t>
            </a:fld>
            <a:endParaRPr lang="en-US" sz="1400" smtClean="0"/>
          </a:p>
        </p:txBody>
      </p:sp>
      <p:sp>
        <p:nvSpPr>
          <p:cNvPr id="40967" name="TextBox 1"/>
          <p:cNvSpPr txBox="1">
            <a:spLocks noChangeArrowheads="1"/>
          </p:cNvSpPr>
          <p:nvPr>
            <p:custDataLst>
              <p:tags r:id="rId6"/>
            </p:custDataLst>
          </p:nvPr>
        </p:nvSpPr>
        <p:spPr bwMode="auto">
          <a:xfrm>
            <a:off x="5205413" y="3892550"/>
            <a:ext cx="397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339933"/>
                </a:solidFill>
              </a:rPr>
              <a:t>note: even a tiny power “beats” a log</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1"/>
            </p:custDataLst>
          </p:nvPr>
        </p:nvSpPr>
        <p:spPr>
          <a:xfrm>
            <a:off x="685800" y="381000"/>
            <a:ext cx="7772400" cy="1143000"/>
          </a:xfrm>
        </p:spPr>
        <p:txBody>
          <a:bodyPr/>
          <a:lstStyle/>
          <a:p>
            <a:r>
              <a:rPr lang="en-US" sz="4000" smtClean="0"/>
              <a:t>The VERY Fixed Parts</a:t>
            </a:r>
          </a:p>
        </p:txBody>
      </p:sp>
      <p:sp>
        <p:nvSpPr>
          <p:cNvPr id="41987" name="Rectangle 3"/>
          <p:cNvSpPr>
            <a:spLocks noGrp="1" noChangeArrowheads="1"/>
          </p:cNvSpPr>
          <p:nvPr>
            <p:ph type="body" idx="1"/>
            <p:custDataLst>
              <p:tags r:id="rId2"/>
            </p:custDataLst>
          </p:nvPr>
        </p:nvSpPr>
        <p:spPr>
          <a:xfrm>
            <a:off x="685800" y="1500188"/>
            <a:ext cx="8077200" cy="4114800"/>
          </a:xfrm>
        </p:spPr>
        <p:txBody>
          <a:bodyPr/>
          <a:lstStyle/>
          <a:p>
            <a:r>
              <a:rPr lang="en-US" smtClean="0"/>
              <a:t>There’s also a notion of asymptotic “dominance”, which means one function as a fraction of another (asymptotically dominant) function goes to zero.</a:t>
            </a:r>
          </a:p>
          <a:p>
            <a:r>
              <a:rPr lang="en-US" smtClean="0"/>
              <a:t>Each line below dominates the one above it:</a:t>
            </a:r>
          </a:p>
          <a:p>
            <a:pPr lvl="1"/>
            <a:r>
              <a:rPr lang="en-US" smtClean="0">
                <a:solidFill>
                  <a:srgbClr val="339933"/>
                </a:solidFill>
              </a:rPr>
              <a:t>O(1)</a:t>
            </a:r>
          </a:p>
          <a:p>
            <a:pPr lvl="1"/>
            <a:r>
              <a:rPr lang="en-US" smtClean="0">
                <a:solidFill>
                  <a:srgbClr val="339933"/>
                </a:solidFill>
              </a:rPr>
              <a:t>O(log</a:t>
            </a:r>
            <a:r>
              <a:rPr lang="en-US" baseline="30000" smtClean="0">
                <a:solidFill>
                  <a:srgbClr val="339933"/>
                </a:solidFill>
              </a:rPr>
              <a:t>k</a:t>
            </a:r>
            <a:r>
              <a:rPr lang="en-US" smtClean="0">
                <a:solidFill>
                  <a:srgbClr val="339933"/>
                </a:solidFill>
              </a:rPr>
              <a:t> n), where k &gt; 0</a:t>
            </a:r>
          </a:p>
          <a:p>
            <a:pPr lvl="1"/>
            <a:r>
              <a:rPr lang="en-US" smtClean="0">
                <a:solidFill>
                  <a:srgbClr val="339933"/>
                </a:solidFill>
              </a:rPr>
              <a:t>O(n</a:t>
            </a:r>
            <a:r>
              <a:rPr lang="en-US" baseline="30000" smtClean="0">
                <a:solidFill>
                  <a:srgbClr val="339933"/>
                </a:solidFill>
              </a:rPr>
              <a:t>c</a:t>
            </a:r>
            <a:r>
              <a:rPr lang="en-US" smtClean="0">
                <a:solidFill>
                  <a:srgbClr val="339933"/>
                </a:solidFill>
              </a:rPr>
              <a:t>), where 0 &lt; c &lt; 1</a:t>
            </a:r>
          </a:p>
          <a:p>
            <a:pPr lvl="1"/>
            <a:r>
              <a:rPr lang="en-US" smtClean="0">
                <a:solidFill>
                  <a:srgbClr val="339933"/>
                </a:solidFill>
              </a:rPr>
              <a:t>O(n)</a:t>
            </a:r>
          </a:p>
          <a:p>
            <a:pPr lvl="1"/>
            <a:r>
              <a:rPr lang="en-US" smtClean="0">
                <a:solidFill>
                  <a:srgbClr val="339933"/>
                </a:solidFill>
              </a:rPr>
              <a:t>O(n (log n)</a:t>
            </a:r>
            <a:r>
              <a:rPr lang="en-US" baseline="30000" smtClean="0">
                <a:solidFill>
                  <a:srgbClr val="339933"/>
                </a:solidFill>
              </a:rPr>
              <a:t>k</a:t>
            </a:r>
            <a:r>
              <a:rPr lang="en-US" smtClean="0">
                <a:solidFill>
                  <a:srgbClr val="339933"/>
                </a:solidFill>
              </a:rPr>
              <a:t>), where k &gt; 0</a:t>
            </a:r>
            <a:r>
              <a:rPr lang="en-US" baseline="30000" smtClean="0">
                <a:solidFill>
                  <a:srgbClr val="339933"/>
                </a:solidFill>
              </a:rPr>
              <a:t> </a:t>
            </a:r>
            <a:endParaRPr lang="en-US" smtClean="0">
              <a:solidFill>
                <a:srgbClr val="339933"/>
              </a:solidFill>
            </a:endParaRPr>
          </a:p>
          <a:p>
            <a:pPr lvl="1"/>
            <a:r>
              <a:rPr lang="en-US" smtClean="0">
                <a:solidFill>
                  <a:srgbClr val="339933"/>
                </a:solidFill>
              </a:rPr>
              <a:t>O(n</a:t>
            </a:r>
            <a:r>
              <a:rPr lang="en-US" baseline="30000" smtClean="0">
                <a:solidFill>
                  <a:srgbClr val="339933"/>
                </a:solidFill>
              </a:rPr>
              <a:t>1+c</a:t>
            </a:r>
            <a:r>
              <a:rPr lang="en-US" smtClean="0">
                <a:solidFill>
                  <a:srgbClr val="339933"/>
                </a:solidFill>
              </a:rPr>
              <a:t>), where 0 &lt; c &lt; 1</a:t>
            </a:r>
          </a:p>
          <a:p>
            <a:pPr lvl="1"/>
            <a:r>
              <a:rPr lang="en-US" smtClean="0">
                <a:solidFill>
                  <a:srgbClr val="339933"/>
                </a:solidFill>
              </a:rPr>
              <a:t>O(n</a:t>
            </a:r>
            <a:r>
              <a:rPr lang="en-US" baseline="30000" smtClean="0">
                <a:solidFill>
                  <a:srgbClr val="339933"/>
                </a:solidFill>
              </a:rPr>
              <a:t>k</a:t>
            </a:r>
            <a:r>
              <a:rPr lang="en-US" smtClean="0">
                <a:solidFill>
                  <a:srgbClr val="339933"/>
                </a:solidFill>
              </a:rPr>
              <a:t>), where k </a:t>
            </a:r>
            <a:r>
              <a:rPr lang="en-US" smtClean="0">
                <a:solidFill>
                  <a:srgbClr val="339933"/>
                </a:solidFill>
                <a:sym typeface="Symbol" pitchFamily="18" charset="2"/>
              </a:rPr>
              <a:t> 2 (the rest of the polynomials)</a:t>
            </a:r>
          </a:p>
          <a:p>
            <a:pPr lvl="1"/>
            <a:r>
              <a:rPr lang="en-US" smtClean="0">
                <a:solidFill>
                  <a:srgbClr val="FF0000"/>
                </a:solidFill>
              </a:rPr>
              <a:t>O(c</a:t>
            </a:r>
            <a:r>
              <a:rPr lang="en-US" baseline="30000" smtClean="0">
                <a:solidFill>
                  <a:srgbClr val="FF0000"/>
                </a:solidFill>
              </a:rPr>
              <a:t>n</a:t>
            </a:r>
            <a:r>
              <a:rPr lang="en-US" smtClean="0">
                <a:solidFill>
                  <a:srgbClr val="FF0000"/>
                </a:solidFill>
              </a:rPr>
              <a:t>), where c &gt; 1</a:t>
            </a:r>
          </a:p>
        </p:txBody>
      </p:sp>
      <p:sp>
        <p:nvSpPr>
          <p:cNvPr id="41988"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F12C8E-1033-4CB3-823C-233DCAF39373}" type="slidenum">
              <a:rPr lang="en-US" sz="1400" smtClean="0"/>
              <a:pPr/>
              <a:t>48</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1"/>
            </p:custDataLst>
          </p:nvPr>
        </p:nvSpPr>
        <p:spPr>
          <a:xfrm>
            <a:off x="685800" y="381000"/>
            <a:ext cx="7772400" cy="1143000"/>
          </a:xfrm>
        </p:spPr>
        <p:txBody>
          <a:bodyPr/>
          <a:lstStyle/>
          <a:p>
            <a:r>
              <a:rPr lang="en-US" sz="4000" smtClean="0"/>
              <a:t>USE those cheat sheets!</a:t>
            </a:r>
          </a:p>
        </p:txBody>
      </p:sp>
      <p:sp>
        <p:nvSpPr>
          <p:cNvPr id="43011" name="Rectangle 3"/>
          <p:cNvSpPr>
            <a:spLocks noGrp="1" noChangeArrowheads="1"/>
          </p:cNvSpPr>
          <p:nvPr>
            <p:ph type="body" idx="1"/>
            <p:custDataLst>
              <p:tags r:id="rId2"/>
            </p:custDataLst>
          </p:nvPr>
        </p:nvSpPr>
        <p:spPr>
          <a:xfrm>
            <a:off x="685800" y="1500188"/>
            <a:ext cx="8077200" cy="4114800"/>
          </a:xfrm>
        </p:spPr>
        <p:txBody>
          <a:bodyPr/>
          <a:lstStyle/>
          <a:p>
            <a:r>
              <a:rPr lang="en-US" smtClean="0"/>
              <a:t>Which is faster, n</a:t>
            </a:r>
            <a:r>
              <a:rPr lang="en-US" baseline="30000" smtClean="0"/>
              <a:t>3</a:t>
            </a:r>
            <a:r>
              <a:rPr lang="en-US" smtClean="0"/>
              <a:t> or n</a:t>
            </a:r>
            <a:r>
              <a:rPr lang="en-US" baseline="30000" smtClean="0"/>
              <a:t>3 </a:t>
            </a:r>
            <a:r>
              <a:rPr lang="en-US" smtClean="0"/>
              <a:t>log n?</a:t>
            </a:r>
          </a:p>
          <a:p>
            <a:pPr>
              <a:buFontTx/>
              <a:buNone/>
            </a:pPr>
            <a:r>
              <a:rPr lang="en-US" baseline="30000" smtClean="0"/>
              <a:t>(Hint: try dividing one by the other.)</a:t>
            </a:r>
          </a:p>
          <a:p>
            <a:pPr>
              <a:buFontTx/>
              <a:buNone/>
            </a:pPr>
            <a:endParaRPr lang="en-US" smtClean="0"/>
          </a:p>
          <a:p>
            <a:pPr>
              <a:buFontTx/>
              <a:buNone/>
            </a:pPr>
            <a:endParaRPr lang="en-US" smtClean="0"/>
          </a:p>
          <a:p>
            <a:r>
              <a:rPr lang="en-US" smtClean="0"/>
              <a:t>Which is faster, n</a:t>
            </a:r>
            <a:r>
              <a:rPr lang="en-US" baseline="30000" smtClean="0"/>
              <a:t>3</a:t>
            </a:r>
            <a:r>
              <a:rPr lang="en-US" smtClean="0"/>
              <a:t> or n</a:t>
            </a:r>
            <a:r>
              <a:rPr lang="en-US" baseline="30000" smtClean="0"/>
              <a:t>3.01</a:t>
            </a:r>
            <a:r>
              <a:rPr lang="en-US" smtClean="0"/>
              <a:t>/log n?</a:t>
            </a:r>
          </a:p>
          <a:p>
            <a:pPr>
              <a:buFontTx/>
              <a:buNone/>
            </a:pPr>
            <a:r>
              <a:rPr lang="en-US" baseline="30000" smtClean="0"/>
              <a:t>(Ditto the hint above!)</a:t>
            </a:r>
          </a:p>
          <a:p>
            <a:pPr>
              <a:buFontTx/>
              <a:buNone/>
            </a:pPr>
            <a:endParaRPr lang="en-US" baseline="30000" smtClean="0"/>
          </a:p>
        </p:txBody>
      </p:sp>
      <p:sp>
        <p:nvSpPr>
          <p:cNvPr id="43012"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49134D-C02D-48E5-8383-A46A870E0798}" type="slidenum">
              <a:rPr lang="en-US" sz="1400" smtClean="0"/>
              <a:pPr/>
              <a:t>49</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smtClean="0"/>
              <a:t>Example Proof by Induction</a:t>
            </a:r>
          </a:p>
        </p:txBody>
      </p:sp>
      <p:sp>
        <p:nvSpPr>
          <p:cNvPr id="11267" name="Rectangle 3"/>
          <p:cNvSpPr>
            <a:spLocks noGrp="1" noChangeArrowheads="1"/>
          </p:cNvSpPr>
          <p:nvPr>
            <p:ph type="body" idx="1"/>
            <p:custDataLst>
              <p:tags r:id="rId2"/>
            </p:custDataLst>
          </p:nvPr>
        </p:nvSpPr>
        <p:spPr/>
        <p:txBody>
          <a:bodyPr/>
          <a:lstStyle/>
          <a:p>
            <a:pPr>
              <a:buFontTx/>
              <a:buNone/>
              <a:defRPr/>
            </a:pPr>
            <a:r>
              <a:rPr lang="en-US" dirty="0" smtClean="0"/>
              <a:t>A number is divisible by 3 </a:t>
            </a:r>
            <a:r>
              <a:rPr lang="en-US" dirty="0" err="1" smtClean="0"/>
              <a:t>iff</a:t>
            </a:r>
            <a:r>
              <a:rPr lang="en-US" dirty="0" smtClean="0"/>
              <a:t> the sum of its digits is divisible by three</a:t>
            </a:r>
          </a:p>
          <a:p>
            <a:pPr marL="0" indent="0">
              <a:buFontTx/>
              <a:buNone/>
              <a:defRPr/>
            </a:pPr>
            <a:endParaRPr lang="en-US" dirty="0" smtClean="0"/>
          </a:p>
        </p:txBody>
      </p:sp>
      <p:sp>
        <p:nvSpPr>
          <p:cNvPr id="614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56E897-CF4E-4658-B06F-CCACFFF418AF}" type="slidenum">
              <a:rPr lang="en-US" sz="1400" smtClean="0"/>
              <a:pPr/>
              <a:t>5</a:t>
            </a:fld>
            <a:endParaRPr lang="en-US" sz="1400" smtClean="0"/>
          </a:p>
        </p:txBody>
      </p:sp>
      <p:sp>
        <p:nvSpPr>
          <p:cNvPr id="2" name="TextBox 1" hidden="1"/>
          <p:cNvSpPr txBox="1"/>
          <p:nvPr>
            <p:custDataLst>
              <p:tags r:id="rId4"/>
            </p:custDataLst>
          </p:nvPr>
        </p:nvSpPr>
        <p:spPr>
          <a:xfrm>
            <a:off x="6372225" y="6021388"/>
            <a:ext cx="1808163" cy="461962"/>
          </a:xfrm>
          <a:prstGeom prst="rect">
            <a:avLst/>
          </a:prstGeom>
          <a:solidFill>
            <a:schemeClr val="accent5"/>
          </a:solidFill>
        </p:spPr>
        <p:txBody>
          <a:bodyPr wrap="none">
            <a:spAutoFit/>
          </a:bodyPr>
          <a:lstStyle/>
          <a:p>
            <a:pPr>
              <a:defRPr/>
            </a:pPr>
            <a:r>
              <a:rPr lang="en-CA" dirty="0"/>
              <a:t>Next: </a:t>
            </a:r>
            <a:r>
              <a:rPr lang="en-CA" dirty="0" err="1"/>
              <a:t>def’ns</a:t>
            </a:r>
            <a:r>
              <a:rPr lang="en-CA" dirty="0"/>
              <a:t>.</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custDataLst>
              <p:tags r:id="rId1"/>
            </p:custDataLst>
          </p:nvPr>
        </p:nvSpPr>
        <p:spPr/>
        <p:txBody>
          <a:bodyPr/>
          <a:lstStyle/>
          <a:p>
            <a:r>
              <a:rPr lang="en-US" smtClean="0"/>
              <a:t>Today’s Outline</a:t>
            </a:r>
          </a:p>
        </p:txBody>
      </p:sp>
      <p:sp>
        <p:nvSpPr>
          <p:cNvPr id="44035" name="Rectangle 3"/>
          <p:cNvSpPr>
            <a:spLocks noGrp="1" noChangeArrowheads="1"/>
          </p:cNvSpPr>
          <p:nvPr>
            <p:ph type="body" idx="1"/>
            <p:custDataLst>
              <p:tags r:id="rId2"/>
            </p:custDataLst>
          </p:nvPr>
        </p:nvSpPr>
        <p:spPr/>
        <p:txBody>
          <a:bodyPr/>
          <a:lstStyle/>
          <a:p>
            <a:r>
              <a:rPr lang="en-US" smtClean="0">
                <a:solidFill>
                  <a:schemeClr val="bg2"/>
                </a:solidFill>
              </a:rPr>
              <a:t>Programming Project #1 and Forming Teams</a:t>
            </a:r>
          </a:p>
          <a:p>
            <a:r>
              <a:rPr lang="en-US" smtClean="0">
                <a:solidFill>
                  <a:schemeClr val="bg2"/>
                </a:solidFill>
              </a:rPr>
              <a:t>Brief Proof Reminder</a:t>
            </a:r>
          </a:p>
          <a:p>
            <a:r>
              <a:rPr lang="en-US" smtClean="0">
                <a:solidFill>
                  <a:schemeClr val="bg2"/>
                </a:solidFill>
              </a:rPr>
              <a:t>Asymptotic Analysis, Briefly</a:t>
            </a:r>
          </a:p>
          <a:p>
            <a:r>
              <a:rPr lang="en-US" smtClean="0">
                <a:solidFill>
                  <a:schemeClr val="bg2"/>
                </a:solidFill>
              </a:rPr>
              <a:t>Silicon Downs and the SD Cheat Sheet</a:t>
            </a:r>
          </a:p>
          <a:p>
            <a:r>
              <a:rPr lang="en-US" smtClean="0"/>
              <a:t>Asymptotic Analysis, Proofs and Programs</a:t>
            </a:r>
          </a:p>
          <a:p>
            <a:r>
              <a:rPr lang="en-US" smtClean="0"/>
              <a:t>Examples and Exercises</a:t>
            </a:r>
          </a:p>
        </p:txBody>
      </p:sp>
      <p:sp>
        <p:nvSpPr>
          <p:cNvPr id="4403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E87D85-FA73-416A-9A92-3237783C8854}" type="slidenum">
              <a:rPr lang="en-US" sz="1400" smtClean="0"/>
              <a:pPr/>
              <a:t>50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custDataLst>
              <p:tags r:id="rId1"/>
            </p:custDataLst>
          </p:nvPr>
        </p:nvSpPr>
        <p:spPr>
          <a:xfrm>
            <a:off x="685800" y="228600"/>
            <a:ext cx="7772400" cy="1143000"/>
          </a:xfrm>
        </p:spPr>
        <p:txBody>
          <a:bodyPr/>
          <a:lstStyle/>
          <a:p>
            <a:r>
              <a:rPr lang="en-US" smtClean="0"/>
              <a:t>Terminology (Reminder)</a:t>
            </a:r>
          </a:p>
        </p:txBody>
      </p:sp>
      <p:sp>
        <p:nvSpPr>
          <p:cNvPr id="45059" name="Rectangle 3"/>
          <p:cNvSpPr>
            <a:spLocks noGrp="1" noChangeArrowheads="1"/>
          </p:cNvSpPr>
          <p:nvPr>
            <p:ph type="body" idx="1"/>
            <p:custDataLst>
              <p:tags r:id="rId2"/>
            </p:custDataLst>
          </p:nvPr>
        </p:nvSpPr>
        <p:spPr>
          <a:xfrm>
            <a:off x="685800" y="1447800"/>
            <a:ext cx="7772400" cy="4114800"/>
          </a:xfrm>
        </p:spPr>
        <p:txBody>
          <a:bodyPr/>
          <a:lstStyle/>
          <a:p>
            <a:pPr>
              <a:buFontTx/>
              <a:buNone/>
            </a:pPr>
            <a:r>
              <a:rPr lang="en-US" smtClean="0"/>
              <a:t>Given an algorithm whose running time is T(n)</a:t>
            </a:r>
          </a:p>
          <a:p>
            <a:pPr lvl="1"/>
            <a:r>
              <a:rPr lang="en-US" smtClean="0"/>
              <a:t>T(n) </a:t>
            </a:r>
            <a:r>
              <a:rPr lang="en-US" smtClean="0">
                <a:sym typeface="Symbol" pitchFamily="18" charset="2"/>
              </a:rPr>
              <a:t></a:t>
            </a:r>
            <a:r>
              <a:rPr lang="en-US" smtClean="0"/>
              <a:t> O(f(n)) if there are constants c and n</a:t>
            </a:r>
            <a:r>
              <a:rPr lang="en-US" baseline="-25000" smtClean="0"/>
              <a:t>0</a:t>
            </a:r>
            <a:r>
              <a:rPr lang="en-US" smtClean="0"/>
              <a:t> such that T(n) </a:t>
            </a:r>
            <a:r>
              <a:rPr lang="en-US" smtClean="0">
                <a:sym typeface="Symbol" pitchFamily="18" charset="2"/>
              </a:rPr>
              <a:t> c f(n) for all n  n</a:t>
            </a:r>
            <a:r>
              <a:rPr lang="en-US" baseline="-25000" smtClean="0">
                <a:sym typeface="Symbol" pitchFamily="18" charset="2"/>
              </a:rPr>
              <a:t>0</a:t>
            </a:r>
          </a:p>
          <a:p>
            <a:pPr lvl="1"/>
            <a:r>
              <a:rPr lang="en-US" smtClean="0"/>
              <a:t>T(n) </a:t>
            </a:r>
            <a:r>
              <a:rPr lang="en-US" smtClean="0">
                <a:sym typeface="Symbol" pitchFamily="18" charset="2"/>
              </a:rPr>
              <a:t></a:t>
            </a:r>
            <a:r>
              <a:rPr lang="en-US" smtClean="0"/>
              <a:t> </a:t>
            </a:r>
            <a:r>
              <a:rPr lang="en-US" smtClean="0">
                <a:sym typeface="Symbol" pitchFamily="18" charset="2"/>
              </a:rPr>
              <a:t> </a:t>
            </a:r>
            <a:r>
              <a:rPr lang="en-US" smtClean="0"/>
              <a:t>(f(n)) if f(n) </a:t>
            </a:r>
            <a:r>
              <a:rPr lang="en-US" smtClean="0">
                <a:sym typeface="Symbol" pitchFamily="18" charset="2"/>
              </a:rPr>
              <a:t></a:t>
            </a:r>
            <a:r>
              <a:rPr lang="en-US" smtClean="0"/>
              <a:t> O(T(n))</a:t>
            </a:r>
            <a:endParaRPr lang="en-US" baseline="-25000" smtClean="0">
              <a:sym typeface="Symbol" pitchFamily="18" charset="2"/>
            </a:endParaRPr>
          </a:p>
          <a:p>
            <a:pPr lvl="1"/>
            <a:r>
              <a:rPr lang="en-US" smtClean="0">
                <a:sym typeface="Symbol" pitchFamily="18" charset="2"/>
              </a:rPr>
              <a:t>T(n)  (f(n)) if T(n)  O(f(n)) and T(n)   </a:t>
            </a:r>
            <a:r>
              <a:rPr lang="en-US" smtClean="0"/>
              <a:t>(f(n))</a:t>
            </a:r>
            <a:endParaRPr lang="en-US" smtClean="0">
              <a:sym typeface="Symbol" pitchFamily="18" charset="2"/>
            </a:endParaRPr>
          </a:p>
        </p:txBody>
      </p:sp>
      <p:sp>
        <p:nvSpPr>
          <p:cNvPr id="4506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462719-31DC-425A-840B-1048F142A513}" type="slidenum">
              <a:rPr lang="en-US" sz="1400" smtClean="0"/>
              <a:pPr/>
              <a:t>51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custDataLst>
              <p:tags r:id="rId1"/>
            </p:custDataLst>
          </p:nvPr>
        </p:nvSpPr>
        <p:spPr>
          <a:xfrm>
            <a:off x="685800" y="304800"/>
            <a:ext cx="7772400" cy="1143000"/>
          </a:xfrm>
        </p:spPr>
        <p:txBody>
          <a:bodyPr/>
          <a:lstStyle/>
          <a:p>
            <a:r>
              <a:rPr lang="en-US" smtClean="0"/>
              <a:t>Types of analysis</a:t>
            </a:r>
          </a:p>
        </p:txBody>
      </p:sp>
      <p:sp>
        <p:nvSpPr>
          <p:cNvPr id="46083" name="Rectangle 3"/>
          <p:cNvSpPr>
            <a:spLocks noGrp="1" noChangeArrowheads="1"/>
          </p:cNvSpPr>
          <p:nvPr>
            <p:ph type="body" idx="1"/>
            <p:custDataLst>
              <p:tags r:id="rId2"/>
            </p:custDataLst>
          </p:nvPr>
        </p:nvSpPr>
        <p:spPr>
          <a:xfrm>
            <a:off x="685800" y="1412875"/>
            <a:ext cx="7848600" cy="4114800"/>
          </a:xfrm>
        </p:spPr>
        <p:txBody>
          <a:bodyPr/>
          <a:lstStyle/>
          <a:p>
            <a:pPr>
              <a:buFontTx/>
              <a:buNone/>
            </a:pPr>
            <a:r>
              <a:rPr lang="en-US" dirty="0" smtClean="0"/>
              <a:t>Orthogonal axes</a:t>
            </a:r>
          </a:p>
          <a:p>
            <a:pPr lvl="1"/>
            <a:r>
              <a:rPr lang="en-US" dirty="0" smtClean="0"/>
              <a:t>bound flavor</a:t>
            </a:r>
          </a:p>
          <a:p>
            <a:pPr lvl="2"/>
            <a:r>
              <a:rPr lang="en-US" dirty="0" smtClean="0"/>
              <a:t>upper bound (O)</a:t>
            </a:r>
          </a:p>
          <a:p>
            <a:pPr lvl="2"/>
            <a:r>
              <a:rPr lang="en-US" dirty="0" smtClean="0"/>
              <a:t>lower bound (</a:t>
            </a:r>
            <a:r>
              <a:rPr lang="en-US" dirty="0" smtClean="0">
                <a:sym typeface="Symbol" pitchFamily="18" charset="2"/>
              </a:rPr>
              <a:t></a:t>
            </a:r>
            <a:r>
              <a:rPr lang="en-US" dirty="0" smtClean="0"/>
              <a:t>): especially useful for </a:t>
            </a:r>
            <a:r>
              <a:rPr lang="en-US" i="1" dirty="0" smtClean="0"/>
              <a:t>problems</a:t>
            </a:r>
            <a:endParaRPr lang="en-US" dirty="0" smtClean="0"/>
          </a:p>
          <a:p>
            <a:pPr lvl="2"/>
            <a:r>
              <a:rPr lang="en-US" dirty="0" smtClean="0"/>
              <a:t>asymptotically tight (</a:t>
            </a:r>
            <a:r>
              <a:rPr lang="en-US" dirty="0" smtClean="0">
                <a:sym typeface="Symbol" pitchFamily="18" charset="2"/>
              </a:rPr>
              <a:t></a:t>
            </a:r>
            <a:r>
              <a:rPr lang="en-US" dirty="0" smtClean="0"/>
              <a:t>)</a:t>
            </a:r>
          </a:p>
          <a:p>
            <a:pPr lvl="1"/>
            <a:r>
              <a:rPr lang="en-US" dirty="0" smtClean="0"/>
              <a:t>analysis case</a:t>
            </a:r>
          </a:p>
          <a:p>
            <a:pPr lvl="2"/>
            <a:r>
              <a:rPr lang="en-US" dirty="0" smtClean="0"/>
              <a:t>worst case (adversary)</a:t>
            </a:r>
          </a:p>
          <a:p>
            <a:pPr lvl="2"/>
            <a:r>
              <a:rPr lang="en-US" dirty="0" smtClean="0"/>
              <a:t>average case</a:t>
            </a:r>
          </a:p>
          <a:p>
            <a:pPr lvl="2"/>
            <a:r>
              <a:rPr lang="en-US" dirty="0" smtClean="0"/>
              <a:t>best case</a:t>
            </a:r>
          </a:p>
          <a:p>
            <a:pPr lvl="2"/>
            <a:r>
              <a:rPr lang="en-US" dirty="0" smtClean="0"/>
              <a:t>“common” case</a:t>
            </a:r>
          </a:p>
          <a:p>
            <a:pPr lvl="1"/>
            <a:r>
              <a:rPr lang="en-US" dirty="0" smtClean="0"/>
              <a:t>analysis quality</a:t>
            </a:r>
          </a:p>
          <a:p>
            <a:pPr lvl="2"/>
            <a:r>
              <a:rPr lang="en-US" dirty="0" smtClean="0"/>
              <a:t>loose bound (any true analysis)</a:t>
            </a:r>
          </a:p>
          <a:p>
            <a:pPr lvl="2"/>
            <a:r>
              <a:rPr lang="en-US" dirty="0" smtClean="0"/>
              <a:t>tight bound (no better “meaningful” bound that is asymptotically different)</a:t>
            </a:r>
          </a:p>
        </p:txBody>
      </p:sp>
      <p:sp>
        <p:nvSpPr>
          <p:cNvPr id="4608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58BA8A-0C8A-4CBE-B848-097317117C0D}" type="slidenum">
              <a:rPr lang="en-US" sz="1400" smtClean="0"/>
              <a:pPr/>
              <a:t>52</a:t>
            </a:fld>
            <a:endParaRPr lang="en-US" sz="1400" smtClean="0"/>
          </a:p>
        </p:txBody>
      </p:sp>
      <p:sp>
        <p:nvSpPr>
          <p:cNvPr id="5" name="TextBox 4" hidden="1"/>
          <p:cNvSpPr txBox="1"/>
          <p:nvPr>
            <p:custDataLst>
              <p:tags r:id="rId4"/>
            </p:custDataLst>
          </p:nvPr>
        </p:nvSpPr>
        <p:spPr>
          <a:xfrm>
            <a:off x="5083175" y="4941888"/>
            <a:ext cx="4025900" cy="1200150"/>
          </a:xfrm>
          <a:prstGeom prst="rect">
            <a:avLst/>
          </a:prstGeom>
          <a:solidFill>
            <a:schemeClr val="accent5"/>
          </a:solidFill>
        </p:spPr>
        <p:txBody>
          <a:bodyPr wrap="none">
            <a:spAutoFit/>
          </a:bodyPr>
          <a:lstStyle/>
          <a:p>
            <a:pPr>
              <a:defRPr/>
            </a:pPr>
            <a:r>
              <a:rPr lang="en-CA" sz="1800" dirty="0"/>
              <a:t>| x</a:t>
            </a:r>
            <a:r>
              <a:rPr lang="en-CA" sz="1800" baseline="30000" dirty="0"/>
              <a:t>2  </a:t>
            </a:r>
            <a:r>
              <a:rPr lang="en-CA" sz="1800" dirty="0"/>
              <a:t>sin x | + x</a:t>
            </a:r>
          </a:p>
          <a:p>
            <a:pPr>
              <a:defRPr/>
            </a:pPr>
            <a:r>
              <a:rPr lang="en-CA" sz="1800" dirty="0"/>
              <a:t>No especially “meaningful” tight bound.</a:t>
            </a:r>
          </a:p>
          <a:p>
            <a:pPr>
              <a:defRPr/>
            </a:pPr>
            <a:r>
              <a:rPr lang="en-CA" sz="1800" dirty="0"/>
              <a:t>I might say “no tight bound” even though</a:t>
            </a:r>
            <a:br>
              <a:rPr lang="en-CA" sz="1800" dirty="0"/>
            </a:br>
            <a:r>
              <a:rPr lang="en-CA" sz="1800" dirty="0"/>
              <a:t>that’s technically untrue.</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custDataLst>
              <p:tags r:id="rId1"/>
            </p:custDataLst>
          </p:nvPr>
        </p:nvSpPr>
        <p:spPr/>
        <p:txBody>
          <a:bodyPr/>
          <a:lstStyle/>
          <a:p>
            <a:r>
              <a:rPr lang="en-US" smtClean="0"/>
              <a:t>Analyzing Code</a:t>
            </a:r>
          </a:p>
        </p:txBody>
      </p:sp>
      <p:sp>
        <p:nvSpPr>
          <p:cNvPr id="47107" name="Rectangle 3"/>
          <p:cNvSpPr>
            <a:spLocks noGrp="1" noChangeArrowheads="1"/>
          </p:cNvSpPr>
          <p:nvPr>
            <p:ph type="body" idx="1"/>
            <p:custDataLst>
              <p:tags r:id="rId2"/>
            </p:custDataLst>
          </p:nvPr>
        </p:nvSpPr>
        <p:spPr>
          <a:xfrm>
            <a:off x="685800" y="1981200"/>
            <a:ext cx="7924800" cy="4114800"/>
          </a:xfrm>
        </p:spPr>
        <p:txBody>
          <a:bodyPr/>
          <a:lstStyle/>
          <a:p>
            <a:r>
              <a:rPr lang="en-US" smtClean="0"/>
              <a:t>C++ operations 		- constant time</a:t>
            </a:r>
          </a:p>
          <a:p>
            <a:r>
              <a:rPr lang="en-US" smtClean="0"/>
              <a:t>consecutive stmts	- sum of times</a:t>
            </a:r>
          </a:p>
          <a:p>
            <a:r>
              <a:rPr lang="en-US" smtClean="0"/>
              <a:t>conditionals		- sum of branches, condition</a:t>
            </a:r>
          </a:p>
          <a:p>
            <a:r>
              <a:rPr lang="en-US" smtClean="0"/>
              <a:t>loops			- sum of iterations</a:t>
            </a:r>
          </a:p>
          <a:p>
            <a:r>
              <a:rPr lang="en-US" smtClean="0"/>
              <a:t>function calls		- cost of function body</a:t>
            </a:r>
          </a:p>
        </p:txBody>
      </p:sp>
      <p:sp>
        <p:nvSpPr>
          <p:cNvPr id="47108" name="Text Box 4"/>
          <p:cNvSpPr txBox="1">
            <a:spLocks noChangeArrowheads="1"/>
          </p:cNvSpPr>
          <p:nvPr>
            <p:custDataLst>
              <p:tags r:id="rId3"/>
            </p:custDataLst>
          </p:nvPr>
        </p:nvSpPr>
        <p:spPr bwMode="auto">
          <a:xfrm>
            <a:off x="107504" y="4797152"/>
            <a:ext cx="905914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smtClean="0">
                <a:solidFill>
                  <a:srgbClr val="FF0000"/>
                </a:solidFill>
              </a:rPr>
              <a:t>We don’t know just how long each operation will take on each machine.</a:t>
            </a:r>
          </a:p>
          <a:p>
            <a:r>
              <a:rPr lang="en-US" dirty="0" smtClean="0">
                <a:solidFill>
                  <a:srgbClr val="FF0000"/>
                </a:solidFill>
              </a:rPr>
              <a:t>So, we try to figure out which operations will:</a:t>
            </a:r>
          </a:p>
          <a:p>
            <a:pPr marL="342900" indent="-342900">
              <a:buFont typeface="Arial" pitchFamily="34" charset="0"/>
              <a:buChar char="•"/>
            </a:pPr>
            <a:r>
              <a:rPr lang="en-US" dirty="0" smtClean="0">
                <a:solidFill>
                  <a:srgbClr val="FF0000"/>
                </a:solidFill>
              </a:rPr>
              <a:t>definitely run quickly (less than some constant limit).</a:t>
            </a:r>
          </a:p>
          <a:p>
            <a:pPr marL="342900" indent="-342900">
              <a:buFont typeface="Arial" pitchFamily="34" charset="0"/>
              <a:buChar char="•"/>
            </a:pPr>
            <a:r>
              <a:rPr lang="en-US" dirty="0" smtClean="0">
                <a:solidFill>
                  <a:srgbClr val="FF0000"/>
                </a:solidFill>
              </a:rPr>
              <a:t>have runtimes dependent on inputs</a:t>
            </a:r>
          </a:p>
          <a:p>
            <a:pPr marL="342900" indent="-342900">
              <a:buFont typeface="Arial" pitchFamily="34" charset="0"/>
              <a:buChar char="•"/>
            </a:pPr>
            <a:r>
              <a:rPr lang="en-US" dirty="0" smtClean="0">
                <a:solidFill>
                  <a:srgbClr val="FF0000"/>
                </a:solidFill>
              </a:rPr>
              <a:t>really </a:t>
            </a:r>
            <a:r>
              <a:rPr lang="en-US" i="1" dirty="0" smtClean="0">
                <a:solidFill>
                  <a:srgbClr val="FF0000"/>
                </a:solidFill>
              </a:rPr>
              <a:t>matter</a:t>
            </a:r>
            <a:r>
              <a:rPr lang="en-US" dirty="0" smtClean="0">
                <a:solidFill>
                  <a:srgbClr val="FF0000"/>
                </a:solidFill>
              </a:rPr>
              <a:t> to our algorithm</a:t>
            </a:r>
            <a:endParaRPr lang="en-US" dirty="0">
              <a:solidFill>
                <a:srgbClr val="FF0000"/>
              </a:solidFill>
            </a:endParaRPr>
          </a:p>
        </p:txBody>
      </p:sp>
      <p:sp>
        <p:nvSpPr>
          <p:cNvPr id="47109"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708D4B-0706-447B-80C3-31E0B53A32B3}" type="slidenum">
              <a:rPr lang="en-US" sz="1400" smtClean="0"/>
              <a:pPr/>
              <a:t>53</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1"/>
            </p:custDataLst>
          </p:nvPr>
        </p:nvSpPr>
        <p:spPr/>
        <p:txBody>
          <a:bodyPr/>
          <a:lstStyle/>
          <a:p>
            <a:r>
              <a:rPr lang="en-US" smtClean="0"/>
              <a:t>Analyzing Code</a:t>
            </a:r>
          </a:p>
        </p:txBody>
      </p:sp>
      <p:sp>
        <p:nvSpPr>
          <p:cNvPr id="48131"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 Linear search</a:t>
            </a:r>
          </a:p>
          <a:p>
            <a:pPr>
              <a:buFontTx/>
              <a:buNone/>
            </a:pPr>
            <a:r>
              <a:rPr lang="en-US" sz="2000" b="1" smtClean="0">
                <a:latin typeface="Courier New" charset="0"/>
              </a:rPr>
              <a:t>find(</a:t>
            </a:r>
            <a:r>
              <a:rPr lang="en-US" sz="2000" b="1" i="1" smtClean="0">
                <a:solidFill>
                  <a:schemeClr val="accent2"/>
                </a:solidFill>
                <a:latin typeface="Courier New" charset="0"/>
              </a:rPr>
              <a:t>key</a:t>
            </a:r>
            <a:r>
              <a:rPr lang="en-US" sz="2000" b="1" smtClean="0">
                <a:latin typeface="Courier New" charset="0"/>
              </a:rPr>
              <a:t>, </a:t>
            </a:r>
            <a:r>
              <a:rPr lang="en-US" sz="2000" b="1" i="1" smtClean="0">
                <a:solidFill>
                  <a:schemeClr val="accent2"/>
                </a:solidFill>
                <a:latin typeface="Courier New" charset="0"/>
              </a:rPr>
              <a:t>array</a:t>
            </a:r>
            <a:r>
              <a:rPr lang="en-US" sz="2000" b="1" smtClean="0">
                <a:latin typeface="Courier New" charset="0"/>
              </a:rPr>
              <a:t>)</a:t>
            </a:r>
          </a:p>
          <a:p>
            <a:pPr>
              <a:buFontTx/>
              <a:buNone/>
            </a:pPr>
            <a:r>
              <a:rPr lang="en-US" sz="2000" b="1" smtClean="0">
                <a:latin typeface="Courier New" charset="0"/>
              </a:rPr>
              <a:t>	for </a:t>
            </a:r>
            <a:r>
              <a:rPr lang="en-US" sz="2000" b="1" i="1" smtClean="0">
                <a:solidFill>
                  <a:schemeClr val="accent2"/>
                </a:solidFill>
                <a:latin typeface="Courier New" charset="0"/>
              </a:rPr>
              <a:t>i</a:t>
            </a:r>
            <a:r>
              <a:rPr lang="en-US" sz="2000" b="1" smtClean="0">
                <a:latin typeface="Courier New" charset="0"/>
              </a:rPr>
              <a:t> = 1 to length(</a:t>
            </a:r>
            <a:r>
              <a:rPr lang="en-US" sz="2000" b="1" i="1" smtClean="0">
                <a:solidFill>
                  <a:schemeClr val="accent2"/>
                </a:solidFill>
                <a:latin typeface="Courier New" charset="0"/>
              </a:rPr>
              <a:t>array</a:t>
            </a:r>
            <a:r>
              <a:rPr lang="en-US" sz="2000" b="1" smtClean="0">
                <a:latin typeface="Courier New" charset="0"/>
              </a:rPr>
              <a:t>) do</a:t>
            </a:r>
          </a:p>
          <a:p>
            <a:pPr>
              <a:buFontTx/>
              <a:buNone/>
            </a:pPr>
            <a:r>
              <a:rPr lang="en-US" sz="2000" b="1" smtClean="0">
                <a:latin typeface="Courier New" charset="0"/>
              </a:rPr>
              <a:t>    if </a:t>
            </a:r>
            <a:r>
              <a:rPr lang="en-US" sz="2000" b="1" i="1" smtClean="0">
                <a:solidFill>
                  <a:schemeClr val="accent2"/>
                </a:solidFill>
                <a:latin typeface="Courier New" charset="0"/>
              </a:rPr>
              <a:t>array</a:t>
            </a:r>
            <a:r>
              <a:rPr lang="en-US" sz="2000" b="1" smtClean="0">
                <a:latin typeface="Courier New" charset="0"/>
              </a:rPr>
              <a:t>[</a:t>
            </a:r>
            <a:r>
              <a:rPr lang="en-US" sz="2000" b="1" i="1" smtClean="0">
                <a:solidFill>
                  <a:schemeClr val="accent2"/>
                </a:solidFill>
                <a:latin typeface="Courier New" charset="0"/>
              </a:rPr>
              <a:t>i</a:t>
            </a:r>
            <a:r>
              <a:rPr lang="en-US" sz="2000" b="1" smtClean="0">
                <a:latin typeface="Courier New" charset="0"/>
              </a:rPr>
              <a:t>] == </a:t>
            </a:r>
            <a:r>
              <a:rPr lang="en-US" sz="2000" b="1" i="1" smtClean="0">
                <a:solidFill>
                  <a:schemeClr val="accent2"/>
                </a:solidFill>
                <a:latin typeface="Courier New" charset="0"/>
              </a:rPr>
              <a:t>key</a:t>
            </a:r>
          </a:p>
          <a:p>
            <a:pPr>
              <a:buFontTx/>
              <a:buNone/>
            </a:pPr>
            <a:r>
              <a:rPr lang="en-US" sz="2000" b="1" smtClean="0">
                <a:latin typeface="Courier New" charset="0"/>
              </a:rPr>
              <a:t>      return </a:t>
            </a:r>
            <a:r>
              <a:rPr lang="en-US" sz="2000" b="1" i="1" smtClean="0">
                <a:solidFill>
                  <a:schemeClr val="accent2"/>
                </a:solidFill>
                <a:latin typeface="Courier New" charset="0"/>
              </a:rPr>
              <a:t>i</a:t>
            </a:r>
          </a:p>
          <a:p>
            <a:pPr>
              <a:buFontTx/>
              <a:buNone/>
            </a:pPr>
            <a:r>
              <a:rPr lang="en-US" sz="2000" b="1" smtClean="0">
                <a:latin typeface="Courier New" charset="0"/>
              </a:rPr>
              <a:t>  return -1</a:t>
            </a:r>
          </a:p>
          <a:p>
            <a:pPr>
              <a:buFontTx/>
              <a:buNone/>
            </a:pPr>
            <a:endParaRPr lang="en-US" sz="2000" b="1" smtClean="0">
              <a:latin typeface="Courier New" charset="0"/>
            </a:endParaRPr>
          </a:p>
          <a:p>
            <a:pPr>
              <a:buFontTx/>
              <a:buNone/>
            </a:pPr>
            <a:r>
              <a:rPr lang="en-US" smtClean="0"/>
              <a:t>Step 1: What’s the input size </a:t>
            </a:r>
            <a:r>
              <a:rPr lang="en-US" b="1" smtClean="0">
                <a:latin typeface="Courier New" charset="0"/>
                <a:cs typeface="Courier New" charset="0"/>
              </a:rPr>
              <a:t>n</a:t>
            </a:r>
            <a:r>
              <a:rPr lang="en-US" smtClean="0"/>
              <a:t>?</a:t>
            </a:r>
          </a:p>
          <a:p>
            <a:pPr>
              <a:buFontTx/>
              <a:buNone/>
            </a:pPr>
            <a:endParaRPr lang="en-US" sz="2000" b="1" smtClean="0">
              <a:latin typeface="Courier New" charset="0"/>
            </a:endParaRPr>
          </a:p>
        </p:txBody>
      </p:sp>
      <p:sp>
        <p:nvSpPr>
          <p:cNvPr id="4813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E252A2-8D74-4EDB-BB49-976B875919F7}" type="slidenum">
              <a:rPr lang="en-US" sz="1400" smtClean="0"/>
              <a:pPr/>
              <a:t>54</a:t>
            </a:fld>
            <a:endParaRPr lang="en-US" sz="1400" smtClean="0"/>
          </a:p>
        </p:txBody>
      </p:sp>
      <p:sp>
        <p:nvSpPr>
          <p:cNvPr id="6" name="TextBox 5" hidden="1"/>
          <p:cNvSpPr txBox="1"/>
          <p:nvPr>
            <p:custDataLst>
              <p:tags r:id="rId4"/>
            </p:custDataLst>
          </p:nvPr>
        </p:nvSpPr>
        <p:spPr>
          <a:xfrm>
            <a:off x="4557713" y="5059363"/>
            <a:ext cx="4551362" cy="1754187"/>
          </a:xfrm>
          <a:prstGeom prst="rect">
            <a:avLst/>
          </a:prstGeom>
          <a:solidFill>
            <a:schemeClr val="accent5"/>
          </a:solidFill>
        </p:spPr>
        <p:txBody>
          <a:bodyPr wrap="none">
            <a:spAutoFit/>
          </a:bodyPr>
          <a:lstStyle/>
          <a:p>
            <a:pPr>
              <a:defRPr/>
            </a:pPr>
            <a:r>
              <a:rPr lang="en-CA" sz="1800" dirty="0"/>
              <a:t>Need to do this myself.</a:t>
            </a:r>
          </a:p>
          <a:p>
            <a:pPr>
              <a:defRPr/>
            </a:pPr>
            <a:r>
              <a:rPr lang="en-CA" sz="1800" dirty="0"/>
              <a:t>NOT FAIR to have students do it.</a:t>
            </a:r>
          </a:p>
          <a:p>
            <a:pPr>
              <a:defRPr/>
            </a:pPr>
            <a:r>
              <a:rPr lang="en-CA" sz="1800" dirty="0"/>
              <a:t>BUT, they should work along!</a:t>
            </a:r>
          </a:p>
          <a:p>
            <a:pPr>
              <a:defRPr/>
            </a:pPr>
            <a:r>
              <a:rPr lang="en-CA" sz="1800" dirty="0"/>
              <a:t>DO ALL STEPS HERE:</a:t>
            </a:r>
          </a:p>
          <a:p>
            <a:pPr>
              <a:defRPr/>
            </a:pPr>
            <a:r>
              <a:rPr lang="en-CA" sz="1800" dirty="0"/>
              <a:t>Input size; analysis type; cost per line; </a:t>
            </a:r>
            <a:br>
              <a:rPr lang="en-CA" sz="1800" dirty="0"/>
            </a:br>
            <a:r>
              <a:rPr lang="en-CA" sz="1800" dirty="0"/>
              <a:t>T(n) “raw”; T(n) asymptotic + frivolity + proof</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1"/>
            </p:custDataLst>
          </p:nvPr>
        </p:nvSpPr>
        <p:spPr/>
        <p:txBody>
          <a:bodyPr/>
          <a:lstStyle/>
          <a:p>
            <a:r>
              <a:rPr lang="en-US" smtClean="0"/>
              <a:t>Analyzing Code</a:t>
            </a:r>
          </a:p>
        </p:txBody>
      </p:sp>
      <p:sp>
        <p:nvSpPr>
          <p:cNvPr id="49155"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 Linear search</a:t>
            </a:r>
          </a:p>
          <a:p>
            <a:pPr>
              <a:buFontTx/>
              <a:buNone/>
            </a:pPr>
            <a:r>
              <a:rPr lang="en-US" sz="2000" b="1" smtClean="0">
                <a:latin typeface="Courier New" charset="0"/>
              </a:rPr>
              <a:t>find(</a:t>
            </a:r>
            <a:r>
              <a:rPr lang="en-US" sz="2000" b="1" i="1" smtClean="0">
                <a:solidFill>
                  <a:schemeClr val="accent2"/>
                </a:solidFill>
                <a:latin typeface="Courier New" charset="0"/>
              </a:rPr>
              <a:t>key</a:t>
            </a:r>
            <a:r>
              <a:rPr lang="en-US" sz="2000" b="1" smtClean="0">
                <a:latin typeface="Courier New" charset="0"/>
              </a:rPr>
              <a:t>, </a:t>
            </a:r>
            <a:r>
              <a:rPr lang="en-US" sz="2000" b="1" i="1" smtClean="0">
                <a:solidFill>
                  <a:schemeClr val="accent2"/>
                </a:solidFill>
                <a:latin typeface="Courier New" charset="0"/>
              </a:rPr>
              <a:t>array</a:t>
            </a:r>
            <a:r>
              <a:rPr lang="en-US" sz="2000" b="1" smtClean="0">
                <a:latin typeface="Courier New" charset="0"/>
              </a:rPr>
              <a:t>)</a:t>
            </a:r>
          </a:p>
          <a:p>
            <a:pPr>
              <a:buFontTx/>
              <a:buNone/>
            </a:pPr>
            <a:r>
              <a:rPr lang="en-US" sz="2000" b="1" smtClean="0">
                <a:latin typeface="Courier New" charset="0"/>
              </a:rPr>
              <a:t>	for </a:t>
            </a:r>
            <a:r>
              <a:rPr lang="en-US" sz="2000" b="1" i="1" smtClean="0">
                <a:solidFill>
                  <a:schemeClr val="accent2"/>
                </a:solidFill>
                <a:latin typeface="Courier New" charset="0"/>
              </a:rPr>
              <a:t>i</a:t>
            </a:r>
            <a:r>
              <a:rPr lang="en-US" sz="2000" b="1" smtClean="0">
                <a:latin typeface="Courier New" charset="0"/>
              </a:rPr>
              <a:t> = 1 to length(</a:t>
            </a:r>
            <a:r>
              <a:rPr lang="en-US" sz="2000" b="1" i="1" smtClean="0">
                <a:solidFill>
                  <a:schemeClr val="accent2"/>
                </a:solidFill>
                <a:latin typeface="Courier New" charset="0"/>
              </a:rPr>
              <a:t>array</a:t>
            </a:r>
            <a:r>
              <a:rPr lang="en-US" sz="2000" b="1" smtClean="0">
                <a:latin typeface="Courier New" charset="0"/>
              </a:rPr>
              <a:t>) do</a:t>
            </a:r>
          </a:p>
          <a:p>
            <a:pPr>
              <a:buFontTx/>
              <a:buNone/>
            </a:pPr>
            <a:r>
              <a:rPr lang="en-US" sz="2000" b="1" smtClean="0">
                <a:latin typeface="Courier New" charset="0"/>
              </a:rPr>
              <a:t>    if </a:t>
            </a:r>
            <a:r>
              <a:rPr lang="en-US" sz="2000" b="1" i="1" smtClean="0">
                <a:solidFill>
                  <a:schemeClr val="accent2"/>
                </a:solidFill>
                <a:latin typeface="Courier New" charset="0"/>
              </a:rPr>
              <a:t>array</a:t>
            </a:r>
            <a:r>
              <a:rPr lang="en-US" sz="2000" b="1" smtClean="0">
                <a:latin typeface="Courier New" charset="0"/>
              </a:rPr>
              <a:t>[</a:t>
            </a:r>
            <a:r>
              <a:rPr lang="en-US" sz="2000" b="1" i="1" smtClean="0">
                <a:solidFill>
                  <a:schemeClr val="accent2"/>
                </a:solidFill>
                <a:latin typeface="Courier New" charset="0"/>
              </a:rPr>
              <a:t>i</a:t>
            </a:r>
            <a:r>
              <a:rPr lang="en-US" sz="2000" b="1" smtClean="0">
                <a:latin typeface="Courier New" charset="0"/>
              </a:rPr>
              <a:t>] == </a:t>
            </a:r>
            <a:r>
              <a:rPr lang="en-US" sz="2000" b="1" i="1" smtClean="0">
                <a:solidFill>
                  <a:schemeClr val="accent2"/>
                </a:solidFill>
                <a:latin typeface="Courier New" charset="0"/>
              </a:rPr>
              <a:t>key</a:t>
            </a:r>
          </a:p>
          <a:p>
            <a:pPr>
              <a:buFontTx/>
              <a:buNone/>
            </a:pPr>
            <a:r>
              <a:rPr lang="en-US" sz="2000" b="1" smtClean="0">
                <a:latin typeface="Courier New" charset="0"/>
              </a:rPr>
              <a:t>      return </a:t>
            </a:r>
            <a:r>
              <a:rPr lang="en-US" sz="2000" b="1" i="1" smtClean="0">
                <a:solidFill>
                  <a:schemeClr val="accent2"/>
                </a:solidFill>
                <a:latin typeface="Courier New" charset="0"/>
              </a:rPr>
              <a:t>i</a:t>
            </a:r>
          </a:p>
          <a:p>
            <a:pPr>
              <a:buFontTx/>
              <a:buNone/>
            </a:pPr>
            <a:r>
              <a:rPr lang="en-US" sz="2000" b="1" smtClean="0">
                <a:latin typeface="Courier New" charset="0"/>
              </a:rPr>
              <a:t>  return -1</a:t>
            </a:r>
          </a:p>
          <a:p>
            <a:pPr>
              <a:buFontTx/>
              <a:buNone/>
            </a:pPr>
            <a:endParaRPr lang="en-US" sz="2000" b="1" smtClean="0">
              <a:latin typeface="Courier New" charset="0"/>
            </a:endParaRPr>
          </a:p>
          <a:p>
            <a:pPr>
              <a:buFontTx/>
              <a:buNone/>
            </a:pPr>
            <a:r>
              <a:rPr lang="en-US" smtClean="0"/>
              <a:t>Step 2: What kind of analysis should we perform?  Worst-case?  Best-case?  Average-case?</a:t>
            </a:r>
          </a:p>
          <a:p>
            <a:pPr>
              <a:buFontTx/>
              <a:buNone/>
            </a:pPr>
            <a:r>
              <a:rPr lang="en-US" sz="1800" i="1" smtClean="0">
                <a:solidFill>
                  <a:srgbClr val="FF0000"/>
                </a:solidFill>
              </a:rPr>
              <a:t>Expected-case, amortized, …</a:t>
            </a:r>
          </a:p>
          <a:p>
            <a:pPr>
              <a:buFontTx/>
              <a:buNone/>
            </a:pPr>
            <a:endParaRPr lang="en-US" sz="2000" b="1" smtClean="0">
              <a:latin typeface="Courier New" charset="0"/>
            </a:endParaRPr>
          </a:p>
        </p:txBody>
      </p:sp>
      <p:sp>
        <p:nvSpPr>
          <p:cNvPr id="4915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500572-F3C2-483F-9164-3BBB14E7AB41}" type="slidenum">
              <a:rPr lang="en-US" sz="1400" smtClean="0"/>
              <a:pPr/>
              <a:t>55</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custDataLst>
              <p:tags r:id="rId1"/>
            </p:custDataLst>
          </p:nvPr>
        </p:nvSpPr>
        <p:spPr/>
        <p:txBody>
          <a:bodyPr/>
          <a:lstStyle/>
          <a:p>
            <a:r>
              <a:rPr lang="en-US" smtClean="0"/>
              <a:t>Analyzing Code</a:t>
            </a:r>
          </a:p>
        </p:txBody>
      </p:sp>
      <p:sp>
        <p:nvSpPr>
          <p:cNvPr id="50179"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 Linear search</a:t>
            </a:r>
          </a:p>
          <a:p>
            <a:pPr>
              <a:buFontTx/>
              <a:buNone/>
            </a:pPr>
            <a:r>
              <a:rPr lang="en-US" sz="2000" b="1" smtClean="0">
                <a:latin typeface="Courier New" charset="0"/>
              </a:rPr>
              <a:t>find(</a:t>
            </a:r>
            <a:r>
              <a:rPr lang="en-US" sz="2000" b="1" i="1" smtClean="0">
                <a:solidFill>
                  <a:schemeClr val="accent2"/>
                </a:solidFill>
                <a:latin typeface="Courier New" charset="0"/>
              </a:rPr>
              <a:t>key</a:t>
            </a:r>
            <a:r>
              <a:rPr lang="en-US" sz="2000" b="1" smtClean="0">
                <a:latin typeface="Courier New" charset="0"/>
              </a:rPr>
              <a:t>, </a:t>
            </a:r>
            <a:r>
              <a:rPr lang="en-US" sz="2000" b="1" i="1" smtClean="0">
                <a:solidFill>
                  <a:schemeClr val="accent2"/>
                </a:solidFill>
                <a:latin typeface="Courier New" charset="0"/>
              </a:rPr>
              <a:t>array</a:t>
            </a:r>
            <a:r>
              <a:rPr lang="en-US" sz="2000" b="1" smtClean="0">
                <a:latin typeface="Courier New" charset="0"/>
              </a:rPr>
              <a:t>)</a:t>
            </a:r>
          </a:p>
          <a:p>
            <a:pPr>
              <a:buFontTx/>
              <a:buNone/>
            </a:pPr>
            <a:r>
              <a:rPr lang="en-US" sz="2000" b="1" smtClean="0">
                <a:latin typeface="Courier New" charset="0"/>
              </a:rPr>
              <a:t>	for </a:t>
            </a:r>
            <a:r>
              <a:rPr lang="en-US" sz="2000" b="1" i="1" smtClean="0">
                <a:solidFill>
                  <a:schemeClr val="accent2"/>
                </a:solidFill>
                <a:latin typeface="Courier New" charset="0"/>
              </a:rPr>
              <a:t>i</a:t>
            </a:r>
            <a:r>
              <a:rPr lang="en-US" sz="2000" b="1" smtClean="0">
                <a:latin typeface="Courier New" charset="0"/>
              </a:rPr>
              <a:t> = 1 to length(</a:t>
            </a:r>
            <a:r>
              <a:rPr lang="en-US" sz="2000" b="1" i="1" smtClean="0">
                <a:solidFill>
                  <a:schemeClr val="accent2"/>
                </a:solidFill>
                <a:latin typeface="Courier New" charset="0"/>
              </a:rPr>
              <a:t>array</a:t>
            </a:r>
            <a:r>
              <a:rPr lang="en-US" sz="2000" b="1" smtClean="0">
                <a:latin typeface="Courier New" charset="0"/>
              </a:rPr>
              <a:t>) do</a:t>
            </a:r>
          </a:p>
          <a:p>
            <a:pPr>
              <a:buFontTx/>
              <a:buNone/>
            </a:pPr>
            <a:r>
              <a:rPr lang="en-US" sz="2000" b="1" smtClean="0">
                <a:latin typeface="Courier New" charset="0"/>
              </a:rPr>
              <a:t>    if </a:t>
            </a:r>
            <a:r>
              <a:rPr lang="en-US" sz="2000" b="1" i="1" smtClean="0">
                <a:solidFill>
                  <a:schemeClr val="accent2"/>
                </a:solidFill>
                <a:latin typeface="Courier New" charset="0"/>
              </a:rPr>
              <a:t>array</a:t>
            </a:r>
            <a:r>
              <a:rPr lang="en-US" sz="2000" b="1" smtClean="0">
                <a:latin typeface="Courier New" charset="0"/>
              </a:rPr>
              <a:t>[</a:t>
            </a:r>
            <a:r>
              <a:rPr lang="en-US" sz="2000" b="1" i="1" smtClean="0">
                <a:solidFill>
                  <a:schemeClr val="accent2"/>
                </a:solidFill>
                <a:latin typeface="Courier New" charset="0"/>
              </a:rPr>
              <a:t>i</a:t>
            </a:r>
            <a:r>
              <a:rPr lang="en-US" sz="2000" b="1" smtClean="0">
                <a:latin typeface="Courier New" charset="0"/>
              </a:rPr>
              <a:t>] == </a:t>
            </a:r>
            <a:r>
              <a:rPr lang="en-US" sz="2000" b="1" i="1" smtClean="0">
                <a:solidFill>
                  <a:schemeClr val="accent2"/>
                </a:solidFill>
                <a:latin typeface="Courier New" charset="0"/>
              </a:rPr>
              <a:t>key</a:t>
            </a:r>
          </a:p>
          <a:p>
            <a:pPr>
              <a:buFontTx/>
              <a:buNone/>
            </a:pPr>
            <a:r>
              <a:rPr lang="en-US" sz="2000" b="1" smtClean="0">
                <a:latin typeface="Courier New" charset="0"/>
              </a:rPr>
              <a:t>      return </a:t>
            </a:r>
            <a:r>
              <a:rPr lang="en-US" sz="2000" b="1" i="1" smtClean="0">
                <a:solidFill>
                  <a:schemeClr val="accent2"/>
                </a:solidFill>
                <a:latin typeface="Courier New" charset="0"/>
              </a:rPr>
              <a:t>i</a:t>
            </a:r>
          </a:p>
          <a:p>
            <a:pPr>
              <a:buFontTx/>
              <a:buNone/>
            </a:pPr>
            <a:r>
              <a:rPr lang="en-US" sz="2000" b="1" smtClean="0">
                <a:latin typeface="Courier New" charset="0"/>
              </a:rPr>
              <a:t>  return -1</a:t>
            </a:r>
          </a:p>
          <a:p>
            <a:pPr>
              <a:buFontTx/>
              <a:buNone/>
            </a:pPr>
            <a:endParaRPr lang="en-US" sz="2000" b="1" smtClean="0">
              <a:latin typeface="Courier New" charset="0"/>
            </a:endParaRPr>
          </a:p>
          <a:p>
            <a:pPr>
              <a:buFontTx/>
              <a:buNone/>
            </a:pPr>
            <a:r>
              <a:rPr lang="en-US" smtClean="0"/>
              <a:t>Step 3: How much does each line cost?  (Are lines the right unit?)</a:t>
            </a:r>
            <a:endParaRPr lang="en-US" sz="2000" b="1" smtClean="0">
              <a:latin typeface="Courier New" charset="0"/>
            </a:endParaRPr>
          </a:p>
        </p:txBody>
      </p:sp>
      <p:sp>
        <p:nvSpPr>
          <p:cNvPr id="5018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2E7FB3-F822-44BE-82A0-8E71B21AB28A}" type="slidenum">
              <a:rPr lang="en-US" sz="1400" smtClean="0"/>
              <a:pPr/>
              <a:t>56</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custDataLst>
              <p:tags r:id="rId1"/>
            </p:custDataLst>
          </p:nvPr>
        </p:nvSpPr>
        <p:spPr/>
        <p:txBody>
          <a:bodyPr/>
          <a:lstStyle/>
          <a:p>
            <a:r>
              <a:rPr lang="en-US" smtClean="0"/>
              <a:t>Analyzing Code</a:t>
            </a:r>
          </a:p>
        </p:txBody>
      </p:sp>
      <p:sp>
        <p:nvSpPr>
          <p:cNvPr id="51203"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 Linear search</a:t>
            </a:r>
          </a:p>
          <a:p>
            <a:pPr>
              <a:buFontTx/>
              <a:buNone/>
            </a:pPr>
            <a:r>
              <a:rPr lang="en-US" sz="2000" b="1" smtClean="0">
                <a:latin typeface="Courier New" charset="0"/>
              </a:rPr>
              <a:t>find(</a:t>
            </a:r>
            <a:r>
              <a:rPr lang="en-US" sz="2000" b="1" i="1" smtClean="0">
                <a:solidFill>
                  <a:schemeClr val="accent2"/>
                </a:solidFill>
                <a:latin typeface="Courier New" charset="0"/>
              </a:rPr>
              <a:t>key</a:t>
            </a:r>
            <a:r>
              <a:rPr lang="en-US" sz="2000" b="1" smtClean="0">
                <a:latin typeface="Courier New" charset="0"/>
              </a:rPr>
              <a:t>, </a:t>
            </a:r>
            <a:r>
              <a:rPr lang="en-US" sz="2000" b="1" i="1" smtClean="0">
                <a:solidFill>
                  <a:schemeClr val="accent2"/>
                </a:solidFill>
                <a:latin typeface="Courier New" charset="0"/>
              </a:rPr>
              <a:t>array</a:t>
            </a:r>
            <a:r>
              <a:rPr lang="en-US" sz="2000" b="1" smtClean="0">
                <a:latin typeface="Courier New" charset="0"/>
              </a:rPr>
              <a:t>)</a:t>
            </a:r>
          </a:p>
          <a:p>
            <a:pPr>
              <a:buFontTx/>
              <a:buNone/>
            </a:pPr>
            <a:r>
              <a:rPr lang="en-US" sz="2000" b="1" smtClean="0">
                <a:latin typeface="Courier New" charset="0"/>
              </a:rPr>
              <a:t>	for </a:t>
            </a:r>
            <a:r>
              <a:rPr lang="en-US" sz="2000" b="1" i="1" smtClean="0">
                <a:solidFill>
                  <a:schemeClr val="accent2"/>
                </a:solidFill>
                <a:latin typeface="Courier New" charset="0"/>
              </a:rPr>
              <a:t>i</a:t>
            </a:r>
            <a:r>
              <a:rPr lang="en-US" sz="2000" b="1" smtClean="0">
                <a:latin typeface="Courier New" charset="0"/>
              </a:rPr>
              <a:t> = 1 to length(</a:t>
            </a:r>
            <a:r>
              <a:rPr lang="en-US" sz="2000" b="1" i="1" smtClean="0">
                <a:solidFill>
                  <a:schemeClr val="accent2"/>
                </a:solidFill>
                <a:latin typeface="Courier New" charset="0"/>
              </a:rPr>
              <a:t>array</a:t>
            </a:r>
            <a:r>
              <a:rPr lang="en-US" sz="2000" b="1" smtClean="0">
                <a:latin typeface="Courier New" charset="0"/>
              </a:rPr>
              <a:t>) do</a:t>
            </a:r>
          </a:p>
          <a:p>
            <a:pPr>
              <a:buFontTx/>
              <a:buNone/>
            </a:pPr>
            <a:r>
              <a:rPr lang="en-US" sz="2000" b="1" smtClean="0">
                <a:latin typeface="Courier New" charset="0"/>
              </a:rPr>
              <a:t>    if </a:t>
            </a:r>
            <a:r>
              <a:rPr lang="en-US" sz="2000" b="1" i="1" smtClean="0">
                <a:solidFill>
                  <a:schemeClr val="accent2"/>
                </a:solidFill>
                <a:latin typeface="Courier New" charset="0"/>
              </a:rPr>
              <a:t>array</a:t>
            </a:r>
            <a:r>
              <a:rPr lang="en-US" sz="2000" b="1" smtClean="0">
                <a:latin typeface="Courier New" charset="0"/>
              </a:rPr>
              <a:t>[</a:t>
            </a:r>
            <a:r>
              <a:rPr lang="en-US" sz="2000" b="1" i="1" smtClean="0">
                <a:solidFill>
                  <a:schemeClr val="accent2"/>
                </a:solidFill>
                <a:latin typeface="Courier New" charset="0"/>
              </a:rPr>
              <a:t>i</a:t>
            </a:r>
            <a:r>
              <a:rPr lang="en-US" sz="2000" b="1" smtClean="0">
                <a:latin typeface="Courier New" charset="0"/>
              </a:rPr>
              <a:t>] == </a:t>
            </a:r>
            <a:r>
              <a:rPr lang="en-US" sz="2000" b="1" i="1" smtClean="0">
                <a:solidFill>
                  <a:schemeClr val="accent2"/>
                </a:solidFill>
                <a:latin typeface="Courier New" charset="0"/>
              </a:rPr>
              <a:t>key</a:t>
            </a:r>
          </a:p>
          <a:p>
            <a:pPr>
              <a:buFontTx/>
              <a:buNone/>
            </a:pPr>
            <a:r>
              <a:rPr lang="en-US" sz="2000" b="1" smtClean="0">
                <a:latin typeface="Courier New" charset="0"/>
              </a:rPr>
              <a:t>      return </a:t>
            </a:r>
            <a:r>
              <a:rPr lang="en-US" sz="2000" b="1" i="1" smtClean="0">
                <a:solidFill>
                  <a:schemeClr val="accent2"/>
                </a:solidFill>
                <a:latin typeface="Courier New" charset="0"/>
              </a:rPr>
              <a:t>i</a:t>
            </a:r>
          </a:p>
          <a:p>
            <a:pPr>
              <a:buFontTx/>
              <a:buNone/>
            </a:pPr>
            <a:r>
              <a:rPr lang="en-US" sz="2000" b="1" smtClean="0">
                <a:latin typeface="Courier New" charset="0"/>
              </a:rPr>
              <a:t>  return -1</a:t>
            </a:r>
          </a:p>
          <a:p>
            <a:pPr>
              <a:buFontTx/>
              <a:buNone/>
            </a:pPr>
            <a:endParaRPr lang="en-US" sz="2000" b="1" smtClean="0">
              <a:latin typeface="Courier New" charset="0"/>
            </a:endParaRPr>
          </a:p>
          <a:p>
            <a:pPr>
              <a:buFontTx/>
              <a:buNone/>
            </a:pPr>
            <a:r>
              <a:rPr lang="en-US" smtClean="0"/>
              <a:t>Step 4: What’s </a:t>
            </a:r>
            <a:r>
              <a:rPr lang="en-US" b="1" smtClean="0">
                <a:latin typeface="Courier New" charset="0"/>
                <a:cs typeface="Courier New" charset="0"/>
              </a:rPr>
              <a:t>T(n)</a:t>
            </a:r>
            <a:r>
              <a:rPr lang="en-CA" smtClean="0"/>
              <a:t> in its raw form?</a:t>
            </a:r>
            <a:endParaRPr lang="en-US" sz="2000" b="1" smtClean="0">
              <a:latin typeface="Courier New" charset="0"/>
            </a:endParaRPr>
          </a:p>
        </p:txBody>
      </p:sp>
      <p:sp>
        <p:nvSpPr>
          <p:cNvPr id="5120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107AE4-6F3F-4952-B725-F06E37BE5927}" type="slidenum">
              <a:rPr lang="en-US" sz="1400" smtClean="0"/>
              <a:pPr/>
              <a:t>57</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p:txBody>
          <a:bodyPr/>
          <a:lstStyle/>
          <a:p>
            <a:r>
              <a:rPr lang="en-US" smtClean="0"/>
              <a:t>Analyzing Code</a:t>
            </a:r>
          </a:p>
        </p:txBody>
      </p:sp>
      <p:sp>
        <p:nvSpPr>
          <p:cNvPr id="52227"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 Linear search</a:t>
            </a:r>
          </a:p>
          <a:p>
            <a:pPr>
              <a:buFontTx/>
              <a:buNone/>
            </a:pPr>
            <a:r>
              <a:rPr lang="en-US" sz="2000" b="1" smtClean="0">
                <a:latin typeface="Courier New" charset="0"/>
              </a:rPr>
              <a:t>find(</a:t>
            </a:r>
            <a:r>
              <a:rPr lang="en-US" sz="2000" b="1" i="1" smtClean="0">
                <a:solidFill>
                  <a:schemeClr val="accent2"/>
                </a:solidFill>
                <a:latin typeface="Courier New" charset="0"/>
              </a:rPr>
              <a:t>key</a:t>
            </a:r>
            <a:r>
              <a:rPr lang="en-US" sz="2000" b="1" smtClean="0">
                <a:latin typeface="Courier New" charset="0"/>
              </a:rPr>
              <a:t>, </a:t>
            </a:r>
            <a:r>
              <a:rPr lang="en-US" sz="2000" b="1" i="1" smtClean="0">
                <a:solidFill>
                  <a:schemeClr val="accent2"/>
                </a:solidFill>
                <a:latin typeface="Courier New" charset="0"/>
              </a:rPr>
              <a:t>array</a:t>
            </a:r>
            <a:r>
              <a:rPr lang="en-US" sz="2000" b="1" smtClean="0">
                <a:latin typeface="Courier New" charset="0"/>
              </a:rPr>
              <a:t>)</a:t>
            </a:r>
          </a:p>
          <a:p>
            <a:pPr>
              <a:buFontTx/>
              <a:buNone/>
            </a:pPr>
            <a:r>
              <a:rPr lang="en-US" sz="2000" b="1" smtClean="0">
                <a:latin typeface="Courier New" charset="0"/>
              </a:rPr>
              <a:t>	for </a:t>
            </a:r>
            <a:r>
              <a:rPr lang="en-US" sz="2000" b="1" i="1" smtClean="0">
                <a:solidFill>
                  <a:schemeClr val="accent2"/>
                </a:solidFill>
                <a:latin typeface="Courier New" charset="0"/>
              </a:rPr>
              <a:t>i</a:t>
            </a:r>
            <a:r>
              <a:rPr lang="en-US" sz="2000" b="1" smtClean="0">
                <a:latin typeface="Courier New" charset="0"/>
              </a:rPr>
              <a:t> = 1 to length(</a:t>
            </a:r>
            <a:r>
              <a:rPr lang="en-US" sz="2000" b="1" i="1" smtClean="0">
                <a:solidFill>
                  <a:schemeClr val="accent2"/>
                </a:solidFill>
                <a:latin typeface="Courier New" charset="0"/>
              </a:rPr>
              <a:t>array</a:t>
            </a:r>
            <a:r>
              <a:rPr lang="en-US" sz="2000" b="1" smtClean="0">
                <a:latin typeface="Courier New" charset="0"/>
              </a:rPr>
              <a:t>) do</a:t>
            </a:r>
          </a:p>
          <a:p>
            <a:pPr>
              <a:buFontTx/>
              <a:buNone/>
            </a:pPr>
            <a:r>
              <a:rPr lang="en-US" sz="2000" b="1" smtClean="0">
                <a:latin typeface="Courier New" charset="0"/>
              </a:rPr>
              <a:t>    if </a:t>
            </a:r>
            <a:r>
              <a:rPr lang="en-US" sz="2000" b="1" i="1" smtClean="0">
                <a:solidFill>
                  <a:schemeClr val="accent2"/>
                </a:solidFill>
                <a:latin typeface="Courier New" charset="0"/>
              </a:rPr>
              <a:t>array</a:t>
            </a:r>
            <a:r>
              <a:rPr lang="en-US" sz="2000" b="1" smtClean="0">
                <a:latin typeface="Courier New" charset="0"/>
              </a:rPr>
              <a:t>[</a:t>
            </a:r>
            <a:r>
              <a:rPr lang="en-US" sz="2000" b="1" i="1" smtClean="0">
                <a:solidFill>
                  <a:schemeClr val="accent2"/>
                </a:solidFill>
                <a:latin typeface="Courier New" charset="0"/>
              </a:rPr>
              <a:t>i</a:t>
            </a:r>
            <a:r>
              <a:rPr lang="en-US" sz="2000" b="1" smtClean="0">
                <a:latin typeface="Courier New" charset="0"/>
              </a:rPr>
              <a:t>] == </a:t>
            </a:r>
            <a:r>
              <a:rPr lang="en-US" sz="2000" b="1" i="1" smtClean="0">
                <a:solidFill>
                  <a:schemeClr val="accent2"/>
                </a:solidFill>
                <a:latin typeface="Courier New" charset="0"/>
              </a:rPr>
              <a:t>key</a:t>
            </a:r>
          </a:p>
          <a:p>
            <a:pPr>
              <a:buFontTx/>
              <a:buNone/>
            </a:pPr>
            <a:r>
              <a:rPr lang="en-US" sz="2000" b="1" smtClean="0">
                <a:latin typeface="Courier New" charset="0"/>
              </a:rPr>
              <a:t>      return </a:t>
            </a:r>
            <a:r>
              <a:rPr lang="en-US" sz="2000" b="1" i="1" smtClean="0">
                <a:solidFill>
                  <a:schemeClr val="accent2"/>
                </a:solidFill>
                <a:latin typeface="Courier New" charset="0"/>
              </a:rPr>
              <a:t>i</a:t>
            </a:r>
          </a:p>
          <a:p>
            <a:pPr>
              <a:buFontTx/>
              <a:buNone/>
            </a:pPr>
            <a:r>
              <a:rPr lang="en-US" sz="2000" b="1" smtClean="0">
                <a:latin typeface="Courier New" charset="0"/>
              </a:rPr>
              <a:t>  return -1</a:t>
            </a:r>
          </a:p>
          <a:p>
            <a:pPr>
              <a:buFontTx/>
              <a:buNone/>
            </a:pPr>
            <a:endParaRPr lang="en-US" sz="2000" b="1" smtClean="0">
              <a:latin typeface="Courier New" charset="0"/>
            </a:endParaRPr>
          </a:p>
          <a:p>
            <a:pPr>
              <a:buFontTx/>
              <a:buNone/>
            </a:pPr>
            <a:r>
              <a:rPr lang="en-US" smtClean="0"/>
              <a:t>Step 5: Simplify </a:t>
            </a:r>
            <a:r>
              <a:rPr lang="en-US" b="1" smtClean="0">
                <a:latin typeface="Courier New" charset="0"/>
                <a:cs typeface="Courier New" charset="0"/>
              </a:rPr>
              <a:t>T(n)</a:t>
            </a:r>
            <a:r>
              <a:rPr lang="en-CA" smtClean="0"/>
              <a:t> and convert to order notation.  (Also, which order notation: O, </a:t>
            </a:r>
            <a:r>
              <a:rPr lang="en-CA" smtClean="0">
                <a:sym typeface="Symbol" pitchFamily="18" charset="2"/>
              </a:rPr>
              <a:t>, ?)</a:t>
            </a:r>
            <a:endParaRPr lang="en-US" sz="2000" b="1" smtClean="0">
              <a:latin typeface="Courier New" charset="0"/>
            </a:endParaRPr>
          </a:p>
        </p:txBody>
      </p:sp>
      <p:sp>
        <p:nvSpPr>
          <p:cNvPr id="5222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7C4529-93CB-4262-84C3-41FD58619255}" type="slidenum">
              <a:rPr lang="en-US" sz="1400" smtClean="0"/>
              <a:pPr/>
              <a:t>58</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1"/>
            </p:custDataLst>
          </p:nvPr>
        </p:nvSpPr>
        <p:spPr/>
        <p:txBody>
          <a:bodyPr/>
          <a:lstStyle/>
          <a:p>
            <a:r>
              <a:rPr lang="en-US" smtClean="0"/>
              <a:t>Analyzing Code</a:t>
            </a:r>
          </a:p>
        </p:txBody>
      </p:sp>
      <p:sp>
        <p:nvSpPr>
          <p:cNvPr id="53251"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 Linear search</a:t>
            </a:r>
          </a:p>
          <a:p>
            <a:pPr>
              <a:buFontTx/>
              <a:buNone/>
            </a:pPr>
            <a:r>
              <a:rPr lang="en-US" sz="2000" b="1" smtClean="0">
                <a:latin typeface="Courier New" charset="0"/>
              </a:rPr>
              <a:t>find(</a:t>
            </a:r>
            <a:r>
              <a:rPr lang="en-US" sz="2000" b="1" i="1" smtClean="0">
                <a:solidFill>
                  <a:schemeClr val="accent2"/>
                </a:solidFill>
                <a:latin typeface="Courier New" charset="0"/>
              </a:rPr>
              <a:t>key</a:t>
            </a:r>
            <a:r>
              <a:rPr lang="en-US" sz="2000" b="1" smtClean="0">
                <a:latin typeface="Courier New" charset="0"/>
              </a:rPr>
              <a:t>, </a:t>
            </a:r>
            <a:r>
              <a:rPr lang="en-US" sz="2000" b="1" i="1" smtClean="0">
                <a:solidFill>
                  <a:schemeClr val="accent2"/>
                </a:solidFill>
                <a:latin typeface="Courier New" charset="0"/>
              </a:rPr>
              <a:t>array</a:t>
            </a:r>
            <a:r>
              <a:rPr lang="en-US" sz="2000" b="1" smtClean="0">
                <a:latin typeface="Courier New" charset="0"/>
              </a:rPr>
              <a:t>)</a:t>
            </a:r>
          </a:p>
          <a:p>
            <a:pPr>
              <a:buFontTx/>
              <a:buNone/>
            </a:pPr>
            <a:r>
              <a:rPr lang="en-US" sz="2000" b="1" smtClean="0">
                <a:latin typeface="Courier New" charset="0"/>
              </a:rPr>
              <a:t>	for </a:t>
            </a:r>
            <a:r>
              <a:rPr lang="en-US" sz="2000" b="1" i="1" smtClean="0">
                <a:solidFill>
                  <a:schemeClr val="accent2"/>
                </a:solidFill>
                <a:latin typeface="Courier New" charset="0"/>
              </a:rPr>
              <a:t>i</a:t>
            </a:r>
            <a:r>
              <a:rPr lang="en-US" sz="2000" b="1" smtClean="0">
                <a:latin typeface="Courier New" charset="0"/>
              </a:rPr>
              <a:t> = 1 to length(</a:t>
            </a:r>
            <a:r>
              <a:rPr lang="en-US" sz="2000" b="1" i="1" smtClean="0">
                <a:solidFill>
                  <a:schemeClr val="accent2"/>
                </a:solidFill>
                <a:latin typeface="Courier New" charset="0"/>
              </a:rPr>
              <a:t>array</a:t>
            </a:r>
            <a:r>
              <a:rPr lang="en-US" sz="2000" b="1" smtClean="0">
                <a:latin typeface="Courier New" charset="0"/>
              </a:rPr>
              <a:t>) do</a:t>
            </a:r>
          </a:p>
          <a:p>
            <a:pPr>
              <a:buFontTx/>
              <a:buNone/>
            </a:pPr>
            <a:r>
              <a:rPr lang="en-US" sz="2000" b="1" smtClean="0">
                <a:latin typeface="Courier New" charset="0"/>
              </a:rPr>
              <a:t>    if </a:t>
            </a:r>
            <a:r>
              <a:rPr lang="en-US" sz="2000" b="1" i="1" smtClean="0">
                <a:solidFill>
                  <a:schemeClr val="accent2"/>
                </a:solidFill>
                <a:latin typeface="Courier New" charset="0"/>
              </a:rPr>
              <a:t>array</a:t>
            </a:r>
            <a:r>
              <a:rPr lang="en-US" sz="2000" b="1" smtClean="0">
                <a:latin typeface="Courier New" charset="0"/>
              </a:rPr>
              <a:t>[</a:t>
            </a:r>
            <a:r>
              <a:rPr lang="en-US" sz="2000" b="1" i="1" smtClean="0">
                <a:solidFill>
                  <a:schemeClr val="accent2"/>
                </a:solidFill>
                <a:latin typeface="Courier New" charset="0"/>
              </a:rPr>
              <a:t>i</a:t>
            </a:r>
            <a:r>
              <a:rPr lang="en-US" sz="2000" b="1" smtClean="0">
                <a:latin typeface="Courier New" charset="0"/>
              </a:rPr>
              <a:t>] == </a:t>
            </a:r>
            <a:r>
              <a:rPr lang="en-US" sz="2000" b="1" i="1" smtClean="0">
                <a:solidFill>
                  <a:schemeClr val="accent2"/>
                </a:solidFill>
                <a:latin typeface="Courier New" charset="0"/>
              </a:rPr>
              <a:t>key</a:t>
            </a:r>
          </a:p>
          <a:p>
            <a:pPr>
              <a:buFontTx/>
              <a:buNone/>
            </a:pPr>
            <a:r>
              <a:rPr lang="en-US" sz="2000" b="1" smtClean="0">
                <a:latin typeface="Courier New" charset="0"/>
              </a:rPr>
              <a:t>      return </a:t>
            </a:r>
            <a:r>
              <a:rPr lang="en-US" sz="2000" b="1" i="1" smtClean="0">
                <a:solidFill>
                  <a:schemeClr val="accent2"/>
                </a:solidFill>
                <a:latin typeface="Courier New" charset="0"/>
              </a:rPr>
              <a:t>i</a:t>
            </a:r>
          </a:p>
          <a:p>
            <a:pPr>
              <a:buFontTx/>
              <a:buNone/>
            </a:pPr>
            <a:r>
              <a:rPr lang="en-US" sz="2000" b="1" smtClean="0">
                <a:latin typeface="Courier New" charset="0"/>
              </a:rPr>
              <a:t>  return -1</a:t>
            </a:r>
          </a:p>
          <a:p>
            <a:pPr>
              <a:buFontTx/>
              <a:buNone/>
            </a:pPr>
            <a:endParaRPr lang="en-US" sz="2000" b="1" smtClean="0">
              <a:latin typeface="Courier New" charset="0"/>
            </a:endParaRPr>
          </a:p>
          <a:p>
            <a:pPr>
              <a:buFontTx/>
              <a:buNone/>
            </a:pPr>
            <a:r>
              <a:rPr lang="en-US" sz="2400" smtClean="0"/>
              <a:t>Step 6: </a:t>
            </a:r>
            <a:r>
              <a:rPr lang="en-CA" sz="2400" smtClean="0"/>
              <a:t>Casually name-drop the appropriate terms in order to sound bracingly cool to colleagues: “Oh, linear search?  That’s tractable, polynomial time.  What polynomial?  Linear, duh.  See the name?!  I hear it’s sub-linear on quantum computers, though.  Wild, eh?”</a:t>
            </a:r>
            <a:endParaRPr lang="en-US" sz="1800" b="1" smtClean="0">
              <a:latin typeface="Courier New" charset="0"/>
            </a:endParaRPr>
          </a:p>
        </p:txBody>
      </p:sp>
      <p:sp>
        <p:nvSpPr>
          <p:cNvPr id="532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962950-4BDB-4291-8C72-16C5444403BA}" type="slidenum">
              <a:rPr lang="en-US" sz="1400" smtClean="0"/>
              <a:pPr/>
              <a:t>59</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2"/>
            </p:custDataLst>
          </p:nvPr>
        </p:nvSpPr>
        <p:spPr/>
        <p:txBody>
          <a:bodyPr/>
          <a:lstStyle/>
          <a:p>
            <a:r>
              <a:rPr lang="en-US" smtClean="0"/>
              <a:t>Example Proof by Induction (Worked)</a:t>
            </a:r>
          </a:p>
        </p:txBody>
      </p:sp>
      <p:sp>
        <p:nvSpPr>
          <p:cNvPr id="7171" name="Rectangle 3"/>
          <p:cNvSpPr>
            <a:spLocks noGrp="1" noChangeArrowheads="1"/>
          </p:cNvSpPr>
          <p:nvPr>
            <p:ph type="body" idx="1"/>
            <p:custDataLst>
              <p:tags r:id="rId3"/>
            </p:custDataLst>
          </p:nvPr>
        </p:nvSpPr>
        <p:spPr/>
        <p:txBody>
          <a:bodyPr/>
          <a:lstStyle/>
          <a:p>
            <a:pPr>
              <a:buFontTx/>
              <a:buNone/>
            </a:pPr>
            <a:r>
              <a:rPr lang="en-US" smtClean="0"/>
              <a:t>“A number is divisible by 3 iff the sum of its digits is divisible by three.”</a:t>
            </a:r>
          </a:p>
          <a:p>
            <a:pPr>
              <a:buFontTx/>
              <a:buNone/>
            </a:pPr>
            <a:r>
              <a:rPr lang="en-US" smtClean="0"/>
              <a:t>First, some definitions:</a:t>
            </a:r>
          </a:p>
          <a:p>
            <a:pPr>
              <a:buFontTx/>
              <a:buNone/>
            </a:pPr>
            <a:r>
              <a:rPr lang="en-US" smtClean="0"/>
              <a:t>Consider a positive integer x to be made up of its n digits: x</a:t>
            </a:r>
            <a:r>
              <a:rPr lang="en-US" baseline="-25000" smtClean="0"/>
              <a:t>1</a:t>
            </a:r>
            <a:r>
              <a:rPr lang="en-US" smtClean="0"/>
              <a:t>x</a:t>
            </a:r>
            <a:r>
              <a:rPr lang="en-US" baseline="-25000" smtClean="0"/>
              <a:t>2</a:t>
            </a:r>
            <a:r>
              <a:rPr lang="en-US" smtClean="0"/>
              <a:t>x</a:t>
            </a:r>
            <a:r>
              <a:rPr lang="en-US" baseline="-25000" smtClean="0"/>
              <a:t>3</a:t>
            </a:r>
            <a:r>
              <a:rPr lang="en-US" smtClean="0"/>
              <a:t>..x</a:t>
            </a:r>
            <a:r>
              <a:rPr lang="en-US" baseline="-25000" smtClean="0"/>
              <a:t>n</a:t>
            </a:r>
            <a:r>
              <a:rPr lang="en-US" smtClean="0"/>
              <a:t>. </a:t>
            </a:r>
          </a:p>
          <a:p>
            <a:pPr>
              <a:buFontTx/>
              <a:buNone/>
            </a:pPr>
            <a:r>
              <a:rPr lang="en-US" smtClean="0">
                <a:sym typeface="Symbol" pitchFamily="18" charset="2"/>
              </a:rPr>
              <a:t>For convenience, let’s say SD(x) =</a:t>
            </a:r>
            <a:endParaRPr lang="en-US" smtClean="0"/>
          </a:p>
        </p:txBody>
      </p:sp>
      <p:sp>
        <p:nvSpPr>
          <p:cNvPr id="7172" name="Slide Number Placeholder 3"/>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2B55BB-2B41-475A-96A9-72EDDFCC5736}" type="slidenum">
              <a:rPr lang="en-US" sz="1400" smtClean="0"/>
              <a:pPr/>
              <a:t>6</a:t>
            </a:fld>
            <a:endParaRPr lang="en-US" sz="1400" smtClean="0"/>
          </a:p>
        </p:txBody>
      </p:sp>
      <p:graphicFrame>
        <p:nvGraphicFramePr>
          <p:cNvPr id="7173" name="Object 39"/>
          <p:cNvGraphicFramePr>
            <a:graphicFrameLocks noChangeAspect="1"/>
          </p:cNvGraphicFramePr>
          <p:nvPr>
            <p:custDataLst>
              <p:tags r:id="rId5"/>
            </p:custDataLst>
          </p:nvPr>
        </p:nvGraphicFramePr>
        <p:xfrm>
          <a:off x="5867400" y="4149725"/>
          <a:ext cx="731838" cy="920750"/>
        </p:xfrm>
        <a:graphic>
          <a:graphicData uri="http://schemas.openxmlformats.org/presentationml/2006/ole">
            <mc:AlternateContent xmlns:mc="http://schemas.openxmlformats.org/markup-compatibility/2006">
              <mc:Choice xmlns:v="urn:schemas-microsoft-com:vml" Requires="v">
                <p:oleObj spid="_x0000_s7205" name="Equation" r:id="rId9" imgW="342751" imgH="431613" progId="Equation.3">
                  <p:embed/>
                </p:oleObj>
              </mc:Choice>
              <mc:Fallback>
                <p:oleObj name="Equation" r:id="rId9" imgW="342751" imgH="43161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149725"/>
                        <a:ext cx="731838"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hidden="1"/>
          <p:cNvSpPr txBox="1"/>
          <p:nvPr>
            <p:custDataLst>
              <p:tags r:id="rId6"/>
            </p:custDataLst>
          </p:nvPr>
        </p:nvSpPr>
        <p:spPr>
          <a:xfrm>
            <a:off x="5940425" y="6021388"/>
            <a:ext cx="3071813" cy="461962"/>
          </a:xfrm>
          <a:prstGeom prst="rect">
            <a:avLst/>
          </a:prstGeom>
          <a:solidFill>
            <a:schemeClr val="accent5"/>
          </a:solidFill>
        </p:spPr>
        <p:txBody>
          <a:bodyPr wrap="none">
            <a:spAutoFit/>
          </a:bodyPr>
          <a:lstStyle/>
          <a:p>
            <a:pPr>
              <a:defRPr/>
            </a:pPr>
            <a:r>
              <a:rPr lang="en-CA" dirty="0"/>
              <a:t>Next: stronger property</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custDataLst>
              <p:tags r:id="rId1"/>
            </p:custDataLst>
          </p:nvPr>
        </p:nvSpPr>
        <p:spPr/>
        <p:txBody>
          <a:bodyPr/>
          <a:lstStyle/>
          <a:p>
            <a:r>
              <a:rPr lang="en-US" smtClean="0"/>
              <a:t>Analyzing Code</a:t>
            </a:r>
          </a:p>
        </p:txBody>
      </p:sp>
      <p:sp>
        <p:nvSpPr>
          <p:cNvPr id="54275" name="Rectangle 3"/>
          <p:cNvSpPr>
            <a:spLocks noGrp="1" noChangeArrowheads="1"/>
          </p:cNvSpPr>
          <p:nvPr>
            <p:ph type="body" idx="1"/>
            <p:custDataLst>
              <p:tags r:id="rId2"/>
            </p:custDataLst>
          </p:nvPr>
        </p:nvSpPr>
        <p:spPr/>
        <p:txBody>
          <a:bodyPr/>
          <a:lstStyle/>
          <a:p>
            <a:pPr>
              <a:buFontTx/>
              <a:buNone/>
            </a:pPr>
            <a:r>
              <a:rPr lang="en-US" sz="2000" b="1" dirty="0" smtClean="0">
                <a:latin typeface="Courier New" charset="0"/>
              </a:rPr>
              <a:t>// Linear search</a:t>
            </a:r>
          </a:p>
          <a:p>
            <a:pPr>
              <a:buFontTx/>
              <a:buNone/>
            </a:pPr>
            <a:r>
              <a:rPr lang="en-US" sz="2000" b="1" dirty="0" smtClean="0">
                <a:latin typeface="Courier New" charset="0"/>
              </a:rPr>
              <a:t>find(</a:t>
            </a:r>
            <a:r>
              <a:rPr lang="en-US" sz="2000" b="1" i="1" dirty="0" smtClean="0">
                <a:solidFill>
                  <a:schemeClr val="accent2"/>
                </a:solidFill>
                <a:latin typeface="Courier New" charset="0"/>
              </a:rPr>
              <a:t>key</a:t>
            </a:r>
            <a:r>
              <a:rPr lang="en-US" sz="2000" b="1" dirty="0" smtClean="0">
                <a:latin typeface="Courier New" charset="0"/>
              </a:rPr>
              <a:t>, </a:t>
            </a:r>
            <a:r>
              <a:rPr lang="en-US" sz="2000" b="1" i="1" dirty="0" smtClean="0">
                <a:solidFill>
                  <a:schemeClr val="accent2"/>
                </a:solidFill>
                <a:latin typeface="Courier New" charset="0"/>
              </a:rPr>
              <a:t>array</a:t>
            </a:r>
            <a:r>
              <a:rPr lang="en-US" sz="2000" b="1" dirty="0" smtClean="0">
                <a:latin typeface="Courier New" charset="0"/>
              </a:rPr>
              <a:t>)</a:t>
            </a:r>
          </a:p>
          <a:p>
            <a:pPr>
              <a:buFontTx/>
              <a:buNone/>
            </a:pPr>
            <a:r>
              <a:rPr lang="en-US" sz="2000" b="1" dirty="0" smtClean="0">
                <a:latin typeface="Courier New" charset="0"/>
              </a:rPr>
              <a:t>	for </a:t>
            </a:r>
            <a:r>
              <a:rPr lang="en-US" sz="2000" b="1" i="1" dirty="0" err="1" smtClean="0">
                <a:solidFill>
                  <a:schemeClr val="accent2"/>
                </a:solidFill>
                <a:latin typeface="Courier New" charset="0"/>
              </a:rPr>
              <a:t>i</a:t>
            </a:r>
            <a:r>
              <a:rPr lang="en-US" sz="2000" b="1" dirty="0" smtClean="0">
                <a:latin typeface="Courier New" charset="0"/>
              </a:rPr>
              <a:t> = 1 to length(</a:t>
            </a:r>
            <a:r>
              <a:rPr lang="en-US" sz="2000" b="1" i="1" dirty="0" smtClean="0">
                <a:solidFill>
                  <a:schemeClr val="accent2"/>
                </a:solidFill>
                <a:latin typeface="Courier New" charset="0"/>
              </a:rPr>
              <a:t>array</a:t>
            </a:r>
            <a:r>
              <a:rPr lang="en-US" sz="2000" b="1" dirty="0" smtClean="0">
                <a:latin typeface="Courier New" charset="0"/>
              </a:rPr>
              <a:t>) do</a:t>
            </a:r>
          </a:p>
          <a:p>
            <a:pPr>
              <a:buFontTx/>
              <a:buNone/>
            </a:pPr>
            <a:r>
              <a:rPr lang="en-US" sz="2000" b="1" dirty="0" smtClean="0">
                <a:latin typeface="Courier New" charset="0"/>
              </a:rPr>
              <a:t>    if </a:t>
            </a:r>
            <a:r>
              <a:rPr lang="en-US" sz="2000" b="1" i="1" dirty="0" smtClean="0">
                <a:solidFill>
                  <a:schemeClr val="accent2"/>
                </a:solidFill>
                <a:latin typeface="Courier New" charset="0"/>
              </a:rPr>
              <a:t>array</a:t>
            </a:r>
            <a:r>
              <a:rPr lang="en-US" sz="2000" b="1" dirty="0" smtClean="0">
                <a:latin typeface="Courier New" charset="0"/>
              </a:rPr>
              <a:t>[</a:t>
            </a:r>
            <a:r>
              <a:rPr lang="en-US" sz="2000" b="1" i="1" dirty="0" err="1" smtClean="0">
                <a:solidFill>
                  <a:schemeClr val="accent2"/>
                </a:solidFill>
                <a:latin typeface="Courier New" charset="0"/>
              </a:rPr>
              <a:t>i</a:t>
            </a:r>
            <a:r>
              <a:rPr lang="en-US" sz="2000" b="1" dirty="0" smtClean="0">
                <a:latin typeface="Courier New" charset="0"/>
              </a:rPr>
              <a:t>] == </a:t>
            </a:r>
            <a:r>
              <a:rPr lang="en-US" sz="2000" b="1" i="1" dirty="0" smtClean="0">
                <a:solidFill>
                  <a:schemeClr val="accent2"/>
                </a:solidFill>
                <a:latin typeface="Courier New" charset="0"/>
              </a:rPr>
              <a:t>key</a:t>
            </a:r>
          </a:p>
          <a:p>
            <a:pPr>
              <a:buFontTx/>
              <a:buNone/>
            </a:pPr>
            <a:r>
              <a:rPr lang="en-US" sz="2000" b="1" dirty="0" smtClean="0">
                <a:latin typeface="Courier New" charset="0"/>
              </a:rPr>
              <a:t>      return </a:t>
            </a:r>
            <a:r>
              <a:rPr lang="en-US" sz="2000" b="1" i="1" dirty="0" err="1" smtClean="0">
                <a:solidFill>
                  <a:schemeClr val="accent2"/>
                </a:solidFill>
                <a:latin typeface="Courier New" charset="0"/>
              </a:rPr>
              <a:t>i</a:t>
            </a:r>
            <a:endParaRPr lang="en-US" sz="2000" b="1" i="1" dirty="0" smtClean="0">
              <a:solidFill>
                <a:schemeClr val="accent2"/>
              </a:solidFill>
              <a:latin typeface="Courier New" charset="0"/>
            </a:endParaRPr>
          </a:p>
          <a:p>
            <a:pPr>
              <a:buFontTx/>
              <a:buNone/>
            </a:pPr>
            <a:r>
              <a:rPr lang="en-US" sz="2000" b="1" dirty="0" smtClean="0">
                <a:latin typeface="Courier New" charset="0"/>
              </a:rPr>
              <a:t>  return -1</a:t>
            </a:r>
          </a:p>
          <a:p>
            <a:pPr>
              <a:buFontTx/>
              <a:buNone/>
            </a:pPr>
            <a:endParaRPr lang="en-US" sz="2000" b="1" dirty="0" smtClean="0">
              <a:latin typeface="Courier New" charset="0"/>
            </a:endParaRPr>
          </a:p>
          <a:p>
            <a:pPr>
              <a:buFontTx/>
              <a:buNone/>
            </a:pPr>
            <a:r>
              <a:rPr lang="en-US" sz="2400" dirty="0" smtClean="0"/>
              <a:t>Step 7: </a:t>
            </a:r>
            <a:r>
              <a:rPr lang="en-CA" sz="2400" b="1" dirty="0" smtClean="0"/>
              <a:t>Prove</a:t>
            </a:r>
            <a:r>
              <a:rPr lang="en-CA" sz="2400" dirty="0" smtClean="0"/>
              <a:t> the asymptotic bound by finding constants </a:t>
            </a:r>
            <a:r>
              <a:rPr lang="en-CA" sz="2400" b="1" dirty="0" smtClean="0">
                <a:latin typeface="Courier New" charset="0"/>
                <a:cs typeface="Courier New" charset="0"/>
              </a:rPr>
              <a:t>c</a:t>
            </a:r>
            <a:r>
              <a:rPr lang="en-CA" sz="2400" dirty="0" smtClean="0"/>
              <a:t> and </a:t>
            </a:r>
            <a:r>
              <a:rPr lang="en-CA" sz="2400" b="1" dirty="0" smtClean="0">
                <a:latin typeface="Courier New" charset="0"/>
                <a:cs typeface="Courier New" charset="0"/>
              </a:rPr>
              <a:t>n</a:t>
            </a:r>
            <a:r>
              <a:rPr lang="en-CA" sz="2400" b="1" baseline="-25000" dirty="0" smtClean="0">
                <a:latin typeface="Courier New" charset="0"/>
                <a:cs typeface="Courier New" charset="0"/>
              </a:rPr>
              <a:t>0</a:t>
            </a:r>
            <a:r>
              <a:rPr lang="en-CA" sz="2400" dirty="0" smtClean="0"/>
              <a:t> such that for all </a:t>
            </a:r>
            <a:r>
              <a:rPr lang="en-CA" sz="2400" b="1" dirty="0" smtClean="0">
                <a:latin typeface="Courier New" charset="0"/>
                <a:cs typeface="Courier New" charset="0"/>
              </a:rPr>
              <a:t>n </a:t>
            </a:r>
            <a:r>
              <a:rPr lang="en-CA" sz="2400" b="1" dirty="0" smtClean="0">
                <a:latin typeface="Courier New" charset="0"/>
                <a:cs typeface="Courier New" charset="0"/>
                <a:sym typeface="Symbol" pitchFamily="18" charset="2"/>
              </a:rPr>
              <a:t></a:t>
            </a:r>
            <a:r>
              <a:rPr lang="en-CA" sz="2400" b="1" dirty="0" smtClean="0">
                <a:latin typeface="Courier New" charset="0"/>
                <a:cs typeface="Courier New" charset="0"/>
              </a:rPr>
              <a:t> n</a:t>
            </a:r>
            <a:r>
              <a:rPr lang="en-CA" sz="2400" b="1" baseline="-25000" dirty="0" smtClean="0">
                <a:latin typeface="Courier New" charset="0"/>
                <a:cs typeface="Courier New" charset="0"/>
              </a:rPr>
              <a:t>0</a:t>
            </a:r>
            <a:r>
              <a:rPr lang="en-CA" dirty="0" smtClean="0"/>
              <a:t>, </a:t>
            </a:r>
            <a:r>
              <a:rPr lang="en-CA" sz="2400" b="1" dirty="0" smtClean="0">
                <a:latin typeface="Courier New" charset="0"/>
                <a:cs typeface="Courier New" charset="0"/>
              </a:rPr>
              <a:t>T(n) </a:t>
            </a:r>
            <a:r>
              <a:rPr lang="en-CA" sz="2400" b="1" dirty="0" smtClean="0">
                <a:latin typeface="Courier New" charset="0"/>
                <a:cs typeface="Courier New" charset="0"/>
                <a:sym typeface="Symbol" pitchFamily="18" charset="2"/>
              </a:rPr>
              <a:t> </a:t>
            </a:r>
            <a:r>
              <a:rPr lang="en-CA" sz="2400" b="1" dirty="0" err="1" smtClean="0">
                <a:latin typeface="Courier New" charset="0"/>
                <a:cs typeface="Courier New" charset="0"/>
                <a:sym typeface="Symbol" pitchFamily="18" charset="2"/>
              </a:rPr>
              <a:t>cn</a:t>
            </a:r>
            <a:r>
              <a:rPr lang="en-CA" sz="2400" dirty="0" smtClean="0">
                <a:sym typeface="Symbol" pitchFamily="18" charset="2"/>
              </a:rPr>
              <a:t>.</a:t>
            </a:r>
          </a:p>
          <a:p>
            <a:pPr>
              <a:buFontTx/>
              <a:buNone/>
            </a:pPr>
            <a:r>
              <a:rPr lang="en-CA" sz="1600" dirty="0" smtClean="0"/>
              <a:t>Let c = 4. Let n0 = 1. WLOG, let n be a positive integer such that n &gt;= n0.</a:t>
            </a:r>
          </a:p>
          <a:p>
            <a:pPr>
              <a:buFontTx/>
              <a:buNone/>
            </a:pPr>
            <a:r>
              <a:rPr lang="en-CA" sz="1600" dirty="0" smtClean="0">
                <a:latin typeface="Courier New" charset="0"/>
              </a:rPr>
              <a:t>3n + 1 &lt;= 3n + n = 4n = </a:t>
            </a:r>
            <a:r>
              <a:rPr lang="en-CA" sz="1600" dirty="0" err="1" smtClean="0">
                <a:latin typeface="Courier New" charset="0"/>
              </a:rPr>
              <a:t>cn</a:t>
            </a:r>
            <a:r>
              <a:rPr lang="en-CA" sz="1600" dirty="0" smtClean="0">
                <a:latin typeface="Courier New" charset="0"/>
              </a:rPr>
              <a:t>. </a:t>
            </a:r>
            <a:r>
              <a:rPr lang="en-CA" sz="1600" smtClean="0">
                <a:latin typeface="Courier New" charset="0"/>
              </a:rPr>
              <a:t>QED.</a:t>
            </a:r>
            <a:endParaRPr lang="en-US" sz="1600" dirty="0" smtClean="0">
              <a:latin typeface="Courier New" charset="0"/>
            </a:endParaRPr>
          </a:p>
        </p:txBody>
      </p:sp>
      <p:sp>
        <p:nvSpPr>
          <p:cNvPr id="54276" name="TextBox 3"/>
          <p:cNvSpPr txBox="1">
            <a:spLocks noChangeArrowheads="1"/>
          </p:cNvSpPr>
          <p:nvPr>
            <p:custDataLst>
              <p:tags r:id="rId3"/>
            </p:custDataLst>
          </p:nvPr>
        </p:nvSpPr>
        <p:spPr bwMode="auto">
          <a:xfrm>
            <a:off x="4138613" y="6286500"/>
            <a:ext cx="486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i="1">
                <a:solidFill>
                  <a:srgbClr val="FF0000"/>
                </a:solidFill>
              </a:rPr>
              <a:t>You usually won’t do this in practice.</a:t>
            </a:r>
          </a:p>
        </p:txBody>
      </p:sp>
      <p:sp>
        <p:nvSpPr>
          <p:cNvPr id="54277"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BCA7C1-F3B3-4178-A516-88330E46B4A9}" type="slidenum">
              <a:rPr lang="en-US" sz="1400" smtClean="0"/>
              <a:pPr/>
              <a:t>60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custDataLst>
              <p:tags r:id="rId1"/>
            </p:custDataLst>
          </p:nvPr>
        </p:nvSpPr>
        <p:spPr/>
        <p:txBody>
          <a:bodyPr/>
          <a:lstStyle/>
          <a:p>
            <a:r>
              <a:rPr lang="en-US" smtClean="0"/>
              <a:t>Today’s Outline</a:t>
            </a:r>
          </a:p>
        </p:txBody>
      </p:sp>
      <p:sp>
        <p:nvSpPr>
          <p:cNvPr id="55299" name="Rectangle 3"/>
          <p:cNvSpPr>
            <a:spLocks noGrp="1" noChangeArrowheads="1"/>
          </p:cNvSpPr>
          <p:nvPr>
            <p:ph type="body" idx="1"/>
            <p:custDataLst>
              <p:tags r:id="rId2"/>
            </p:custDataLst>
          </p:nvPr>
        </p:nvSpPr>
        <p:spPr/>
        <p:txBody>
          <a:bodyPr/>
          <a:lstStyle/>
          <a:p>
            <a:r>
              <a:rPr lang="en-US" smtClean="0">
                <a:solidFill>
                  <a:schemeClr val="bg2"/>
                </a:solidFill>
              </a:rPr>
              <a:t>Programming Project #1 and Forming Teams</a:t>
            </a:r>
          </a:p>
          <a:p>
            <a:r>
              <a:rPr lang="en-US" smtClean="0">
                <a:solidFill>
                  <a:schemeClr val="bg2"/>
                </a:solidFill>
              </a:rPr>
              <a:t>Brief Proof Reminder</a:t>
            </a:r>
          </a:p>
          <a:p>
            <a:r>
              <a:rPr lang="en-US" smtClean="0">
                <a:solidFill>
                  <a:schemeClr val="bg2"/>
                </a:solidFill>
              </a:rPr>
              <a:t>Asymptotic Analysis, Briefly</a:t>
            </a:r>
          </a:p>
          <a:p>
            <a:r>
              <a:rPr lang="en-US" smtClean="0">
                <a:solidFill>
                  <a:schemeClr val="bg2"/>
                </a:solidFill>
              </a:rPr>
              <a:t>Silicon Downs and the SD Cheat Sheet</a:t>
            </a:r>
          </a:p>
          <a:p>
            <a:r>
              <a:rPr lang="en-US" smtClean="0">
                <a:solidFill>
                  <a:schemeClr val="bg2"/>
                </a:solidFill>
              </a:rPr>
              <a:t>Asymptotic Analysis, Proofs and Programs</a:t>
            </a:r>
          </a:p>
          <a:p>
            <a:r>
              <a:rPr lang="en-US" smtClean="0"/>
              <a:t>Examples and Exercises</a:t>
            </a:r>
          </a:p>
        </p:txBody>
      </p:sp>
      <p:sp>
        <p:nvSpPr>
          <p:cNvPr id="5530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AC61192-1E57-4D43-828B-E2EDD5691354}" type="slidenum">
              <a:rPr lang="en-US" sz="1400" smtClean="0"/>
              <a:pPr/>
              <a:t>61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1"/>
            </p:custDataLst>
          </p:nvPr>
        </p:nvSpPr>
        <p:spPr/>
        <p:txBody>
          <a:bodyPr/>
          <a:lstStyle/>
          <a:p>
            <a:r>
              <a:rPr lang="en-US" smtClean="0"/>
              <a:t>More Examples Than You Can Shake a Stick At (#0)</a:t>
            </a:r>
          </a:p>
        </p:txBody>
      </p:sp>
      <p:sp>
        <p:nvSpPr>
          <p:cNvPr id="56323"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 Linear search</a:t>
            </a:r>
          </a:p>
          <a:p>
            <a:pPr>
              <a:buFontTx/>
              <a:buNone/>
            </a:pPr>
            <a:r>
              <a:rPr lang="en-US" sz="2000" b="1" smtClean="0">
                <a:latin typeface="Courier New" charset="0"/>
              </a:rPr>
              <a:t>find(</a:t>
            </a:r>
            <a:r>
              <a:rPr lang="en-US" sz="2000" b="1" i="1" smtClean="0">
                <a:solidFill>
                  <a:schemeClr val="accent2"/>
                </a:solidFill>
                <a:latin typeface="Courier New" charset="0"/>
              </a:rPr>
              <a:t>key</a:t>
            </a:r>
            <a:r>
              <a:rPr lang="en-US" sz="2000" b="1" smtClean="0">
                <a:latin typeface="Courier New" charset="0"/>
              </a:rPr>
              <a:t>, </a:t>
            </a:r>
            <a:r>
              <a:rPr lang="en-US" sz="2000" b="1" i="1" smtClean="0">
                <a:solidFill>
                  <a:schemeClr val="accent2"/>
                </a:solidFill>
                <a:latin typeface="Courier New" charset="0"/>
              </a:rPr>
              <a:t>array</a:t>
            </a:r>
            <a:r>
              <a:rPr lang="en-US" sz="2000" b="1" smtClean="0">
                <a:latin typeface="Courier New" charset="0"/>
              </a:rPr>
              <a:t>)</a:t>
            </a:r>
          </a:p>
          <a:p>
            <a:pPr>
              <a:buFontTx/>
              <a:buNone/>
            </a:pPr>
            <a:r>
              <a:rPr lang="en-US" sz="2000" b="1" smtClean="0">
                <a:latin typeface="Courier New" charset="0"/>
              </a:rPr>
              <a:t>	for </a:t>
            </a:r>
            <a:r>
              <a:rPr lang="en-US" sz="2000" b="1" i="1" smtClean="0">
                <a:solidFill>
                  <a:schemeClr val="accent2"/>
                </a:solidFill>
                <a:latin typeface="Courier New" charset="0"/>
              </a:rPr>
              <a:t>i</a:t>
            </a:r>
            <a:r>
              <a:rPr lang="en-US" sz="2000" b="1" smtClean="0">
                <a:latin typeface="Courier New" charset="0"/>
              </a:rPr>
              <a:t> = 1 to length(</a:t>
            </a:r>
            <a:r>
              <a:rPr lang="en-US" sz="2000" b="1" i="1" smtClean="0">
                <a:solidFill>
                  <a:schemeClr val="accent2"/>
                </a:solidFill>
                <a:latin typeface="Courier New" charset="0"/>
              </a:rPr>
              <a:t>array</a:t>
            </a:r>
            <a:r>
              <a:rPr lang="en-US" sz="2000" b="1" smtClean="0">
                <a:latin typeface="Courier New" charset="0"/>
              </a:rPr>
              <a:t>) do</a:t>
            </a:r>
          </a:p>
          <a:p>
            <a:pPr>
              <a:buFontTx/>
              <a:buNone/>
            </a:pPr>
            <a:r>
              <a:rPr lang="en-US" sz="2000" b="1" smtClean="0">
                <a:latin typeface="Courier New" charset="0"/>
              </a:rPr>
              <a:t>    if </a:t>
            </a:r>
            <a:r>
              <a:rPr lang="en-US" sz="2000" b="1" i="1" smtClean="0">
                <a:solidFill>
                  <a:schemeClr val="accent2"/>
                </a:solidFill>
                <a:latin typeface="Courier New" charset="0"/>
              </a:rPr>
              <a:t>array</a:t>
            </a:r>
            <a:r>
              <a:rPr lang="en-US" sz="2000" b="1" smtClean="0">
                <a:latin typeface="Courier New" charset="0"/>
              </a:rPr>
              <a:t>[</a:t>
            </a:r>
            <a:r>
              <a:rPr lang="en-US" sz="2000" b="1" i="1" smtClean="0">
                <a:solidFill>
                  <a:schemeClr val="accent2"/>
                </a:solidFill>
                <a:latin typeface="Courier New" charset="0"/>
              </a:rPr>
              <a:t>i</a:t>
            </a:r>
            <a:r>
              <a:rPr lang="en-US" sz="2000" b="1" smtClean="0">
                <a:latin typeface="Courier New" charset="0"/>
              </a:rPr>
              <a:t>] == </a:t>
            </a:r>
            <a:r>
              <a:rPr lang="en-US" sz="2000" b="1" i="1" smtClean="0">
                <a:solidFill>
                  <a:schemeClr val="accent2"/>
                </a:solidFill>
                <a:latin typeface="Courier New" charset="0"/>
              </a:rPr>
              <a:t>key</a:t>
            </a:r>
          </a:p>
          <a:p>
            <a:pPr>
              <a:buFontTx/>
              <a:buNone/>
            </a:pPr>
            <a:r>
              <a:rPr lang="en-US" sz="2000" b="1" smtClean="0">
                <a:latin typeface="Courier New" charset="0"/>
              </a:rPr>
              <a:t>      return </a:t>
            </a:r>
            <a:r>
              <a:rPr lang="en-US" sz="2000" b="1" i="1" smtClean="0">
                <a:solidFill>
                  <a:schemeClr val="accent2"/>
                </a:solidFill>
                <a:latin typeface="Courier New" charset="0"/>
              </a:rPr>
              <a:t>i</a:t>
            </a:r>
          </a:p>
          <a:p>
            <a:pPr>
              <a:buFontTx/>
              <a:buNone/>
            </a:pPr>
            <a:r>
              <a:rPr lang="en-US" sz="2000" b="1" smtClean="0">
                <a:latin typeface="Courier New" charset="0"/>
              </a:rPr>
              <a:t>  return -1</a:t>
            </a:r>
          </a:p>
          <a:p>
            <a:pPr>
              <a:buFontTx/>
              <a:buNone/>
            </a:pPr>
            <a:endParaRPr lang="en-US" sz="2000" b="1" smtClean="0">
              <a:latin typeface="Courier New" charset="0"/>
            </a:endParaRPr>
          </a:p>
          <a:p>
            <a:pPr>
              <a:buFontTx/>
              <a:buNone/>
            </a:pPr>
            <a:r>
              <a:rPr lang="en-US" smtClean="0"/>
              <a:t>Here’s a whack-load of examples for us to:</a:t>
            </a:r>
          </a:p>
          <a:p>
            <a:pPr marL="914400" lvl="1" indent="-514350">
              <a:buFont typeface="Times New Roman" pitchFamily="18" charset="0"/>
              <a:buAutoNum type="arabicPeriod"/>
            </a:pPr>
            <a:r>
              <a:rPr lang="en-US" smtClean="0"/>
              <a:t>find a function </a:t>
            </a:r>
            <a:r>
              <a:rPr lang="en-US" b="1" smtClean="0">
                <a:latin typeface="Courier New" charset="0"/>
                <a:cs typeface="Courier New" charset="0"/>
              </a:rPr>
              <a:t>T(n)</a:t>
            </a:r>
            <a:r>
              <a:rPr lang="en-US" smtClean="0"/>
              <a:t> describing its runtime</a:t>
            </a:r>
          </a:p>
          <a:p>
            <a:pPr marL="914400" lvl="1" indent="-514350">
              <a:buFont typeface="Times New Roman" pitchFamily="18" charset="0"/>
              <a:buAutoNum type="arabicPeriod"/>
            </a:pPr>
            <a:r>
              <a:rPr lang="en-US" smtClean="0"/>
              <a:t>find </a:t>
            </a:r>
            <a:r>
              <a:rPr lang="en-US" b="1" smtClean="0">
                <a:latin typeface="Courier New" charset="0"/>
                <a:cs typeface="Courier New" charset="0"/>
              </a:rPr>
              <a:t>T(n)</a:t>
            </a:r>
            <a:r>
              <a:rPr lang="en-US" smtClean="0"/>
              <a:t>’s asymptotic complexity</a:t>
            </a:r>
          </a:p>
          <a:p>
            <a:pPr marL="914400" lvl="1" indent="-514350">
              <a:buFont typeface="Times New Roman" pitchFamily="18" charset="0"/>
              <a:buAutoNum type="arabicPeriod"/>
            </a:pPr>
            <a:r>
              <a:rPr lang="en-US" smtClean="0"/>
              <a:t>find </a:t>
            </a:r>
            <a:r>
              <a:rPr lang="en-US" b="1" smtClean="0">
                <a:latin typeface="Courier New" charset="0"/>
                <a:cs typeface="Courier New" charset="0"/>
              </a:rPr>
              <a:t>c</a:t>
            </a:r>
            <a:r>
              <a:rPr lang="en-US" smtClean="0"/>
              <a:t> and </a:t>
            </a:r>
            <a:r>
              <a:rPr lang="en-US" b="1" smtClean="0">
                <a:latin typeface="Courier New" charset="0"/>
                <a:cs typeface="Courier New" charset="0"/>
              </a:rPr>
              <a:t>n</a:t>
            </a:r>
            <a:r>
              <a:rPr lang="en-US" b="1" baseline="-25000" smtClean="0">
                <a:latin typeface="Courier New" charset="0"/>
                <a:cs typeface="Courier New" charset="0"/>
              </a:rPr>
              <a:t>0</a:t>
            </a:r>
            <a:r>
              <a:rPr lang="en-US" smtClean="0"/>
              <a:t> to prove the complexity</a:t>
            </a:r>
          </a:p>
        </p:txBody>
      </p:sp>
      <p:sp>
        <p:nvSpPr>
          <p:cNvPr id="563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A7DF29-0660-4177-B2D7-0A34D69900CA}" type="slidenum">
              <a:rPr lang="en-US" sz="1400" smtClean="0"/>
              <a:pPr/>
              <a:t>62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custDataLst>
              <p:tags r:id="rId1"/>
            </p:custDataLst>
          </p:nvPr>
        </p:nvSpPr>
        <p:spPr/>
        <p:txBody>
          <a:bodyPr/>
          <a:lstStyle/>
          <a:p>
            <a:r>
              <a:rPr lang="en-US" smtClean="0"/>
              <a:t>METYCSSA (#1)</a:t>
            </a:r>
          </a:p>
        </p:txBody>
      </p:sp>
      <p:sp>
        <p:nvSpPr>
          <p:cNvPr id="57347" name="Rectangle 3"/>
          <p:cNvSpPr>
            <a:spLocks noGrp="1" noChangeArrowheads="1"/>
          </p:cNvSpPr>
          <p:nvPr>
            <p:ph type="body" idx="1"/>
            <p:custDataLst>
              <p:tags r:id="rId2"/>
            </p:custDataLst>
          </p:nvPr>
        </p:nvSpPr>
        <p:spPr/>
        <p:txBody>
          <a:bodyPr/>
          <a:lstStyle/>
          <a:p>
            <a:pPr>
              <a:buFontTx/>
              <a:buNone/>
            </a:pPr>
            <a:r>
              <a:rPr lang="en-US" sz="2000" b="1" smtClean="0">
                <a:latin typeface="Courier New" charset="0"/>
              </a:rPr>
              <a:t>for </a:t>
            </a:r>
            <a:r>
              <a:rPr lang="en-US" sz="2000" b="1" i="1" smtClean="0">
                <a:solidFill>
                  <a:schemeClr val="accent2"/>
                </a:solidFill>
                <a:latin typeface="Courier New" charset="0"/>
              </a:rPr>
              <a:t>i</a:t>
            </a:r>
            <a:r>
              <a:rPr lang="en-US" sz="2000" b="1" smtClean="0">
                <a:latin typeface="Courier New" charset="0"/>
              </a:rPr>
              <a:t> = 1 to </a:t>
            </a:r>
            <a:r>
              <a:rPr lang="en-US" sz="2000" b="1" i="1" smtClean="0">
                <a:solidFill>
                  <a:schemeClr val="accent2"/>
                </a:solidFill>
                <a:latin typeface="Courier New" charset="0"/>
              </a:rPr>
              <a:t>n</a:t>
            </a:r>
            <a:r>
              <a:rPr lang="en-US" sz="2000" b="1" smtClean="0">
                <a:latin typeface="Courier New" charset="0"/>
              </a:rPr>
              <a:t> do</a:t>
            </a:r>
          </a:p>
          <a:p>
            <a:pPr>
              <a:buFontTx/>
              <a:buNone/>
            </a:pPr>
            <a:r>
              <a:rPr lang="en-US" sz="2000" b="1" smtClean="0">
                <a:latin typeface="Courier New" charset="0"/>
              </a:rPr>
              <a:t>  for </a:t>
            </a:r>
            <a:r>
              <a:rPr lang="en-US" sz="2000" b="1" i="1" smtClean="0">
                <a:solidFill>
                  <a:schemeClr val="accent2"/>
                </a:solidFill>
                <a:latin typeface="Courier New" charset="0"/>
              </a:rPr>
              <a:t>j</a:t>
            </a:r>
            <a:r>
              <a:rPr lang="en-US" sz="2000" b="1" smtClean="0">
                <a:latin typeface="Courier New" charset="0"/>
              </a:rPr>
              <a:t> = 1 to </a:t>
            </a:r>
            <a:r>
              <a:rPr lang="en-US" sz="2000" b="1" i="1" smtClean="0">
                <a:solidFill>
                  <a:schemeClr val="accent2"/>
                </a:solidFill>
                <a:latin typeface="Courier New" charset="0"/>
              </a:rPr>
              <a:t>n</a:t>
            </a:r>
            <a:r>
              <a:rPr lang="en-US" sz="2000" b="1" smtClean="0">
                <a:latin typeface="Courier New" charset="0"/>
              </a:rPr>
              <a:t> do</a:t>
            </a:r>
          </a:p>
          <a:p>
            <a:pPr>
              <a:buFontTx/>
              <a:buNone/>
            </a:pPr>
            <a:r>
              <a:rPr lang="en-US" sz="2000" b="1" smtClean="0">
                <a:latin typeface="Courier New" charset="0"/>
              </a:rPr>
              <a:t>    </a:t>
            </a:r>
            <a:r>
              <a:rPr lang="en-US" sz="2000" b="1" i="1" smtClean="0">
                <a:solidFill>
                  <a:schemeClr val="accent2"/>
                </a:solidFill>
                <a:latin typeface="Courier New" charset="0"/>
              </a:rPr>
              <a:t>sum</a:t>
            </a:r>
            <a:r>
              <a:rPr lang="en-US" sz="2000" b="1" i="1" smtClean="0">
                <a:latin typeface="Courier New" charset="0"/>
              </a:rPr>
              <a:t> </a:t>
            </a:r>
            <a:r>
              <a:rPr lang="en-US" sz="2000" b="1" smtClean="0">
                <a:latin typeface="Courier New" charset="0"/>
              </a:rPr>
              <a:t>= </a:t>
            </a:r>
            <a:r>
              <a:rPr lang="en-US" sz="2000" b="1" i="1" smtClean="0">
                <a:solidFill>
                  <a:schemeClr val="accent2"/>
                </a:solidFill>
                <a:latin typeface="Courier New" charset="0"/>
              </a:rPr>
              <a:t>sum</a:t>
            </a:r>
            <a:r>
              <a:rPr lang="en-US" sz="2000" b="1" i="1" smtClean="0">
                <a:latin typeface="Courier New" charset="0"/>
              </a:rPr>
              <a:t> </a:t>
            </a:r>
            <a:r>
              <a:rPr lang="en-US" sz="2000" b="1" smtClean="0">
                <a:latin typeface="Courier New" charset="0"/>
              </a:rPr>
              <a:t>+ 1</a:t>
            </a:r>
          </a:p>
          <a:p>
            <a:pPr>
              <a:buFontTx/>
              <a:buNone/>
            </a:pPr>
            <a:endParaRPr lang="en-US" sz="2000" b="1" smtClean="0">
              <a:latin typeface="Courier New" charset="0"/>
            </a:endParaRPr>
          </a:p>
        </p:txBody>
      </p:sp>
      <p:sp>
        <p:nvSpPr>
          <p:cNvPr id="4" name="Rectangle 3"/>
          <p:cNvSpPr/>
          <p:nvPr>
            <p:custDataLst>
              <p:tags r:id="rId3"/>
            </p:custDataLst>
          </p:nvPr>
        </p:nvSpPr>
        <p:spPr>
          <a:xfrm>
            <a:off x="4286250" y="4000500"/>
            <a:ext cx="4572000" cy="2586038"/>
          </a:xfrm>
          <a:prstGeom prst="rect">
            <a:avLst/>
          </a:prstGeom>
        </p:spPr>
        <p:txBody>
          <a:bodyPr>
            <a:spAutoFit/>
          </a:bodyPr>
          <a:lstStyle/>
          <a:p>
            <a:pPr>
              <a:defRPr/>
            </a:pPr>
            <a:r>
              <a:rPr lang="en-US" dirty="0">
                <a:solidFill>
                  <a:srgbClr val="FF0000"/>
                </a:solidFill>
              </a:rPr>
              <a:t>Time complexity:</a:t>
            </a:r>
          </a:p>
          <a:p>
            <a:pPr marL="514350" indent="-514350">
              <a:buFontTx/>
              <a:buAutoNum type="alphaLcPeriod"/>
              <a:defRPr/>
            </a:pPr>
            <a:r>
              <a:rPr lang="en-US" dirty="0">
                <a:solidFill>
                  <a:srgbClr val="FF0000"/>
                </a:solidFill>
              </a:rPr>
              <a:t>O(n)</a:t>
            </a:r>
          </a:p>
          <a:p>
            <a:pPr marL="514350" indent="-514350">
              <a:buFontTx/>
              <a:buAutoNum type="alphaLcPeriod"/>
              <a:defRPr/>
            </a:pPr>
            <a:r>
              <a:rPr lang="en-US" dirty="0">
                <a:solidFill>
                  <a:srgbClr val="FF0000"/>
                </a:solidFill>
              </a:rPr>
              <a:t>O(n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O(n</a:t>
            </a:r>
            <a:r>
              <a:rPr lang="en-US" baseline="30000" dirty="0">
                <a:solidFill>
                  <a:srgbClr val="FF0000"/>
                </a:solidFill>
              </a:rPr>
              <a:t>2</a:t>
            </a:r>
            <a:r>
              <a:rPr lang="en-US" dirty="0">
                <a:solidFill>
                  <a:srgbClr val="FF0000"/>
                </a:solidFill>
              </a:rPr>
              <a:t>)</a:t>
            </a:r>
          </a:p>
          <a:p>
            <a:pPr marL="514350" indent="-514350">
              <a:buFontTx/>
              <a:buAutoNum type="alphaLcPeriod"/>
              <a:defRPr/>
            </a:pPr>
            <a:r>
              <a:rPr lang="en-US" dirty="0">
                <a:solidFill>
                  <a:srgbClr val="FF0000"/>
                </a:solidFill>
              </a:rPr>
              <a:t>O(n</a:t>
            </a:r>
            <a:r>
              <a:rPr lang="en-US" baseline="30000" dirty="0">
                <a:solidFill>
                  <a:srgbClr val="FF0000"/>
                </a:solidFill>
              </a:rPr>
              <a:t>2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None of these</a:t>
            </a:r>
          </a:p>
          <a:p>
            <a:pPr>
              <a:defRPr/>
            </a:pPr>
            <a:endParaRPr lang="en-US" sz="1800" b="1" dirty="0">
              <a:solidFill>
                <a:srgbClr val="FF0000"/>
              </a:solidFill>
              <a:latin typeface="Courier New" pitchFamily="49" charset="0"/>
            </a:endParaRPr>
          </a:p>
        </p:txBody>
      </p:sp>
      <p:sp>
        <p:nvSpPr>
          <p:cNvPr id="57349"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4FD057-4B5D-4C6D-A071-815BB34ED356}" type="slidenum">
              <a:rPr lang="en-US" sz="1400" smtClean="0"/>
              <a:pPr/>
              <a:t>63</a:t>
            </a:fld>
            <a:endParaRPr lang="en-US" sz="1400" smtClean="0"/>
          </a:p>
        </p:txBody>
      </p:sp>
      <p:sp>
        <p:nvSpPr>
          <p:cNvPr id="6" name="TextBox 5" hidden="1"/>
          <p:cNvSpPr txBox="1"/>
          <p:nvPr>
            <p:custDataLst>
              <p:tags r:id="rId5"/>
            </p:custDataLst>
          </p:nvPr>
        </p:nvSpPr>
        <p:spPr>
          <a:xfrm>
            <a:off x="5083175" y="6443663"/>
            <a:ext cx="1992313" cy="369887"/>
          </a:xfrm>
          <a:prstGeom prst="rect">
            <a:avLst/>
          </a:prstGeom>
          <a:solidFill>
            <a:schemeClr val="accent5"/>
          </a:solidFill>
        </p:spPr>
        <p:txBody>
          <a:bodyPr wrap="none">
            <a:spAutoFit/>
          </a:bodyPr>
          <a:lstStyle/>
          <a:p>
            <a:pPr>
              <a:defRPr/>
            </a:pPr>
            <a:r>
              <a:rPr lang="en-CA" sz="1800" dirty="0"/>
              <a:t>Do this one myself.</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p:txBody>
          <a:bodyPr/>
          <a:lstStyle/>
          <a:p>
            <a:r>
              <a:rPr lang="en-US" smtClean="0"/>
              <a:t>METYCSSA (#2)</a:t>
            </a:r>
          </a:p>
        </p:txBody>
      </p:sp>
      <p:sp>
        <p:nvSpPr>
          <p:cNvPr id="28675" name="Rectangle 3"/>
          <p:cNvSpPr>
            <a:spLocks noGrp="1" noChangeArrowheads="1"/>
          </p:cNvSpPr>
          <p:nvPr>
            <p:ph type="body" idx="1"/>
            <p:custDataLst>
              <p:tags r:id="rId2"/>
            </p:custDataLst>
          </p:nvPr>
        </p:nvSpPr>
        <p:spPr/>
        <p:txBody>
          <a:bodyPr/>
          <a:lstStyle/>
          <a:p>
            <a:pPr>
              <a:buFontTx/>
              <a:buNone/>
              <a:defRPr/>
            </a:pPr>
            <a:r>
              <a:rPr lang="en-US" sz="2000" b="1" i="1" dirty="0" err="1" smtClean="0">
                <a:solidFill>
                  <a:schemeClr val="accent2"/>
                </a:solidFill>
                <a:latin typeface="Courier New" pitchFamily="49" charset="0"/>
              </a:rPr>
              <a:t>i</a:t>
            </a:r>
            <a:r>
              <a:rPr lang="en-US" sz="2000" b="1" i="1" dirty="0" smtClean="0">
                <a:solidFill>
                  <a:schemeClr val="accent2"/>
                </a:solidFill>
                <a:latin typeface="Courier New" pitchFamily="49" charset="0"/>
              </a:rPr>
              <a:t> </a:t>
            </a:r>
            <a:r>
              <a:rPr lang="en-US" sz="2000" b="1" dirty="0" smtClean="0">
                <a:latin typeface="Courier New" pitchFamily="49" charset="0"/>
              </a:rPr>
              <a:t>= 1</a:t>
            </a:r>
          </a:p>
          <a:p>
            <a:pPr>
              <a:buFontTx/>
              <a:buNone/>
              <a:defRPr/>
            </a:pPr>
            <a:r>
              <a:rPr lang="en-US" sz="2000" b="1" dirty="0" smtClean="0">
                <a:latin typeface="Courier New" pitchFamily="49" charset="0"/>
              </a:rPr>
              <a:t>while </a:t>
            </a:r>
            <a:r>
              <a:rPr lang="en-US" sz="2000" b="1" i="1" dirty="0" err="1" smtClean="0">
                <a:solidFill>
                  <a:schemeClr val="accent2"/>
                </a:solidFill>
                <a:latin typeface="Courier New" pitchFamily="49" charset="0"/>
              </a:rPr>
              <a:t>i</a:t>
            </a:r>
            <a:r>
              <a:rPr lang="en-US" sz="2000" b="1" dirty="0" smtClean="0">
                <a:latin typeface="Courier New" pitchFamily="49" charset="0"/>
              </a:rPr>
              <a:t> &lt; </a:t>
            </a:r>
            <a:r>
              <a:rPr lang="en-US" sz="2000" b="1" i="1" dirty="0" smtClean="0">
                <a:solidFill>
                  <a:schemeClr val="accent2"/>
                </a:solidFill>
                <a:latin typeface="Courier New" pitchFamily="49" charset="0"/>
              </a:rPr>
              <a:t>n</a:t>
            </a:r>
            <a:r>
              <a:rPr lang="en-US" sz="2000" b="1" dirty="0" smtClean="0">
                <a:latin typeface="Courier New" pitchFamily="49" charset="0"/>
              </a:rPr>
              <a:t> do</a:t>
            </a:r>
          </a:p>
          <a:p>
            <a:pPr>
              <a:buFontTx/>
              <a:buNone/>
              <a:defRPr/>
            </a:pPr>
            <a:r>
              <a:rPr lang="en-US" sz="2000" b="1" dirty="0" smtClean="0">
                <a:latin typeface="Courier New" pitchFamily="49" charset="0"/>
              </a:rPr>
              <a:t>  for </a:t>
            </a:r>
            <a:r>
              <a:rPr lang="en-US" sz="2000" b="1" i="1" dirty="0" smtClean="0">
                <a:solidFill>
                  <a:schemeClr val="accent2"/>
                </a:solidFill>
                <a:latin typeface="Courier New" pitchFamily="49" charset="0"/>
              </a:rPr>
              <a:t>j</a:t>
            </a:r>
            <a:r>
              <a:rPr lang="en-US" sz="2000" b="1" dirty="0" smtClean="0">
                <a:latin typeface="Courier New" pitchFamily="49" charset="0"/>
              </a:rPr>
              <a:t> = </a:t>
            </a:r>
            <a:r>
              <a:rPr lang="en-US" sz="2000" b="1" i="1" dirty="0" err="1" smtClean="0">
                <a:solidFill>
                  <a:schemeClr val="accent2"/>
                </a:solidFill>
                <a:latin typeface="Courier New" pitchFamily="49" charset="0"/>
              </a:rPr>
              <a:t>i</a:t>
            </a:r>
            <a:r>
              <a:rPr lang="en-US" sz="2000" b="1" dirty="0" smtClean="0">
                <a:latin typeface="Courier New" pitchFamily="49" charset="0"/>
              </a:rPr>
              <a:t> to </a:t>
            </a:r>
            <a:r>
              <a:rPr lang="en-US" sz="2000" b="1" i="1" dirty="0" smtClean="0">
                <a:solidFill>
                  <a:schemeClr val="accent2"/>
                </a:solidFill>
                <a:latin typeface="Courier New" pitchFamily="49" charset="0"/>
              </a:rPr>
              <a:t>n</a:t>
            </a:r>
            <a:r>
              <a:rPr lang="en-US" sz="2000" b="1" dirty="0" smtClean="0">
                <a:latin typeface="Courier New" pitchFamily="49" charset="0"/>
              </a:rPr>
              <a:t> do</a:t>
            </a:r>
          </a:p>
          <a:p>
            <a:pPr>
              <a:buFontTx/>
              <a:buNone/>
              <a:defRPr/>
            </a:pPr>
            <a:r>
              <a:rPr lang="en-US" sz="2000" b="1"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+ 1</a:t>
            </a:r>
          </a:p>
          <a:p>
            <a:pPr>
              <a:buFontTx/>
              <a:buNone/>
              <a:defRPr/>
            </a:pPr>
            <a:r>
              <a:rPr lang="en-US" sz="2000" b="1" dirty="0" smtClean="0">
                <a:latin typeface="Courier New" pitchFamily="49" charset="0"/>
              </a:rPr>
              <a:t>  </a:t>
            </a:r>
            <a:r>
              <a:rPr lang="en-US" sz="2000" b="1" i="1" dirty="0" err="1" smtClean="0">
                <a:solidFill>
                  <a:schemeClr val="accent6"/>
                </a:solidFill>
                <a:latin typeface="Courier New" pitchFamily="49" charset="0"/>
              </a:rPr>
              <a:t>i</a:t>
            </a:r>
            <a:r>
              <a:rPr lang="en-US" sz="2000" b="1" dirty="0" smtClean="0">
                <a:latin typeface="Courier New" pitchFamily="49" charset="0"/>
              </a:rPr>
              <a:t>++</a:t>
            </a:r>
          </a:p>
        </p:txBody>
      </p:sp>
      <p:sp>
        <p:nvSpPr>
          <p:cNvPr id="4" name="Rectangle 3"/>
          <p:cNvSpPr/>
          <p:nvPr>
            <p:custDataLst>
              <p:tags r:id="rId3"/>
            </p:custDataLst>
          </p:nvPr>
        </p:nvSpPr>
        <p:spPr>
          <a:xfrm>
            <a:off x="4286250" y="4000500"/>
            <a:ext cx="4572000" cy="2586038"/>
          </a:xfrm>
          <a:prstGeom prst="rect">
            <a:avLst/>
          </a:prstGeom>
        </p:spPr>
        <p:txBody>
          <a:bodyPr>
            <a:spAutoFit/>
          </a:bodyPr>
          <a:lstStyle/>
          <a:p>
            <a:pPr>
              <a:defRPr/>
            </a:pPr>
            <a:r>
              <a:rPr lang="en-US" dirty="0">
                <a:solidFill>
                  <a:srgbClr val="FF0000"/>
                </a:solidFill>
              </a:rPr>
              <a:t>Time complexity:</a:t>
            </a:r>
          </a:p>
          <a:p>
            <a:pPr marL="514350" indent="-514350">
              <a:buFontTx/>
              <a:buAutoNum type="alphaLcPeriod"/>
              <a:defRPr/>
            </a:pPr>
            <a:r>
              <a:rPr lang="en-US" dirty="0">
                <a:solidFill>
                  <a:srgbClr val="FF0000"/>
                </a:solidFill>
              </a:rPr>
              <a:t>O(n)</a:t>
            </a:r>
          </a:p>
          <a:p>
            <a:pPr marL="514350" indent="-514350">
              <a:buFontTx/>
              <a:buAutoNum type="alphaLcPeriod"/>
              <a:defRPr/>
            </a:pPr>
            <a:r>
              <a:rPr lang="en-US" dirty="0">
                <a:solidFill>
                  <a:srgbClr val="FF0000"/>
                </a:solidFill>
              </a:rPr>
              <a:t>O(n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O(n</a:t>
            </a:r>
            <a:r>
              <a:rPr lang="en-US" baseline="30000" dirty="0">
                <a:solidFill>
                  <a:srgbClr val="FF0000"/>
                </a:solidFill>
              </a:rPr>
              <a:t>2</a:t>
            </a:r>
            <a:r>
              <a:rPr lang="en-US" dirty="0">
                <a:solidFill>
                  <a:srgbClr val="FF0000"/>
                </a:solidFill>
              </a:rPr>
              <a:t>)</a:t>
            </a:r>
          </a:p>
          <a:p>
            <a:pPr marL="514350" indent="-514350">
              <a:buFontTx/>
              <a:buAutoNum type="alphaLcPeriod"/>
              <a:defRPr/>
            </a:pPr>
            <a:r>
              <a:rPr lang="en-US" dirty="0">
                <a:solidFill>
                  <a:srgbClr val="FF0000"/>
                </a:solidFill>
              </a:rPr>
              <a:t>O(n</a:t>
            </a:r>
            <a:r>
              <a:rPr lang="en-US" baseline="30000" dirty="0">
                <a:solidFill>
                  <a:srgbClr val="FF0000"/>
                </a:solidFill>
              </a:rPr>
              <a:t>2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None of these</a:t>
            </a:r>
          </a:p>
          <a:p>
            <a:pPr>
              <a:defRPr/>
            </a:pPr>
            <a:endParaRPr lang="en-US" sz="1800" b="1" dirty="0">
              <a:solidFill>
                <a:srgbClr val="FF0000"/>
              </a:solidFill>
              <a:latin typeface="Courier New" pitchFamily="49" charset="0"/>
            </a:endParaRPr>
          </a:p>
        </p:txBody>
      </p:sp>
      <p:sp>
        <p:nvSpPr>
          <p:cNvPr id="58373"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DDA07E-4B5F-4B57-88E6-F0500BCB7E20}" type="slidenum">
              <a:rPr lang="en-US" sz="1400" smtClean="0"/>
              <a:pPr/>
              <a:t>64</a:t>
            </a:fld>
            <a:endParaRPr lang="en-US" sz="1400" smtClean="0"/>
          </a:p>
        </p:txBody>
      </p:sp>
      <p:sp>
        <p:nvSpPr>
          <p:cNvPr id="6" name="TextBox 5" hidden="1"/>
          <p:cNvSpPr txBox="1"/>
          <p:nvPr>
            <p:custDataLst>
              <p:tags r:id="rId5"/>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Pure Math</a:t>
            </a:r>
          </a:p>
        </p:txBody>
      </p:sp>
      <p:sp>
        <p:nvSpPr>
          <p:cNvPr id="28675" name="Rectangle 3"/>
          <p:cNvSpPr>
            <a:spLocks noGrp="1" noRot="1" noChangeAspect="1" noMove="1" noResize="1" noEditPoints="1" noAdjustHandles="1" noChangeArrowheads="1" noChangeShapeType="1" noTextEdit="1"/>
          </p:cNvSpPr>
          <p:nvPr>
            <p:ph type="body" idx="1"/>
            <p:custDataLst>
              <p:tags r:id="rId2"/>
            </p:custDataLst>
          </p:nvPr>
        </p:nvSpPr>
        <p:spPr>
          <a:blipFill rotWithShape="1">
            <a:blip r:embed="rId7"/>
            <a:stretch>
              <a:fillRect l="-1255" t="-593" b="-1185"/>
            </a:stretch>
          </a:blipFill>
          <a:extLst/>
        </p:spPr>
        <p:txBody>
          <a:bodyPr/>
          <a:lstStyle/>
          <a:p>
            <a:r>
              <a:rPr lang="en-CA">
                <a:noFill/>
              </a:rPr>
              <a:t> </a:t>
            </a:r>
          </a:p>
        </p:txBody>
      </p:sp>
      <p:sp>
        <p:nvSpPr>
          <p:cNvPr id="59396"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E1B5489-461F-4881-B667-D71CF5019130}" type="slidenum">
              <a:rPr lang="en-US" sz="1400" smtClean="0"/>
              <a:pPr/>
              <a:t>65</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Pure Math</a:t>
            </a:r>
          </a:p>
        </p:txBody>
      </p:sp>
      <p:sp>
        <p:nvSpPr>
          <p:cNvPr id="28675" name="Rectangle 3"/>
          <p:cNvSpPr>
            <a:spLocks noGrp="1" noRot="1" noChangeAspect="1" noMove="1" noResize="1" noEditPoints="1" noAdjustHandles="1" noChangeArrowheads="1" noChangeShapeType="1" noTextEdit="1"/>
          </p:cNvSpPr>
          <p:nvPr>
            <p:ph type="body" idx="1"/>
            <p:custDataLst>
              <p:tags r:id="rId2"/>
            </p:custDataLst>
          </p:nvPr>
        </p:nvSpPr>
        <p:spPr>
          <a:blipFill rotWithShape="1">
            <a:blip r:embed="rId7"/>
            <a:stretch>
              <a:fillRect l="-1255" t="-1185"/>
            </a:stretch>
          </a:blipFill>
          <a:extLst/>
        </p:spPr>
        <p:txBody>
          <a:bodyPr/>
          <a:lstStyle/>
          <a:p>
            <a:r>
              <a:rPr lang="en-CA">
                <a:noFill/>
              </a:rPr>
              <a:t> </a:t>
            </a:r>
          </a:p>
        </p:txBody>
      </p:sp>
      <p:sp>
        <p:nvSpPr>
          <p:cNvPr id="60420"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8022DC-5895-41C6-B6FB-C166DEE3CE76}" type="slidenum">
              <a:rPr lang="en-US" sz="1400" smtClean="0"/>
              <a:pPr/>
              <a:t>66</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Pure Math</a:t>
            </a:r>
          </a:p>
        </p:txBody>
      </p:sp>
      <p:sp>
        <p:nvSpPr>
          <p:cNvPr id="28675" name="Rectangle 3"/>
          <p:cNvSpPr>
            <a:spLocks noGrp="1" noRot="1" noChangeAspect="1" noMove="1" noResize="1" noEditPoints="1" noAdjustHandles="1" noChangeArrowheads="1" noChangeShapeType="1" noTextEdit="1"/>
          </p:cNvSpPr>
          <p:nvPr>
            <p:ph type="body" idx="1"/>
            <p:custDataLst>
              <p:tags r:id="rId2"/>
            </p:custDataLst>
          </p:nvPr>
        </p:nvSpPr>
        <p:spPr>
          <a:xfrm>
            <a:off x="685800" y="1981200"/>
            <a:ext cx="7772400" cy="4736123"/>
          </a:xfrm>
          <a:blipFill rotWithShape="1">
            <a:blip r:embed="rId7"/>
            <a:srcRect/>
            <a:stretch>
              <a:fillRect l="-1254" t="-1029" r="-1177" b="6040"/>
            </a:stretch>
          </a:blipFill>
          <a:extLst/>
        </p:spPr>
        <p:txBody>
          <a:bodyPr/>
          <a:lstStyle/>
          <a:p>
            <a:r>
              <a:rPr lang="en-CA">
                <a:noFill/>
              </a:rPr>
              <a:t> </a:t>
            </a:r>
          </a:p>
        </p:txBody>
      </p:sp>
      <p:sp>
        <p:nvSpPr>
          <p:cNvPr id="61444"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F10015-C134-432D-9F7E-B06951326178}" type="slidenum">
              <a:rPr lang="en-US" sz="1400" smtClean="0"/>
              <a:pPr/>
              <a:t>67</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Pure Math</a:t>
            </a:r>
          </a:p>
        </p:txBody>
      </p:sp>
      <p:sp>
        <p:nvSpPr>
          <p:cNvPr id="28675" name="Rectangle 3"/>
          <p:cNvSpPr>
            <a:spLocks noGrp="1" noRot="1" noChangeAspect="1" noMove="1" noResize="1" noEditPoints="1" noAdjustHandles="1" noChangeArrowheads="1" noChangeShapeType="1" noTextEdit="1"/>
          </p:cNvSpPr>
          <p:nvPr>
            <p:ph type="body" idx="1"/>
            <p:custDataLst>
              <p:tags r:id="rId2"/>
            </p:custDataLst>
          </p:nvPr>
        </p:nvSpPr>
        <p:spPr>
          <a:blipFill rotWithShape="1">
            <a:blip r:embed="rId8"/>
            <a:stretch>
              <a:fillRect l="-1255" t="-1185"/>
            </a:stretch>
          </a:blipFill>
          <a:extLst/>
        </p:spPr>
        <p:txBody>
          <a:bodyPr/>
          <a:lstStyle/>
          <a:p>
            <a:r>
              <a:rPr lang="en-CA">
                <a:noFill/>
              </a:rPr>
              <a:t> </a:t>
            </a:r>
          </a:p>
        </p:txBody>
      </p:sp>
      <p:sp>
        <p:nvSpPr>
          <p:cNvPr id="62468"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015CCB-629B-4DBC-A047-4D3D1E173894}" type="slidenum">
              <a:rPr lang="en-US" sz="1400" smtClean="0"/>
              <a:pPr/>
              <a:t>68</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
        <p:nvSpPr>
          <p:cNvPr id="62470" name="TextBox 1"/>
          <p:cNvSpPr txBox="1">
            <a:spLocks noChangeArrowheads="1"/>
          </p:cNvSpPr>
          <p:nvPr>
            <p:custDataLst>
              <p:tags r:id="rId5"/>
            </p:custDataLst>
          </p:nvPr>
        </p:nvSpPr>
        <p:spPr bwMode="auto">
          <a:xfrm>
            <a:off x="3563938" y="5949950"/>
            <a:ext cx="974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Yay!!!</a:t>
            </a: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Faster Code/Slower Code</a:t>
            </a:r>
          </a:p>
        </p:txBody>
      </p:sp>
      <p:sp>
        <p:nvSpPr>
          <p:cNvPr id="28675" name="Rectangle 3"/>
          <p:cNvSpPr>
            <a:spLocks noGrp="1" noChangeArrowheads="1"/>
          </p:cNvSpPr>
          <p:nvPr>
            <p:ph type="body" idx="1"/>
            <p:custDataLst>
              <p:tags r:id="rId2"/>
            </p:custDataLst>
          </p:nvPr>
        </p:nvSpPr>
        <p:spPr/>
        <p:txBody>
          <a:bodyPr/>
          <a:lstStyle/>
          <a:p>
            <a:pPr>
              <a:buFontTx/>
              <a:buNone/>
              <a:defRPr/>
            </a:pPr>
            <a:r>
              <a:rPr lang="en-US" sz="2000" b="1" i="1" dirty="0" smtClean="0">
                <a:solidFill>
                  <a:schemeClr val="accent2"/>
                </a:solidFill>
                <a:latin typeface="Courier New" pitchFamily="49" charset="0"/>
              </a:rPr>
              <a:t>i </a:t>
            </a:r>
            <a:r>
              <a:rPr lang="en-US" sz="2000" b="1" dirty="0" smtClean="0">
                <a:latin typeface="Courier New" pitchFamily="49" charset="0"/>
              </a:rPr>
              <a:t>= 1					takes “1” step</a:t>
            </a:r>
          </a:p>
          <a:p>
            <a:pPr>
              <a:buFontTx/>
              <a:buNone/>
              <a:defRPr/>
            </a:pPr>
            <a:r>
              <a:rPr lang="en-US" sz="2000" b="1" dirty="0" smtClean="0">
                <a:latin typeface="Courier New" pitchFamily="49" charset="0"/>
              </a:rPr>
              <a:t>while </a:t>
            </a:r>
            <a:r>
              <a:rPr lang="en-US" sz="2000" b="1" i="1" dirty="0" err="1" smtClean="0">
                <a:solidFill>
                  <a:schemeClr val="accent2"/>
                </a:solidFill>
                <a:latin typeface="Courier New" pitchFamily="49" charset="0"/>
              </a:rPr>
              <a:t>i</a:t>
            </a:r>
            <a:r>
              <a:rPr lang="en-US" sz="2000" b="1" dirty="0" smtClean="0">
                <a:latin typeface="Courier New" pitchFamily="49" charset="0"/>
              </a:rPr>
              <a:t> &lt; </a:t>
            </a:r>
            <a:r>
              <a:rPr lang="en-US" sz="2000" b="1" i="1" dirty="0" smtClean="0">
                <a:solidFill>
                  <a:schemeClr val="accent2"/>
                </a:solidFill>
                <a:latin typeface="Courier New" pitchFamily="49" charset="0"/>
              </a:rPr>
              <a:t>n</a:t>
            </a:r>
            <a:r>
              <a:rPr lang="en-US" sz="2000" b="1" dirty="0" smtClean="0">
                <a:latin typeface="Courier New" pitchFamily="49" charset="0"/>
              </a:rPr>
              <a:t> do			</a:t>
            </a:r>
            <a:r>
              <a:rPr lang="en-US" sz="2000" b="1" dirty="0" err="1" smtClean="0">
                <a:latin typeface="Courier New" pitchFamily="49" charset="0"/>
              </a:rPr>
              <a:t>i</a:t>
            </a:r>
            <a:r>
              <a:rPr lang="en-US" sz="2000" b="1" dirty="0" smtClean="0">
                <a:latin typeface="Courier New" pitchFamily="49" charset="0"/>
              </a:rPr>
              <a:t> varies 1 to n-1</a:t>
            </a:r>
          </a:p>
          <a:p>
            <a:pPr>
              <a:buFontTx/>
              <a:buNone/>
              <a:defRPr/>
            </a:pPr>
            <a:r>
              <a:rPr lang="en-US" sz="2000" b="1" dirty="0" smtClean="0">
                <a:latin typeface="Courier New" pitchFamily="49" charset="0"/>
              </a:rPr>
              <a:t>  for </a:t>
            </a:r>
            <a:r>
              <a:rPr lang="en-US" sz="2000" b="1" i="1" dirty="0" smtClean="0">
                <a:solidFill>
                  <a:schemeClr val="accent2"/>
                </a:solidFill>
                <a:latin typeface="Courier New" pitchFamily="49" charset="0"/>
              </a:rPr>
              <a:t>j</a:t>
            </a:r>
            <a:r>
              <a:rPr lang="en-US" sz="2000" b="1" dirty="0" smtClean="0">
                <a:latin typeface="Courier New" pitchFamily="49" charset="0"/>
              </a:rPr>
              <a:t> = </a:t>
            </a:r>
            <a:r>
              <a:rPr lang="en-US" sz="2000" b="1" i="1" dirty="0" err="1" smtClean="0">
                <a:solidFill>
                  <a:schemeClr val="accent2"/>
                </a:solidFill>
                <a:latin typeface="Courier New" pitchFamily="49" charset="0"/>
              </a:rPr>
              <a:t>i</a:t>
            </a:r>
            <a:r>
              <a:rPr lang="en-US" sz="2000" b="1" dirty="0" smtClean="0">
                <a:latin typeface="Courier New" pitchFamily="49" charset="0"/>
              </a:rPr>
              <a:t> to </a:t>
            </a:r>
            <a:r>
              <a:rPr lang="en-US" sz="2000" b="1" i="1" dirty="0" smtClean="0">
                <a:solidFill>
                  <a:schemeClr val="accent2"/>
                </a:solidFill>
                <a:latin typeface="Courier New" pitchFamily="49" charset="0"/>
              </a:rPr>
              <a:t>n</a:t>
            </a:r>
            <a:r>
              <a:rPr lang="en-US" sz="2000" b="1" dirty="0" smtClean="0">
                <a:latin typeface="Courier New" pitchFamily="49" charset="0"/>
              </a:rPr>
              <a:t> do		j varies </a:t>
            </a:r>
            <a:r>
              <a:rPr lang="en-US" sz="2000" b="1" dirty="0" err="1" smtClean="0">
                <a:latin typeface="Courier New" pitchFamily="49" charset="0"/>
              </a:rPr>
              <a:t>i</a:t>
            </a:r>
            <a:r>
              <a:rPr lang="en-US" sz="2000" b="1" dirty="0" smtClean="0">
                <a:latin typeface="Courier New" pitchFamily="49" charset="0"/>
              </a:rPr>
              <a:t> to n</a:t>
            </a:r>
          </a:p>
          <a:p>
            <a:pPr>
              <a:buFontTx/>
              <a:buNone/>
              <a:defRPr/>
            </a:pP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+ 1			takes “1” step</a:t>
            </a:r>
          </a:p>
          <a:p>
            <a:pPr>
              <a:buFontTx/>
              <a:buNone/>
              <a:defRPr/>
            </a:pPr>
            <a:r>
              <a:rPr lang="en-US" sz="2000" b="1" dirty="0" smtClean="0">
                <a:latin typeface="Courier New" pitchFamily="49" charset="0"/>
              </a:rPr>
              <a:t>  </a:t>
            </a:r>
            <a:r>
              <a:rPr lang="en-US" sz="2000" b="1" i="1" dirty="0" err="1" smtClean="0">
                <a:solidFill>
                  <a:schemeClr val="accent6"/>
                </a:solidFill>
                <a:latin typeface="Courier New" pitchFamily="49" charset="0"/>
              </a:rPr>
              <a:t>i</a:t>
            </a:r>
            <a:r>
              <a:rPr lang="en-US" sz="2000" b="1" dirty="0" smtClean="0">
                <a:latin typeface="Courier New" pitchFamily="49" charset="0"/>
              </a:rPr>
              <a:t>++					takes “1” step</a:t>
            </a:r>
          </a:p>
          <a:p>
            <a:pPr>
              <a:buFontTx/>
              <a:buNone/>
              <a:defRPr/>
            </a:pPr>
            <a:endParaRPr lang="en-US" sz="2000" b="1" dirty="0">
              <a:latin typeface="Courier New" pitchFamily="49" charset="0"/>
            </a:endParaRPr>
          </a:p>
          <a:p>
            <a:pPr>
              <a:buFontTx/>
              <a:buNone/>
              <a:defRPr/>
            </a:pPr>
            <a:r>
              <a:rPr lang="en-CA" sz="2400" dirty="0" smtClean="0"/>
              <a:t>This code is “too hard” to deal with.  So, let’s find </a:t>
            </a:r>
            <a:r>
              <a:rPr lang="en-CA" sz="2400" i="1" dirty="0" smtClean="0"/>
              <a:t>just</a:t>
            </a:r>
            <a:r>
              <a:rPr lang="en-CA" sz="2400" dirty="0" smtClean="0"/>
              <a:t> an upper bound.</a:t>
            </a:r>
          </a:p>
          <a:p>
            <a:pPr>
              <a:buFontTx/>
              <a:buNone/>
              <a:defRPr/>
            </a:pPr>
            <a:r>
              <a:rPr lang="en-CA" sz="2400" dirty="0" smtClean="0"/>
              <a:t>In which case we get to change the code so in any way that makes it run no faster (even if it runs slower).</a:t>
            </a:r>
          </a:p>
          <a:p>
            <a:pPr>
              <a:buFontTx/>
              <a:buNone/>
              <a:defRPr/>
            </a:pPr>
            <a:r>
              <a:rPr lang="en-CA" sz="2400" dirty="0" smtClean="0"/>
              <a:t>We’ll let </a:t>
            </a:r>
            <a:r>
              <a:rPr lang="en-CA" sz="2400" i="1" dirty="0" smtClean="0"/>
              <a:t>j</a:t>
            </a:r>
            <a:r>
              <a:rPr lang="en-CA" sz="2400" dirty="0" smtClean="0"/>
              <a:t> go from 1 to </a:t>
            </a:r>
            <a:r>
              <a:rPr lang="en-CA" sz="2400" i="1" dirty="0" smtClean="0"/>
              <a:t>n</a:t>
            </a:r>
            <a:r>
              <a:rPr lang="en-CA" sz="2400" dirty="0" smtClean="0"/>
              <a:t> rather than </a:t>
            </a:r>
            <a:r>
              <a:rPr lang="en-CA" sz="2400" i="1" dirty="0" err="1" smtClean="0"/>
              <a:t>i</a:t>
            </a:r>
            <a:r>
              <a:rPr lang="en-CA" sz="2400" dirty="0" smtClean="0"/>
              <a:t> to </a:t>
            </a:r>
            <a:r>
              <a:rPr lang="en-CA" sz="2400" i="1" dirty="0" smtClean="0"/>
              <a:t>n</a:t>
            </a:r>
            <a:r>
              <a:rPr lang="en-CA" sz="2400" dirty="0" smtClean="0"/>
              <a:t>.  Since </a:t>
            </a:r>
            <a:r>
              <a:rPr lang="en-CA" sz="2400" i="1" dirty="0" err="1" smtClean="0"/>
              <a:t>i</a:t>
            </a:r>
            <a:r>
              <a:rPr lang="en-CA" sz="2400" dirty="0" smtClean="0"/>
              <a:t> </a:t>
            </a:r>
            <a:r>
              <a:rPr lang="en-CA" sz="2400" dirty="0" smtClean="0">
                <a:sym typeface="Symbol"/>
              </a:rPr>
              <a:t></a:t>
            </a:r>
            <a:r>
              <a:rPr lang="en-CA" sz="2400" dirty="0" smtClean="0"/>
              <a:t> 1, this is no </a:t>
            </a:r>
            <a:r>
              <a:rPr lang="en-CA" sz="2400" i="1" dirty="0" smtClean="0"/>
              <a:t>less</a:t>
            </a:r>
            <a:r>
              <a:rPr lang="en-CA" sz="2400" dirty="0" smtClean="0"/>
              <a:t> work than the code was already doing…</a:t>
            </a:r>
            <a:endParaRPr lang="en-US" sz="2400" i="1" dirty="0"/>
          </a:p>
        </p:txBody>
      </p:sp>
      <p:sp>
        <p:nvSpPr>
          <p:cNvPr id="63492"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1725A3-1B08-48E8-A999-84D697ADD101}" type="slidenum">
              <a:rPr lang="en-US" sz="1400" smtClean="0"/>
              <a:pPr/>
              <a:t>69</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smtClean="0"/>
              <a:t>Example Proof by Induction (Worked)</a:t>
            </a:r>
          </a:p>
        </p:txBody>
      </p:sp>
      <p:sp>
        <p:nvSpPr>
          <p:cNvPr id="8195" name="Rectangle 3"/>
          <p:cNvSpPr>
            <a:spLocks noGrp="1" noChangeArrowheads="1"/>
          </p:cNvSpPr>
          <p:nvPr>
            <p:ph type="body" idx="1"/>
            <p:custDataLst>
              <p:tags r:id="rId2"/>
            </p:custDataLst>
          </p:nvPr>
        </p:nvSpPr>
        <p:spPr/>
        <p:txBody>
          <a:bodyPr/>
          <a:lstStyle/>
          <a:p>
            <a:pPr>
              <a:buFontTx/>
              <a:buNone/>
            </a:pPr>
            <a:r>
              <a:rPr lang="en-US" smtClean="0"/>
              <a:t>“A number is divisible by 3 iff the sum of its digits is divisible by three.”</a:t>
            </a:r>
          </a:p>
          <a:p>
            <a:pPr>
              <a:buFontTx/>
              <a:buNone/>
            </a:pPr>
            <a:r>
              <a:rPr lang="en-US" smtClean="0"/>
              <a:t>There are </a:t>
            </a:r>
            <a:r>
              <a:rPr lang="en-US" b="1" i="1" smtClean="0"/>
              <a:t>many</a:t>
            </a:r>
            <a:r>
              <a:rPr lang="en-US" smtClean="0"/>
              <a:t> ways to solve this, here’s one.</a:t>
            </a:r>
          </a:p>
          <a:p>
            <a:pPr>
              <a:buFontTx/>
              <a:buNone/>
            </a:pPr>
            <a:r>
              <a:rPr lang="en-US" smtClean="0"/>
              <a:t>We’ll prove a somewhat </a:t>
            </a:r>
            <a:r>
              <a:rPr lang="en-US" i="1" smtClean="0"/>
              <a:t>stronger</a:t>
            </a:r>
            <a:r>
              <a:rPr lang="en-US" smtClean="0"/>
              <a:t> property, that for a non-negative integer x with any positive integral number of digits </a:t>
            </a:r>
            <a:r>
              <a:rPr lang="en-US" i="1" smtClean="0"/>
              <a:t>n</a:t>
            </a:r>
            <a:r>
              <a:rPr lang="en-US" smtClean="0"/>
              <a:t>, SD(x) </a:t>
            </a:r>
            <a:r>
              <a:rPr lang="en-US" smtClean="0">
                <a:sym typeface="Symbol" pitchFamily="18" charset="2"/>
              </a:rPr>
              <a:t> </a:t>
            </a:r>
            <a:r>
              <a:rPr lang="en-US" smtClean="0"/>
              <a:t>x (mod 3).</a:t>
            </a:r>
          </a:p>
          <a:p>
            <a:pPr>
              <a:buFontTx/>
              <a:buNone/>
            </a:pPr>
            <a:r>
              <a:rPr lang="en-US" smtClean="0"/>
              <a:t>(That is, the remainder when we divide SD(x) by 3 is the same as the remainder when we divide x by 3.)</a:t>
            </a:r>
          </a:p>
        </p:txBody>
      </p:sp>
      <p:sp>
        <p:nvSpPr>
          <p:cNvPr id="819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6FD359-EE5C-44C8-95D2-83BC52B76453}" type="slidenum">
              <a:rPr lang="en-US" sz="1400" smtClean="0"/>
              <a:pPr/>
              <a:t>7</a:t>
            </a:fld>
            <a:endParaRPr lang="en-US" sz="1400" smtClean="0"/>
          </a:p>
        </p:txBody>
      </p:sp>
      <p:sp>
        <p:nvSpPr>
          <p:cNvPr id="5" name="TextBox 4" hidden="1"/>
          <p:cNvSpPr txBox="1"/>
          <p:nvPr>
            <p:custDataLst>
              <p:tags r:id="rId4"/>
            </p:custDataLst>
          </p:nvPr>
        </p:nvSpPr>
        <p:spPr>
          <a:xfrm>
            <a:off x="5940425" y="6021388"/>
            <a:ext cx="1781175" cy="461962"/>
          </a:xfrm>
          <a:prstGeom prst="rect">
            <a:avLst/>
          </a:prstGeom>
          <a:solidFill>
            <a:schemeClr val="accent5"/>
          </a:solidFill>
        </p:spPr>
        <p:txBody>
          <a:bodyPr wrap="none">
            <a:spAutoFit/>
          </a:bodyPr>
          <a:lstStyle/>
          <a:p>
            <a:pPr>
              <a:defRPr/>
            </a:pPr>
            <a:r>
              <a:rPr lang="en-CA" dirty="0"/>
              <a:t>Next: insight</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
            </p:custDataLst>
          </p:nvPr>
        </p:nvSpPr>
        <p:spPr/>
        <p:txBody>
          <a:bodyPr/>
          <a:lstStyle/>
          <a:p>
            <a:r>
              <a:rPr lang="en-US" sz="4000" dirty="0" smtClean="0"/>
              <a:t>Three METYCSSA2 Approaches:</a:t>
            </a:r>
            <a:br>
              <a:rPr lang="en-US" sz="4000" dirty="0" smtClean="0"/>
            </a:br>
            <a:r>
              <a:rPr lang="en-US" sz="4000" dirty="0" smtClean="0"/>
              <a:t>Faster Code/Slower Code</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custDataLst>
                  <p:tags r:id="rId2"/>
                </p:custDataLst>
              </p:nvPr>
            </p:nvSpPr>
            <p:spPr>
              <a:xfrm>
                <a:off x="685800" y="1981200"/>
                <a:ext cx="7772400" cy="4876800"/>
              </a:xfrm>
            </p:spPr>
            <p:txBody>
              <a:bodyPr/>
              <a:lstStyle/>
              <a:p>
                <a:pPr>
                  <a:buFontTx/>
                  <a:buNone/>
                  <a:defRPr/>
                </a:pPr>
                <a:r>
                  <a:rPr lang="en-US" sz="2000" b="1" i="1" dirty="0" smtClean="0">
                    <a:solidFill>
                      <a:schemeClr val="accent2"/>
                    </a:solidFill>
                    <a:latin typeface="Courier New" pitchFamily="49" charset="0"/>
                  </a:rPr>
                  <a:t>i </a:t>
                </a:r>
                <a:r>
                  <a:rPr lang="en-US" sz="2000" b="1" dirty="0" smtClean="0">
                    <a:latin typeface="Courier New" pitchFamily="49" charset="0"/>
                  </a:rPr>
                  <a:t>= 1					takes “1” step</a:t>
                </a:r>
              </a:p>
              <a:p>
                <a:pPr>
                  <a:buFontTx/>
                  <a:buNone/>
                  <a:defRPr/>
                </a:pPr>
                <a:r>
                  <a:rPr lang="en-US" sz="2000" b="1" dirty="0" smtClean="0">
                    <a:latin typeface="Courier New" pitchFamily="49" charset="0"/>
                  </a:rPr>
                  <a:t>while </a:t>
                </a:r>
                <a:r>
                  <a:rPr lang="en-US" sz="2000" b="1" i="1" dirty="0" err="1" smtClean="0">
                    <a:solidFill>
                      <a:schemeClr val="accent2"/>
                    </a:solidFill>
                    <a:latin typeface="Courier New" pitchFamily="49" charset="0"/>
                  </a:rPr>
                  <a:t>i</a:t>
                </a:r>
                <a:r>
                  <a:rPr lang="en-US" sz="2000" b="1" dirty="0" smtClean="0">
                    <a:latin typeface="Courier New" pitchFamily="49" charset="0"/>
                  </a:rPr>
                  <a:t> &lt; </a:t>
                </a:r>
                <a:r>
                  <a:rPr lang="en-US" sz="2000" b="1" i="1" dirty="0" smtClean="0">
                    <a:solidFill>
                      <a:schemeClr val="accent2"/>
                    </a:solidFill>
                    <a:latin typeface="Courier New" pitchFamily="49" charset="0"/>
                  </a:rPr>
                  <a:t>n</a:t>
                </a:r>
                <a:r>
                  <a:rPr lang="en-US" sz="2000" b="1" dirty="0" smtClean="0">
                    <a:latin typeface="Courier New" pitchFamily="49" charset="0"/>
                  </a:rPr>
                  <a:t> do			goes n-1 times</a:t>
                </a:r>
              </a:p>
              <a:p>
                <a:pPr>
                  <a:buFontTx/>
                  <a:buNone/>
                  <a:defRPr/>
                </a:pPr>
                <a:r>
                  <a:rPr lang="en-US" sz="2000" b="1" dirty="0" smtClean="0">
                    <a:latin typeface="Courier New" pitchFamily="49" charset="0"/>
                  </a:rPr>
                  <a:t>  for </a:t>
                </a:r>
                <a:r>
                  <a:rPr lang="en-US" sz="2000" b="1" i="1" dirty="0" smtClean="0">
                    <a:solidFill>
                      <a:schemeClr val="accent2"/>
                    </a:solidFill>
                    <a:latin typeface="Courier New" pitchFamily="49" charset="0"/>
                  </a:rPr>
                  <a:t>j</a:t>
                </a:r>
                <a:r>
                  <a:rPr lang="en-US" sz="2000" b="1" dirty="0" smtClean="0">
                    <a:latin typeface="Courier New" pitchFamily="49" charset="0"/>
                  </a:rPr>
                  <a:t> = </a:t>
                </a:r>
                <a:r>
                  <a:rPr lang="en-US" sz="2000" b="1" dirty="0" smtClean="0">
                    <a:solidFill>
                      <a:schemeClr val="accent2"/>
                    </a:solidFill>
                    <a:latin typeface="Courier New" pitchFamily="49" charset="0"/>
                  </a:rPr>
                  <a:t>1</a:t>
                </a:r>
                <a:r>
                  <a:rPr lang="en-US" sz="2000" b="1" dirty="0" smtClean="0">
                    <a:latin typeface="Courier New" pitchFamily="49" charset="0"/>
                  </a:rPr>
                  <a:t> to </a:t>
                </a:r>
                <a:r>
                  <a:rPr lang="en-US" sz="2000" b="1" i="1" dirty="0" smtClean="0">
                    <a:solidFill>
                      <a:schemeClr val="accent2"/>
                    </a:solidFill>
                    <a:latin typeface="Courier New" pitchFamily="49" charset="0"/>
                  </a:rPr>
                  <a:t>n</a:t>
                </a:r>
                <a:r>
                  <a:rPr lang="en-US" sz="2000" b="1" dirty="0" smtClean="0">
                    <a:latin typeface="Courier New" pitchFamily="49" charset="0"/>
                  </a:rPr>
                  <a:t> do		goes n times</a:t>
                </a:r>
              </a:p>
              <a:p>
                <a:pPr>
                  <a:buFontTx/>
                  <a:buNone/>
                  <a:defRPr/>
                </a:pP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+ 1			takes “1” step</a:t>
                </a:r>
              </a:p>
              <a:p>
                <a:pPr>
                  <a:buFontTx/>
                  <a:buNone/>
                  <a:defRPr/>
                </a:pPr>
                <a:r>
                  <a:rPr lang="en-US" sz="2000" b="1" dirty="0" smtClean="0">
                    <a:latin typeface="Courier New" pitchFamily="49" charset="0"/>
                  </a:rPr>
                  <a:t>  </a:t>
                </a:r>
                <a:r>
                  <a:rPr lang="en-US" sz="2000" b="1" i="1" dirty="0" err="1" smtClean="0">
                    <a:solidFill>
                      <a:schemeClr val="accent6"/>
                    </a:solidFill>
                    <a:latin typeface="Courier New" pitchFamily="49" charset="0"/>
                  </a:rPr>
                  <a:t>i</a:t>
                </a:r>
                <a:r>
                  <a:rPr lang="en-US" sz="2000" b="1" dirty="0" smtClean="0">
                    <a:latin typeface="Courier New" pitchFamily="49" charset="0"/>
                  </a:rPr>
                  <a:t>++					takes “1” step</a:t>
                </a:r>
              </a:p>
              <a:p>
                <a:pPr>
                  <a:buFontTx/>
                  <a:buNone/>
                  <a:defRPr/>
                </a:pPr>
                <a:endParaRPr lang="en-US" sz="2000" b="1" dirty="0">
                  <a:latin typeface="Courier New" pitchFamily="49" charset="0"/>
                </a:endParaRPr>
              </a:p>
              <a:p>
                <a:pPr>
                  <a:buFontTx/>
                  <a:buNone/>
                  <a:defRPr/>
                </a:pPr>
                <a:r>
                  <a:rPr lang="en-CA" sz="2400" dirty="0"/>
                  <a:t>Now, each iteration of each loop body takes the same amount of time as the next iteration, and we get</a:t>
                </a:r>
                <a:r>
                  <a:rPr lang="en-CA" sz="2400" dirty="0" smtClean="0"/>
                  <a:t>:</a:t>
                </a:r>
              </a:p>
              <a:p>
                <a:pPr>
                  <a:buFontTx/>
                  <a:buNone/>
                  <a:defRPr/>
                </a:pPr>
                <a14:m>
                  <m:oMathPara xmlns:m="http://schemas.openxmlformats.org/officeDocument/2006/math" xmlns="">
                    <m:oMathParaPr>
                      <m:jc m:val="centerGroup"/>
                    </m:oMathParaPr>
                    <m:oMath xmlns:m="http://schemas.openxmlformats.org/officeDocument/2006/math">
                      <m:r>
                        <a:rPr lang="en-CA" sz="2400" b="0" i="1" smtClean="0">
                          <a:latin typeface="Cambria Math"/>
                        </a:rPr>
                        <m:t>𝑇</m:t>
                      </m:r>
                      <m:d>
                        <m:dPr>
                          <m:ctrlPr>
                            <a:rPr lang="en-CA" sz="2400" b="0" i="1" smtClean="0">
                              <a:latin typeface="Cambria Math"/>
                            </a:rPr>
                          </m:ctrlPr>
                        </m:dPr>
                        <m:e>
                          <m:r>
                            <a:rPr lang="en-CA" sz="2400" b="0" i="1" smtClean="0">
                              <a:latin typeface="Cambria Math"/>
                            </a:rPr>
                            <m:t>𝑛</m:t>
                          </m:r>
                        </m:e>
                      </m:d>
                      <m:r>
                        <a:rPr lang="en-CA" sz="2400" b="0" i="1" smtClean="0">
                          <a:latin typeface="Cambria Math"/>
                        </a:rPr>
                        <m:t>=1+</m:t>
                      </m:r>
                      <m:d>
                        <m:dPr>
                          <m:ctrlPr>
                            <a:rPr lang="en-CA" sz="2400" b="0" i="1" smtClean="0">
                              <a:latin typeface="Cambria Math"/>
                            </a:rPr>
                          </m:ctrlPr>
                        </m:dPr>
                        <m:e>
                          <m:r>
                            <a:rPr lang="en-CA" sz="2400" b="0" i="1" smtClean="0">
                              <a:latin typeface="Cambria Math"/>
                            </a:rPr>
                            <m:t>𝑛</m:t>
                          </m:r>
                          <m:r>
                            <a:rPr lang="en-CA" sz="2400" b="0" i="1" smtClean="0">
                              <a:latin typeface="Cambria Math"/>
                            </a:rPr>
                            <m:t>−1</m:t>
                          </m:r>
                        </m:e>
                      </m:d>
                      <m:d>
                        <m:dPr>
                          <m:ctrlPr>
                            <a:rPr lang="en-CA" sz="2400" b="0" i="1" smtClean="0">
                              <a:latin typeface="Cambria Math"/>
                            </a:rPr>
                          </m:ctrlPr>
                        </m:dPr>
                        <m:e>
                          <m:r>
                            <a:rPr lang="en-CA" sz="2400" b="0" i="1" smtClean="0">
                              <a:latin typeface="Cambria Math"/>
                            </a:rPr>
                            <m:t>1+</m:t>
                          </m:r>
                          <m:r>
                            <a:rPr lang="en-CA" sz="2400" b="0" i="1" smtClean="0">
                              <a:latin typeface="Cambria Math"/>
                            </a:rPr>
                            <m:t>𝑛</m:t>
                          </m:r>
                        </m:e>
                      </m:d>
                      <m:r>
                        <a:rPr lang="en-CA" sz="2400" b="0" i="1" smtClean="0">
                          <a:latin typeface="Cambria Math"/>
                        </a:rPr>
                        <m:t>=1+</m:t>
                      </m:r>
                      <m:sSup>
                        <m:sSupPr>
                          <m:ctrlPr>
                            <a:rPr lang="en-CA" sz="2400" b="0" i="1" smtClean="0">
                              <a:latin typeface="Cambria Math"/>
                            </a:rPr>
                          </m:ctrlPr>
                        </m:sSupPr>
                        <m:e>
                          <m:r>
                            <a:rPr lang="en-CA" sz="2400" b="0" i="1" smtClean="0">
                              <a:latin typeface="Cambria Math"/>
                            </a:rPr>
                            <m:t>𝑛</m:t>
                          </m:r>
                        </m:e>
                        <m:sup>
                          <m:r>
                            <a:rPr lang="en-CA" sz="2400" b="0" i="1" smtClean="0">
                              <a:latin typeface="Cambria Math"/>
                            </a:rPr>
                            <m:t>2</m:t>
                          </m:r>
                        </m:sup>
                      </m:sSup>
                      <m:r>
                        <a:rPr lang="en-CA" sz="2400" b="0" i="1" smtClean="0">
                          <a:latin typeface="Cambria Math"/>
                        </a:rPr>
                        <m:t>−1=</m:t>
                      </m:r>
                      <m:sSup>
                        <m:sSupPr>
                          <m:ctrlPr>
                            <a:rPr lang="en-CA" sz="2400" b="0" i="1" smtClean="0">
                              <a:latin typeface="Cambria Math"/>
                            </a:rPr>
                          </m:ctrlPr>
                        </m:sSupPr>
                        <m:e>
                          <m:r>
                            <a:rPr lang="en-CA" sz="2400" b="0" i="1" smtClean="0">
                              <a:latin typeface="Cambria Math"/>
                            </a:rPr>
                            <m:t>𝑛</m:t>
                          </m:r>
                        </m:e>
                        <m:sup>
                          <m:r>
                            <a:rPr lang="en-CA" sz="2400" b="0" i="1" smtClean="0">
                              <a:latin typeface="Cambria Math"/>
                            </a:rPr>
                            <m:t>2</m:t>
                          </m:r>
                        </m:sup>
                      </m:sSup>
                    </m:oMath>
                  </m:oMathPara>
                </a14:m>
                <a:endParaRPr lang="en-US" sz="2400" i="1" dirty="0" smtClean="0"/>
              </a:p>
              <a:p>
                <a:pPr>
                  <a:buFontTx/>
                  <a:buNone/>
                  <a:defRPr/>
                </a:pPr>
                <a:r>
                  <a:rPr lang="en-US" sz="2400" dirty="0" smtClean="0"/>
                  <a:t>Clearly, </a:t>
                </a:r>
                <a14:m>
                  <m:oMath xmlns:m="http://schemas.openxmlformats.org/officeDocument/2006/math" xmlns="">
                    <m:r>
                      <a:rPr lang="en-CA" sz="2400" b="0" i="1" smtClean="0">
                        <a:solidFill>
                          <a:srgbClr val="FF0000"/>
                        </a:solidFill>
                        <a:latin typeface="Cambria Math"/>
                      </a:rPr>
                      <m:t>𝑇</m:t>
                    </m:r>
                    <m:d>
                      <m:dPr>
                        <m:ctrlPr>
                          <a:rPr lang="en-CA" sz="2400" b="0" i="1" smtClean="0">
                            <a:solidFill>
                              <a:srgbClr val="FF0000"/>
                            </a:solidFill>
                            <a:latin typeface="Cambria Math"/>
                          </a:rPr>
                        </m:ctrlPr>
                      </m:dPr>
                      <m:e>
                        <m:r>
                          <a:rPr lang="en-CA" sz="2400" b="0" i="1" smtClean="0">
                            <a:solidFill>
                              <a:srgbClr val="FF0000"/>
                            </a:solidFill>
                            <a:latin typeface="Cambria Math"/>
                          </a:rPr>
                          <m:t>𝑛</m:t>
                        </m:r>
                      </m:e>
                    </m:d>
                    <m:r>
                      <a:rPr lang="en-CA" sz="2400" b="0" i="1" smtClean="0">
                        <a:solidFill>
                          <a:srgbClr val="FF0000"/>
                        </a:solidFill>
                        <a:latin typeface="Cambria Math"/>
                      </a:rPr>
                      <m:t> </m:t>
                    </m:r>
                    <m:r>
                      <m:rPr>
                        <m:sty m:val="p"/>
                      </m:rPr>
                      <a:rPr lang="en-CA" sz="2400" b="0" i="0" smtClean="0">
                        <a:solidFill>
                          <a:srgbClr val="FF0000"/>
                        </a:solidFill>
                        <a:latin typeface="Cambria Math"/>
                        <a:ea typeface="Cambria Math"/>
                      </a:rPr>
                      <m:t>ϵ</m:t>
                    </m:r>
                    <m:r>
                      <a:rPr lang="en-CA" sz="2400" b="0" i="1" smtClean="0">
                        <a:solidFill>
                          <a:srgbClr val="FF0000"/>
                        </a:solidFill>
                        <a:latin typeface="Cambria Math"/>
                        <a:ea typeface="Cambria Math"/>
                      </a:rPr>
                      <m:t> </m:t>
                    </m:r>
                    <m:r>
                      <a:rPr lang="en-CA" sz="2400" b="0" i="1" smtClean="0">
                        <a:solidFill>
                          <a:srgbClr val="FF0000"/>
                        </a:solidFill>
                        <a:latin typeface="Cambria Math"/>
                        <a:ea typeface="Cambria Math"/>
                      </a:rPr>
                      <m:t>𝑂</m:t>
                    </m:r>
                    <m:r>
                      <a:rPr lang="en-CA" sz="2400" b="0" i="1" smtClean="0">
                        <a:solidFill>
                          <a:srgbClr val="FF0000"/>
                        </a:solidFill>
                        <a:latin typeface="Cambria Math"/>
                        <a:ea typeface="Cambria Math"/>
                      </a:rPr>
                      <m:t>(</m:t>
                    </m:r>
                    <m:sSup>
                      <m:sSupPr>
                        <m:ctrlPr>
                          <a:rPr lang="en-CA" sz="2400" b="0" i="1" smtClean="0">
                            <a:solidFill>
                              <a:srgbClr val="FF0000"/>
                            </a:solidFill>
                            <a:latin typeface="Cambria Math"/>
                            <a:ea typeface="Cambria Math"/>
                          </a:rPr>
                        </m:ctrlPr>
                      </m:sSupPr>
                      <m:e>
                        <m:r>
                          <a:rPr lang="en-CA" sz="2400" b="0" i="1" smtClean="0">
                            <a:solidFill>
                              <a:srgbClr val="FF0000"/>
                            </a:solidFill>
                            <a:latin typeface="Cambria Math"/>
                            <a:ea typeface="Cambria Math"/>
                          </a:rPr>
                          <m:t>𝑛</m:t>
                        </m:r>
                      </m:e>
                      <m:sup>
                        <m:r>
                          <a:rPr lang="en-CA" sz="2400" b="0" i="1" smtClean="0">
                            <a:solidFill>
                              <a:srgbClr val="FF0000"/>
                            </a:solidFill>
                            <a:latin typeface="Cambria Math"/>
                            <a:ea typeface="Cambria Math"/>
                          </a:rPr>
                          <m:t>2</m:t>
                        </m:r>
                      </m:sup>
                    </m:sSup>
                    <m:r>
                      <a:rPr lang="en-CA" sz="2400" b="0" i="1" smtClean="0">
                        <a:solidFill>
                          <a:srgbClr val="FF0000"/>
                        </a:solidFill>
                        <a:latin typeface="Cambria Math"/>
                        <a:ea typeface="Cambria Math"/>
                      </a:rPr>
                      <m:t>)</m:t>
                    </m:r>
                  </m:oMath>
                </a14:m>
                <a:r>
                  <a:rPr lang="en-US" sz="2400" dirty="0" smtClean="0"/>
                  <a:t>!</a:t>
                </a:r>
              </a:p>
              <a:p>
                <a:pPr>
                  <a:buFontTx/>
                  <a:buNone/>
                  <a:defRPr/>
                </a:pPr>
                <a:r>
                  <a:rPr lang="en-US" sz="2400" b="1" dirty="0" smtClean="0"/>
                  <a:t>BUT</a:t>
                </a:r>
                <a:r>
                  <a:rPr lang="en-US" sz="2400" dirty="0" smtClean="0"/>
                  <a:t>, that’s just an upper-bound (big-O), since we changed the code, possibly making it run </a:t>
                </a:r>
                <a:r>
                  <a:rPr lang="en-US" sz="2400" b="1" dirty="0" smtClean="0"/>
                  <a:t>slower</a:t>
                </a:r>
                <a:r>
                  <a:rPr lang="en-US" sz="2400" dirty="0" smtClean="0"/>
                  <a:t>.</a:t>
                </a:r>
                <a:endParaRPr lang="en-US" sz="2400" b="1" dirty="0"/>
              </a:p>
            </p:txBody>
          </p:sp>
        </mc:Choice>
        <mc:Fallback xmlns="">
          <p:sp>
            <p:nvSpPr>
              <p:cNvPr id="28675" name="Rectangle 3"/>
              <p:cNvSpPr>
                <a:spLocks noGrp="1" noRot="1" noChangeAspect="1" noMove="1" noResize="1" noEditPoints="1" noAdjustHandles="1" noChangeArrowheads="1" noChangeShapeType="1" noTextEdit="1"/>
              </p:cNvSpPr>
              <p:nvPr>
                <p:ph type="body" idx="1"/>
                <p:custDataLst>
                  <p:tags r:id="rId8"/>
                </p:custDataLst>
              </p:nvPr>
            </p:nvSpPr>
            <p:spPr>
              <a:xfrm>
                <a:off x="685800" y="1981200"/>
                <a:ext cx="7772400" cy="4876800"/>
              </a:xfrm>
              <a:blipFill rotWithShape="1">
                <a:blip r:embed="rId9"/>
                <a:stretch>
                  <a:fillRect l="-1255" t="-500" r="-1020"/>
                </a:stretch>
              </a:blipFill>
            </p:spPr>
            <p:txBody>
              <a:bodyPr/>
              <a:lstStyle/>
              <a:p>
                <a:r>
                  <a:rPr lang="en-CA">
                    <a:noFill/>
                  </a:rPr>
                  <a:t> </a:t>
                </a:r>
              </a:p>
            </p:txBody>
          </p:sp>
        </mc:Fallback>
      </mc:AlternateContent>
      <p:sp>
        <p:nvSpPr>
          <p:cNvPr id="63492"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1725A3-1B08-48E8-A999-84D697ADD101}" type="slidenum">
              <a:rPr lang="en-US" sz="1400" smtClean="0"/>
              <a:pPr/>
              <a:t>70</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
        <p:nvSpPr>
          <p:cNvPr id="7" name="Oval 1"/>
          <p:cNvSpPr>
            <a:spLocks noChangeArrowheads="1"/>
          </p:cNvSpPr>
          <p:nvPr>
            <p:custDataLst>
              <p:tags r:id="rId5"/>
            </p:custDataLst>
          </p:nvPr>
        </p:nvSpPr>
        <p:spPr bwMode="auto">
          <a:xfrm>
            <a:off x="2206625" y="2690813"/>
            <a:ext cx="287338" cy="431800"/>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Tree>
    <p:extLst>
      <p:ext uri="{BB962C8B-B14F-4D97-AF65-F5344CB8AC3E}">
        <p14:creationId xmlns:p14="http://schemas.microsoft.com/office/powerpoint/2010/main" val="42474108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
            </p:custDataLst>
          </p:nvPr>
        </p:nvSpPr>
        <p:spPr/>
        <p:txBody>
          <a:bodyPr/>
          <a:lstStyle/>
          <a:p>
            <a:r>
              <a:rPr lang="en-US" sz="4000" dirty="0" smtClean="0"/>
              <a:t>Three METYCSSA2 Approaches:</a:t>
            </a:r>
            <a:br>
              <a:rPr lang="en-US" sz="4000" dirty="0" smtClean="0"/>
            </a:br>
            <a:r>
              <a:rPr lang="en-US" sz="4000" dirty="0" smtClean="0"/>
              <a:t>Faster Code/Slower Code</a:t>
            </a:r>
          </a:p>
        </p:txBody>
      </p:sp>
      <p:sp>
        <p:nvSpPr>
          <p:cNvPr id="28675" name="Rectangle 3"/>
          <p:cNvSpPr>
            <a:spLocks noGrp="1" noChangeArrowheads="1"/>
          </p:cNvSpPr>
          <p:nvPr>
            <p:ph type="body" idx="1"/>
            <p:custDataLst>
              <p:tags r:id="rId2"/>
            </p:custDataLst>
          </p:nvPr>
        </p:nvSpPr>
        <p:spPr>
          <a:xfrm>
            <a:off x="685800" y="1981200"/>
            <a:ext cx="7772400" cy="4876800"/>
          </a:xfrm>
        </p:spPr>
        <p:txBody>
          <a:bodyPr/>
          <a:lstStyle/>
          <a:p>
            <a:pPr>
              <a:buFontTx/>
              <a:buNone/>
              <a:defRPr/>
            </a:pPr>
            <a:r>
              <a:rPr lang="en-US" sz="2000" b="1" i="1" dirty="0" smtClean="0">
                <a:solidFill>
                  <a:schemeClr val="accent2"/>
                </a:solidFill>
                <a:latin typeface="Courier New" pitchFamily="49" charset="0"/>
              </a:rPr>
              <a:t>i </a:t>
            </a:r>
            <a:r>
              <a:rPr lang="en-US" sz="2000" b="1" dirty="0" smtClean="0">
                <a:latin typeface="Courier New" pitchFamily="49" charset="0"/>
              </a:rPr>
              <a:t>= 1					takes “1” step</a:t>
            </a:r>
          </a:p>
          <a:p>
            <a:pPr>
              <a:buFontTx/>
              <a:buNone/>
              <a:defRPr/>
            </a:pPr>
            <a:r>
              <a:rPr lang="en-US" sz="2000" b="1" dirty="0" smtClean="0">
                <a:latin typeface="Courier New" pitchFamily="49" charset="0"/>
              </a:rPr>
              <a:t>while </a:t>
            </a:r>
            <a:r>
              <a:rPr lang="en-US" sz="2000" b="1" i="1" dirty="0" err="1" smtClean="0">
                <a:solidFill>
                  <a:schemeClr val="accent2"/>
                </a:solidFill>
                <a:latin typeface="Courier New" pitchFamily="49" charset="0"/>
              </a:rPr>
              <a:t>i</a:t>
            </a:r>
            <a:r>
              <a:rPr lang="en-US" sz="2000" b="1" dirty="0" smtClean="0">
                <a:latin typeface="Courier New" pitchFamily="49" charset="0"/>
              </a:rPr>
              <a:t> &lt; </a:t>
            </a:r>
            <a:r>
              <a:rPr lang="en-US" sz="2000" b="1" i="1" dirty="0" smtClean="0">
                <a:solidFill>
                  <a:schemeClr val="accent2"/>
                </a:solidFill>
                <a:latin typeface="Courier New" pitchFamily="49" charset="0"/>
              </a:rPr>
              <a:t>n</a:t>
            </a:r>
            <a:r>
              <a:rPr lang="en-US" sz="2000" b="1" dirty="0" smtClean="0">
                <a:latin typeface="Courier New" pitchFamily="49" charset="0"/>
              </a:rPr>
              <a:t> do			</a:t>
            </a:r>
            <a:r>
              <a:rPr lang="en-US" sz="2000" b="1" dirty="0" err="1">
                <a:latin typeface="Courier New" pitchFamily="49" charset="0"/>
              </a:rPr>
              <a:t>i</a:t>
            </a:r>
            <a:r>
              <a:rPr lang="en-US" sz="2000" b="1" dirty="0">
                <a:latin typeface="Courier New" pitchFamily="49" charset="0"/>
              </a:rPr>
              <a:t> varies 1 to n-1</a:t>
            </a:r>
          </a:p>
          <a:p>
            <a:pPr>
              <a:buFontTx/>
              <a:buNone/>
              <a:defRPr/>
            </a:pPr>
            <a:r>
              <a:rPr lang="en-US" sz="2000" b="1" dirty="0" smtClean="0">
                <a:latin typeface="Courier New" pitchFamily="49" charset="0"/>
              </a:rPr>
              <a:t>  for </a:t>
            </a:r>
            <a:r>
              <a:rPr lang="en-US" sz="2000" b="1" i="1" dirty="0" smtClean="0">
                <a:solidFill>
                  <a:schemeClr val="accent2"/>
                </a:solidFill>
                <a:latin typeface="Courier New" pitchFamily="49" charset="0"/>
              </a:rPr>
              <a:t>j</a:t>
            </a:r>
            <a:r>
              <a:rPr lang="en-US" sz="2000" b="1" dirty="0" smtClean="0">
                <a:latin typeface="Courier New" pitchFamily="49" charset="0"/>
              </a:rPr>
              <a:t> = </a:t>
            </a:r>
            <a:r>
              <a:rPr lang="en-US" sz="2000" b="1" i="1" dirty="0" err="1">
                <a:solidFill>
                  <a:schemeClr val="accent2"/>
                </a:solidFill>
                <a:latin typeface="Courier New" pitchFamily="49" charset="0"/>
              </a:rPr>
              <a:t>i</a:t>
            </a:r>
            <a:r>
              <a:rPr lang="en-US" sz="2000" b="1" dirty="0" smtClean="0">
                <a:latin typeface="Courier New" pitchFamily="49" charset="0"/>
              </a:rPr>
              <a:t> to </a:t>
            </a:r>
            <a:r>
              <a:rPr lang="en-US" sz="2000" b="1" i="1" dirty="0" smtClean="0">
                <a:solidFill>
                  <a:schemeClr val="accent2"/>
                </a:solidFill>
                <a:latin typeface="Courier New" pitchFamily="49" charset="0"/>
              </a:rPr>
              <a:t>n</a:t>
            </a:r>
            <a:r>
              <a:rPr lang="en-US" sz="2000" b="1" dirty="0" smtClean="0">
                <a:latin typeface="Courier New" pitchFamily="49" charset="0"/>
              </a:rPr>
              <a:t> do		</a:t>
            </a:r>
            <a:r>
              <a:rPr lang="en-US" sz="2000" b="1" dirty="0">
                <a:latin typeface="Courier New" pitchFamily="49" charset="0"/>
              </a:rPr>
              <a:t>j varies </a:t>
            </a:r>
            <a:r>
              <a:rPr lang="en-US" sz="2000" b="1" dirty="0" err="1">
                <a:latin typeface="Courier New" pitchFamily="49" charset="0"/>
              </a:rPr>
              <a:t>i</a:t>
            </a:r>
            <a:r>
              <a:rPr lang="en-US" sz="2000" b="1" dirty="0">
                <a:latin typeface="Courier New" pitchFamily="49" charset="0"/>
              </a:rPr>
              <a:t> to n</a:t>
            </a:r>
          </a:p>
          <a:p>
            <a:pPr>
              <a:buFontTx/>
              <a:buNone/>
              <a:defRPr/>
            </a:pP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+ 1			takes “1” step</a:t>
            </a:r>
          </a:p>
          <a:p>
            <a:pPr>
              <a:buFontTx/>
              <a:buNone/>
              <a:defRPr/>
            </a:pPr>
            <a:r>
              <a:rPr lang="en-US" sz="2000" b="1" dirty="0" smtClean="0">
                <a:latin typeface="Courier New" pitchFamily="49" charset="0"/>
              </a:rPr>
              <a:t>  </a:t>
            </a:r>
            <a:r>
              <a:rPr lang="en-US" sz="2000" b="1" i="1" dirty="0" err="1" smtClean="0">
                <a:solidFill>
                  <a:schemeClr val="accent6"/>
                </a:solidFill>
                <a:latin typeface="Courier New" pitchFamily="49" charset="0"/>
              </a:rPr>
              <a:t>i</a:t>
            </a:r>
            <a:r>
              <a:rPr lang="en-US" sz="2000" b="1" dirty="0" smtClean="0">
                <a:latin typeface="Courier New" pitchFamily="49" charset="0"/>
              </a:rPr>
              <a:t>++					takes “1” step</a:t>
            </a:r>
          </a:p>
          <a:p>
            <a:pPr>
              <a:buFontTx/>
              <a:buNone/>
              <a:defRPr/>
            </a:pPr>
            <a:endParaRPr lang="en-US" sz="2000" b="1" dirty="0">
              <a:latin typeface="Courier New" pitchFamily="49" charset="0"/>
            </a:endParaRPr>
          </a:p>
          <a:p>
            <a:pPr>
              <a:buFontTx/>
              <a:buNone/>
              <a:defRPr/>
            </a:pPr>
            <a:r>
              <a:rPr lang="en-CA" sz="2400" dirty="0" smtClean="0"/>
              <a:t>Let’s do a lower-bound, in which case we can make the code run </a:t>
            </a:r>
            <a:r>
              <a:rPr lang="en-CA" sz="2400" i="1" dirty="0" smtClean="0"/>
              <a:t>faster</a:t>
            </a:r>
            <a:r>
              <a:rPr lang="en-CA" sz="2400" dirty="0" smtClean="0"/>
              <a:t> if we want.  The trouble is that </a:t>
            </a:r>
            <a:r>
              <a:rPr lang="en-US" sz="2400" b="1" i="1" dirty="0">
                <a:solidFill>
                  <a:schemeClr val="accent2"/>
                </a:solidFill>
                <a:latin typeface="Courier New" pitchFamily="49" charset="0"/>
              </a:rPr>
              <a:t>j</a:t>
            </a:r>
            <a:r>
              <a:rPr lang="en-CA" sz="2400" dirty="0" smtClean="0"/>
              <a:t> starts at </a:t>
            </a:r>
            <a:r>
              <a:rPr lang="en-US" sz="2400" b="1" i="1" dirty="0" err="1">
                <a:solidFill>
                  <a:schemeClr val="accent2"/>
                </a:solidFill>
                <a:latin typeface="Courier New" pitchFamily="49" charset="0"/>
              </a:rPr>
              <a:t>i</a:t>
            </a:r>
            <a:r>
              <a:rPr lang="en-CA" sz="2400" dirty="0" smtClean="0"/>
              <a:t>.  If it started at </a:t>
            </a:r>
            <a:r>
              <a:rPr lang="en-US" sz="2400" b="1" i="1" dirty="0" smtClean="0">
                <a:solidFill>
                  <a:schemeClr val="accent2"/>
                </a:solidFill>
                <a:latin typeface="Courier New" pitchFamily="49" charset="0"/>
              </a:rPr>
              <a:t>n</a:t>
            </a:r>
            <a:r>
              <a:rPr lang="en-CA" sz="2400" dirty="0"/>
              <a:t> </a:t>
            </a:r>
            <a:r>
              <a:rPr lang="en-CA" sz="2400" dirty="0" smtClean="0"/>
              <a:t>– 1 , we wouldn’t have to worry about </a:t>
            </a:r>
            <a:r>
              <a:rPr lang="en-US" sz="2400" b="1" i="1" dirty="0" err="1" smtClean="0">
                <a:solidFill>
                  <a:schemeClr val="accent2"/>
                </a:solidFill>
                <a:latin typeface="Courier New" pitchFamily="49" charset="0"/>
              </a:rPr>
              <a:t>i</a:t>
            </a:r>
            <a:r>
              <a:rPr lang="en-CA" sz="2400" dirty="0" smtClean="0"/>
              <a:t>… but we’d get an </a:t>
            </a:r>
            <a:r>
              <a:rPr lang="el-GR" sz="2400" dirty="0" smtClean="0"/>
              <a:t>Ω</a:t>
            </a:r>
            <a:r>
              <a:rPr lang="en-CA" sz="2400" dirty="0" smtClean="0"/>
              <a:t>(</a:t>
            </a:r>
            <a:r>
              <a:rPr lang="en-CA" sz="2400" i="1" dirty="0" smtClean="0"/>
              <a:t>n</a:t>
            </a:r>
            <a:r>
              <a:rPr lang="en-CA" sz="2400" dirty="0" smtClean="0"/>
              <a:t>) bound, which is lower than we’d like.</a:t>
            </a:r>
          </a:p>
          <a:p>
            <a:pPr>
              <a:buFontTx/>
              <a:buNone/>
              <a:defRPr/>
            </a:pPr>
            <a:r>
              <a:rPr lang="en-CA" sz="2400" dirty="0" smtClean="0"/>
              <a:t>We can’t start </a:t>
            </a:r>
            <a:r>
              <a:rPr lang="en-US" sz="2400" b="1" i="1" dirty="0" smtClean="0">
                <a:solidFill>
                  <a:schemeClr val="accent2"/>
                </a:solidFill>
                <a:latin typeface="Courier New" pitchFamily="49" charset="0"/>
              </a:rPr>
              <a:t>j</a:t>
            </a:r>
            <a:r>
              <a:rPr lang="en-CA" sz="2400" dirty="0" smtClean="0"/>
              <a:t> at something nice like </a:t>
            </a:r>
            <a:r>
              <a:rPr lang="en-US" sz="2400" b="1" i="1" dirty="0" smtClean="0">
                <a:solidFill>
                  <a:schemeClr val="accent2"/>
                </a:solidFill>
                <a:latin typeface="Courier New" pitchFamily="49" charset="0"/>
              </a:rPr>
              <a:t>n</a:t>
            </a:r>
            <a:r>
              <a:rPr lang="en-CA" sz="2400" dirty="0" smtClean="0"/>
              <a:t>/2 because </a:t>
            </a:r>
            <a:r>
              <a:rPr lang="en-US" sz="2400" b="1" i="1" dirty="0" err="1">
                <a:solidFill>
                  <a:schemeClr val="accent2"/>
                </a:solidFill>
                <a:latin typeface="Courier New" pitchFamily="49" charset="0"/>
              </a:rPr>
              <a:t>i</a:t>
            </a:r>
            <a:r>
              <a:rPr lang="en-CA" sz="2400" dirty="0" smtClean="0"/>
              <a:t> grows larger than </a:t>
            </a:r>
            <a:r>
              <a:rPr lang="en-US" sz="2400" b="1" i="1" dirty="0" smtClean="0">
                <a:solidFill>
                  <a:schemeClr val="accent2"/>
                </a:solidFill>
                <a:latin typeface="Courier New" pitchFamily="49" charset="0"/>
              </a:rPr>
              <a:t>n</a:t>
            </a:r>
            <a:r>
              <a:rPr lang="en-CA" sz="2400" dirty="0" smtClean="0"/>
              <a:t>/2.  So, let’s keep </a:t>
            </a:r>
            <a:r>
              <a:rPr lang="en-US" sz="2400" b="1" i="1" dirty="0" err="1">
                <a:solidFill>
                  <a:schemeClr val="accent2"/>
                </a:solidFill>
                <a:latin typeface="Courier New" pitchFamily="49" charset="0"/>
              </a:rPr>
              <a:t>i</a:t>
            </a:r>
            <a:r>
              <a:rPr lang="en-CA" sz="2400" dirty="0" smtClean="0"/>
              <a:t> from growing so large!</a:t>
            </a:r>
            <a:endParaRPr lang="en-US" sz="2400" dirty="0"/>
          </a:p>
        </p:txBody>
      </p:sp>
      <p:sp>
        <p:nvSpPr>
          <p:cNvPr id="63492"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1725A3-1B08-48E8-A999-84D697ADD101}" type="slidenum">
              <a:rPr lang="en-US" sz="1400" smtClean="0"/>
              <a:pPr/>
              <a:t>71</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extLst>
      <p:ext uri="{BB962C8B-B14F-4D97-AF65-F5344CB8AC3E}">
        <p14:creationId xmlns:p14="http://schemas.microsoft.com/office/powerpoint/2010/main" val="256351102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Faster Code/Slower Code</a:t>
            </a:r>
          </a:p>
        </p:txBody>
      </p:sp>
      <p:sp>
        <p:nvSpPr>
          <p:cNvPr id="28675" name="Rectangle 3"/>
          <p:cNvSpPr>
            <a:spLocks noGrp="1" noChangeArrowheads="1"/>
          </p:cNvSpPr>
          <p:nvPr>
            <p:ph type="body" idx="1"/>
            <p:custDataLst>
              <p:tags r:id="rId2"/>
            </p:custDataLst>
          </p:nvPr>
        </p:nvSpPr>
        <p:spPr>
          <a:xfrm>
            <a:off x="687388" y="1981200"/>
            <a:ext cx="7772400" cy="4114800"/>
          </a:xfrm>
        </p:spPr>
        <p:txBody>
          <a:bodyPr/>
          <a:lstStyle/>
          <a:p>
            <a:pPr>
              <a:buFontTx/>
              <a:buNone/>
              <a:defRPr/>
            </a:pPr>
            <a:r>
              <a:rPr lang="en-US" sz="2000" b="1" i="1" dirty="0" smtClean="0">
                <a:solidFill>
                  <a:schemeClr val="accent2"/>
                </a:solidFill>
                <a:latin typeface="Courier New" pitchFamily="49" charset="0"/>
              </a:rPr>
              <a:t>i </a:t>
            </a:r>
            <a:r>
              <a:rPr lang="en-US" sz="2000" b="1" dirty="0" smtClean="0">
                <a:latin typeface="Courier New" pitchFamily="49" charset="0"/>
              </a:rPr>
              <a:t>= 1					takes “1” step</a:t>
            </a:r>
          </a:p>
          <a:p>
            <a:pPr>
              <a:buFontTx/>
              <a:buNone/>
              <a:defRPr/>
            </a:pPr>
            <a:r>
              <a:rPr lang="en-US" sz="2000" b="1" dirty="0">
                <a:latin typeface="Courier New" pitchFamily="49" charset="0"/>
              </a:rPr>
              <a:t>while </a:t>
            </a:r>
            <a:r>
              <a:rPr lang="en-US" sz="2000" b="1" i="1" dirty="0" err="1">
                <a:solidFill>
                  <a:schemeClr val="accent2"/>
                </a:solidFill>
                <a:latin typeface="Courier New" pitchFamily="49" charset="0"/>
              </a:rPr>
              <a:t>i</a:t>
            </a:r>
            <a:r>
              <a:rPr lang="en-US" sz="2000" b="1" dirty="0">
                <a:latin typeface="Courier New" pitchFamily="49" charset="0"/>
              </a:rPr>
              <a:t> &lt; </a:t>
            </a:r>
            <a:r>
              <a:rPr lang="en-US" sz="2000" b="1" i="1" dirty="0">
                <a:solidFill>
                  <a:schemeClr val="accent2"/>
                </a:solidFill>
                <a:latin typeface="Courier New" pitchFamily="49" charset="0"/>
              </a:rPr>
              <a:t>n</a:t>
            </a:r>
            <a:r>
              <a:rPr lang="en-US" sz="2000" b="1" dirty="0">
                <a:latin typeface="Courier New" pitchFamily="49" charset="0"/>
              </a:rPr>
              <a:t>/2 + 1 do		goes n/2 times</a:t>
            </a:r>
          </a:p>
          <a:p>
            <a:pPr>
              <a:buFontTx/>
              <a:buNone/>
              <a:defRPr/>
            </a:pPr>
            <a:r>
              <a:rPr lang="en-US" sz="2000" b="1" dirty="0" smtClean="0">
                <a:latin typeface="Courier New" pitchFamily="49" charset="0"/>
              </a:rPr>
              <a:t>  for </a:t>
            </a:r>
            <a:r>
              <a:rPr lang="en-US" sz="2000" b="1" i="1" dirty="0" smtClean="0">
                <a:solidFill>
                  <a:schemeClr val="accent2"/>
                </a:solidFill>
                <a:latin typeface="Courier New" pitchFamily="49" charset="0"/>
              </a:rPr>
              <a:t>j</a:t>
            </a:r>
            <a:r>
              <a:rPr lang="en-US" sz="2000" b="1" dirty="0" smtClean="0">
                <a:latin typeface="Courier New" pitchFamily="49" charset="0"/>
              </a:rPr>
              <a:t> = </a:t>
            </a:r>
            <a:r>
              <a:rPr lang="en-US" sz="2000" b="1" i="1" dirty="0" err="1" smtClean="0">
                <a:solidFill>
                  <a:schemeClr val="accent2"/>
                </a:solidFill>
                <a:latin typeface="Courier New" pitchFamily="49" charset="0"/>
              </a:rPr>
              <a:t>i</a:t>
            </a:r>
            <a:r>
              <a:rPr lang="en-US" sz="2000" b="1" dirty="0" smtClean="0">
                <a:latin typeface="Courier New" pitchFamily="49" charset="0"/>
              </a:rPr>
              <a:t> to </a:t>
            </a:r>
            <a:r>
              <a:rPr lang="en-US" sz="2000" b="1" i="1" dirty="0" smtClean="0">
                <a:solidFill>
                  <a:schemeClr val="accent2"/>
                </a:solidFill>
                <a:latin typeface="Courier New" pitchFamily="49" charset="0"/>
              </a:rPr>
              <a:t>n</a:t>
            </a:r>
            <a:r>
              <a:rPr lang="en-US" sz="2000" b="1" dirty="0" smtClean="0">
                <a:latin typeface="Courier New" pitchFamily="49" charset="0"/>
              </a:rPr>
              <a:t> do		j varies </a:t>
            </a:r>
            <a:r>
              <a:rPr lang="en-US" sz="2000" b="1" dirty="0" err="1" smtClean="0">
                <a:latin typeface="Courier New" pitchFamily="49" charset="0"/>
              </a:rPr>
              <a:t>i</a:t>
            </a:r>
            <a:r>
              <a:rPr lang="en-US" sz="2000" b="1" dirty="0" smtClean="0">
                <a:latin typeface="Courier New" pitchFamily="49" charset="0"/>
              </a:rPr>
              <a:t> to n</a:t>
            </a:r>
          </a:p>
          <a:p>
            <a:pPr>
              <a:buFontTx/>
              <a:buNone/>
              <a:defRPr/>
            </a:pP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+ 1			takes “1” step</a:t>
            </a:r>
          </a:p>
          <a:p>
            <a:pPr>
              <a:buFontTx/>
              <a:buNone/>
              <a:defRPr/>
            </a:pPr>
            <a:r>
              <a:rPr lang="en-US" sz="2000" b="1" dirty="0" smtClean="0">
                <a:latin typeface="Courier New" pitchFamily="49" charset="0"/>
              </a:rPr>
              <a:t>  </a:t>
            </a:r>
            <a:r>
              <a:rPr lang="en-US" sz="2000" b="1" i="1" dirty="0" err="1" smtClean="0">
                <a:solidFill>
                  <a:schemeClr val="accent6"/>
                </a:solidFill>
                <a:latin typeface="Courier New" pitchFamily="49" charset="0"/>
              </a:rPr>
              <a:t>i</a:t>
            </a:r>
            <a:r>
              <a:rPr lang="en-US" sz="2000" b="1" dirty="0" smtClean="0">
                <a:latin typeface="Courier New" pitchFamily="49" charset="0"/>
              </a:rPr>
              <a:t>++					takes “1” step</a:t>
            </a:r>
          </a:p>
          <a:p>
            <a:pPr>
              <a:buFontTx/>
              <a:buNone/>
              <a:defRPr/>
            </a:pPr>
            <a:endParaRPr lang="en-US" sz="2000" b="1" dirty="0" smtClean="0">
              <a:latin typeface="Courier New" pitchFamily="49" charset="0"/>
            </a:endParaRPr>
          </a:p>
          <a:p>
            <a:pPr>
              <a:buFontTx/>
              <a:buNone/>
              <a:defRPr/>
            </a:pPr>
            <a:r>
              <a:rPr lang="en-US" sz="2400" dirty="0" smtClean="0"/>
              <a:t>We used </a:t>
            </a:r>
            <a:r>
              <a:rPr lang="en-US" sz="2400" b="1" i="1" dirty="0">
                <a:solidFill>
                  <a:schemeClr val="accent2"/>
                </a:solidFill>
                <a:latin typeface="Courier New" pitchFamily="49" charset="0"/>
              </a:rPr>
              <a:t>n</a:t>
            </a:r>
            <a:r>
              <a:rPr lang="en-CA" sz="2400" dirty="0"/>
              <a:t>/2</a:t>
            </a:r>
            <a:r>
              <a:rPr lang="en-US" sz="2400" dirty="0" smtClean="0"/>
              <a:t> + 1 so the outer loop will go exactly </a:t>
            </a:r>
            <a:r>
              <a:rPr lang="en-US" sz="2400" b="1" i="1" dirty="0">
                <a:solidFill>
                  <a:schemeClr val="accent2"/>
                </a:solidFill>
                <a:latin typeface="Courier New" pitchFamily="49" charset="0"/>
              </a:rPr>
              <a:t>n</a:t>
            </a:r>
            <a:r>
              <a:rPr lang="en-CA" sz="2400" dirty="0"/>
              <a:t>/2</a:t>
            </a:r>
            <a:r>
              <a:rPr lang="en-US" sz="2400" dirty="0" smtClean="0"/>
              <a:t> times. </a:t>
            </a:r>
          </a:p>
          <a:p>
            <a:pPr>
              <a:buFontTx/>
              <a:buNone/>
              <a:defRPr/>
            </a:pPr>
            <a:endParaRPr lang="en-US" sz="2400" dirty="0"/>
          </a:p>
          <a:p>
            <a:pPr>
              <a:buFontTx/>
              <a:buNone/>
              <a:defRPr/>
            </a:pPr>
            <a:r>
              <a:rPr lang="en-US" sz="2400" dirty="0" smtClean="0"/>
              <a:t>Now we can start </a:t>
            </a:r>
            <a:r>
              <a:rPr lang="en-US" sz="2400" b="1" i="1" dirty="0">
                <a:solidFill>
                  <a:schemeClr val="accent2"/>
                </a:solidFill>
                <a:latin typeface="Courier New" pitchFamily="49" charset="0"/>
              </a:rPr>
              <a:t>j</a:t>
            </a:r>
            <a:r>
              <a:rPr lang="en-US" sz="2400" dirty="0" smtClean="0"/>
              <a:t> at </a:t>
            </a:r>
            <a:r>
              <a:rPr lang="en-US" sz="2400" b="1" i="1" dirty="0">
                <a:solidFill>
                  <a:schemeClr val="accent2"/>
                </a:solidFill>
                <a:latin typeface="Courier New" pitchFamily="49" charset="0"/>
              </a:rPr>
              <a:t>n</a:t>
            </a:r>
            <a:r>
              <a:rPr lang="en-CA" sz="2400" dirty="0"/>
              <a:t>/2</a:t>
            </a:r>
            <a:r>
              <a:rPr lang="en-US" sz="2400" dirty="0" smtClean="0"/>
              <a:t> + 1, knowing that </a:t>
            </a:r>
            <a:r>
              <a:rPr lang="en-US" sz="2400" b="1" i="1" dirty="0">
                <a:solidFill>
                  <a:schemeClr val="accent2"/>
                </a:solidFill>
                <a:latin typeface="Courier New" pitchFamily="49" charset="0"/>
              </a:rPr>
              <a:t>j</a:t>
            </a:r>
            <a:r>
              <a:rPr lang="en-US" sz="2400" dirty="0" smtClean="0"/>
              <a:t> will never get that large, so we’re certainly not making the code slower!</a:t>
            </a:r>
            <a:endParaRPr lang="en-US" sz="2400" dirty="0"/>
          </a:p>
        </p:txBody>
      </p:sp>
      <p:sp>
        <p:nvSpPr>
          <p:cNvPr id="66564"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9BE77C-DDDA-432F-82C2-0DD99D16B817}" type="slidenum">
              <a:rPr lang="en-US" sz="1400" smtClean="0"/>
              <a:pPr/>
              <a:t>72</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
        <p:nvSpPr>
          <p:cNvPr id="66566" name="Oval 6"/>
          <p:cNvSpPr>
            <a:spLocks noChangeArrowheads="1"/>
          </p:cNvSpPr>
          <p:nvPr>
            <p:custDataLst>
              <p:tags r:id="rId5"/>
            </p:custDataLst>
          </p:nvPr>
        </p:nvSpPr>
        <p:spPr bwMode="auto">
          <a:xfrm>
            <a:off x="2206625" y="2276475"/>
            <a:ext cx="1212850" cy="504825"/>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Faster Code/Slower Code</a:t>
            </a:r>
          </a:p>
        </p:txBody>
      </p:sp>
      <p:sp>
        <p:nvSpPr>
          <p:cNvPr id="28675" name="Rectangle 3"/>
          <p:cNvSpPr>
            <a:spLocks noGrp="1" noRot="1" noChangeAspect="1" noMove="1" noResize="1" noEditPoints="1" noAdjustHandles="1" noChangeArrowheads="1" noChangeShapeType="1" noTextEdit="1"/>
          </p:cNvSpPr>
          <p:nvPr>
            <p:ph type="body" idx="1"/>
            <p:custDataLst>
              <p:tags r:id="rId2"/>
            </p:custDataLst>
          </p:nvPr>
        </p:nvSpPr>
        <p:spPr>
          <a:xfrm>
            <a:off x="688032" y="1978082"/>
            <a:ext cx="7772400" cy="4114800"/>
          </a:xfrm>
          <a:blipFill rotWithShape="1">
            <a:blip r:embed="rId9"/>
            <a:stretch>
              <a:fillRect l="-1255" t="-593" b="-14370"/>
            </a:stretch>
          </a:blipFill>
          <a:extLst/>
        </p:spPr>
        <p:txBody>
          <a:bodyPr/>
          <a:lstStyle/>
          <a:p>
            <a:r>
              <a:rPr lang="en-CA" dirty="0">
                <a:noFill/>
              </a:rPr>
              <a:t> </a:t>
            </a:r>
          </a:p>
        </p:txBody>
      </p:sp>
      <p:sp>
        <p:nvSpPr>
          <p:cNvPr id="67588"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43EF354-ADAE-45D7-A169-A5806F915216}" type="slidenum">
              <a:rPr lang="en-US" sz="1400" smtClean="0"/>
              <a:pPr/>
              <a:t>73</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
        <p:nvSpPr>
          <p:cNvPr id="67590" name="TextBox 6"/>
          <p:cNvSpPr txBox="1">
            <a:spLocks noChangeArrowheads="1"/>
          </p:cNvSpPr>
          <p:nvPr>
            <p:custDataLst>
              <p:tags r:id="rId5"/>
            </p:custDataLst>
          </p:nvPr>
        </p:nvSpPr>
        <p:spPr bwMode="auto">
          <a:xfrm>
            <a:off x="7342188" y="6423025"/>
            <a:ext cx="974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Yay!!!</a:t>
            </a:r>
          </a:p>
        </p:txBody>
      </p:sp>
      <p:sp>
        <p:nvSpPr>
          <p:cNvPr id="67591" name="Oval 7"/>
          <p:cNvSpPr>
            <a:spLocks noChangeArrowheads="1"/>
          </p:cNvSpPr>
          <p:nvPr>
            <p:custDataLst>
              <p:tags r:id="rId6"/>
            </p:custDataLst>
          </p:nvPr>
        </p:nvSpPr>
        <p:spPr bwMode="auto">
          <a:xfrm>
            <a:off x="2206625" y="2659063"/>
            <a:ext cx="1212850" cy="503237"/>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p:cNvSpPr txBox="1"/>
              <p:nvPr/>
            </p:nvSpPr>
            <p:spPr>
              <a:xfrm>
                <a:off x="4860032" y="6192341"/>
                <a:ext cx="2352375" cy="523220"/>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CA" sz="2800" b="0" i="1" smtClean="0">
                          <a:solidFill>
                            <a:srgbClr val="FF0000"/>
                          </a:solidFill>
                          <a:latin typeface="Cambria Math"/>
                        </a:rPr>
                        <m:t>𝑇</m:t>
                      </m:r>
                      <m:d>
                        <m:dPr>
                          <m:ctrlPr>
                            <a:rPr lang="en-CA" sz="2800" b="0" i="1" smtClean="0">
                              <a:solidFill>
                                <a:srgbClr val="FF0000"/>
                              </a:solidFill>
                              <a:latin typeface="Cambria Math"/>
                            </a:rPr>
                          </m:ctrlPr>
                        </m:dPr>
                        <m:e>
                          <m:r>
                            <a:rPr lang="en-CA" sz="2800" b="0" i="1" smtClean="0">
                              <a:solidFill>
                                <a:srgbClr val="FF0000"/>
                              </a:solidFill>
                              <a:latin typeface="Cambria Math"/>
                            </a:rPr>
                            <m:t>𝑛</m:t>
                          </m:r>
                        </m:e>
                      </m:d>
                      <m:r>
                        <a:rPr lang="en-CA" sz="2800" b="0" i="1" smtClean="0">
                          <a:solidFill>
                            <a:srgbClr val="FF0000"/>
                          </a:solidFill>
                          <a:latin typeface="Cambria Math"/>
                          <a:ea typeface="Cambria Math"/>
                        </a:rPr>
                        <m:t>∈</m:t>
                      </m:r>
                      <m:r>
                        <m:rPr>
                          <m:sty m:val="p"/>
                        </m:rPr>
                        <a:rPr lang="el-GR" sz="2800" b="0" i="1" smtClean="0">
                          <a:solidFill>
                            <a:srgbClr val="FF0000"/>
                          </a:solidFill>
                          <a:latin typeface="Cambria Math"/>
                          <a:ea typeface="Cambria Math"/>
                        </a:rPr>
                        <m:t>Ω</m:t>
                      </m:r>
                      <m:r>
                        <a:rPr lang="en-CA" sz="2800" b="0" i="1" smtClean="0">
                          <a:solidFill>
                            <a:srgbClr val="FF0000"/>
                          </a:solidFill>
                          <a:latin typeface="Cambria Math"/>
                          <a:ea typeface="Cambria Math"/>
                        </a:rPr>
                        <m:t>(</m:t>
                      </m:r>
                      <m:sSup>
                        <m:sSupPr>
                          <m:ctrlPr>
                            <a:rPr lang="en-CA" sz="2800" b="0" i="1" smtClean="0">
                              <a:solidFill>
                                <a:srgbClr val="FF0000"/>
                              </a:solidFill>
                              <a:latin typeface="Cambria Math"/>
                              <a:ea typeface="Cambria Math"/>
                            </a:rPr>
                          </m:ctrlPr>
                        </m:sSupPr>
                        <m:e>
                          <m:r>
                            <a:rPr lang="en-CA" sz="2800" b="0" i="1" smtClean="0">
                              <a:solidFill>
                                <a:srgbClr val="FF0000"/>
                              </a:solidFill>
                              <a:latin typeface="Cambria Math"/>
                              <a:ea typeface="Cambria Math"/>
                            </a:rPr>
                            <m:t>𝑛</m:t>
                          </m:r>
                        </m:e>
                        <m:sup>
                          <m:r>
                            <a:rPr lang="en-CA" sz="2800" b="0" i="1" smtClean="0">
                              <a:solidFill>
                                <a:srgbClr val="FF0000"/>
                              </a:solidFill>
                              <a:latin typeface="Cambria Math"/>
                              <a:ea typeface="Cambria Math"/>
                            </a:rPr>
                            <m:t>2</m:t>
                          </m:r>
                        </m:sup>
                      </m:sSup>
                      <m:r>
                        <a:rPr lang="en-CA" sz="2800" b="0" i="1" smtClean="0">
                          <a:solidFill>
                            <a:srgbClr val="FF0000"/>
                          </a:solidFill>
                          <a:latin typeface="Cambria Math"/>
                          <a:ea typeface="Cambria Math"/>
                        </a:rPr>
                        <m:t>)</m:t>
                      </m:r>
                    </m:oMath>
                  </m:oMathPara>
                </a14:m>
                <a:endParaRPr lang="en-CA" sz="28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860032" y="6192341"/>
                <a:ext cx="2352375" cy="523220"/>
              </a:xfrm>
              <a:prstGeom prst="rect">
                <a:avLst/>
              </a:prstGeom>
              <a:blipFill rotWithShape="1">
                <a:blip r:embed="rId10"/>
                <a:stretch>
                  <a:fillRect/>
                </a:stretch>
              </a:blipFill>
            </p:spPr>
            <p:txBody>
              <a:bodyPr/>
              <a:lstStyle/>
              <a:p>
                <a:r>
                  <a:rPr lang="en-CA">
                    <a:noFill/>
                  </a:rPr>
                  <a:t> </a:t>
                </a:r>
              </a:p>
            </p:txBody>
          </p:sp>
        </mc:Fallback>
      </mc:AlternateContent>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Pretty Pictures!</a:t>
            </a:r>
          </a:p>
        </p:txBody>
      </p:sp>
      <p:sp>
        <p:nvSpPr>
          <p:cNvPr id="28675" name="Rectangle 3"/>
          <p:cNvSpPr>
            <a:spLocks noGrp="1" noChangeArrowheads="1"/>
          </p:cNvSpPr>
          <p:nvPr>
            <p:ph type="body" idx="1"/>
            <p:custDataLst>
              <p:tags r:id="rId2"/>
            </p:custDataLst>
          </p:nvPr>
        </p:nvSpPr>
        <p:spPr/>
        <p:txBody>
          <a:bodyPr/>
          <a:lstStyle/>
          <a:p>
            <a:pPr>
              <a:buFontTx/>
              <a:buNone/>
              <a:defRPr/>
            </a:pPr>
            <a:r>
              <a:rPr lang="en-US" sz="2000" b="1" i="1" dirty="0" smtClean="0">
                <a:solidFill>
                  <a:schemeClr val="accent2"/>
                </a:solidFill>
                <a:latin typeface="Courier New" pitchFamily="49" charset="0"/>
              </a:rPr>
              <a:t>i </a:t>
            </a:r>
            <a:r>
              <a:rPr lang="en-US" sz="2000" b="1" dirty="0" smtClean="0">
                <a:latin typeface="Courier New" pitchFamily="49" charset="0"/>
              </a:rPr>
              <a:t>= 1					takes “1” step</a:t>
            </a:r>
          </a:p>
          <a:p>
            <a:pPr>
              <a:buFontTx/>
              <a:buNone/>
              <a:defRPr/>
            </a:pPr>
            <a:r>
              <a:rPr lang="en-US" sz="2000" b="1" dirty="0" smtClean="0">
                <a:latin typeface="Courier New" pitchFamily="49" charset="0"/>
              </a:rPr>
              <a:t>while </a:t>
            </a:r>
            <a:r>
              <a:rPr lang="en-US" sz="2000" b="1" i="1" dirty="0" err="1" smtClean="0">
                <a:solidFill>
                  <a:schemeClr val="accent2"/>
                </a:solidFill>
                <a:latin typeface="Courier New" pitchFamily="49" charset="0"/>
              </a:rPr>
              <a:t>i</a:t>
            </a:r>
            <a:r>
              <a:rPr lang="en-US" sz="2000" b="1" dirty="0" smtClean="0">
                <a:latin typeface="Courier New" pitchFamily="49" charset="0"/>
              </a:rPr>
              <a:t> &lt; </a:t>
            </a:r>
            <a:r>
              <a:rPr lang="en-US" sz="2000" b="1" i="1" dirty="0" smtClean="0">
                <a:solidFill>
                  <a:schemeClr val="accent2"/>
                </a:solidFill>
                <a:latin typeface="Courier New" pitchFamily="49" charset="0"/>
              </a:rPr>
              <a:t>n</a:t>
            </a:r>
            <a:r>
              <a:rPr lang="en-US" sz="2000" b="1" dirty="0" smtClean="0">
                <a:latin typeface="Courier New" pitchFamily="49" charset="0"/>
              </a:rPr>
              <a:t> do			</a:t>
            </a:r>
            <a:r>
              <a:rPr lang="en-US" sz="2000" b="1" dirty="0" err="1" smtClean="0">
                <a:latin typeface="Courier New" pitchFamily="49" charset="0"/>
              </a:rPr>
              <a:t>i</a:t>
            </a:r>
            <a:r>
              <a:rPr lang="en-US" sz="2000" b="1" dirty="0" smtClean="0">
                <a:latin typeface="Courier New" pitchFamily="49" charset="0"/>
              </a:rPr>
              <a:t> varies 1 to n-1</a:t>
            </a:r>
          </a:p>
          <a:p>
            <a:pPr>
              <a:buFontTx/>
              <a:buNone/>
              <a:defRPr/>
            </a:pPr>
            <a:r>
              <a:rPr lang="en-US" sz="2000" b="1" dirty="0" smtClean="0">
                <a:latin typeface="Courier New" pitchFamily="49" charset="0"/>
              </a:rPr>
              <a:t>  for </a:t>
            </a:r>
            <a:r>
              <a:rPr lang="en-US" sz="2000" b="1" i="1" dirty="0" smtClean="0">
                <a:solidFill>
                  <a:schemeClr val="accent2"/>
                </a:solidFill>
                <a:latin typeface="Courier New" pitchFamily="49" charset="0"/>
              </a:rPr>
              <a:t>j</a:t>
            </a:r>
            <a:r>
              <a:rPr lang="en-US" sz="2000" b="1" dirty="0" smtClean="0">
                <a:latin typeface="Courier New" pitchFamily="49" charset="0"/>
              </a:rPr>
              <a:t> = </a:t>
            </a:r>
            <a:r>
              <a:rPr lang="en-US" sz="2000" b="1" i="1" dirty="0" err="1" smtClean="0">
                <a:solidFill>
                  <a:schemeClr val="accent2"/>
                </a:solidFill>
                <a:latin typeface="Courier New" pitchFamily="49" charset="0"/>
              </a:rPr>
              <a:t>i</a:t>
            </a:r>
            <a:r>
              <a:rPr lang="en-US" sz="2000" b="1" dirty="0" smtClean="0">
                <a:latin typeface="Courier New" pitchFamily="49" charset="0"/>
              </a:rPr>
              <a:t> to </a:t>
            </a:r>
            <a:r>
              <a:rPr lang="en-US" sz="2000" b="1" i="1" dirty="0" smtClean="0">
                <a:solidFill>
                  <a:schemeClr val="accent2"/>
                </a:solidFill>
                <a:latin typeface="Courier New" pitchFamily="49" charset="0"/>
              </a:rPr>
              <a:t>n</a:t>
            </a:r>
            <a:r>
              <a:rPr lang="en-US" sz="2000" b="1" dirty="0" smtClean="0">
                <a:latin typeface="Courier New" pitchFamily="49" charset="0"/>
              </a:rPr>
              <a:t> do		j varies </a:t>
            </a:r>
            <a:r>
              <a:rPr lang="en-US" sz="2000" b="1" dirty="0" err="1" smtClean="0">
                <a:latin typeface="Courier New" pitchFamily="49" charset="0"/>
              </a:rPr>
              <a:t>i</a:t>
            </a:r>
            <a:r>
              <a:rPr lang="en-US" sz="2000" b="1" dirty="0" smtClean="0">
                <a:latin typeface="Courier New" pitchFamily="49" charset="0"/>
              </a:rPr>
              <a:t> to n</a:t>
            </a:r>
          </a:p>
          <a:p>
            <a:pPr>
              <a:buFontTx/>
              <a:buNone/>
              <a:defRPr/>
            </a:pPr>
            <a:r>
              <a:rPr lang="en-US" sz="2000" b="1"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+ 1			takes “1” step</a:t>
            </a:r>
          </a:p>
          <a:p>
            <a:pPr>
              <a:buFontTx/>
              <a:buNone/>
              <a:defRPr/>
            </a:pPr>
            <a:r>
              <a:rPr lang="en-US" sz="2000" b="1" dirty="0" smtClean="0">
                <a:latin typeface="Courier New" pitchFamily="49" charset="0"/>
              </a:rPr>
              <a:t>  </a:t>
            </a:r>
            <a:r>
              <a:rPr lang="en-US" sz="2000" b="1" i="1" dirty="0" err="1" smtClean="0">
                <a:solidFill>
                  <a:schemeClr val="accent6"/>
                </a:solidFill>
                <a:latin typeface="Courier New" pitchFamily="49" charset="0"/>
              </a:rPr>
              <a:t>i</a:t>
            </a:r>
            <a:r>
              <a:rPr lang="en-US" sz="2000" b="1" dirty="0" smtClean="0">
                <a:latin typeface="Courier New" pitchFamily="49" charset="0"/>
              </a:rPr>
              <a:t>++					takes “1” step</a:t>
            </a:r>
          </a:p>
          <a:p>
            <a:pPr>
              <a:buFontTx/>
              <a:buNone/>
              <a:defRPr/>
            </a:pPr>
            <a:endParaRPr lang="en-US" sz="2000" b="1" dirty="0">
              <a:latin typeface="Courier New" pitchFamily="49" charset="0"/>
            </a:endParaRPr>
          </a:p>
          <a:p>
            <a:pPr>
              <a:buFontTx/>
              <a:buNone/>
              <a:defRPr/>
            </a:pPr>
            <a:r>
              <a:rPr lang="en-US" sz="2400" dirty="0" smtClean="0"/>
              <a:t>Imagine drawing one point for each time the </a:t>
            </a:r>
            <a:r>
              <a:rPr lang="en-US" sz="2400" dirty="0"/>
              <a:t> </a:t>
            </a:r>
            <a:r>
              <a:rPr lang="en-US" sz="2400" dirty="0" smtClean="0"/>
              <a:t>gets executed.  In the first iteration of the outer loop, you’d draw </a:t>
            </a:r>
            <a:r>
              <a:rPr lang="en-US" sz="2400" i="1" dirty="0" smtClean="0"/>
              <a:t>n</a:t>
            </a:r>
            <a:r>
              <a:rPr lang="en-US" sz="2400" dirty="0" smtClean="0"/>
              <a:t> points.  In the second, </a:t>
            </a:r>
            <a:r>
              <a:rPr lang="en-US" sz="2400" i="1" dirty="0" smtClean="0"/>
              <a:t>n</a:t>
            </a:r>
            <a:r>
              <a:rPr lang="en-US" sz="2400" dirty="0" smtClean="0"/>
              <a:t>-1.  Then </a:t>
            </a:r>
            <a:r>
              <a:rPr lang="en-US" sz="2400" i="1" dirty="0" smtClean="0"/>
              <a:t>n</a:t>
            </a:r>
            <a:r>
              <a:rPr lang="en-US" sz="2400" dirty="0" smtClean="0"/>
              <a:t>-2, </a:t>
            </a:r>
            <a:r>
              <a:rPr lang="en-US" sz="2400" i="1" dirty="0" smtClean="0"/>
              <a:t>n</a:t>
            </a:r>
            <a:r>
              <a:rPr lang="en-US" sz="2400" dirty="0" smtClean="0"/>
              <a:t>-3, and so on down to (about) 1.  Let’s draw that picture…</a:t>
            </a:r>
            <a:endParaRPr lang="en-US" sz="2400" dirty="0"/>
          </a:p>
        </p:txBody>
      </p:sp>
      <p:sp>
        <p:nvSpPr>
          <p:cNvPr id="68612"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B6C6E7-692B-4BAD-B974-6F2A54BFE392}" type="slidenum">
              <a:rPr lang="en-US" sz="1400" smtClean="0"/>
              <a:pPr/>
              <a:t>74</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Pretty Pictures!</a:t>
            </a:r>
          </a:p>
        </p:txBody>
      </p:sp>
      <p:sp>
        <p:nvSpPr>
          <p:cNvPr id="69635" name="Rectangle 3"/>
          <p:cNvSpPr>
            <a:spLocks noGrp="1" noChangeArrowheads="1"/>
          </p:cNvSpPr>
          <p:nvPr>
            <p:ph type="body" idx="1"/>
            <p:custDataLst>
              <p:tags r:id="rId2"/>
            </p:custDataLst>
          </p:nvPr>
        </p:nvSpPr>
        <p:spPr>
          <a:xfrm>
            <a:off x="685800" y="2482850"/>
            <a:ext cx="7772400" cy="4114800"/>
          </a:xfrm>
        </p:spPr>
        <p:txBody>
          <a:bodyPr/>
          <a:lstStyle/>
          <a:p>
            <a:pPr>
              <a:spcBef>
                <a:spcPct val="0"/>
              </a:spcBef>
              <a:buFontTx/>
              <a:buNone/>
            </a:pPr>
            <a:r>
              <a:rPr lang="en-US" sz="2000" b="1" smtClean="0">
                <a:latin typeface="Courier New" charset="0"/>
              </a:rPr>
              <a:t>* * * * * * * * * *</a:t>
            </a:r>
          </a:p>
          <a:p>
            <a:pPr>
              <a:spcBef>
                <a:spcPct val="0"/>
              </a:spcBef>
              <a:buFontTx/>
              <a:buNone/>
            </a:pPr>
            <a:r>
              <a:rPr lang="en-US" sz="2000" b="1" smtClean="0">
                <a:latin typeface="Courier New" charset="0"/>
              </a:rPr>
              <a:t>  * * * * * * * * *</a:t>
            </a:r>
          </a:p>
          <a:p>
            <a:pPr>
              <a:spcBef>
                <a:spcPct val="0"/>
              </a:spcBef>
              <a:buFontTx/>
              <a:buNone/>
            </a:pPr>
            <a:r>
              <a:rPr lang="en-US" sz="2000" b="1" smtClean="0">
                <a:latin typeface="Courier New" charset="0"/>
              </a:rPr>
              <a:t>    * * * * * * * *</a:t>
            </a:r>
          </a:p>
          <a:p>
            <a:pPr>
              <a:spcBef>
                <a:spcPct val="0"/>
              </a:spcBef>
              <a:buFontTx/>
              <a:buNone/>
            </a:pPr>
            <a:r>
              <a:rPr lang="en-US" sz="2000" b="1" smtClean="0">
                <a:latin typeface="Courier New" charset="0"/>
              </a:rPr>
              <a:t>      * * * * * * *</a:t>
            </a:r>
          </a:p>
          <a:p>
            <a:pPr>
              <a:spcBef>
                <a:spcPct val="0"/>
              </a:spcBef>
              <a:buFontTx/>
              <a:buNone/>
            </a:pPr>
            <a:r>
              <a:rPr lang="en-US" sz="2000" b="1" smtClean="0">
                <a:latin typeface="Courier New" charset="0"/>
              </a:rPr>
              <a:t>        * * * * * *</a:t>
            </a:r>
          </a:p>
          <a:p>
            <a:pPr>
              <a:spcBef>
                <a:spcPct val="0"/>
              </a:spcBef>
              <a:buFontTx/>
              <a:buNone/>
            </a:pPr>
            <a:r>
              <a:rPr lang="en-US" sz="2000" b="1" smtClean="0">
                <a:latin typeface="Courier New" charset="0"/>
              </a:rPr>
              <a:t>          * * * * *</a:t>
            </a:r>
          </a:p>
          <a:p>
            <a:pPr>
              <a:spcBef>
                <a:spcPct val="0"/>
              </a:spcBef>
              <a:buFontTx/>
              <a:buNone/>
            </a:pPr>
            <a:r>
              <a:rPr lang="en-US" sz="2000" b="1" smtClean="0">
                <a:latin typeface="Courier New" charset="0"/>
              </a:rPr>
              <a:t>            * * * *</a:t>
            </a:r>
          </a:p>
          <a:p>
            <a:pPr>
              <a:spcBef>
                <a:spcPct val="0"/>
              </a:spcBef>
              <a:buFontTx/>
              <a:buNone/>
            </a:pPr>
            <a:r>
              <a:rPr lang="en-US" sz="2000" b="1" smtClean="0">
                <a:latin typeface="Courier New" charset="0"/>
              </a:rPr>
              <a:t>              * * *</a:t>
            </a:r>
          </a:p>
          <a:p>
            <a:pPr>
              <a:spcBef>
                <a:spcPct val="0"/>
              </a:spcBef>
              <a:buFontTx/>
              <a:buNone/>
            </a:pPr>
            <a:r>
              <a:rPr lang="en-US" sz="2000" b="1" smtClean="0">
                <a:latin typeface="Courier New" charset="0"/>
              </a:rPr>
              <a:t>                * *</a:t>
            </a:r>
          </a:p>
          <a:p>
            <a:pPr>
              <a:spcBef>
                <a:spcPct val="0"/>
              </a:spcBef>
              <a:buFontTx/>
              <a:buNone/>
            </a:pPr>
            <a:r>
              <a:rPr lang="en-US" sz="2000" b="1" smtClean="0">
                <a:latin typeface="Courier New" charset="0"/>
              </a:rPr>
              <a:t>                  *</a:t>
            </a:r>
            <a:endParaRPr lang="en-US" sz="2400" smtClean="0"/>
          </a:p>
          <a:p>
            <a:pPr>
              <a:buFontTx/>
              <a:buNone/>
            </a:pPr>
            <a:r>
              <a:rPr lang="en-US" sz="2400" smtClean="0"/>
              <a:t>It’s a triangle, and its area is proportional to runtime</a:t>
            </a:r>
          </a:p>
        </p:txBody>
      </p:sp>
      <p:sp>
        <p:nvSpPr>
          <p:cNvPr id="69636"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2193EC-8D7A-46A0-82CE-C98A2BF93163}" type="slidenum">
              <a:rPr lang="en-US" sz="1400" smtClean="0"/>
              <a:pPr/>
              <a:t>75</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custDataLst>
              <p:tags r:id="rId1"/>
            </p:custDataLst>
          </p:nvPr>
        </p:nvSpPr>
        <p:spPr/>
        <p:txBody>
          <a:bodyPr/>
          <a:lstStyle/>
          <a:p>
            <a:r>
              <a:rPr lang="en-US" sz="4000" smtClean="0"/>
              <a:t>Three METYCSSA2 Approaches:</a:t>
            </a:r>
            <a:br>
              <a:rPr lang="en-US" sz="4000" smtClean="0"/>
            </a:br>
            <a:r>
              <a:rPr lang="en-US" sz="4000" smtClean="0"/>
              <a:t>Pretty Pictures!</a:t>
            </a:r>
          </a:p>
        </p:txBody>
      </p:sp>
      <p:sp>
        <p:nvSpPr>
          <p:cNvPr id="28675" name="Rectangle 3"/>
          <p:cNvSpPr>
            <a:spLocks noGrp="1" noRot="1" noChangeAspect="1" noMove="1" noResize="1" noEditPoints="1" noAdjustHandles="1" noChangeArrowheads="1" noChangeShapeType="1" noTextEdit="1"/>
          </p:cNvSpPr>
          <p:nvPr>
            <p:ph type="body" idx="1"/>
            <p:custDataLst>
              <p:tags r:id="rId2"/>
            </p:custDataLst>
          </p:nvPr>
        </p:nvSpPr>
        <p:spPr>
          <a:xfrm>
            <a:off x="685800" y="2482552"/>
            <a:ext cx="7772400" cy="4375448"/>
          </a:xfrm>
          <a:blipFill rotWithShape="1">
            <a:blip r:embed="rId11"/>
            <a:srcRect/>
            <a:stretch>
              <a:fillRect l="-1256" t="-556" r="1" b="2472"/>
            </a:stretch>
          </a:blipFill>
          <a:extLst/>
        </p:spPr>
        <p:txBody>
          <a:bodyPr/>
          <a:lstStyle/>
          <a:p>
            <a:r>
              <a:rPr lang="en-CA">
                <a:noFill/>
              </a:rPr>
              <a:t> </a:t>
            </a:r>
          </a:p>
        </p:txBody>
      </p:sp>
      <p:sp>
        <p:nvSpPr>
          <p:cNvPr id="70660"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39AA2C-2C27-43C1-87E4-9CB66CCF379C}" type="slidenum">
              <a:rPr lang="en-US" sz="1400" smtClean="0"/>
              <a:pPr/>
              <a:t>76</a:t>
            </a:fld>
            <a:endParaRPr lang="en-US" sz="1400" smtClean="0"/>
          </a:p>
        </p:txBody>
      </p:sp>
      <p:sp>
        <p:nvSpPr>
          <p:cNvPr id="6" name="TextBox 5" hidden="1"/>
          <p:cNvSpPr txBox="1"/>
          <p:nvPr>
            <p:custDataLst>
              <p:tags r:id="rId4"/>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
        <p:nvSpPr>
          <p:cNvPr id="70662" name="TextBox 2"/>
          <p:cNvSpPr txBox="1">
            <a:spLocks noChangeArrowheads="1"/>
          </p:cNvSpPr>
          <p:nvPr>
            <p:custDataLst>
              <p:tags r:id="rId5"/>
            </p:custDataLst>
          </p:nvPr>
        </p:nvSpPr>
        <p:spPr bwMode="auto">
          <a:xfrm>
            <a:off x="4140200" y="3803650"/>
            <a:ext cx="177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about </a:t>
            </a:r>
            <a:r>
              <a:rPr lang="en-CA" i="1">
                <a:solidFill>
                  <a:srgbClr val="FF0000"/>
                </a:solidFill>
              </a:rPr>
              <a:t>n</a:t>
            </a:r>
            <a:r>
              <a:rPr lang="en-CA">
                <a:solidFill>
                  <a:srgbClr val="FF0000"/>
                </a:solidFill>
              </a:rPr>
              <a:t> rows</a:t>
            </a:r>
          </a:p>
        </p:txBody>
      </p:sp>
      <p:sp>
        <p:nvSpPr>
          <p:cNvPr id="70663" name="TextBox 8"/>
          <p:cNvSpPr txBox="1">
            <a:spLocks noChangeArrowheads="1"/>
          </p:cNvSpPr>
          <p:nvPr>
            <p:custDataLst>
              <p:tags r:id="rId6"/>
            </p:custDataLst>
          </p:nvPr>
        </p:nvSpPr>
        <p:spPr bwMode="auto">
          <a:xfrm rot="-5400000">
            <a:off x="-296068" y="994569"/>
            <a:ext cx="2217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about </a:t>
            </a:r>
            <a:r>
              <a:rPr lang="en-CA" i="1">
                <a:solidFill>
                  <a:srgbClr val="FF0000"/>
                </a:solidFill>
              </a:rPr>
              <a:t>n</a:t>
            </a:r>
            <a:r>
              <a:rPr lang="en-CA">
                <a:solidFill>
                  <a:srgbClr val="FF0000"/>
                </a:solidFill>
              </a:rPr>
              <a:t> columns</a:t>
            </a:r>
          </a:p>
        </p:txBody>
      </p:sp>
      <p:sp>
        <p:nvSpPr>
          <p:cNvPr id="70664" name="Right Brace 9"/>
          <p:cNvSpPr>
            <a:spLocks/>
          </p:cNvSpPr>
          <p:nvPr>
            <p:custDataLst>
              <p:tags r:id="rId7"/>
            </p:custDataLst>
          </p:nvPr>
        </p:nvSpPr>
        <p:spPr bwMode="auto">
          <a:xfrm rot="-5400000">
            <a:off x="2051050" y="981075"/>
            <a:ext cx="288925" cy="2879725"/>
          </a:xfrm>
          <a:prstGeom prst="rightBrace">
            <a:avLst>
              <a:gd name="adj1" fmla="val 8306"/>
              <a:gd name="adj2" fmla="val 191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70665" name="Right Brace 10"/>
          <p:cNvSpPr>
            <a:spLocks/>
          </p:cNvSpPr>
          <p:nvPr>
            <p:custDataLst>
              <p:tags r:id="rId8"/>
            </p:custDataLst>
          </p:nvPr>
        </p:nvSpPr>
        <p:spPr bwMode="auto">
          <a:xfrm>
            <a:off x="3708400" y="2593975"/>
            <a:ext cx="287338" cy="2881313"/>
          </a:xfrm>
          <a:prstGeom prst="rightBrace">
            <a:avLst>
              <a:gd name="adj1" fmla="val 8356"/>
              <a:gd name="adj2" fmla="val 4897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ChangeArrowheads="1"/>
          </p:cNvSpPr>
          <p:nvPr>
            <p:custDataLst>
              <p:tags r:id="rId1"/>
            </p:custDataLst>
          </p:nvPr>
        </p:nvSpPr>
        <p:spPr bwMode="auto">
          <a:xfrm>
            <a:off x="727075" y="2525713"/>
            <a:ext cx="2951163" cy="2951162"/>
          </a:xfrm>
          <a:prstGeom prst="rect">
            <a:avLst/>
          </a:prstGeom>
          <a:solidFill>
            <a:srgbClr val="00B0F0"/>
          </a:solidFill>
          <a:ln w="9525" algn="ctr">
            <a:solidFill>
              <a:schemeClr val="tx1"/>
            </a:solidFill>
            <a:round/>
            <a:headEnd/>
            <a:tailEnd/>
          </a:ln>
        </p:spPr>
        <p:txBody>
          <a:bodyPr/>
          <a:lstStyle/>
          <a:p>
            <a:endParaRPr lang="en-CA"/>
          </a:p>
        </p:txBody>
      </p:sp>
      <p:sp>
        <p:nvSpPr>
          <p:cNvPr id="71683" name="Rectangle 2"/>
          <p:cNvSpPr>
            <a:spLocks noGrp="1" noChangeArrowheads="1"/>
          </p:cNvSpPr>
          <p:nvPr>
            <p:ph type="title"/>
            <p:custDataLst>
              <p:tags r:id="rId2"/>
            </p:custDataLst>
          </p:nvPr>
        </p:nvSpPr>
        <p:spPr/>
        <p:txBody>
          <a:bodyPr/>
          <a:lstStyle/>
          <a:p>
            <a:r>
              <a:rPr lang="en-US" sz="4000" smtClean="0"/>
              <a:t>Note: Pretty Pictures and Faster/Slower are the Same(ish)</a:t>
            </a:r>
          </a:p>
        </p:txBody>
      </p:sp>
      <p:sp>
        <p:nvSpPr>
          <p:cNvPr id="71684" name="Rectangle 11"/>
          <p:cNvSpPr>
            <a:spLocks noChangeAspect="1"/>
          </p:cNvSpPr>
          <p:nvPr>
            <p:custDataLst>
              <p:tags r:id="rId3"/>
            </p:custDataLst>
          </p:nvPr>
        </p:nvSpPr>
        <p:spPr bwMode="auto">
          <a:xfrm>
            <a:off x="2209800" y="2525713"/>
            <a:ext cx="1476375" cy="1476375"/>
          </a:xfrm>
          <a:prstGeom prst="rect">
            <a:avLst/>
          </a:prstGeom>
          <a:solidFill>
            <a:srgbClr val="FFFF00"/>
          </a:solidFill>
          <a:ln w="9525" algn="ctr">
            <a:solidFill>
              <a:schemeClr val="tx1"/>
            </a:solidFill>
            <a:round/>
            <a:headEnd/>
            <a:tailEnd/>
          </a:ln>
        </p:spPr>
        <p:txBody>
          <a:bodyPr/>
          <a:lstStyle/>
          <a:p>
            <a:endParaRPr lang="en-CA"/>
          </a:p>
        </p:txBody>
      </p:sp>
      <p:sp>
        <p:nvSpPr>
          <p:cNvPr id="28675" name="Rectangle 3"/>
          <p:cNvSpPr>
            <a:spLocks noGrp="1" noRot="1" noChangeAspect="1" noMove="1" noResize="1" noEditPoints="1" noAdjustHandles="1" noChangeArrowheads="1" noChangeShapeType="1" noTextEdit="1"/>
          </p:cNvSpPr>
          <p:nvPr>
            <p:ph type="body" idx="1"/>
            <p:custDataLst>
              <p:tags r:id="rId4"/>
            </p:custDataLst>
          </p:nvPr>
        </p:nvSpPr>
        <p:spPr>
          <a:xfrm>
            <a:off x="685800" y="2482552"/>
            <a:ext cx="7772400" cy="4375448"/>
          </a:xfrm>
          <a:blipFill rotWithShape="1">
            <a:blip r:embed="rId9"/>
            <a:srcRect/>
            <a:stretch>
              <a:fillRect l="-1256" t="-559" r="1" b="-1704"/>
            </a:stretch>
          </a:blipFill>
          <a:extLst/>
        </p:spPr>
        <p:txBody>
          <a:bodyPr/>
          <a:lstStyle/>
          <a:p>
            <a:r>
              <a:rPr lang="en-CA">
                <a:noFill/>
              </a:rPr>
              <a:t> </a:t>
            </a:r>
          </a:p>
        </p:txBody>
      </p:sp>
      <p:sp>
        <p:nvSpPr>
          <p:cNvPr id="71686" name="Slide Number Placeholder 4"/>
          <p:cNvSpPr>
            <a:spLocks noGrp="1"/>
          </p:cNvSpPr>
          <p:nvPr>
            <p:ph type="sldNum" sz="quarter" idx="12"/>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B73659-10ED-467E-8C34-F86E49D65E24}" type="slidenum">
              <a:rPr lang="en-US" sz="1400" smtClean="0"/>
              <a:pPr/>
              <a:t>77</a:t>
            </a:fld>
            <a:endParaRPr lang="en-US" sz="1400" smtClean="0"/>
          </a:p>
        </p:txBody>
      </p:sp>
      <p:sp>
        <p:nvSpPr>
          <p:cNvPr id="6" name="TextBox 5" hidden="1"/>
          <p:cNvSpPr txBox="1"/>
          <p:nvPr>
            <p:custDataLst>
              <p:tags r:id="rId6"/>
            </p:custDataLst>
          </p:nvPr>
        </p:nvSpPr>
        <p:spPr>
          <a:xfrm>
            <a:off x="5083175" y="6443663"/>
            <a:ext cx="1057275" cy="369887"/>
          </a:xfrm>
          <a:prstGeom prst="rect">
            <a:avLst/>
          </a:prstGeom>
          <a:solidFill>
            <a:schemeClr val="accent5"/>
          </a:solidFill>
        </p:spPr>
        <p:txBody>
          <a:bodyPr wrap="none">
            <a:spAutoFit/>
          </a:bodyPr>
          <a:lstStyle/>
          <a:p>
            <a:pPr>
              <a:defRPr/>
            </a:pPr>
            <a:r>
              <a:rPr lang="en-CA" sz="1800" dirty="0"/>
              <a:t>Exercise!</a:t>
            </a: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custDataLst>
              <p:tags r:id="rId1"/>
            </p:custDataLst>
          </p:nvPr>
        </p:nvSpPr>
        <p:spPr/>
        <p:txBody>
          <a:bodyPr/>
          <a:lstStyle/>
          <a:p>
            <a:r>
              <a:rPr lang="en-US" smtClean="0"/>
              <a:t>METYCSSA (#3)</a:t>
            </a:r>
          </a:p>
        </p:txBody>
      </p:sp>
      <p:sp>
        <p:nvSpPr>
          <p:cNvPr id="28675" name="Rectangle 3"/>
          <p:cNvSpPr>
            <a:spLocks noGrp="1" noChangeArrowheads="1"/>
          </p:cNvSpPr>
          <p:nvPr>
            <p:ph type="body" idx="1"/>
            <p:custDataLst>
              <p:tags r:id="rId2"/>
            </p:custDataLst>
          </p:nvPr>
        </p:nvSpPr>
        <p:spPr/>
        <p:txBody>
          <a:bodyPr/>
          <a:lstStyle/>
          <a:p>
            <a:pPr>
              <a:buFontTx/>
              <a:buNone/>
              <a:defRPr/>
            </a:pPr>
            <a:r>
              <a:rPr lang="en-US" sz="2000" b="1" i="1" dirty="0" err="1" smtClean="0">
                <a:solidFill>
                  <a:schemeClr val="accent2"/>
                </a:solidFill>
                <a:latin typeface="Courier New" pitchFamily="49" charset="0"/>
              </a:rPr>
              <a:t>i</a:t>
            </a:r>
            <a:r>
              <a:rPr lang="en-US" sz="2000" b="1" i="1" dirty="0" smtClean="0">
                <a:solidFill>
                  <a:schemeClr val="accent2"/>
                </a:solidFill>
                <a:latin typeface="Courier New" pitchFamily="49" charset="0"/>
              </a:rPr>
              <a:t> </a:t>
            </a:r>
            <a:r>
              <a:rPr lang="en-US" sz="2000" b="1" dirty="0" smtClean="0">
                <a:latin typeface="Courier New" pitchFamily="49" charset="0"/>
              </a:rPr>
              <a:t>= 1</a:t>
            </a:r>
          </a:p>
          <a:p>
            <a:pPr>
              <a:buFontTx/>
              <a:buNone/>
              <a:defRPr/>
            </a:pPr>
            <a:r>
              <a:rPr lang="en-US" sz="2000" b="1" dirty="0" smtClean="0">
                <a:latin typeface="Courier New" pitchFamily="49" charset="0"/>
              </a:rPr>
              <a:t>while </a:t>
            </a:r>
            <a:r>
              <a:rPr lang="en-US" sz="2000" b="1" i="1" dirty="0" err="1" smtClean="0">
                <a:solidFill>
                  <a:schemeClr val="accent2"/>
                </a:solidFill>
                <a:latin typeface="Courier New" pitchFamily="49" charset="0"/>
              </a:rPr>
              <a:t>i</a:t>
            </a:r>
            <a:r>
              <a:rPr lang="en-US" sz="2000" b="1" dirty="0" smtClean="0">
                <a:latin typeface="Courier New" pitchFamily="49" charset="0"/>
              </a:rPr>
              <a:t> &lt; </a:t>
            </a:r>
            <a:r>
              <a:rPr lang="en-US" sz="2000" b="1" i="1" dirty="0" smtClean="0">
                <a:solidFill>
                  <a:schemeClr val="accent2"/>
                </a:solidFill>
                <a:latin typeface="Courier New" pitchFamily="49" charset="0"/>
              </a:rPr>
              <a:t>n</a:t>
            </a:r>
            <a:r>
              <a:rPr lang="en-US" sz="2000" b="1" dirty="0" smtClean="0">
                <a:latin typeface="Courier New" pitchFamily="49" charset="0"/>
              </a:rPr>
              <a:t> do</a:t>
            </a:r>
          </a:p>
          <a:p>
            <a:pPr>
              <a:buFontTx/>
              <a:buNone/>
              <a:defRPr/>
            </a:pPr>
            <a:r>
              <a:rPr lang="en-US" sz="2000" b="1" dirty="0" smtClean="0">
                <a:latin typeface="Courier New" pitchFamily="49" charset="0"/>
              </a:rPr>
              <a:t>  for </a:t>
            </a:r>
            <a:r>
              <a:rPr lang="en-US" sz="2000" b="1" i="1" dirty="0" smtClean="0">
                <a:solidFill>
                  <a:schemeClr val="accent2"/>
                </a:solidFill>
                <a:latin typeface="Courier New" pitchFamily="49" charset="0"/>
              </a:rPr>
              <a:t>j</a:t>
            </a:r>
            <a:r>
              <a:rPr lang="en-US" sz="2000" b="1" dirty="0" smtClean="0">
                <a:latin typeface="Courier New" pitchFamily="49" charset="0"/>
              </a:rPr>
              <a:t> = 1 to </a:t>
            </a:r>
            <a:r>
              <a:rPr lang="en-US" sz="2000" b="1" i="1" dirty="0" err="1" smtClean="0">
                <a:solidFill>
                  <a:schemeClr val="accent2"/>
                </a:solidFill>
                <a:latin typeface="Courier New" pitchFamily="49" charset="0"/>
              </a:rPr>
              <a:t>i</a:t>
            </a:r>
            <a:r>
              <a:rPr lang="en-US" sz="2000" b="1" dirty="0" smtClean="0">
                <a:latin typeface="Courier New" pitchFamily="49" charset="0"/>
              </a:rPr>
              <a:t> do</a:t>
            </a:r>
          </a:p>
          <a:p>
            <a:pPr>
              <a:buFontTx/>
              <a:buNone/>
              <a:defRPr/>
            </a:pPr>
            <a:r>
              <a:rPr lang="en-US" sz="2000" b="1"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a:t>
            </a:r>
            <a:r>
              <a:rPr lang="en-US" sz="2000" b="1" i="1" dirty="0" smtClean="0">
                <a:solidFill>
                  <a:schemeClr val="accent2"/>
                </a:solidFill>
                <a:latin typeface="Courier New" pitchFamily="49" charset="0"/>
              </a:rPr>
              <a:t>sum</a:t>
            </a:r>
            <a:r>
              <a:rPr lang="en-US" sz="2000" b="1" i="1" dirty="0" smtClean="0">
                <a:latin typeface="Courier New" pitchFamily="49" charset="0"/>
              </a:rPr>
              <a:t> </a:t>
            </a:r>
            <a:r>
              <a:rPr lang="en-US" sz="2000" b="1" dirty="0" smtClean="0">
                <a:latin typeface="Courier New" pitchFamily="49" charset="0"/>
              </a:rPr>
              <a:t>+ 1</a:t>
            </a:r>
          </a:p>
          <a:p>
            <a:pPr>
              <a:buFontTx/>
              <a:buNone/>
              <a:defRPr/>
            </a:pPr>
            <a:r>
              <a:rPr lang="en-US" sz="2000" b="1" dirty="0" smtClean="0">
                <a:latin typeface="Courier New" pitchFamily="49" charset="0"/>
              </a:rPr>
              <a:t>  </a:t>
            </a:r>
            <a:r>
              <a:rPr lang="en-US" sz="2000" b="1" i="1" dirty="0" err="1" smtClean="0">
                <a:solidFill>
                  <a:schemeClr val="accent6"/>
                </a:solidFill>
                <a:latin typeface="Courier New" pitchFamily="49" charset="0"/>
              </a:rPr>
              <a:t>i</a:t>
            </a:r>
            <a:r>
              <a:rPr lang="en-US" sz="2000" b="1" dirty="0" smtClean="0">
                <a:latin typeface="Courier New" pitchFamily="49" charset="0"/>
              </a:rPr>
              <a:t> += </a:t>
            </a:r>
            <a:r>
              <a:rPr lang="en-US" sz="2000" b="1" i="1" dirty="0" err="1" smtClean="0">
                <a:solidFill>
                  <a:schemeClr val="accent6"/>
                </a:solidFill>
                <a:latin typeface="Courier New" pitchFamily="49" charset="0"/>
              </a:rPr>
              <a:t>i</a:t>
            </a:r>
            <a:endParaRPr lang="en-US" sz="2000" b="1" i="1" dirty="0" smtClean="0">
              <a:solidFill>
                <a:schemeClr val="accent6"/>
              </a:solidFill>
              <a:latin typeface="Courier New" pitchFamily="49" charset="0"/>
            </a:endParaRPr>
          </a:p>
        </p:txBody>
      </p:sp>
      <p:sp>
        <p:nvSpPr>
          <p:cNvPr id="4" name="Rectangle 3"/>
          <p:cNvSpPr/>
          <p:nvPr>
            <p:custDataLst>
              <p:tags r:id="rId3"/>
            </p:custDataLst>
          </p:nvPr>
        </p:nvSpPr>
        <p:spPr>
          <a:xfrm>
            <a:off x="4286250" y="3501008"/>
            <a:ext cx="4572000" cy="2586038"/>
          </a:xfrm>
          <a:prstGeom prst="rect">
            <a:avLst/>
          </a:prstGeom>
        </p:spPr>
        <p:txBody>
          <a:bodyPr>
            <a:spAutoFit/>
          </a:bodyPr>
          <a:lstStyle/>
          <a:p>
            <a:pPr>
              <a:defRPr/>
            </a:pPr>
            <a:r>
              <a:rPr lang="en-US" dirty="0">
                <a:solidFill>
                  <a:srgbClr val="FF0000"/>
                </a:solidFill>
              </a:rPr>
              <a:t>Time complexity:</a:t>
            </a:r>
          </a:p>
          <a:p>
            <a:pPr marL="514350" indent="-514350">
              <a:buFontTx/>
              <a:buAutoNum type="alphaLcPeriod"/>
              <a:defRPr/>
            </a:pPr>
            <a:r>
              <a:rPr lang="en-US" dirty="0">
                <a:solidFill>
                  <a:srgbClr val="FF0000"/>
                </a:solidFill>
              </a:rPr>
              <a:t>O(n)</a:t>
            </a:r>
          </a:p>
          <a:p>
            <a:pPr marL="514350" indent="-514350">
              <a:buFontTx/>
              <a:buAutoNum type="alphaLcPeriod"/>
              <a:defRPr/>
            </a:pPr>
            <a:r>
              <a:rPr lang="en-US" dirty="0">
                <a:solidFill>
                  <a:srgbClr val="FF0000"/>
                </a:solidFill>
              </a:rPr>
              <a:t>O(n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O(n</a:t>
            </a:r>
            <a:r>
              <a:rPr lang="en-US" baseline="30000" dirty="0">
                <a:solidFill>
                  <a:srgbClr val="FF0000"/>
                </a:solidFill>
              </a:rPr>
              <a:t>2</a:t>
            </a:r>
            <a:r>
              <a:rPr lang="en-US" dirty="0">
                <a:solidFill>
                  <a:srgbClr val="FF0000"/>
                </a:solidFill>
              </a:rPr>
              <a:t>)</a:t>
            </a:r>
          </a:p>
          <a:p>
            <a:pPr marL="514350" indent="-514350">
              <a:buFontTx/>
              <a:buAutoNum type="alphaLcPeriod"/>
              <a:defRPr/>
            </a:pPr>
            <a:r>
              <a:rPr lang="en-US" dirty="0">
                <a:solidFill>
                  <a:srgbClr val="FF0000"/>
                </a:solidFill>
              </a:rPr>
              <a:t>O(n</a:t>
            </a:r>
            <a:r>
              <a:rPr lang="en-US" baseline="30000" dirty="0">
                <a:solidFill>
                  <a:srgbClr val="FF0000"/>
                </a:solidFill>
              </a:rPr>
              <a:t>2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None of these</a:t>
            </a:r>
          </a:p>
          <a:p>
            <a:pPr>
              <a:defRPr/>
            </a:pPr>
            <a:endParaRPr lang="en-US" sz="1800" b="1" dirty="0">
              <a:solidFill>
                <a:srgbClr val="FF0000"/>
              </a:solidFill>
              <a:latin typeface="Courier New" pitchFamily="49" charset="0"/>
            </a:endParaRPr>
          </a:p>
        </p:txBody>
      </p:sp>
      <p:sp>
        <p:nvSpPr>
          <p:cNvPr id="72709"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DCC4C3-5490-4987-B297-01CAD41C1542}" type="slidenum">
              <a:rPr lang="en-US" sz="1400" smtClean="0"/>
              <a:pPr/>
              <a:t>78</a:t>
            </a:fld>
            <a:endParaRPr lang="en-US" sz="1400" smtClean="0"/>
          </a:p>
        </p:txBody>
      </p:sp>
      <p:sp>
        <p:nvSpPr>
          <p:cNvPr id="6" name="TextBox 5" hidden="1"/>
          <p:cNvSpPr txBox="1"/>
          <p:nvPr>
            <p:custDataLst>
              <p:tags r:id="rId5"/>
            </p:custDataLst>
          </p:nvPr>
        </p:nvSpPr>
        <p:spPr>
          <a:xfrm>
            <a:off x="5083175" y="6443663"/>
            <a:ext cx="1925638" cy="369887"/>
          </a:xfrm>
          <a:prstGeom prst="rect">
            <a:avLst/>
          </a:prstGeom>
          <a:solidFill>
            <a:schemeClr val="accent5"/>
          </a:solidFill>
        </p:spPr>
        <p:txBody>
          <a:bodyPr wrap="none">
            <a:spAutoFit/>
          </a:bodyPr>
          <a:lstStyle/>
          <a:p>
            <a:pPr>
              <a:defRPr/>
            </a:pPr>
            <a:r>
              <a:rPr lang="en-CA" sz="1800" dirty="0"/>
              <a:t>TRICKY exercise!</a:t>
            </a:r>
          </a:p>
        </p:txBody>
      </p:sp>
      <p:sp>
        <p:nvSpPr>
          <p:cNvPr id="8" name="TextBox 7"/>
          <p:cNvSpPr txBox="1"/>
          <p:nvPr/>
        </p:nvSpPr>
        <p:spPr>
          <a:xfrm>
            <a:off x="107504" y="5982379"/>
            <a:ext cx="8665193" cy="830997"/>
          </a:xfrm>
          <a:prstGeom prst="rect">
            <a:avLst/>
          </a:prstGeom>
          <a:noFill/>
        </p:spPr>
        <p:txBody>
          <a:bodyPr wrap="none" rtlCol="0">
            <a:spAutoFit/>
          </a:bodyPr>
          <a:lstStyle/>
          <a:p>
            <a:r>
              <a:rPr lang="en-CA" dirty="0" smtClean="0"/>
              <a:t>Rule of thumb: Each nested loop adds one to n’s exponent.</a:t>
            </a:r>
          </a:p>
          <a:p>
            <a:r>
              <a:rPr lang="en-CA" dirty="0" smtClean="0"/>
              <a:t>But… that’s </a:t>
            </a:r>
            <a:r>
              <a:rPr lang="en-CA" i="1" dirty="0" smtClean="0"/>
              <a:t>just</a:t>
            </a:r>
            <a:r>
              <a:rPr lang="en-CA" dirty="0" smtClean="0"/>
              <a:t> a rule of thumb. </a:t>
            </a:r>
            <a:r>
              <a:rPr lang="en-CA" b="1" dirty="0" smtClean="0"/>
              <a:t>Look</a:t>
            </a:r>
            <a:r>
              <a:rPr lang="en-CA" dirty="0" smtClean="0"/>
              <a:t> at what code (like this!) does</a:t>
            </a:r>
            <a:r>
              <a:rPr lang="en-CA" dirty="0"/>
              <a:t>.</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title"/>
            <p:custDataLst>
              <p:tags r:id="rId1"/>
            </p:custDataLst>
          </p:nvPr>
        </p:nvSpPr>
        <p:spPr/>
        <p:txBody>
          <a:bodyPr/>
          <a:lstStyle/>
          <a:p>
            <a:r>
              <a:rPr lang="en-US" smtClean="0"/>
              <a:t>METYCSSA (#4)</a:t>
            </a:r>
          </a:p>
        </p:txBody>
      </p:sp>
      <p:sp>
        <p:nvSpPr>
          <p:cNvPr id="73731" name="Rectangle 1027"/>
          <p:cNvSpPr>
            <a:spLocks noGrp="1" noChangeArrowheads="1"/>
          </p:cNvSpPr>
          <p:nvPr>
            <p:ph type="body" idx="1"/>
            <p:custDataLst>
              <p:tags r:id="rId2"/>
            </p:custDataLst>
          </p:nvPr>
        </p:nvSpPr>
        <p:spPr/>
        <p:txBody>
          <a:bodyPr/>
          <a:lstStyle/>
          <a:p>
            <a:r>
              <a:rPr lang="en-US" dirty="0" smtClean="0"/>
              <a:t>Conditional</a:t>
            </a:r>
            <a:endParaRPr lang="en-US" sz="2000" b="1" dirty="0" smtClean="0">
              <a:latin typeface="Courier New" charset="0"/>
            </a:endParaRPr>
          </a:p>
          <a:p>
            <a:pPr>
              <a:buFontTx/>
              <a:buNone/>
            </a:pPr>
            <a:r>
              <a:rPr lang="en-US" sz="2000" b="1" dirty="0" smtClean="0">
                <a:latin typeface="Courier New" charset="0"/>
              </a:rPr>
              <a:t>	if </a:t>
            </a:r>
            <a:r>
              <a:rPr lang="en-US" sz="2000" b="1" i="1" dirty="0" smtClean="0">
                <a:solidFill>
                  <a:schemeClr val="accent2"/>
                </a:solidFill>
                <a:latin typeface="Courier New" charset="0"/>
              </a:rPr>
              <a:t>C</a:t>
            </a:r>
            <a:r>
              <a:rPr lang="en-US" sz="2000" b="1" dirty="0" smtClean="0">
                <a:latin typeface="Courier New" charset="0"/>
              </a:rPr>
              <a:t> then </a:t>
            </a:r>
            <a:r>
              <a:rPr lang="en-US" sz="2000" b="1" i="1" dirty="0" smtClean="0">
                <a:solidFill>
                  <a:schemeClr val="accent2"/>
                </a:solidFill>
                <a:latin typeface="Courier New" charset="0"/>
              </a:rPr>
              <a:t>S</a:t>
            </a:r>
            <a:r>
              <a:rPr lang="en-US" sz="2000" b="1" i="1" baseline="-25000" dirty="0" smtClean="0">
                <a:solidFill>
                  <a:schemeClr val="accent2"/>
                </a:solidFill>
                <a:latin typeface="Courier New" charset="0"/>
              </a:rPr>
              <a:t>1</a:t>
            </a:r>
            <a:r>
              <a:rPr lang="en-US" sz="2000" b="1" dirty="0" smtClean="0">
                <a:latin typeface="Courier New" charset="0"/>
              </a:rPr>
              <a:t> else </a:t>
            </a:r>
            <a:r>
              <a:rPr lang="en-US" sz="2000" b="1" i="1" dirty="0" smtClean="0">
                <a:solidFill>
                  <a:schemeClr val="accent2"/>
                </a:solidFill>
                <a:latin typeface="Courier New" charset="0"/>
              </a:rPr>
              <a:t>S</a:t>
            </a:r>
            <a:r>
              <a:rPr lang="en-US" sz="2000" b="1" i="1" baseline="-25000" dirty="0" smtClean="0">
                <a:solidFill>
                  <a:schemeClr val="accent2"/>
                </a:solidFill>
                <a:latin typeface="Courier New" charset="0"/>
              </a:rPr>
              <a:t>2</a:t>
            </a:r>
            <a:endParaRPr lang="en-US" sz="2000" b="1" dirty="0" smtClean="0">
              <a:latin typeface="Courier New" charset="0"/>
            </a:endParaRPr>
          </a:p>
          <a:p>
            <a:r>
              <a:rPr lang="en-US" dirty="0" smtClean="0"/>
              <a:t>O(T(C) x (T(S1) + T(S2)))</a:t>
            </a:r>
          </a:p>
          <a:p>
            <a:endParaRPr lang="en-US" dirty="0" smtClean="0"/>
          </a:p>
          <a:p>
            <a:r>
              <a:rPr lang="en-US" dirty="0" smtClean="0"/>
              <a:t>Loops</a:t>
            </a:r>
            <a:endParaRPr lang="en-US" sz="2000" b="1" dirty="0" smtClean="0">
              <a:latin typeface="Courier New" charset="0"/>
            </a:endParaRPr>
          </a:p>
          <a:p>
            <a:pPr>
              <a:buFontTx/>
              <a:buNone/>
            </a:pPr>
            <a:r>
              <a:rPr lang="en-US" sz="2000" b="1" dirty="0" smtClean="0">
                <a:latin typeface="Courier New" charset="0"/>
              </a:rPr>
              <a:t>	while </a:t>
            </a:r>
            <a:r>
              <a:rPr lang="en-US" sz="2000" b="1" i="1" dirty="0" smtClean="0">
                <a:solidFill>
                  <a:schemeClr val="accent2"/>
                </a:solidFill>
                <a:latin typeface="Courier New" charset="0"/>
              </a:rPr>
              <a:t>C</a:t>
            </a:r>
            <a:r>
              <a:rPr lang="en-US" sz="2000" b="1" dirty="0" smtClean="0">
                <a:latin typeface="Courier New" charset="0"/>
              </a:rPr>
              <a:t> do </a:t>
            </a:r>
            <a:r>
              <a:rPr lang="en-US" sz="2000" b="1" i="1" dirty="0" smtClean="0">
                <a:solidFill>
                  <a:schemeClr val="accent2"/>
                </a:solidFill>
                <a:latin typeface="Courier New" charset="0"/>
              </a:rPr>
              <a:t>S</a:t>
            </a:r>
            <a:endParaRPr lang="en-US" sz="2000" b="1" dirty="0" smtClean="0">
              <a:latin typeface="Courier New" charset="0"/>
            </a:endParaRPr>
          </a:p>
        </p:txBody>
      </p:sp>
      <p:sp>
        <p:nvSpPr>
          <p:cNvPr id="7373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91C5F9-CBCF-49EC-9F0D-0154BC7F2D60}" type="slidenum">
              <a:rPr lang="en-US" sz="1400" smtClean="0"/>
              <a:pPr/>
              <a:t>79</a:t>
            </a:fld>
            <a:endParaRPr lang="en-US" sz="1400" smtClean="0"/>
          </a:p>
        </p:txBody>
      </p:sp>
      <p:sp>
        <p:nvSpPr>
          <p:cNvPr id="5" name="TextBox 4" hidden="1"/>
          <p:cNvSpPr txBox="1"/>
          <p:nvPr>
            <p:custDataLst>
              <p:tags r:id="rId4"/>
            </p:custDataLst>
          </p:nvPr>
        </p:nvSpPr>
        <p:spPr>
          <a:xfrm>
            <a:off x="5083175" y="6443663"/>
            <a:ext cx="1992313" cy="369887"/>
          </a:xfrm>
          <a:prstGeom prst="rect">
            <a:avLst/>
          </a:prstGeom>
          <a:solidFill>
            <a:schemeClr val="accent5"/>
          </a:solidFill>
        </p:spPr>
        <p:txBody>
          <a:bodyPr wrap="none">
            <a:spAutoFit/>
          </a:bodyPr>
          <a:lstStyle/>
          <a:p>
            <a:pPr>
              <a:defRPr/>
            </a:pPr>
            <a:r>
              <a:rPr lang="en-CA" sz="1800" dirty="0"/>
              <a:t>Do this one myself.</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smtClean="0"/>
              <a:t>Example Proof by Induction (INSIGHT FIRST!)</a:t>
            </a:r>
          </a:p>
        </p:txBody>
      </p:sp>
      <p:sp>
        <p:nvSpPr>
          <p:cNvPr id="9219" name="Rectangle 3"/>
          <p:cNvSpPr>
            <a:spLocks noGrp="1" noChangeArrowheads="1"/>
          </p:cNvSpPr>
          <p:nvPr>
            <p:ph type="body" idx="1"/>
            <p:custDataLst>
              <p:tags r:id="rId2"/>
            </p:custDataLst>
          </p:nvPr>
        </p:nvSpPr>
        <p:spPr/>
        <p:txBody>
          <a:bodyPr/>
          <a:lstStyle/>
          <a:p>
            <a:pPr>
              <a:buFontTx/>
              <a:buNone/>
            </a:pPr>
            <a:r>
              <a:rPr lang="en-US" smtClean="0"/>
              <a:t>How do we break a problem down?</a:t>
            </a:r>
          </a:p>
          <a:p>
            <a:pPr>
              <a:buFontTx/>
              <a:buNone/>
            </a:pPr>
            <a:r>
              <a:rPr lang="en-US" smtClean="0"/>
              <a:t>We often break sums down by “pulling off” the first or last term:</a:t>
            </a:r>
          </a:p>
          <a:p>
            <a:pPr>
              <a:buFontTx/>
              <a:buNone/>
            </a:pPr>
            <a:endParaRPr lang="en-US" smtClean="0"/>
          </a:p>
          <a:p>
            <a:pPr>
              <a:buFontTx/>
              <a:buNone/>
            </a:pPr>
            <a:endParaRPr lang="en-US" smtClean="0"/>
          </a:p>
          <a:p>
            <a:pPr>
              <a:buFontTx/>
              <a:buNone/>
            </a:pPr>
            <a:r>
              <a:rPr lang="en-US" smtClean="0"/>
              <a:t>We can “peel off” the rightmost or leftmost digit.  Peeling off the rightmost is like dividing by 10 (dumping the remainder).  Peeling off the leftmost is harder to describe.</a:t>
            </a:r>
          </a:p>
          <a:p>
            <a:pPr>
              <a:buFontTx/>
              <a:buNone/>
            </a:pPr>
            <a:r>
              <a:rPr lang="en-US" smtClean="0"/>
              <a:t>Let’s try peeling off the rightmost digit!</a:t>
            </a:r>
          </a:p>
        </p:txBody>
      </p:sp>
      <p:sp>
        <p:nvSpPr>
          <p:cNvPr id="92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991406-197A-4014-AC2D-E8BDAE751354}" type="slidenum">
              <a:rPr lang="en-US" sz="1400" smtClean="0"/>
              <a:pPr/>
              <a:t>8</a:t>
            </a:fld>
            <a:endParaRPr lang="en-US" sz="1400" smtClean="0"/>
          </a:p>
        </p:txBody>
      </p:sp>
      <p:sp>
        <p:nvSpPr>
          <p:cNvPr id="2" name="TextBox 1"/>
          <p:cNvSpPr txBox="1">
            <a:spLocks noRot="1" noChangeAspect="1" noMove="1" noResize="1" noEditPoints="1" noAdjustHandles="1" noChangeArrowheads="1" noChangeShapeType="1" noTextEdit="1"/>
          </p:cNvSpPr>
          <p:nvPr>
            <p:custDataLst>
              <p:tags r:id="rId4"/>
            </p:custDataLst>
          </p:nvPr>
        </p:nvSpPr>
        <p:spPr>
          <a:xfrm>
            <a:off x="3203848" y="3140968"/>
            <a:ext cx="4037644" cy="1129861"/>
          </a:xfrm>
          <a:prstGeom prst="rect">
            <a:avLst/>
          </a:prstGeom>
          <a:blipFill rotWithShape="1">
            <a:blip r:embed="rId7"/>
            <a:stretch>
              <a:fillRect/>
            </a:stretch>
          </a:blipFill>
        </p:spPr>
        <p:txBody>
          <a:bodyPr/>
          <a:lstStyle/>
          <a:p>
            <a:pPr>
              <a:defRPr/>
            </a:pPr>
            <a:r>
              <a:rPr lang="en-CA">
                <a:noFill/>
              </a:rPr>
              <a:t> </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custDataLst>
              <p:tags r:id="rId1"/>
            </p:custDataLst>
          </p:nvPr>
        </p:nvSpPr>
        <p:spPr/>
        <p:txBody>
          <a:bodyPr/>
          <a:lstStyle/>
          <a:p>
            <a:r>
              <a:rPr lang="en-US" smtClean="0"/>
              <a:t>METYCSSA (#5)</a:t>
            </a:r>
          </a:p>
        </p:txBody>
      </p:sp>
      <p:sp>
        <p:nvSpPr>
          <p:cNvPr id="74755" name="Rectangle 1027"/>
          <p:cNvSpPr>
            <a:spLocks noGrp="1" noChangeArrowheads="1"/>
          </p:cNvSpPr>
          <p:nvPr>
            <p:ph type="body" idx="1"/>
            <p:custDataLst>
              <p:tags r:id="rId2"/>
            </p:custDataLst>
          </p:nvPr>
        </p:nvSpPr>
        <p:spPr>
          <a:xfrm>
            <a:off x="304800" y="1981200"/>
            <a:ext cx="8610600" cy="4114800"/>
          </a:xfrm>
        </p:spPr>
        <p:txBody>
          <a:bodyPr/>
          <a:lstStyle/>
          <a:p>
            <a:r>
              <a:rPr lang="en-US" smtClean="0"/>
              <a:t>Recursion almost always yields a </a:t>
            </a:r>
            <a:r>
              <a:rPr lang="en-US" i="1" smtClean="0"/>
              <a:t>recurrence</a:t>
            </a:r>
          </a:p>
          <a:p>
            <a:r>
              <a:rPr lang="en-US" smtClean="0"/>
              <a:t>Recursive max:</a:t>
            </a:r>
          </a:p>
          <a:p>
            <a:pPr lvl="1">
              <a:buFontTx/>
              <a:buNone/>
            </a:pPr>
            <a:r>
              <a:rPr lang="en-US" sz="1600" b="1" smtClean="0">
                <a:latin typeface="Courier New" charset="0"/>
              </a:rPr>
              <a:t>if length == 1: return arr[0]</a:t>
            </a:r>
          </a:p>
          <a:p>
            <a:pPr lvl="1">
              <a:buFontTx/>
              <a:buNone/>
            </a:pPr>
            <a:r>
              <a:rPr lang="en-US" sz="1600" b="1" smtClean="0">
                <a:latin typeface="Courier New" charset="0"/>
              </a:rPr>
              <a:t>else: return larger of arr[0] and max(arr[1..length-1])</a:t>
            </a:r>
          </a:p>
          <a:p>
            <a:pPr>
              <a:buFontTx/>
              <a:buNone/>
            </a:pPr>
            <a:r>
              <a:rPr lang="en-US" sz="2000" b="1" smtClean="0">
                <a:latin typeface="Courier New" charset="0"/>
              </a:rPr>
              <a:t>	T(1) &lt;= b</a:t>
            </a: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&lt;= c + T(</a:t>
            </a:r>
            <a:r>
              <a:rPr lang="en-US" sz="2000" b="1" i="1" smtClean="0">
                <a:solidFill>
                  <a:schemeClr val="accent2"/>
                </a:solidFill>
                <a:latin typeface="Courier New" charset="0"/>
              </a:rPr>
              <a:t>n</a:t>
            </a:r>
            <a:r>
              <a:rPr lang="en-US" sz="2000" b="1" smtClean="0">
                <a:latin typeface="Courier New" charset="0"/>
              </a:rPr>
              <a:t> - 1) 			</a:t>
            </a:r>
            <a:r>
              <a:rPr lang="en-US" sz="2000" i="1" smtClean="0"/>
              <a:t>if</a:t>
            </a:r>
            <a:r>
              <a:rPr lang="en-US" sz="2000" b="1" smtClean="0">
                <a:latin typeface="Courier New" charset="0"/>
              </a:rPr>
              <a:t> </a:t>
            </a:r>
            <a:r>
              <a:rPr lang="en-US" sz="2000" b="1" i="1" smtClean="0">
                <a:solidFill>
                  <a:schemeClr val="accent2"/>
                </a:solidFill>
                <a:latin typeface="Courier New" charset="0"/>
              </a:rPr>
              <a:t>n </a:t>
            </a:r>
            <a:r>
              <a:rPr lang="en-US" sz="2000" b="1" smtClean="0">
                <a:latin typeface="Courier New" charset="0"/>
              </a:rPr>
              <a:t>&gt; 1</a:t>
            </a:r>
            <a:endParaRPr lang="en-US" smtClean="0"/>
          </a:p>
          <a:p>
            <a:r>
              <a:rPr lang="en-US" smtClean="0"/>
              <a:t>Analysis</a:t>
            </a:r>
            <a:endParaRPr lang="en-US" sz="2000" b="1" smtClean="0">
              <a:latin typeface="Courier New" charset="0"/>
            </a:endParaRP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&lt;= c + c + T(</a:t>
            </a:r>
            <a:r>
              <a:rPr lang="en-US" sz="2000" b="1" i="1" smtClean="0">
                <a:solidFill>
                  <a:schemeClr val="accent2"/>
                </a:solidFill>
                <a:latin typeface="Courier New" charset="0"/>
              </a:rPr>
              <a:t>n</a:t>
            </a:r>
            <a:r>
              <a:rPr lang="en-US" sz="2000" b="1" smtClean="0">
                <a:latin typeface="Courier New" charset="0"/>
              </a:rPr>
              <a:t> - 2)		</a:t>
            </a:r>
            <a:r>
              <a:rPr lang="en-US" sz="2000" smtClean="0"/>
              <a:t>(by substitution)</a:t>
            </a: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&lt;= c + c + c + T(</a:t>
            </a:r>
            <a:r>
              <a:rPr lang="en-US" sz="2000" b="1" i="1" smtClean="0">
                <a:solidFill>
                  <a:schemeClr val="accent2"/>
                </a:solidFill>
                <a:latin typeface="Courier New" charset="0"/>
              </a:rPr>
              <a:t>n</a:t>
            </a:r>
            <a:r>
              <a:rPr lang="en-US" sz="2000" b="1" smtClean="0">
                <a:latin typeface="Courier New" charset="0"/>
              </a:rPr>
              <a:t> - 3)	</a:t>
            </a:r>
            <a:r>
              <a:rPr lang="en-US" sz="2000" smtClean="0"/>
              <a:t>(by substitution, again)</a:t>
            </a: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&lt;= kc + T(</a:t>
            </a:r>
            <a:r>
              <a:rPr lang="en-US" sz="2000" b="1" i="1" smtClean="0">
                <a:solidFill>
                  <a:schemeClr val="accent2"/>
                </a:solidFill>
                <a:latin typeface="Courier New" charset="0"/>
              </a:rPr>
              <a:t>n</a:t>
            </a:r>
            <a:r>
              <a:rPr lang="en-US" sz="2000" b="1" smtClean="0">
                <a:latin typeface="Courier New" charset="0"/>
              </a:rPr>
              <a:t> - k)			</a:t>
            </a:r>
            <a:r>
              <a:rPr lang="en-US" sz="2000" smtClean="0"/>
              <a:t>(extrapolating </a:t>
            </a:r>
            <a:r>
              <a:rPr lang="en-US" sz="2000" b="1" smtClean="0">
                <a:latin typeface="Courier New" charset="0"/>
              </a:rPr>
              <a:t>0 &lt; k </a:t>
            </a:r>
            <a:r>
              <a:rPr lang="en-US" sz="2000" b="1" smtClean="0">
                <a:latin typeface="Courier New" charset="0"/>
                <a:sym typeface="Symbol" pitchFamily="18" charset="2"/>
              </a:rPr>
              <a:t></a:t>
            </a:r>
            <a:r>
              <a:rPr lang="en-US" sz="2000" b="1" smtClean="0">
                <a:latin typeface="Courier New" charset="0"/>
              </a:rPr>
              <a:t> </a:t>
            </a:r>
            <a:r>
              <a:rPr lang="en-US" sz="2000" b="1" i="1" smtClean="0">
                <a:solidFill>
                  <a:schemeClr val="accent2"/>
                </a:solidFill>
                <a:latin typeface="Courier New" charset="0"/>
              </a:rPr>
              <a:t>n</a:t>
            </a:r>
            <a:r>
              <a:rPr lang="en-US" sz="2000" smtClean="0"/>
              <a:t>)</a:t>
            </a: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&lt;= (</a:t>
            </a:r>
            <a:r>
              <a:rPr lang="en-US" sz="2000" b="1" i="1" smtClean="0">
                <a:solidFill>
                  <a:schemeClr val="accent2"/>
                </a:solidFill>
                <a:latin typeface="Courier New" charset="0"/>
              </a:rPr>
              <a:t>n</a:t>
            </a:r>
            <a:r>
              <a:rPr lang="en-US" sz="2000" b="1" smtClean="0">
                <a:latin typeface="Courier New" charset="0"/>
              </a:rPr>
              <a:t> – 1)c + T(1) = (</a:t>
            </a:r>
            <a:r>
              <a:rPr lang="en-US" sz="2000" b="1" i="1" smtClean="0">
                <a:solidFill>
                  <a:schemeClr val="accent2"/>
                </a:solidFill>
                <a:latin typeface="Courier New" charset="0"/>
              </a:rPr>
              <a:t>n</a:t>
            </a:r>
            <a:r>
              <a:rPr lang="en-US" sz="2000" b="1" smtClean="0">
                <a:latin typeface="Courier New" charset="0"/>
              </a:rPr>
              <a:t> – 1)c + b	</a:t>
            </a:r>
            <a:r>
              <a:rPr lang="en-US" sz="2000" smtClean="0"/>
              <a:t>(for </a:t>
            </a:r>
            <a:r>
              <a:rPr lang="en-US" sz="2000" b="1" smtClean="0">
                <a:latin typeface="Courier New" charset="0"/>
              </a:rPr>
              <a:t>k = </a:t>
            </a:r>
            <a:r>
              <a:rPr lang="en-US" sz="2000" b="1" i="1" smtClean="0">
                <a:solidFill>
                  <a:schemeClr val="accent2"/>
                </a:solidFill>
                <a:latin typeface="Courier New" charset="0"/>
              </a:rPr>
              <a:t>n</a:t>
            </a:r>
            <a:r>
              <a:rPr lang="en-US" sz="2000" b="1" smtClean="0">
                <a:latin typeface="Courier New" charset="0"/>
              </a:rPr>
              <a:t> - 1</a:t>
            </a:r>
            <a:r>
              <a:rPr lang="en-US" sz="2000" smtClean="0"/>
              <a:t>)</a:t>
            </a:r>
          </a:p>
          <a:p>
            <a:r>
              <a:rPr lang="en-US" b="1" smtClean="0">
                <a:latin typeface="Courier New" charset="0"/>
              </a:rPr>
              <a:t>T(n)</a:t>
            </a:r>
            <a:r>
              <a:rPr lang="en-US" sz="2000" smtClean="0"/>
              <a:t> </a:t>
            </a:r>
            <a:r>
              <a:rPr lang="en-US" smtClean="0">
                <a:sym typeface="Symbol" pitchFamily="18" charset="2"/>
              </a:rPr>
              <a:t></a:t>
            </a:r>
          </a:p>
        </p:txBody>
      </p:sp>
      <p:sp>
        <p:nvSpPr>
          <p:cNvPr id="7475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098D46-56D2-4CCB-BF12-791E579BD953}" type="slidenum">
              <a:rPr lang="en-US" sz="1400" smtClean="0"/>
              <a:pPr/>
              <a:t>80</a:t>
            </a:fld>
            <a:endParaRPr lang="en-US" sz="1400" smtClean="0"/>
          </a:p>
        </p:txBody>
      </p:sp>
      <p:sp>
        <p:nvSpPr>
          <p:cNvPr id="5" name="TextBox 4" hidden="1"/>
          <p:cNvSpPr txBox="1"/>
          <p:nvPr>
            <p:custDataLst>
              <p:tags r:id="rId4"/>
            </p:custDataLst>
          </p:nvPr>
        </p:nvSpPr>
        <p:spPr>
          <a:xfrm>
            <a:off x="5083175" y="6443663"/>
            <a:ext cx="4114800" cy="369887"/>
          </a:xfrm>
          <a:prstGeom prst="rect">
            <a:avLst/>
          </a:prstGeom>
          <a:solidFill>
            <a:schemeClr val="accent5"/>
          </a:solidFill>
        </p:spPr>
        <p:txBody>
          <a:bodyPr wrap="none">
            <a:spAutoFit/>
          </a:bodyPr>
          <a:lstStyle/>
          <a:p>
            <a:pPr>
              <a:defRPr/>
            </a:pPr>
            <a:r>
              <a:rPr lang="en-CA" sz="1800" dirty="0"/>
              <a:t>DO ON BOARD! Emphasize substitution.</a:t>
            </a: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custDataLst>
              <p:tags r:id="rId1"/>
            </p:custDataLst>
          </p:nvPr>
        </p:nvSpPr>
        <p:spPr>
          <a:xfrm>
            <a:off x="685800" y="228600"/>
            <a:ext cx="7772400" cy="1143000"/>
          </a:xfrm>
        </p:spPr>
        <p:txBody>
          <a:bodyPr/>
          <a:lstStyle/>
          <a:p>
            <a:r>
              <a:rPr lang="en-US" smtClean="0"/>
              <a:t>METYCSSA (#6): Mergesort</a:t>
            </a:r>
          </a:p>
        </p:txBody>
      </p:sp>
      <p:sp>
        <p:nvSpPr>
          <p:cNvPr id="75779" name="Rectangle 3"/>
          <p:cNvSpPr>
            <a:spLocks noGrp="1" noChangeArrowheads="1"/>
          </p:cNvSpPr>
          <p:nvPr>
            <p:ph type="body" idx="1"/>
            <p:custDataLst>
              <p:tags r:id="rId2"/>
            </p:custDataLst>
          </p:nvPr>
        </p:nvSpPr>
        <p:spPr>
          <a:xfrm>
            <a:off x="304800" y="1447800"/>
            <a:ext cx="8839200" cy="4114800"/>
          </a:xfrm>
        </p:spPr>
        <p:txBody>
          <a:bodyPr/>
          <a:lstStyle/>
          <a:p>
            <a:r>
              <a:rPr lang="en-US" smtClean="0"/>
              <a:t>Mergesort algorithm</a:t>
            </a:r>
          </a:p>
          <a:p>
            <a:pPr lvl="1"/>
            <a:r>
              <a:rPr lang="en-US" smtClean="0"/>
              <a:t>split list in half, sort first half, sort second half, merge together</a:t>
            </a:r>
          </a:p>
          <a:p>
            <a:r>
              <a:rPr lang="en-US" sz="2000" b="1" smtClean="0">
                <a:latin typeface="Courier New" charset="0"/>
              </a:rPr>
              <a:t>T(1) &lt;= b</a:t>
            </a: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&lt;= 2T(</a:t>
            </a:r>
            <a:r>
              <a:rPr lang="en-US" sz="2000" b="1" i="1" smtClean="0">
                <a:solidFill>
                  <a:schemeClr val="accent2"/>
                </a:solidFill>
                <a:latin typeface="Courier New" charset="0"/>
              </a:rPr>
              <a:t>n</a:t>
            </a:r>
            <a:r>
              <a:rPr lang="en-US" sz="2000" b="1" smtClean="0">
                <a:latin typeface="Courier New" charset="0"/>
              </a:rPr>
              <a:t>/2) + c</a:t>
            </a:r>
            <a:r>
              <a:rPr lang="en-US" sz="2000" b="1" i="1" smtClean="0">
                <a:solidFill>
                  <a:schemeClr val="accent2"/>
                </a:solidFill>
                <a:latin typeface="Courier New" charset="0"/>
              </a:rPr>
              <a:t>n</a:t>
            </a:r>
            <a:r>
              <a:rPr lang="en-US" sz="2000" b="1" smtClean="0">
                <a:latin typeface="Courier New" charset="0"/>
              </a:rPr>
              <a:t> 			</a:t>
            </a:r>
            <a:r>
              <a:rPr lang="en-US" sz="2000" i="1" smtClean="0"/>
              <a:t>if</a:t>
            </a:r>
            <a:r>
              <a:rPr lang="en-US" sz="2000" b="1" smtClean="0">
                <a:latin typeface="Courier New" charset="0"/>
              </a:rPr>
              <a:t> </a:t>
            </a:r>
            <a:r>
              <a:rPr lang="en-US" sz="2000" b="1" i="1" smtClean="0">
                <a:solidFill>
                  <a:schemeClr val="accent2"/>
                </a:solidFill>
                <a:latin typeface="Courier New" charset="0"/>
              </a:rPr>
              <a:t>n </a:t>
            </a:r>
            <a:r>
              <a:rPr lang="en-US" sz="2000" b="1" smtClean="0">
                <a:latin typeface="Courier New" charset="0"/>
              </a:rPr>
              <a:t>&gt; 1</a:t>
            </a:r>
            <a:endParaRPr lang="en-US" smtClean="0"/>
          </a:p>
          <a:p>
            <a:r>
              <a:rPr lang="en-US" smtClean="0">
                <a:sym typeface="Symbol" pitchFamily="18" charset="2"/>
              </a:rPr>
              <a:t>Analysis</a:t>
            </a: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&lt;= 2T(</a:t>
            </a:r>
            <a:r>
              <a:rPr lang="en-US" sz="2000" b="1" i="1" smtClean="0">
                <a:solidFill>
                  <a:schemeClr val="accent2"/>
                </a:solidFill>
                <a:latin typeface="Courier New" charset="0"/>
              </a:rPr>
              <a:t>n</a:t>
            </a:r>
            <a:r>
              <a:rPr lang="en-US" sz="2000" b="1" smtClean="0">
                <a:latin typeface="Courier New" charset="0"/>
              </a:rPr>
              <a:t>/2) + c</a:t>
            </a:r>
            <a:r>
              <a:rPr lang="en-US" sz="2000" b="1" i="1" smtClean="0">
                <a:solidFill>
                  <a:schemeClr val="accent2"/>
                </a:solidFill>
                <a:latin typeface="Courier New" charset="0"/>
              </a:rPr>
              <a:t>n</a:t>
            </a:r>
            <a:endParaRPr lang="en-US" sz="2000" b="1" smtClean="0">
              <a:latin typeface="Courier New" charset="0"/>
            </a:endParaRPr>
          </a:p>
          <a:p>
            <a:pPr>
              <a:buFontTx/>
              <a:buNone/>
            </a:pPr>
            <a:r>
              <a:rPr lang="en-US" sz="2000" b="1" smtClean="0">
                <a:latin typeface="Courier New" charset="0"/>
              </a:rPr>
              <a:t>	     &lt;= 2(2T(</a:t>
            </a:r>
            <a:r>
              <a:rPr lang="en-US" sz="2000" b="1" i="1" smtClean="0">
                <a:solidFill>
                  <a:schemeClr val="accent2"/>
                </a:solidFill>
                <a:latin typeface="Courier New" charset="0"/>
              </a:rPr>
              <a:t>n</a:t>
            </a:r>
            <a:r>
              <a:rPr lang="en-US" sz="2000" b="1" smtClean="0">
                <a:latin typeface="Courier New" charset="0"/>
              </a:rPr>
              <a:t>/4) + c(</a:t>
            </a:r>
            <a:r>
              <a:rPr lang="en-US" sz="2000" b="1" i="1" smtClean="0">
                <a:solidFill>
                  <a:schemeClr val="accent2"/>
                </a:solidFill>
                <a:latin typeface="Courier New" charset="0"/>
              </a:rPr>
              <a:t>n</a:t>
            </a:r>
            <a:r>
              <a:rPr lang="en-US" sz="2000" b="1" smtClean="0">
                <a:latin typeface="Courier New" charset="0"/>
              </a:rPr>
              <a:t>/2)) + c</a:t>
            </a:r>
            <a:r>
              <a:rPr lang="en-US" sz="2000" b="1" i="1" smtClean="0">
                <a:solidFill>
                  <a:schemeClr val="accent2"/>
                </a:solidFill>
                <a:latin typeface="Courier New" charset="0"/>
              </a:rPr>
              <a:t>n</a:t>
            </a:r>
            <a:endParaRPr lang="en-US" sz="2000" b="1" smtClean="0">
              <a:latin typeface="Courier New" charset="0"/>
            </a:endParaRPr>
          </a:p>
          <a:p>
            <a:pPr>
              <a:buFontTx/>
              <a:buNone/>
            </a:pPr>
            <a:r>
              <a:rPr lang="en-US" sz="2000" b="1" smtClean="0">
                <a:latin typeface="Courier New" charset="0"/>
              </a:rPr>
              <a:t>	      = 4T(</a:t>
            </a:r>
            <a:r>
              <a:rPr lang="en-US" sz="2000" b="1" i="1" smtClean="0">
                <a:solidFill>
                  <a:schemeClr val="accent2"/>
                </a:solidFill>
                <a:latin typeface="Courier New" charset="0"/>
              </a:rPr>
              <a:t>n</a:t>
            </a:r>
            <a:r>
              <a:rPr lang="en-US" sz="2000" b="1" smtClean="0">
                <a:latin typeface="Courier New" charset="0"/>
              </a:rPr>
              <a:t>/4) + c</a:t>
            </a:r>
            <a:r>
              <a:rPr lang="en-US" sz="2000" b="1" i="1" smtClean="0">
                <a:solidFill>
                  <a:schemeClr val="accent2"/>
                </a:solidFill>
                <a:latin typeface="Courier New" charset="0"/>
              </a:rPr>
              <a:t>n</a:t>
            </a:r>
            <a:r>
              <a:rPr lang="en-US" sz="2000" b="1" smtClean="0">
                <a:latin typeface="Courier New" charset="0"/>
              </a:rPr>
              <a:t> + c</a:t>
            </a:r>
            <a:r>
              <a:rPr lang="en-US" sz="2000" b="1" i="1" smtClean="0">
                <a:solidFill>
                  <a:schemeClr val="accent2"/>
                </a:solidFill>
                <a:latin typeface="Courier New" charset="0"/>
              </a:rPr>
              <a:t>n</a:t>
            </a:r>
            <a:endParaRPr lang="en-US" sz="2000" b="1" smtClean="0">
              <a:latin typeface="Courier New" charset="0"/>
            </a:endParaRPr>
          </a:p>
          <a:p>
            <a:pPr>
              <a:buFontTx/>
              <a:buNone/>
            </a:pPr>
            <a:r>
              <a:rPr lang="en-US" sz="2000" b="1" smtClean="0">
                <a:latin typeface="Courier New" charset="0"/>
              </a:rPr>
              <a:t>	     &lt;= 4(2T(</a:t>
            </a:r>
            <a:r>
              <a:rPr lang="en-US" sz="2000" b="1" i="1" smtClean="0">
                <a:solidFill>
                  <a:schemeClr val="accent2"/>
                </a:solidFill>
                <a:latin typeface="Courier New" charset="0"/>
              </a:rPr>
              <a:t>n</a:t>
            </a:r>
            <a:r>
              <a:rPr lang="en-US" sz="2000" b="1" smtClean="0">
                <a:latin typeface="Courier New" charset="0"/>
              </a:rPr>
              <a:t>/8) + c(</a:t>
            </a:r>
            <a:r>
              <a:rPr lang="en-US" sz="2000" b="1" i="1" smtClean="0">
                <a:solidFill>
                  <a:schemeClr val="accent2"/>
                </a:solidFill>
                <a:latin typeface="Courier New" charset="0"/>
              </a:rPr>
              <a:t>n</a:t>
            </a:r>
            <a:r>
              <a:rPr lang="en-US" sz="2000" b="1" smtClean="0">
                <a:latin typeface="Courier New" charset="0"/>
              </a:rPr>
              <a:t>/4)) + c</a:t>
            </a:r>
            <a:r>
              <a:rPr lang="en-US" sz="2000" b="1" i="1" smtClean="0">
                <a:solidFill>
                  <a:schemeClr val="accent2"/>
                </a:solidFill>
                <a:latin typeface="Courier New" charset="0"/>
              </a:rPr>
              <a:t>n</a:t>
            </a:r>
            <a:r>
              <a:rPr lang="en-US" sz="2000" b="1" smtClean="0">
                <a:latin typeface="Courier New" charset="0"/>
              </a:rPr>
              <a:t> + c</a:t>
            </a:r>
            <a:r>
              <a:rPr lang="en-US" sz="2000" b="1" i="1" smtClean="0">
                <a:solidFill>
                  <a:schemeClr val="accent2"/>
                </a:solidFill>
                <a:latin typeface="Courier New" charset="0"/>
              </a:rPr>
              <a:t>n</a:t>
            </a:r>
            <a:endParaRPr lang="en-US" sz="2000" b="1" smtClean="0">
              <a:latin typeface="Courier New" charset="0"/>
            </a:endParaRPr>
          </a:p>
          <a:p>
            <a:pPr>
              <a:buFontTx/>
              <a:buNone/>
            </a:pPr>
            <a:r>
              <a:rPr lang="en-US" sz="2000" b="1" smtClean="0">
                <a:latin typeface="Courier New" charset="0"/>
              </a:rPr>
              <a:t>	      = 8T(</a:t>
            </a:r>
            <a:r>
              <a:rPr lang="en-US" sz="2000" b="1" i="1" smtClean="0">
                <a:solidFill>
                  <a:schemeClr val="accent2"/>
                </a:solidFill>
                <a:latin typeface="Courier New" charset="0"/>
              </a:rPr>
              <a:t>n</a:t>
            </a:r>
            <a:r>
              <a:rPr lang="en-US" sz="2000" b="1" smtClean="0">
                <a:latin typeface="Courier New" charset="0"/>
              </a:rPr>
              <a:t>/8) + c</a:t>
            </a:r>
            <a:r>
              <a:rPr lang="en-US" sz="2000" b="1" i="1" smtClean="0">
                <a:solidFill>
                  <a:schemeClr val="accent2"/>
                </a:solidFill>
                <a:latin typeface="Courier New" charset="0"/>
              </a:rPr>
              <a:t>n</a:t>
            </a:r>
            <a:r>
              <a:rPr lang="en-US" sz="2000" b="1" smtClean="0">
                <a:latin typeface="Courier New" charset="0"/>
              </a:rPr>
              <a:t> + c</a:t>
            </a:r>
            <a:r>
              <a:rPr lang="en-US" sz="2000" b="1" i="1" smtClean="0">
                <a:solidFill>
                  <a:schemeClr val="accent2"/>
                </a:solidFill>
                <a:latin typeface="Courier New" charset="0"/>
              </a:rPr>
              <a:t>n</a:t>
            </a:r>
            <a:r>
              <a:rPr lang="en-US" sz="2000" b="1" smtClean="0">
                <a:latin typeface="Courier New" charset="0"/>
              </a:rPr>
              <a:t> + c</a:t>
            </a:r>
            <a:r>
              <a:rPr lang="en-US" sz="2000" b="1" i="1" smtClean="0">
                <a:solidFill>
                  <a:schemeClr val="accent2"/>
                </a:solidFill>
                <a:latin typeface="Courier New" charset="0"/>
              </a:rPr>
              <a:t>n</a:t>
            </a:r>
            <a:endParaRPr lang="en-US" sz="2000" b="1" smtClean="0">
              <a:latin typeface="Courier New" charset="0"/>
            </a:endParaRPr>
          </a:p>
          <a:p>
            <a:pPr>
              <a:buFontTx/>
              <a:buNone/>
            </a:pPr>
            <a:r>
              <a:rPr lang="en-US" sz="2000" b="1" smtClean="0">
                <a:latin typeface="Courier New" charset="0"/>
              </a:rPr>
              <a:t>	     &lt;= 2</a:t>
            </a:r>
            <a:r>
              <a:rPr lang="en-US" sz="2000" b="1" baseline="30000" smtClean="0">
                <a:latin typeface="Courier New" charset="0"/>
              </a:rPr>
              <a:t>k</a:t>
            </a:r>
            <a:r>
              <a:rPr lang="en-US" sz="2000" b="1" smtClean="0">
                <a:latin typeface="Courier New" charset="0"/>
              </a:rPr>
              <a:t>T(</a:t>
            </a:r>
            <a:r>
              <a:rPr lang="en-US" sz="2000" b="1" i="1" smtClean="0">
                <a:solidFill>
                  <a:schemeClr val="accent2"/>
                </a:solidFill>
                <a:latin typeface="Courier New" charset="0"/>
              </a:rPr>
              <a:t>n</a:t>
            </a:r>
            <a:r>
              <a:rPr lang="en-US" sz="2000" b="1" smtClean="0">
                <a:latin typeface="Courier New" charset="0"/>
              </a:rPr>
              <a:t>/2</a:t>
            </a:r>
            <a:r>
              <a:rPr lang="en-US" sz="2000" b="1" baseline="30000" smtClean="0">
                <a:latin typeface="Courier New" charset="0"/>
              </a:rPr>
              <a:t>k</a:t>
            </a:r>
            <a:r>
              <a:rPr lang="en-US" sz="2000" b="1" smtClean="0">
                <a:latin typeface="Courier New" charset="0"/>
              </a:rPr>
              <a:t>) + kc</a:t>
            </a:r>
            <a:r>
              <a:rPr lang="en-US" sz="2000" b="1" i="1" smtClean="0">
                <a:solidFill>
                  <a:schemeClr val="accent2"/>
                </a:solidFill>
                <a:latin typeface="Courier New" charset="0"/>
              </a:rPr>
              <a:t>n</a:t>
            </a:r>
            <a:r>
              <a:rPr lang="en-US" sz="2000" b="1" smtClean="0">
                <a:latin typeface="Courier New" charset="0"/>
              </a:rPr>
              <a:t>		</a:t>
            </a:r>
            <a:r>
              <a:rPr lang="en-US" sz="2000" smtClean="0"/>
              <a:t>(extrapolating 1</a:t>
            </a:r>
            <a:r>
              <a:rPr lang="en-US" sz="2000" b="1" smtClean="0">
                <a:latin typeface="Courier New" charset="0"/>
              </a:rPr>
              <a:t> &lt; k </a:t>
            </a:r>
            <a:r>
              <a:rPr lang="en-US" sz="2000" b="1" smtClean="0">
                <a:latin typeface="Courier New" charset="0"/>
                <a:sym typeface="Symbol" pitchFamily="18" charset="2"/>
              </a:rPr>
              <a:t></a:t>
            </a:r>
            <a:r>
              <a:rPr lang="en-US" sz="2000" b="1" smtClean="0">
                <a:latin typeface="Courier New" charset="0"/>
              </a:rPr>
              <a:t> </a:t>
            </a:r>
            <a:r>
              <a:rPr lang="en-US" sz="2000" b="1" i="1" smtClean="0">
                <a:solidFill>
                  <a:schemeClr val="accent2"/>
                </a:solidFill>
                <a:latin typeface="Courier New" charset="0"/>
              </a:rPr>
              <a:t>n</a:t>
            </a:r>
            <a:r>
              <a:rPr lang="en-US" sz="2000" smtClean="0"/>
              <a:t>)</a:t>
            </a:r>
          </a:p>
          <a:p>
            <a:pPr>
              <a:buFontTx/>
              <a:buNone/>
            </a:pPr>
            <a:r>
              <a:rPr lang="en-US" sz="2000" b="1" smtClean="0">
                <a:latin typeface="Courier New" charset="0"/>
              </a:rPr>
              <a:t>	     &lt;= </a:t>
            </a:r>
            <a:r>
              <a:rPr lang="en-US" sz="2000" b="1" i="1" smtClean="0">
                <a:solidFill>
                  <a:schemeClr val="accent2"/>
                </a:solidFill>
                <a:latin typeface="Courier New" charset="0"/>
              </a:rPr>
              <a:t>n</a:t>
            </a:r>
            <a:r>
              <a:rPr lang="en-US" sz="2000" b="1" smtClean="0">
                <a:latin typeface="Courier New" charset="0"/>
              </a:rPr>
              <a:t>T(1) + c</a:t>
            </a:r>
            <a:r>
              <a:rPr lang="en-US" sz="2000" b="1" i="1" smtClean="0">
                <a:solidFill>
                  <a:schemeClr val="accent2"/>
                </a:solidFill>
                <a:latin typeface="Courier New" charset="0"/>
              </a:rPr>
              <a:t>n </a:t>
            </a:r>
            <a:r>
              <a:rPr lang="en-US" sz="2000" b="1" smtClean="0">
                <a:latin typeface="Courier New" charset="0"/>
              </a:rPr>
              <a:t>lg </a:t>
            </a:r>
            <a:r>
              <a:rPr lang="en-US" sz="2000" b="1" i="1" smtClean="0">
                <a:solidFill>
                  <a:schemeClr val="accent2"/>
                </a:solidFill>
                <a:latin typeface="Courier New" charset="0"/>
              </a:rPr>
              <a:t>n</a:t>
            </a:r>
            <a:r>
              <a:rPr lang="en-US" sz="2000" b="1" smtClean="0">
                <a:latin typeface="Courier New" charset="0"/>
              </a:rPr>
              <a:t>		</a:t>
            </a:r>
            <a:r>
              <a:rPr lang="en-US" sz="2000" smtClean="0"/>
              <a:t>(for 2</a:t>
            </a:r>
            <a:r>
              <a:rPr lang="en-US" sz="2000" b="1" baseline="30000" smtClean="0">
                <a:latin typeface="Courier New" charset="0"/>
              </a:rPr>
              <a:t>k</a:t>
            </a:r>
            <a:r>
              <a:rPr lang="en-US" sz="2000" b="1" smtClean="0">
                <a:latin typeface="Courier New" charset="0"/>
              </a:rPr>
              <a:t> = </a:t>
            </a:r>
            <a:r>
              <a:rPr lang="en-US" sz="2000" b="1" i="1" smtClean="0">
                <a:solidFill>
                  <a:schemeClr val="accent2"/>
                </a:solidFill>
                <a:latin typeface="Courier New" charset="0"/>
              </a:rPr>
              <a:t>n</a:t>
            </a:r>
            <a:r>
              <a:rPr lang="en-US" sz="2000" smtClean="0"/>
              <a:t>  or </a:t>
            </a:r>
            <a:r>
              <a:rPr lang="en-US" sz="2000" b="1" smtClean="0">
                <a:latin typeface="Courier New" charset="0"/>
              </a:rPr>
              <a:t>k = lg </a:t>
            </a:r>
            <a:r>
              <a:rPr lang="en-US" sz="2000" b="1" i="1" smtClean="0">
                <a:solidFill>
                  <a:schemeClr val="accent2"/>
                </a:solidFill>
                <a:latin typeface="Courier New" charset="0"/>
              </a:rPr>
              <a:t>n</a:t>
            </a:r>
            <a:r>
              <a:rPr lang="en-US" sz="2000" smtClean="0"/>
              <a:t>)</a:t>
            </a:r>
          </a:p>
          <a:p>
            <a:r>
              <a:rPr lang="en-US" b="1" smtClean="0">
                <a:latin typeface="Courier New" charset="0"/>
              </a:rPr>
              <a:t>T(n)</a:t>
            </a:r>
            <a:r>
              <a:rPr lang="en-US" sz="2000" smtClean="0"/>
              <a:t> </a:t>
            </a:r>
            <a:r>
              <a:rPr lang="en-US" smtClean="0">
                <a:sym typeface="Symbol" pitchFamily="18" charset="2"/>
              </a:rPr>
              <a:t></a:t>
            </a:r>
          </a:p>
        </p:txBody>
      </p:sp>
      <p:sp>
        <p:nvSpPr>
          <p:cNvPr id="7578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0AA0DA-8049-4688-8FCE-3B71F09624FF}" type="slidenum">
              <a:rPr lang="en-US" sz="1400" smtClean="0"/>
              <a:pPr/>
              <a:t>81</a:t>
            </a:fld>
            <a:endParaRPr lang="en-US" sz="1400" smtClean="0"/>
          </a:p>
        </p:txBody>
      </p:sp>
      <p:sp>
        <p:nvSpPr>
          <p:cNvPr id="5" name="TextBox 4" hidden="1"/>
          <p:cNvSpPr txBox="1"/>
          <p:nvPr>
            <p:custDataLst>
              <p:tags r:id="rId4"/>
            </p:custDataLst>
          </p:nvPr>
        </p:nvSpPr>
        <p:spPr>
          <a:xfrm>
            <a:off x="5083175" y="6443663"/>
            <a:ext cx="1851025" cy="369887"/>
          </a:xfrm>
          <a:prstGeom prst="rect">
            <a:avLst/>
          </a:prstGeom>
          <a:solidFill>
            <a:schemeClr val="accent5"/>
          </a:solidFill>
        </p:spPr>
        <p:txBody>
          <a:bodyPr wrap="none">
            <a:spAutoFit/>
          </a:bodyPr>
          <a:lstStyle/>
          <a:p>
            <a:pPr>
              <a:defRPr/>
            </a:pPr>
            <a:r>
              <a:rPr lang="en-CA" sz="1800" dirty="0"/>
              <a:t>DO ON BOARD!</a:t>
            </a:r>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custDataLst>
              <p:tags r:id="rId1"/>
            </p:custDataLst>
          </p:nvPr>
        </p:nvSpPr>
        <p:spPr/>
        <p:txBody>
          <a:bodyPr/>
          <a:lstStyle/>
          <a:p>
            <a:r>
              <a:rPr lang="en-US" smtClean="0"/>
              <a:t>METYCSSA (#7): Fibonacci</a:t>
            </a:r>
          </a:p>
        </p:txBody>
      </p:sp>
      <p:sp>
        <p:nvSpPr>
          <p:cNvPr id="76803" name="Rectangle 3"/>
          <p:cNvSpPr>
            <a:spLocks noGrp="1" noChangeArrowheads="1"/>
          </p:cNvSpPr>
          <p:nvPr>
            <p:ph type="body" idx="1"/>
            <p:custDataLst>
              <p:tags r:id="rId2"/>
            </p:custDataLst>
          </p:nvPr>
        </p:nvSpPr>
        <p:spPr>
          <a:xfrm>
            <a:off x="304800" y="1981200"/>
            <a:ext cx="8839200" cy="4114800"/>
          </a:xfrm>
        </p:spPr>
        <p:txBody>
          <a:bodyPr/>
          <a:lstStyle/>
          <a:p>
            <a:r>
              <a:rPr lang="en-US" smtClean="0"/>
              <a:t>Recursive Fibonacci:</a:t>
            </a:r>
          </a:p>
          <a:p>
            <a:pPr>
              <a:buFontTx/>
              <a:buNone/>
            </a:pPr>
            <a:r>
              <a:rPr lang="en-US" sz="2000" b="1" smtClean="0">
                <a:latin typeface="Courier New" charset="0"/>
              </a:rPr>
              <a:t>	int Fib(n)</a:t>
            </a:r>
          </a:p>
          <a:p>
            <a:pPr>
              <a:buFontTx/>
              <a:buNone/>
            </a:pPr>
            <a:r>
              <a:rPr lang="en-US" sz="2000" b="1" smtClean="0">
                <a:latin typeface="Courier New" charset="0"/>
              </a:rPr>
              <a:t>	  if (n == 0 or n == 1) return 1</a:t>
            </a:r>
          </a:p>
          <a:p>
            <a:pPr>
              <a:buFontTx/>
              <a:buNone/>
            </a:pPr>
            <a:r>
              <a:rPr lang="en-US" sz="2000" b="1" smtClean="0">
                <a:latin typeface="Courier New" charset="0"/>
              </a:rPr>
              <a:t>    else return Fib(n - 1) + Fib(n - 2)</a:t>
            </a:r>
          </a:p>
          <a:p>
            <a:r>
              <a:rPr lang="en-US" i="1" smtClean="0"/>
              <a:t>Lower</a:t>
            </a:r>
            <a:r>
              <a:rPr lang="en-US" smtClean="0"/>
              <a:t> bound analysis</a:t>
            </a:r>
          </a:p>
          <a:p>
            <a:r>
              <a:rPr lang="en-US" sz="2000" b="1" smtClean="0">
                <a:latin typeface="Courier New" charset="0"/>
              </a:rPr>
              <a:t>T(0), T(1) &gt;= b</a:t>
            </a:r>
          </a:p>
          <a:p>
            <a:pPr>
              <a:buFontTx/>
              <a:buNone/>
            </a:pPr>
            <a:r>
              <a:rPr lang="en-US" sz="2000" b="1" smtClean="0">
                <a:latin typeface="Courier New" charset="0"/>
              </a:rPr>
              <a:t>	T(</a:t>
            </a:r>
            <a:r>
              <a:rPr lang="en-US" sz="2000" b="1" i="1" smtClean="0">
                <a:solidFill>
                  <a:schemeClr val="accent2"/>
                </a:solidFill>
                <a:latin typeface="Courier New" charset="0"/>
              </a:rPr>
              <a:t>n</a:t>
            </a:r>
            <a:r>
              <a:rPr lang="en-US" sz="2000" b="1" smtClean="0">
                <a:latin typeface="Courier New" charset="0"/>
              </a:rPr>
              <a:t>) &gt;= T(</a:t>
            </a:r>
            <a:r>
              <a:rPr lang="en-US" sz="2000" b="1" i="1" smtClean="0">
                <a:solidFill>
                  <a:schemeClr val="accent2"/>
                </a:solidFill>
                <a:latin typeface="Courier New" charset="0"/>
              </a:rPr>
              <a:t>n</a:t>
            </a:r>
            <a:r>
              <a:rPr lang="en-US" sz="2000" b="1" smtClean="0">
                <a:latin typeface="Courier New" charset="0"/>
              </a:rPr>
              <a:t> - 1) + T(</a:t>
            </a:r>
            <a:r>
              <a:rPr lang="en-US" sz="2000" b="1" i="1" smtClean="0">
                <a:solidFill>
                  <a:schemeClr val="accent2"/>
                </a:solidFill>
                <a:latin typeface="Courier New" charset="0"/>
              </a:rPr>
              <a:t>n</a:t>
            </a:r>
            <a:r>
              <a:rPr lang="en-US" sz="2000" b="1" smtClean="0">
                <a:latin typeface="Courier New" charset="0"/>
              </a:rPr>
              <a:t> - 2) + c 	</a:t>
            </a:r>
            <a:r>
              <a:rPr lang="en-US" sz="2000" i="1" smtClean="0"/>
              <a:t>if</a:t>
            </a:r>
            <a:r>
              <a:rPr lang="en-US" sz="2000" b="1" smtClean="0">
                <a:latin typeface="Courier New" charset="0"/>
              </a:rPr>
              <a:t> </a:t>
            </a:r>
            <a:r>
              <a:rPr lang="en-US" sz="2000" b="1" i="1" smtClean="0">
                <a:solidFill>
                  <a:schemeClr val="accent2"/>
                </a:solidFill>
                <a:latin typeface="Courier New" charset="0"/>
              </a:rPr>
              <a:t>n </a:t>
            </a:r>
            <a:r>
              <a:rPr lang="en-US" sz="2000" b="1" smtClean="0">
                <a:latin typeface="Courier New" charset="0"/>
              </a:rPr>
              <a:t>&gt; 1</a:t>
            </a:r>
            <a:endParaRPr lang="en-US" smtClean="0"/>
          </a:p>
          <a:p>
            <a:r>
              <a:rPr lang="en-US" smtClean="0">
                <a:sym typeface="Symbol" pitchFamily="18" charset="2"/>
              </a:rPr>
              <a:t>Analysis</a:t>
            </a:r>
          </a:p>
          <a:p>
            <a:pPr>
              <a:buFontTx/>
              <a:buNone/>
            </a:pPr>
            <a:r>
              <a:rPr lang="en-US" sz="2000" b="1" smtClean="0">
                <a:latin typeface="Courier New" charset="0"/>
              </a:rPr>
              <a:t>	</a:t>
            </a:r>
            <a:r>
              <a:rPr lang="en-US" sz="2000" smtClean="0"/>
              <a:t>let </a:t>
            </a:r>
            <a:r>
              <a:rPr lang="en-US" sz="2000" b="1" smtClean="0">
                <a:latin typeface="Courier New" charset="0"/>
                <a:sym typeface="Symbol" pitchFamily="18" charset="2"/>
              </a:rPr>
              <a:t></a:t>
            </a:r>
            <a:r>
              <a:rPr lang="en-US" sz="2000" smtClean="0"/>
              <a:t> be </a:t>
            </a:r>
            <a:r>
              <a:rPr lang="en-US" sz="2000" b="1" smtClean="0">
                <a:latin typeface="Courier New" charset="0"/>
              </a:rPr>
              <a:t>(1 + </a:t>
            </a:r>
            <a:r>
              <a:rPr lang="en-US" sz="2000" b="1" smtClean="0">
                <a:latin typeface="Courier New" charset="0"/>
                <a:sym typeface="Symbol" pitchFamily="18" charset="2"/>
              </a:rPr>
              <a:t></a:t>
            </a:r>
            <a:r>
              <a:rPr lang="en-US" sz="2000" b="1" smtClean="0">
                <a:latin typeface="Courier New" charset="0"/>
              </a:rPr>
              <a:t>5)/2</a:t>
            </a:r>
            <a:r>
              <a:rPr lang="en-US" sz="2000" smtClean="0"/>
              <a:t> which satisfies </a:t>
            </a:r>
            <a:r>
              <a:rPr lang="en-US" sz="2000" b="1" smtClean="0">
                <a:latin typeface="Courier New" charset="0"/>
                <a:sym typeface="Symbol" pitchFamily="18" charset="2"/>
              </a:rPr>
              <a:t></a:t>
            </a:r>
            <a:r>
              <a:rPr lang="en-US" sz="2000" b="1" baseline="30000" smtClean="0">
                <a:latin typeface="Courier New" charset="0"/>
              </a:rPr>
              <a:t>2</a:t>
            </a:r>
            <a:r>
              <a:rPr lang="en-US" sz="2000" b="1" smtClean="0">
                <a:latin typeface="Courier New" charset="0"/>
              </a:rPr>
              <a:t> = </a:t>
            </a:r>
            <a:r>
              <a:rPr lang="en-US" sz="2000" b="1" smtClean="0">
                <a:latin typeface="Courier New" charset="0"/>
                <a:sym typeface="Symbol" pitchFamily="18" charset="2"/>
              </a:rPr>
              <a:t></a:t>
            </a:r>
            <a:r>
              <a:rPr lang="en-US" sz="2000" b="1" smtClean="0">
                <a:latin typeface="Courier New" charset="0"/>
              </a:rPr>
              <a:t> + 1</a:t>
            </a:r>
          </a:p>
          <a:p>
            <a:pPr>
              <a:buFontTx/>
              <a:buNone/>
            </a:pPr>
            <a:r>
              <a:rPr lang="en-US" sz="2000" smtClean="0"/>
              <a:t>	show by induction on </a:t>
            </a:r>
            <a:r>
              <a:rPr lang="en-US" sz="2000" b="1" i="1" smtClean="0">
                <a:solidFill>
                  <a:schemeClr val="accent2"/>
                </a:solidFill>
                <a:latin typeface="Courier New" charset="0"/>
              </a:rPr>
              <a:t>n</a:t>
            </a:r>
            <a:r>
              <a:rPr lang="en-US" sz="2000" smtClean="0"/>
              <a:t>  that </a:t>
            </a:r>
            <a:r>
              <a:rPr lang="en-US" sz="2000" b="1" smtClean="0">
                <a:latin typeface="Courier New" charset="0"/>
              </a:rPr>
              <a:t>T(</a:t>
            </a:r>
            <a:r>
              <a:rPr lang="en-US" sz="2000" b="1" i="1" smtClean="0">
                <a:solidFill>
                  <a:schemeClr val="accent2"/>
                </a:solidFill>
                <a:latin typeface="Courier New" charset="0"/>
              </a:rPr>
              <a:t>n</a:t>
            </a:r>
            <a:r>
              <a:rPr lang="en-US" sz="2000" b="1" smtClean="0">
                <a:latin typeface="Courier New" charset="0"/>
              </a:rPr>
              <a:t>) &gt;= b</a:t>
            </a:r>
            <a:r>
              <a:rPr lang="en-US" sz="2000" b="1" smtClean="0">
                <a:latin typeface="Courier New" charset="0"/>
                <a:sym typeface="Symbol" pitchFamily="18" charset="2"/>
              </a:rPr>
              <a:t></a:t>
            </a:r>
            <a:r>
              <a:rPr lang="en-US" sz="2000" b="1" i="1" baseline="30000" smtClean="0">
                <a:solidFill>
                  <a:schemeClr val="accent2"/>
                </a:solidFill>
                <a:latin typeface="Courier New" charset="0"/>
              </a:rPr>
              <a:t>n</a:t>
            </a:r>
            <a:r>
              <a:rPr lang="en-US" sz="2000" b="1" baseline="30000" smtClean="0">
                <a:latin typeface="Courier New" charset="0"/>
              </a:rPr>
              <a:t> - 1</a:t>
            </a:r>
          </a:p>
        </p:txBody>
      </p:sp>
      <p:sp>
        <p:nvSpPr>
          <p:cNvPr id="7680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2A8871-1874-4336-8687-CA3E4D28C9BA}" type="slidenum">
              <a:rPr lang="en-US" sz="1400" smtClean="0"/>
              <a:pPr/>
              <a:t>82</a:t>
            </a:fld>
            <a:endParaRPr lang="en-US" sz="1400" smtClean="0"/>
          </a:p>
        </p:txBody>
      </p:sp>
      <p:sp>
        <p:nvSpPr>
          <p:cNvPr id="5" name="TextBox 4" hidden="1"/>
          <p:cNvSpPr txBox="1"/>
          <p:nvPr>
            <p:custDataLst>
              <p:tags r:id="rId4"/>
            </p:custDataLst>
          </p:nvPr>
        </p:nvSpPr>
        <p:spPr>
          <a:xfrm>
            <a:off x="3932238" y="6443663"/>
            <a:ext cx="4732337" cy="369887"/>
          </a:xfrm>
          <a:prstGeom prst="rect">
            <a:avLst/>
          </a:prstGeom>
          <a:solidFill>
            <a:schemeClr val="accent5"/>
          </a:solidFill>
        </p:spPr>
        <p:txBody>
          <a:bodyPr wrap="none">
            <a:spAutoFit/>
          </a:bodyPr>
          <a:lstStyle/>
          <a:p>
            <a:pPr>
              <a:defRPr/>
            </a:pPr>
            <a:r>
              <a:rPr lang="en-CA" sz="1800" dirty="0"/>
              <a:t>Would NOT expect you to do this w/out big hint!</a:t>
            </a: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custDataLst>
              <p:tags r:id="rId1"/>
            </p:custDataLst>
          </p:nvPr>
        </p:nvSpPr>
        <p:spPr/>
        <p:txBody>
          <a:bodyPr/>
          <a:lstStyle/>
          <a:p>
            <a:r>
              <a:rPr lang="en-US" smtClean="0"/>
              <a:t>Example #7 continued</a:t>
            </a:r>
          </a:p>
        </p:txBody>
      </p:sp>
      <p:sp>
        <p:nvSpPr>
          <p:cNvPr id="77827" name="Rectangle 3"/>
          <p:cNvSpPr>
            <a:spLocks noGrp="1" noChangeArrowheads="1"/>
          </p:cNvSpPr>
          <p:nvPr>
            <p:ph type="body" idx="1"/>
            <p:custDataLst>
              <p:tags r:id="rId2"/>
            </p:custDataLst>
          </p:nvPr>
        </p:nvSpPr>
        <p:spPr>
          <a:xfrm>
            <a:off x="381000" y="1981200"/>
            <a:ext cx="8153400" cy="4114800"/>
          </a:xfrm>
        </p:spPr>
        <p:txBody>
          <a:bodyPr/>
          <a:lstStyle/>
          <a:p>
            <a:r>
              <a:rPr lang="en-US" dirty="0" smtClean="0"/>
              <a:t>Basis: </a:t>
            </a:r>
            <a:r>
              <a:rPr lang="en-US" sz="2400" b="1" dirty="0" smtClean="0">
                <a:latin typeface="Courier New" charset="0"/>
              </a:rPr>
              <a:t>T(0) </a:t>
            </a:r>
            <a:r>
              <a:rPr lang="en-US" sz="2400" b="1" dirty="0" smtClean="0">
                <a:latin typeface="Courier New" charset="0"/>
                <a:sym typeface="Symbol" pitchFamily="18" charset="2"/>
              </a:rPr>
              <a:t></a:t>
            </a:r>
            <a:r>
              <a:rPr lang="en-US" sz="2400" b="1" dirty="0" smtClean="0">
                <a:latin typeface="Courier New" charset="0"/>
              </a:rPr>
              <a:t> b &gt; b</a:t>
            </a:r>
            <a:r>
              <a:rPr lang="en-US" sz="2400" b="1" dirty="0" smtClean="0">
                <a:latin typeface="Courier New" charset="0"/>
                <a:sym typeface="Symbol" pitchFamily="18" charset="2"/>
              </a:rPr>
              <a:t></a:t>
            </a:r>
            <a:r>
              <a:rPr lang="en-US" sz="2400" b="1" baseline="30000" dirty="0" smtClean="0">
                <a:latin typeface="Courier New" charset="0"/>
                <a:sym typeface="Symbol" pitchFamily="18" charset="2"/>
              </a:rPr>
              <a:t>-1</a:t>
            </a:r>
            <a:r>
              <a:rPr lang="en-US" dirty="0" smtClean="0">
                <a:sym typeface="Symbol" pitchFamily="18" charset="2"/>
              </a:rPr>
              <a:t> and </a:t>
            </a:r>
            <a:r>
              <a:rPr lang="en-US" sz="2400" b="1" dirty="0" smtClean="0">
                <a:latin typeface="Courier New" charset="0"/>
                <a:sym typeface="Symbol" pitchFamily="18" charset="2"/>
              </a:rPr>
              <a:t>T(1)  b = b</a:t>
            </a:r>
            <a:r>
              <a:rPr lang="en-US" sz="2400" b="1" baseline="30000" dirty="0" smtClean="0">
                <a:latin typeface="Courier New" charset="0"/>
                <a:sym typeface="Symbol" pitchFamily="18" charset="2"/>
              </a:rPr>
              <a:t>0</a:t>
            </a:r>
            <a:endParaRPr lang="en-US" baseline="30000" dirty="0" smtClean="0">
              <a:sym typeface="Symbol" pitchFamily="18" charset="2"/>
            </a:endParaRPr>
          </a:p>
          <a:p>
            <a:r>
              <a:rPr lang="en-US" dirty="0" smtClean="0">
                <a:sym typeface="Symbol" pitchFamily="18" charset="2"/>
              </a:rPr>
              <a:t>Inductive step: Assume </a:t>
            </a:r>
            <a:r>
              <a:rPr lang="en-US" sz="2400" b="1" dirty="0" smtClean="0">
                <a:latin typeface="Courier New" charset="0"/>
                <a:sym typeface="Symbol" pitchFamily="18" charset="2"/>
              </a:rPr>
              <a:t>T(</a:t>
            </a:r>
            <a:r>
              <a:rPr lang="en-US" sz="2400" b="1" i="1" dirty="0" smtClean="0">
                <a:solidFill>
                  <a:schemeClr val="accent2"/>
                </a:solidFill>
                <a:latin typeface="Courier New" charset="0"/>
                <a:sym typeface="Symbol" pitchFamily="18" charset="2"/>
              </a:rPr>
              <a:t>m</a:t>
            </a:r>
            <a:r>
              <a:rPr lang="en-US" sz="2400" b="1" dirty="0" smtClean="0">
                <a:latin typeface="Courier New" charset="0"/>
                <a:sym typeface="Symbol" pitchFamily="18" charset="2"/>
              </a:rPr>
              <a:t>)  </a:t>
            </a:r>
            <a:r>
              <a:rPr lang="en-US" sz="2400" b="1" dirty="0" err="1" smtClean="0">
                <a:latin typeface="Courier New" charset="0"/>
                <a:sym typeface="Symbol" pitchFamily="18" charset="2"/>
              </a:rPr>
              <a:t>b</a:t>
            </a:r>
            <a:r>
              <a:rPr lang="en-US" sz="2400" b="1" i="1" baseline="30000" dirty="0" err="1" smtClean="0">
                <a:solidFill>
                  <a:schemeClr val="accent2"/>
                </a:solidFill>
                <a:latin typeface="Courier New" charset="0"/>
                <a:sym typeface="Symbol" pitchFamily="18" charset="2"/>
              </a:rPr>
              <a:t>m</a:t>
            </a:r>
            <a:r>
              <a:rPr lang="en-US" sz="2400" b="1" baseline="30000" dirty="0" smtClean="0">
                <a:latin typeface="Courier New" charset="0"/>
                <a:sym typeface="Symbol" pitchFamily="18" charset="2"/>
              </a:rPr>
              <a:t> - 1</a:t>
            </a:r>
            <a:r>
              <a:rPr lang="en-US" dirty="0" smtClean="0">
                <a:sym typeface="Symbol" pitchFamily="18" charset="2"/>
              </a:rPr>
              <a:t> for all </a:t>
            </a:r>
            <a:r>
              <a:rPr lang="en-US" sz="2400" b="1" i="1" dirty="0" smtClean="0">
                <a:solidFill>
                  <a:schemeClr val="accent2"/>
                </a:solidFill>
                <a:latin typeface="Courier New" charset="0"/>
                <a:sym typeface="Symbol" pitchFamily="18" charset="2"/>
              </a:rPr>
              <a:t>m</a:t>
            </a:r>
            <a:r>
              <a:rPr lang="en-US" sz="2400" b="1" dirty="0" smtClean="0">
                <a:latin typeface="Courier New" charset="0"/>
                <a:sym typeface="Symbol" pitchFamily="18" charset="2"/>
              </a:rPr>
              <a:t> &lt; n</a:t>
            </a:r>
          </a:p>
          <a:p>
            <a:pPr>
              <a:buFontTx/>
              <a:buNone/>
            </a:pPr>
            <a:r>
              <a:rPr lang="en-US" sz="2000" b="1" dirty="0" smtClean="0">
                <a:latin typeface="Courier New" charset="0"/>
              </a:rPr>
              <a:t>	T(</a:t>
            </a:r>
            <a:r>
              <a:rPr lang="en-US" sz="2000" b="1" i="1" dirty="0" smtClean="0">
                <a:solidFill>
                  <a:schemeClr val="accent2"/>
                </a:solidFill>
                <a:latin typeface="Courier New" charset="0"/>
              </a:rPr>
              <a:t>n</a:t>
            </a:r>
            <a:r>
              <a:rPr lang="en-US" sz="2000" b="1" dirty="0" smtClean="0">
                <a:latin typeface="Courier New" charset="0"/>
              </a:rPr>
              <a:t>) </a:t>
            </a:r>
            <a:r>
              <a:rPr lang="en-US" sz="2000" b="1" dirty="0" smtClean="0">
                <a:latin typeface="Courier New" charset="0"/>
                <a:sym typeface="Symbol" pitchFamily="18" charset="2"/>
              </a:rPr>
              <a:t></a:t>
            </a:r>
            <a:r>
              <a:rPr lang="en-US" sz="2000" b="1" dirty="0" smtClean="0">
                <a:latin typeface="Courier New" charset="0"/>
              </a:rPr>
              <a:t> T(</a:t>
            </a:r>
            <a:r>
              <a:rPr lang="en-US" sz="2000" b="1" i="1" dirty="0" smtClean="0">
                <a:solidFill>
                  <a:schemeClr val="accent2"/>
                </a:solidFill>
                <a:latin typeface="Courier New" charset="0"/>
              </a:rPr>
              <a:t>n</a:t>
            </a:r>
            <a:r>
              <a:rPr lang="en-US" sz="2000" b="1" dirty="0" smtClean="0">
                <a:latin typeface="Courier New" charset="0"/>
              </a:rPr>
              <a:t> - 1) + T(</a:t>
            </a:r>
            <a:r>
              <a:rPr lang="en-US" sz="2000" b="1" i="1" dirty="0" smtClean="0">
                <a:solidFill>
                  <a:schemeClr val="accent2"/>
                </a:solidFill>
                <a:latin typeface="Courier New" charset="0"/>
              </a:rPr>
              <a:t>n</a:t>
            </a:r>
            <a:r>
              <a:rPr lang="en-US" sz="2000" b="1" dirty="0" smtClean="0">
                <a:latin typeface="Courier New" charset="0"/>
              </a:rPr>
              <a:t> - 2) + c</a:t>
            </a:r>
          </a:p>
          <a:p>
            <a:pPr>
              <a:buFontTx/>
              <a:buNone/>
            </a:pPr>
            <a:r>
              <a:rPr lang="en-US" sz="2000" b="1" dirty="0" smtClean="0">
                <a:latin typeface="Courier New" charset="0"/>
              </a:rPr>
              <a:t>	     </a:t>
            </a:r>
            <a:r>
              <a:rPr lang="en-US" sz="2000" b="1" dirty="0" smtClean="0">
                <a:latin typeface="Courier New" charset="0"/>
                <a:sym typeface="Symbol" pitchFamily="18" charset="2"/>
              </a:rPr>
              <a:t></a:t>
            </a:r>
            <a:r>
              <a:rPr lang="en-US" sz="2000" b="1" dirty="0" smtClean="0">
                <a:latin typeface="Courier New" charset="0"/>
              </a:rPr>
              <a:t> b</a:t>
            </a:r>
            <a:r>
              <a:rPr lang="en-US" sz="2000" b="1" dirty="0" smtClean="0">
                <a:latin typeface="Courier New" charset="0"/>
                <a:sym typeface="Symbol" pitchFamily="18" charset="2"/>
              </a:rPr>
              <a:t></a:t>
            </a:r>
            <a:r>
              <a:rPr lang="en-US" sz="2000" b="1" i="1" baseline="30000" dirty="0" smtClean="0">
                <a:solidFill>
                  <a:schemeClr val="accent2"/>
                </a:solidFill>
                <a:latin typeface="Courier New" charset="0"/>
                <a:sym typeface="Symbol" pitchFamily="18" charset="2"/>
              </a:rPr>
              <a:t>n</a:t>
            </a:r>
            <a:r>
              <a:rPr lang="en-US" sz="2000" b="1" baseline="30000" dirty="0" smtClean="0">
                <a:latin typeface="Courier New" charset="0"/>
                <a:sym typeface="Symbol" pitchFamily="18" charset="2"/>
              </a:rPr>
              <a:t>-2</a:t>
            </a:r>
            <a:r>
              <a:rPr lang="en-US" sz="2000" b="1" dirty="0" smtClean="0">
                <a:latin typeface="Courier New" charset="0"/>
              </a:rPr>
              <a:t> + b</a:t>
            </a:r>
            <a:r>
              <a:rPr lang="en-US" sz="2000" b="1" dirty="0" smtClean="0">
                <a:latin typeface="Courier New" charset="0"/>
                <a:sym typeface="Symbol" pitchFamily="18" charset="2"/>
              </a:rPr>
              <a:t></a:t>
            </a:r>
            <a:r>
              <a:rPr lang="en-US" sz="2000" b="1" i="1" baseline="30000" dirty="0" smtClean="0">
                <a:solidFill>
                  <a:schemeClr val="accent2"/>
                </a:solidFill>
                <a:latin typeface="Courier New" charset="0"/>
                <a:sym typeface="Symbol" pitchFamily="18" charset="2"/>
              </a:rPr>
              <a:t>n</a:t>
            </a:r>
            <a:r>
              <a:rPr lang="en-US" sz="2000" b="1" baseline="30000" dirty="0" smtClean="0">
                <a:latin typeface="Courier New" charset="0"/>
                <a:sym typeface="Symbol" pitchFamily="18" charset="2"/>
              </a:rPr>
              <a:t>-3</a:t>
            </a:r>
            <a:r>
              <a:rPr lang="en-US" sz="2000" b="1" dirty="0" smtClean="0">
                <a:latin typeface="Courier New" charset="0"/>
              </a:rPr>
              <a:t> + c</a:t>
            </a:r>
          </a:p>
          <a:p>
            <a:pPr>
              <a:buFontTx/>
              <a:buNone/>
            </a:pPr>
            <a:r>
              <a:rPr lang="en-US" sz="2000" b="1" dirty="0" smtClean="0">
                <a:latin typeface="Courier New" charset="0"/>
              </a:rPr>
              <a:t>	     </a:t>
            </a:r>
            <a:r>
              <a:rPr lang="en-US" sz="2000" b="1" dirty="0" smtClean="0">
                <a:latin typeface="Courier New" charset="0"/>
                <a:sym typeface="Symbol" pitchFamily="18" charset="2"/>
              </a:rPr>
              <a:t></a:t>
            </a:r>
            <a:r>
              <a:rPr lang="en-US" sz="2000" b="1" dirty="0" smtClean="0">
                <a:latin typeface="Courier New" charset="0"/>
              </a:rPr>
              <a:t> b</a:t>
            </a:r>
            <a:r>
              <a:rPr lang="en-US" sz="2000" b="1" dirty="0" smtClean="0">
                <a:latin typeface="Courier New" charset="0"/>
                <a:sym typeface="Symbol" pitchFamily="18" charset="2"/>
              </a:rPr>
              <a:t></a:t>
            </a:r>
            <a:r>
              <a:rPr lang="en-US" sz="2000" b="1" i="1" baseline="30000" dirty="0" smtClean="0">
                <a:solidFill>
                  <a:schemeClr val="accent2"/>
                </a:solidFill>
                <a:latin typeface="Courier New" charset="0"/>
                <a:sym typeface="Symbol" pitchFamily="18" charset="2"/>
              </a:rPr>
              <a:t>n</a:t>
            </a:r>
            <a:r>
              <a:rPr lang="en-US" sz="2000" b="1" baseline="30000" dirty="0" smtClean="0">
                <a:latin typeface="Courier New" charset="0"/>
                <a:sym typeface="Symbol" pitchFamily="18" charset="2"/>
              </a:rPr>
              <a:t>-3</a:t>
            </a:r>
            <a:r>
              <a:rPr lang="en-US" sz="2000" b="1" dirty="0" smtClean="0">
                <a:latin typeface="Courier New" charset="0"/>
                <a:sym typeface="Symbol" pitchFamily="18" charset="2"/>
              </a:rPr>
              <a:t>(</a:t>
            </a:r>
            <a:r>
              <a:rPr lang="en-US" sz="2000" b="1" dirty="0" smtClean="0">
                <a:latin typeface="Courier New" charset="0"/>
              </a:rPr>
              <a:t> + 1) + c</a:t>
            </a:r>
          </a:p>
          <a:p>
            <a:pPr>
              <a:buFontTx/>
              <a:buNone/>
            </a:pPr>
            <a:r>
              <a:rPr lang="en-US" sz="2000" b="1" dirty="0" smtClean="0">
                <a:latin typeface="Courier New" charset="0"/>
              </a:rPr>
              <a:t>	     </a:t>
            </a:r>
            <a:r>
              <a:rPr lang="en-US" sz="2000" b="1" dirty="0" smtClean="0">
                <a:latin typeface="Courier New" charset="0"/>
                <a:sym typeface="Symbol" pitchFamily="18" charset="2"/>
              </a:rPr>
              <a:t>=</a:t>
            </a:r>
            <a:r>
              <a:rPr lang="en-US" sz="2000" b="1" dirty="0" smtClean="0">
                <a:latin typeface="Courier New" charset="0"/>
              </a:rPr>
              <a:t> b</a:t>
            </a:r>
            <a:r>
              <a:rPr lang="en-US" sz="2000" b="1" dirty="0" smtClean="0">
                <a:latin typeface="Courier New" charset="0"/>
                <a:sym typeface="Symbol" pitchFamily="18" charset="2"/>
              </a:rPr>
              <a:t></a:t>
            </a:r>
            <a:r>
              <a:rPr lang="en-US" sz="2000" b="1" i="1" baseline="30000" dirty="0" smtClean="0">
                <a:solidFill>
                  <a:schemeClr val="accent2"/>
                </a:solidFill>
                <a:latin typeface="Courier New" charset="0"/>
                <a:sym typeface="Symbol" pitchFamily="18" charset="2"/>
              </a:rPr>
              <a:t>n</a:t>
            </a:r>
            <a:r>
              <a:rPr lang="en-US" sz="2000" b="1" baseline="30000" dirty="0" smtClean="0">
                <a:latin typeface="Courier New" charset="0"/>
                <a:sym typeface="Symbol" pitchFamily="18" charset="2"/>
              </a:rPr>
              <a:t>-3</a:t>
            </a:r>
            <a:r>
              <a:rPr lang="en-US" sz="2000" b="1" dirty="0" smtClean="0">
                <a:latin typeface="Courier New" charset="0"/>
                <a:sym typeface="Symbol" pitchFamily="18" charset="2"/>
              </a:rPr>
              <a:t></a:t>
            </a:r>
            <a:r>
              <a:rPr lang="en-US" sz="2000" b="1" baseline="30000" dirty="0" smtClean="0">
                <a:latin typeface="Courier New" charset="0"/>
                <a:sym typeface="Symbol" pitchFamily="18" charset="2"/>
              </a:rPr>
              <a:t>2</a:t>
            </a:r>
            <a:r>
              <a:rPr lang="en-US" sz="2000" b="1" dirty="0" smtClean="0">
                <a:latin typeface="Courier New" charset="0"/>
              </a:rPr>
              <a:t> + c</a:t>
            </a:r>
          </a:p>
          <a:p>
            <a:pPr>
              <a:buFontTx/>
              <a:buNone/>
            </a:pPr>
            <a:r>
              <a:rPr lang="en-US" sz="2000" b="1" dirty="0" smtClean="0">
                <a:latin typeface="Courier New" charset="0"/>
              </a:rPr>
              <a:t>	     </a:t>
            </a:r>
            <a:r>
              <a:rPr lang="en-US" sz="2000" b="1" dirty="0" smtClean="0">
                <a:latin typeface="Courier New" charset="0"/>
                <a:sym typeface="Symbol" pitchFamily="18" charset="2"/>
              </a:rPr>
              <a:t></a:t>
            </a:r>
            <a:r>
              <a:rPr lang="en-US" sz="2000" b="1" dirty="0" smtClean="0">
                <a:latin typeface="Courier New" charset="0"/>
              </a:rPr>
              <a:t> b</a:t>
            </a:r>
            <a:r>
              <a:rPr lang="en-US" sz="2000" b="1" dirty="0" smtClean="0">
                <a:latin typeface="Courier New" charset="0"/>
                <a:sym typeface="Symbol" pitchFamily="18" charset="2"/>
              </a:rPr>
              <a:t></a:t>
            </a:r>
            <a:r>
              <a:rPr lang="en-US" sz="2000" b="1" i="1" baseline="30000" dirty="0" smtClean="0">
                <a:solidFill>
                  <a:schemeClr val="accent2"/>
                </a:solidFill>
                <a:latin typeface="Courier New" charset="0"/>
                <a:sym typeface="Symbol" pitchFamily="18" charset="2"/>
              </a:rPr>
              <a:t>n</a:t>
            </a:r>
            <a:r>
              <a:rPr lang="en-US" sz="2000" b="1" baseline="30000" dirty="0" smtClean="0">
                <a:latin typeface="Courier New" charset="0"/>
                <a:sym typeface="Symbol" pitchFamily="18" charset="2"/>
              </a:rPr>
              <a:t>-1</a:t>
            </a:r>
            <a:endParaRPr lang="en-US" sz="2000" b="1" dirty="0" smtClean="0">
              <a:latin typeface="Courier New" charset="0"/>
            </a:endParaRPr>
          </a:p>
          <a:p>
            <a:r>
              <a:rPr lang="en-US" b="1" dirty="0" smtClean="0">
                <a:latin typeface="Courier New" charset="0"/>
              </a:rPr>
              <a:t>T(n)</a:t>
            </a:r>
            <a:r>
              <a:rPr lang="en-US" sz="2000" dirty="0" smtClean="0"/>
              <a:t> </a:t>
            </a:r>
            <a:r>
              <a:rPr lang="en-US" dirty="0" smtClean="0">
                <a:sym typeface="Symbol" pitchFamily="18" charset="2"/>
              </a:rPr>
              <a:t> Omega(</a:t>
            </a:r>
            <a:r>
              <a:rPr lang="en-US" dirty="0" err="1" smtClean="0">
                <a:sym typeface="Symbol" pitchFamily="18" charset="2"/>
              </a:rPr>
              <a:t>phi^n</a:t>
            </a:r>
            <a:r>
              <a:rPr lang="en-US" dirty="0" smtClean="0">
                <a:sym typeface="Symbol" pitchFamily="18" charset="2"/>
              </a:rPr>
              <a:t>)</a:t>
            </a:r>
            <a:endParaRPr lang="en-US" dirty="0" smtClean="0">
              <a:sym typeface="Symbol" pitchFamily="18" charset="2"/>
            </a:endParaRPr>
          </a:p>
          <a:p>
            <a:r>
              <a:rPr lang="en-US" dirty="0" smtClean="0">
                <a:sym typeface="Symbol" pitchFamily="18" charset="2"/>
              </a:rPr>
              <a:t>Why? Same recursive call is made numerous times.</a:t>
            </a:r>
            <a:endParaRPr lang="en-US" sz="2400" b="1" dirty="0" smtClean="0">
              <a:latin typeface="Courier New" charset="0"/>
              <a:sym typeface="Symbol" pitchFamily="18" charset="2"/>
            </a:endParaRPr>
          </a:p>
        </p:txBody>
      </p:sp>
      <p:sp>
        <p:nvSpPr>
          <p:cNvPr id="7782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2B06BE-4E19-4992-B010-90A551DF6A79}" type="slidenum">
              <a:rPr lang="en-US" sz="1400" smtClean="0"/>
              <a:pPr/>
              <a:t>83</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custDataLst>
              <p:tags r:id="rId1"/>
            </p:custDataLst>
          </p:nvPr>
        </p:nvSpPr>
        <p:spPr/>
        <p:txBody>
          <a:bodyPr/>
          <a:lstStyle/>
          <a:p>
            <a:r>
              <a:rPr lang="en-US" smtClean="0"/>
              <a:t>Example #7: </a:t>
            </a:r>
            <a:br>
              <a:rPr lang="en-US" smtClean="0"/>
            </a:br>
            <a:r>
              <a:rPr lang="en-US" smtClean="0"/>
              <a:t>Learning from Analysis</a:t>
            </a:r>
          </a:p>
        </p:txBody>
      </p:sp>
      <p:sp>
        <p:nvSpPr>
          <p:cNvPr id="78851" name="Rectangle 3"/>
          <p:cNvSpPr>
            <a:spLocks noGrp="1" noChangeArrowheads="1"/>
          </p:cNvSpPr>
          <p:nvPr>
            <p:ph type="body" idx="1"/>
            <p:custDataLst>
              <p:tags r:id="rId2"/>
            </p:custDataLst>
          </p:nvPr>
        </p:nvSpPr>
        <p:spPr/>
        <p:txBody>
          <a:bodyPr/>
          <a:lstStyle/>
          <a:p>
            <a:r>
              <a:rPr lang="en-US" smtClean="0"/>
              <a:t>To avoid recursive calls</a:t>
            </a:r>
          </a:p>
          <a:p>
            <a:pPr lvl="1"/>
            <a:r>
              <a:rPr lang="en-US" smtClean="0"/>
              <a:t>store all basis values in a table</a:t>
            </a:r>
          </a:p>
          <a:p>
            <a:pPr lvl="1"/>
            <a:r>
              <a:rPr lang="en-US" smtClean="0"/>
              <a:t>each time you calculate an answer, store it in the table</a:t>
            </a:r>
          </a:p>
          <a:p>
            <a:pPr lvl="1"/>
            <a:r>
              <a:rPr lang="en-US" smtClean="0"/>
              <a:t>before performing any calculation for a value </a:t>
            </a:r>
            <a:r>
              <a:rPr lang="en-US" b="1" i="1" smtClean="0">
                <a:solidFill>
                  <a:schemeClr val="accent2"/>
                </a:solidFill>
                <a:latin typeface="Courier New" charset="0"/>
              </a:rPr>
              <a:t>n</a:t>
            </a:r>
            <a:r>
              <a:rPr lang="en-US" smtClean="0"/>
              <a:t> </a:t>
            </a:r>
          </a:p>
          <a:p>
            <a:pPr lvl="2"/>
            <a:r>
              <a:rPr lang="en-US" smtClean="0"/>
              <a:t>check if a valid answer for </a:t>
            </a:r>
            <a:r>
              <a:rPr lang="en-US" b="1" i="1" smtClean="0">
                <a:solidFill>
                  <a:schemeClr val="accent2"/>
                </a:solidFill>
                <a:latin typeface="Courier New" charset="0"/>
              </a:rPr>
              <a:t>n</a:t>
            </a:r>
            <a:r>
              <a:rPr lang="en-US" smtClean="0"/>
              <a:t> is in the table</a:t>
            </a:r>
          </a:p>
          <a:p>
            <a:pPr lvl="2"/>
            <a:r>
              <a:rPr lang="en-US" smtClean="0"/>
              <a:t>if so, return it</a:t>
            </a:r>
          </a:p>
          <a:p>
            <a:r>
              <a:rPr lang="en-US" smtClean="0"/>
              <a:t>This strategy is called “</a:t>
            </a:r>
            <a:r>
              <a:rPr lang="en-US" i="1" smtClean="0"/>
              <a:t>memoization</a:t>
            </a:r>
            <a:r>
              <a:rPr lang="en-US" smtClean="0"/>
              <a:t>” and is closely related to “</a:t>
            </a:r>
            <a:r>
              <a:rPr lang="en-US" i="1" smtClean="0"/>
              <a:t>dynamic programming</a:t>
            </a:r>
            <a:r>
              <a:rPr lang="en-US" smtClean="0"/>
              <a:t>”</a:t>
            </a:r>
          </a:p>
          <a:p>
            <a:endParaRPr lang="en-US" smtClean="0"/>
          </a:p>
          <a:p>
            <a:r>
              <a:rPr lang="en-US" smtClean="0"/>
              <a:t>How much time does this version take?</a:t>
            </a:r>
          </a:p>
        </p:txBody>
      </p:sp>
      <p:sp>
        <p:nvSpPr>
          <p:cNvPr id="788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2965C7-E296-4B92-9A42-C57D01D4ABD9}" type="slidenum">
              <a:rPr lang="en-US" sz="1400" smtClean="0"/>
              <a:pPr/>
              <a:t>84</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custDataLst>
              <p:tags r:id="rId1"/>
            </p:custDataLst>
          </p:nvPr>
        </p:nvSpPr>
        <p:spPr/>
        <p:txBody>
          <a:bodyPr/>
          <a:lstStyle/>
          <a:p>
            <a:r>
              <a:rPr lang="en-US" dirty="0" smtClean="0"/>
              <a:t>Abstract Example (#8):</a:t>
            </a:r>
            <a:br>
              <a:rPr lang="en-US" dirty="0" smtClean="0"/>
            </a:br>
            <a:r>
              <a:rPr lang="en-US" dirty="0" smtClean="0"/>
              <a:t>It’s Log!</a:t>
            </a:r>
          </a:p>
        </p:txBody>
      </p:sp>
      <p:sp>
        <p:nvSpPr>
          <p:cNvPr id="80899" name="Rectangle 5"/>
          <p:cNvSpPr>
            <a:spLocks noGrp="1" noChangeArrowheads="1"/>
          </p:cNvSpPr>
          <p:nvPr>
            <p:ph type="body" idx="1"/>
            <p:custDataLst>
              <p:tags r:id="rId2"/>
            </p:custDataLst>
          </p:nvPr>
        </p:nvSpPr>
        <p:spPr>
          <a:xfrm>
            <a:off x="381000" y="1981200"/>
            <a:ext cx="8153400" cy="4114800"/>
          </a:xfrm>
        </p:spPr>
        <p:txBody>
          <a:bodyPr/>
          <a:lstStyle/>
          <a:p>
            <a:pPr>
              <a:buFontTx/>
              <a:buNone/>
            </a:pPr>
            <a:r>
              <a:rPr lang="en-US" smtClean="0"/>
              <a:t>Problem: find a tight bound on </a:t>
            </a:r>
            <a:r>
              <a:rPr lang="en-US" b="1" smtClean="0">
                <a:latin typeface="Courier New" charset="0"/>
                <a:cs typeface="Courier New" charset="0"/>
              </a:rPr>
              <a:t>T(n) = lg(n!)</a:t>
            </a:r>
          </a:p>
          <a:p>
            <a:pPr>
              <a:buFontTx/>
              <a:buNone/>
            </a:pPr>
            <a:endParaRPr lang="en-US" b="1" smtClean="0">
              <a:latin typeface="Courier New" charset="0"/>
              <a:cs typeface="Courier New" charset="0"/>
            </a:endParaRPr>
          </a:p>
        </p:txBody>
      </p:sp>
      <p:sp>
        <p:nvSpPr>
          <p:cNvPr id="4" name="Rectangle 3"/>
          <p:cNvSpPr/>
          <p:nvPr>
            <p:custDataLst>
              <p:tags r:id="rId3"/>
            </p:custDataLst>
          </p:nvPr>
        </p:nvSpPr>
        <p:spPr>
          <a:xfrm>
            <a:off x="4286250" y="4000500"/>
            <a:ext cx="4572000" cy="2586038"/>
          </a:xfrm>
          <a:prstGeom prst="rect">
            <a:avLst/>
          </a:prstGeom>
        </p:spPr>
        <p:txBody>
          <a:bodyPr>
            <a:spAutoFit/>
          </a:bodyPr>
          <a:lstStyle/>
          <a:p>
            <a:pPr>
              <a:defRPr/>
            </a:pPr>
            <a:r>
              <a:rPr lang="en-US" dirty="0">
                <a:solidFill>
                  <a:srgbClr val="FF0000"/>
                </a:solidFill>
              </a:rPr>
              <a:t>Time complexity:</a:t>
            </a:r>
          </a:p>
          <a:p>
            <a:pPr marL="514350" indent="-514350">
              <a:buFontTx/>
              <a:buAutoNum type="alphaLcPeriod"/>
              <a:defRPr/>
            </a:pPr>
            <a:r>
              <a:rPr lang="en-US" dirty="0">
                <a:solidFill>
                  <a:srgbClr val="FF0000"/>
                </a:solidFill>
              </a:rPr>
              <a:t>O(n)</a:t>
            </a:r>
          </a:p>
          <a:p>
            <a:pPr marL="514350" indent="-514350">
              <a:buFontTx/>
              <a:buAutoNum type="alphaLcPeriod"/>
              <a:defRPr/>
            </a:pPr>
            <a:r>
              <a:rPr lang="en-US" dirty="0">
                <a:solidFill>
                  <a:srgbClr val="FF0000"/>
                </a:solidFill>
              </a:rPr>
              <a:t>O(n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O(n</a:t>
            </a:r>
            <a:r>
              <a:rPr lang="en-US" baseline="30000" dirty="0">
                <a:solidFill>
                  <a:srgbClr val="FF0000"/>
                </a:solidFill>
              </a:rPr>
              <a:t>2</a:t>
            </a:r>
            <a:r>
              <a:rPr lang="en-US" dirty="0">
                <a:solidFill>
                  <a:srgbClr val="FF0000"/>
                </a:solidFill>
              </a:rPr>
              <a:t>)</a:t>
            </a:r>
          </a:p>
          <a:p>
            <a:pPr marL="514350" indent="-514350">
              <a:buFontTx/>
              <a:buAutoNum type="alphaLcPeriod"/>
              <a:defRPr/>
            </a:pPr>
            <a:r>
              <a:rPr lang="en-US" dirty="0">
                <a:solidFill>
                  <a:srgbClr val="FF0000"/>
                </a:solidFill>
              </a:rPr>
              <a:t>O(n</a:t>
            </a:r>
            <a:r>
              <a:rPr lang="en-US" baseline="30000" dirty="0">
                <a:solidFill>
                  <a:srgbClr val="FF0000"/>
                </a:solidFill>
              </a:rPr>
              <a:t>2 </a:t>
            </a:r>
            <a:r>
              <a:rPr lang="en-US" dirty="0" err="1">
                <a:solidFill>
                  <a:srgbClr val="FF0000"/>
                </a:solidFill>
              </a:rPr>
              <a:t>lg</a:t>
            </a:r>
            <a:r>
              <a:rPr lang="en-US" dirty="0">
                <a:solidFill>
                  <a:srgbClr val="FF0000"/>
                </a:solidFill>
              </a:rPr>
              <a:t> n)</a:t>
            </a:r>
          </a:p>
          <a:p>
            <a:pPr marL="514350" indent="-514350">
              <a:buFontTx/>
              <a:buAutoNum type="alphaLcPeriod"/>
              <a:defRPr/>
            </a:pPr>
            <a:r>
              <a:rPr lang="en-US" dirty="0">
                <a:solidFill>
                  <a:srgbClr val="FF0000"/>
                </a:solidFill>
              </a:rPr>
              <a:t>None of these</a:t>
            </a:r>
          </a:p>
          <a:p>
            <a:pPr>
              <a:defRPr/>
            </a:pPr>
            <a:endParaRPr lang="en-US" sz="1800" b="1" dirty="0">
              <a:solidFill>
                <a:srgbClr val="FF0000"/>
              </a:solidFill>
              <a:latin typeface="Courier New" pitchFamily="49" charset="0"/>
            </a:endParaRPr>
          </a:p>
        </p:txBody>
      </p:sp>
      <p:sp>
        <p:nvSpPr>
          <p:cNvPr id="80901"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5BB15C-D3F3-41D6-BDF6-D55E58026F29}" type="slidenum">
              <a:rPr lang="en-US" sz="1400" smtClean="0"/>
              <a:pPr/>
              <a:t>85</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custDataLst>
              <p:tags r:id="rId1"/>
            </p:custDataLst>
          </p:nvPr>
        </p:nvSpPr>
        <p:spPr/>
        <p:txBody>
          <a:bodyPr/>
          <a:lstStyle/>
          <a:p>
            <a:r>
              <a:rPr lang="en-CA" smtClean="0"/>
              <a:t>Log Aside</a:t>
            </a:r>
          </a:p>
        </p:txBody>
      </p:sp>
      <p:sp>
        <p:nvSpPr>
          <p:cNvPr id="81923" name="Content Placeholder 2"/>
          <p:cNvSpPr>
            <a:spLocks noGrp="1"/>
          </p:cNvSpPr>
          <p:nvPr>
            <p:ph idx="1"/>
            <p:custDataLst>
              <p:tags r:id="rId2"/>
            </p:custDataLst>
          </p:nvPr>
        </p:nvSpPr>
        <p:spPr/>
        <p:txBody>
          <a:bodyPr/>
          <a:lstStyle/>
          <a:p>
            <a:pPr>
              <a:buFontTx/>
              <a:buNone/>
            </a:pPr>
            <a:r>
              <a:rPr lang="en-CA" b="1" smtClean="0">
                <a:latin typeface="Courier New" charset="0"/>
                <a:cs typeface="Courier New" charset="0"/>
              </a:rPr>
              <a:t>log</a:t>
            </a:r>
            <a:r>
              <a:rPr lang="en-CA" b="1" baseline="-25000" smtClean="0">
                <a:latin typeface="Courier New" charset="0"/>
                <a:cs typeface="Courier New" charset="0"/>
              </a:rPr>
              <a:t>a</a:t>
            </a:r>
            <a:r>
              <a:rPr lang="en-CA" b="1" smtClean="0">
                <a:latin typeface="Courier New" charset="0"/>
                <a:cs typeface="Courier New" charset="0"/>
              </a:rPr>
              <a:t>b</a:t>
            </a:r>
            <a:r>
              <a:rPr lang="en-CA" smtClean="0"/>
              <a:t> means “the exponent that turns </a:t>
            </a:r>
            <a:r>
              <a:rPr lang="en-CA" b="1" smtClean="0">
                <a:latin typeface="Courier New" charset="0"/>
                <a:cs typeface="Courier New" charset="0"/>
              </a:rPr>
              <a:t>a</a:t>
            </a:r>
            <a:r>
              <a:rPr lang="en-CA" smtClean="0"/>
              <a:t> into </a:t>
            </a:r>
            <a:r>
              <a:rPr lang="en-CA" b="1" smtClean="0">
                <a:latin typeface="Courier New" charset="0"/>
                <a:cs typeface="Courier New" charset="0"/>
              </a:rPr>
              <a:t>b</a:t>
            </a:r>
            <a:r>
              <a:rPr lang="en-CA" smtClean="0"/>
              <a:t>”</a:t>
            </a:r>
          </a:p>
          <a:p>
            <a:pPr>
              <a:buFontTx/>
              <a:buNone/>
            </a:pPr>
            <a:r>
              <a:rPr lang="en-CA" b="1" smtClean="0">
                <a:latin typeface="Courier New" charset="0"/>
                <a:cs typeface="Courier New" charset="0"/>
              </a:rPr>
              <a:t>lg x</a:t>
            </a:r>
            <a:r>
              <a:rPr lang="en-CA" smtClean="0"/>
              <a:t> means “</a:t>
            </a:r>
            <a:r>
              <a:rPr lang="en-CA" b="1" smtClean="0">
                <a:latin typeface="Courier New" charset="0"/>
                <a:cs typeface="Courier New" charset="0"/>
              </a:rPr>
              <a:t>log</a:t>
            </a:r>
            <a:r>
              <a:rPr lang="en-CA" b="1" baseline="-25000" smtClean="0">
                <a:latin typeface="Courier New" charset="0"/>
                <a:cs typeface="Courier New" charset="0"/>
              </a:rPr>
              <a:t>2</a:t>
            </a:r>
            <a:r>
              <a:rPr lang="en-CA" b="1" smtClean="0">
                <a:latin typeface="Courier New" charset="0"/>
                <a:cs typeface="Courier New" charset="0"/>
              </a:rPr>
              <a:t>x</a:t>
            </a:r>
            <a:r>
              <a:rPr lang="en-CA" smtClean="0"/>
              <a:t>” (our usual log in CS)</a:t>
            </a:r>
          </a:p>
          <a:p>
            <a:pPr>
              <a:buFontTx/>
              <a:buNone/>
            </a:pPr>
            <a:r>
              <a:rPr lang="en-CA" b="1" smtClean="0">
                <a:latin typeface="Courier New" charset="0"/>
                <a:cs typeface="Courier New" charset="0"/>
              </a:rPr>
              <a:t>log x</a:t>
            </a:r>
            <a:r>
              <a:rPr lang="en-CA" smtClean="0"/>
              <a:t> means “</a:t>
            </a:r>
            <a:r>
              <a:rPr lang="en-CA" b="1" smtClean="0">
                <a:latin typeface="Courier New" charset="0"/>
                <a:cs typeface="Courier New" charset="0"/>
              </a:rPr>
              <a:t>log</a:t>
            </a:r>
            <a:r>
              <a:rPr lang="en-CA" b="1" baseline="-25000" smtClean="0">
                <a:latin typeface="Courier New" charset="0"/>
                <a:cs typeface="Courier New" charset="0"/>
              </a:rPr>
              <a:t>10</a:t>
            </a:r>
            <a:r>
              <a:rPr lang="en-CA" b="1" smtClean="0">
                <a:latin typeface="Courier New" charset="0"/>
                <a:cs typeface="Courier New" charset="0"/>
              </a:rPr>
              <a:t>x</a:t>
            </a:r>
            <a:r>
              <a:rPr lang="en-CA" smtClean="0"/>
              <a:t>” (the common log)</a:t>
            </a:r>
          </a:p>
          <a:p>
            <a:pPr>
              <a:buFontTx/>
              <a:buNone/>
            </a:pPr>
            <a:r>
              <a:rPr lang="en-CA" b="1" smtClean="0">
                <a:latin typeface="Courier New" charset="0"/>
                <a:cs typeface="Courier New" charset="0"/>
              </a:rPr>
              <a:t>ln x</a:t>
            </a:r>
            <a:r>
              <a:rPr lang="en-CA" smtClean="0"/>
              <a:t> means “</a:t>
            </a:r>
            <a:r>
              <a:rPr lang="en-CA" b="1" smtClean="0">
                <a:latin typeface="Courier New" charset="0"/>
                <a:cs typeface="Courier New" charset="0"/>
              </a:rPr>
              <a:t>log</a:t>
            </a:r>
            <a:r>
              <a:rPr lang="en-CA" b="1" baseline="-25000" smtClean="0">
                <a:latin typeface="Courier New" charset="0"/>
                <a:cs typeface="Courier New" charset="0"/>
              </a:rPr>
              <a:t>e</a:t>
            </a:r>
            <a:r>
              <a:rPr lang="en-CA" b="1" smtClean="0">
                <a:latin typeface="Courier New" charset="0"/>
                <a:cs typeface="Courier New" charset="0"/>
              </a:rPr>
              <a:t>x</a:t>
            </a:r>
            <a:r>
              <a:rPr lang="en-CA" smtClean="0"/>
              <a:t>” (the natural log)</a:t>
            </a:r>
          </a:p>
          <a:p>
            <a:pPr>
              <a:buFontTx/>
              <a:buNone/>
            </a:pPr>
            <a:endParaRPr lang="en-CA" smtClean="0"/>
          </a:p>
          <a:p>
            <a:pPr>
              <a:buFontTx/>
              <a:buNone/>
            </a:pPr>
            <a:r>
              <a:rPr lang="en-CA" smtClean="0"/>
              <a:t>But… </a:t>
            </a:r>
            <a:r>
              <a:rPr lang="en-CA" sz="2400" b="1" smtClean="0">
                <a:latin typeface="Courier New" charset="0"/>
                <a:cs typeface="Courier New" charset="0"/>
              </a:rPr>
              <a:t>O(lg n) = O(log n) = O(ln n)</a:t>
            </a:r>
            <a:r>
              <a:rPr lang="en-CA" smtClean="0"/>
              <a:t> because:</a:t>
            </a:r>
            <a:br>
              <a:rPr lang="en-CA" smtClean="0"/>
            </a:br>
            <a:r>
              <a:rPr lang="en-CA" smtClean="0"/>
              <a:t>	</a:t>
            </a:r>
            <a:r>
              <a:rPr lang="en-CA" b="1" smtClean="0">
                <a:latin typeface="Courier New" charset="0"/>
                <a:cs typeface="Courier New" charset="0"/>
              </a:rPr>
              <a:t>log</a:t>
            </a:r>
            <a:r>
              <a:rPr lang="en-CA" b="1" baseline="-25000" smtClean="0">
                <a:latin typeface="Courier New" charset="0"/>
                <a:cs typeface="Courier New" charset="0"/>
              </a:rPr>
              <a:t>a</a:t>
            </a:r>
            <a:r>
              <a:rPr lang="en-CA" b="1" smtClean="0">
                <a:latin typeface="Courier New" charset="0"/>
                <a:cs typeface="Courier New" charset="0"/>
              </a:rPr>
              <a:t>b = log</a:t>
            </a:r>
            <a:r>
              <a:rPr lang="en-CA" b="1" baseline="-25000" smtClean="0">
                <a:latin typeface="Courier New" charset="0"/>
                <a:cs typeface="Courier New" charset="0"/>
              </a:rPr>
              <a:t>c</a:t>
            </a:r>
            <a:r>
              <a:rPr lang="en-CA" b="1" smtClean="0">
                <a:latin typeface="Courier New" charset="0"/>
                <a:cs typeface="Courier New" charset="0"/>
              </a:rPr>
              <a:t>b / log</a:t>
            </a:r>
            <a:r>
              <a:rPr lang="en-CA" b="1" baseline="-25000" smtClean="0">
                <a:latin typeface="Courier New" charset="0"/>
                <a:cs typeface="Courier New" charset="0"/>
              </a:rPr>
              <a:t>c</a:t>
            </a:r>
            <a:r>
              <a:rPr lang="en-CA" b="1" smtClean="0">
                <a:latin typeface="Courier New" charset="0"/>
                <a:cs typeface="Courier New" charset="0"/>
              </a:rPr>
              <a:t>a</a:t>
            </a:r>
            <a:r>
              <a:rPr lang="en-CA" smtClean="0"/>
              <a:t>  (for </a:t>
            </a:r>
            <a:r>
              <a:rPr lang="en-CA" b="1" smtClean="0">
                <a:latin typeface="Courier New" charset="0"/>
                <a:cs typeface="Courier New" charset="0"/>
              </a:rPr>
              <a:t>c &gt; 1</a:t>
            </a:r>
            <a:r>
              <a:rPr lang="en-CA" smtClean="0"/>
              <a:t>)</a:t>
            </a:r>
            <a:endParaRPr lang="en-CA" b="1" smtClean="0">
              <a:latin typeface="Courier New" charset="0"/>
              <a:cs typeface="Courier New" charset="0"/>
            </a:endParaRPr>
          </a:p>
          <a:p>
            <a:pPr>
              <a:buFontTx/>
              <a:buNone/>
            </a:pPr>
            <a:r>
              <a:rPr lang="en-CA" smtClean="0"/>
              <a:t>	so, there’s just a constant factor between log bases</a:t>
            </a:r>
          </a:p>
        </p:txBody>
      </p:sp>
      <p:sp>
        <p:nvSpPr>
          <p:cNvPr id="819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5AC977-101E-46EF-A7F4-20C42CCCB151}" type="slidenum">
              <a:rPr lang="en-US" sz="1400" smtClean="0"/>
              <a:pPr/>
              <a:t>86</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custDataLst>
              <p:tags r:id="rId1"/>
            </p:custDataLst>
          </p:nvPr>
        </p:nvSpPr>
        <p:spPr/>
        <p:txBody>
          <a:bodyPr/>
          <a:lstStyle/>
          <a:p>
            <a:r>
              <a:rPr lang="en-US" smtClean="0"/>
              <a:t>Asymptotic Analysis Summary</a:t>
            </a:r>
          </a:p>
        </p:txBody>
      </p:sp>
      <p:sp>
        <p:nvSpPr>
          <p:cNvPr id="82947" name="Rectangle 3"/>
          <p:cNvSpPr>
            <a:spLocks noGrp="1" noChangeArrowheads="1"/>
          </p:cNvSpPr>
          <p:nvPr>
            <p:ph type="body" idx="1"/>
            <p:custDataLst>
              <p:tags r:id="rId2"/>
            </p:custDataLst>
          </p:nvPr>
        </p:nvSpPr>
        <p:spPr/>
        <p:txBody>
          <a:bodyPr/>
          <a:lstStyle/>
          <a:p>
            <a:r>
              <a:rPr lang="en-US" smtClean="0"/>
              <a:t>Determine what characterizes a problem’s size</a:t>
            </a:r>
          </a:p>
          <a:p>
            <a:r>
              <a:rPr lang="en-US" smtClean="0"/>
              <a:t>Express how much resources (time, memory, etc.) an algorithm requires as a function of input size using O(•), </a:t>
            </a:r>
            <a:r>
              <a:rPr lang="en-US" smtClean="0">
                <a:sym typeface="Symbol" pitchFamily="18" charset="2"/>
              </a:rPr>
              <a:t></a:t>
            </a:r>
            <a:r>
              <a:rPr lang="en-US" smtClean="0"/>
              <a:t>(•), </a:t>
            </a:r>
            <a:r>
              <a:rPr lang="en-US" smtClean="0">
                <a:sym typeface="Symbol" pitchFamily="18" charset="2"/>
              </a:rPr>
              <a:t></a:t>
            </a:r>
            <a:r>
              <a:rPr lang="en-US" smtClean="0"/>
              <a:t>(•)</a:t>
            </a:r>
          </a:p>
          <a:p>
            <a:pPr lvl="1"/>
            <a:r>
              <a:rPr lang="en-US" smtClean="0"/>
              <a:t>worst case</a:t>
            </a:r>
          </a:p>
          <a:p>
            <a:pPr lvl="1"/>
            <a:r>
              <a:rPr lang="en-US" smtClean="0"/>
              <a:t>best case</a:t>
            </a:r>
          </a:p>
          <a:p>
            <a:pPr lvl="1"/>
            <a:r>
              <a:rPr lang="en-US" smtClean="0"/>
              <a:t>average case</a:t>
            </a:r>
          </a:p>
          <a:p>
            <a:pPr lvl="1"/>
            <a:r>
              <a:rPr lang="en-US" smtClean="0"/>
              <a:t>common case</a:t>
            </a:r>
          </a:p>
          <a:p>
            <a:pPr lvl="1"/>
            <a:r>
              <a:rPr lang="en-US" smtClean="0">
                <a:solidFill>
                  <a:srgbClr val="FF0000"/>
                </a:solidFill>
              </a:rPr>
              <a:t>overall???</a:t>
            </a:r>
            <a:endParaRPr lang="en-US" smtClean="0"/>
          </a:p>
        </p:txBody>
      </p:sp>
      <p:sp>
        <p:nvSpPr>
          <p:cNvPr id="8294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4BD9E6-D0AD-4864-92FD-E21DFFF26413}" type="slidenum">
              <a:rPr lang="en-US" sz="1400" smtClean="0"/>
              <a:pPr/>
              <a:t>87</a:t>
            </a:fld>
            <a:endParaRPr lang="en-US" sz="1400" smtClean="0"/>
          </a:p>
        </p:txBody>
      </p:sp>
      <p:sp>
        <p:nvSpPr>
          <p:cNvPr id="5" name="TextBox 4" hidden="1"/>
          <p:cNvSpPr txBox="1"/>
          <p:nvPr>
            <p:custDataLst>
              <p:tags r:id="rId4"/>
            </p:custDataLst>
          </p:nvPr>
        </p:nvSpPr>
        <p:spPr>
          <a:xfrm>
            <a:off x="2843213" y="5661025"/>
            <a:ext cx="1495425" cy="369888"/>
          </a:xfrm>
          <a:prstGeom prst="rect">
            <a:avLst/>
          </a:prstGeom>
          <a:solidFill>
            <a:schemeClr val="accent5"/>
          </a:solidFill>
        </p:spPr>
        <p:txBody>
          <a:bodyPr wrap="none">
            <a:spAutoFit/>
          </a:bodyPr>
          <a:lstStyle/>
          <a:p>
            <a:pPr>
              <a:defRPr/>
            </a:pPr>
            <a:r>
              <a:rPr lang="en-CA" sz="1800" dirty="0"/>
              <a:t>IT DEPENDS</a:t>
            </a:r>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custDataLst>
              <p:tags r:id="rId1"/>
            </p:custDataLst>
          </p:nvPr>
        </p:nvSpPr>
        <p:spPr/>
        <p:txBody>
          <a:bodyPr/>
          <a:lstStyle/>
          <a:p>
            <a:r>
              <a:rPr lang="en-CA" smtClean="0"/>
              <a:t>Some Well-Known Horses </a:t>
            </a:r>
            <a:br>
              <a:rPr lang="en-CA" smtClean="0"/>
            </a:br>
            <a:r>
              <a:rPr lang="en-CA" smtClean="0"/>
              <a:t>from the Downs</a:t>
            </a:r>
          </a:p>
        </p:txBody>
      </p:sp>
      <p:sp>
        <p:nvSpPr>
          <p:cNvPr id="3" name="Content Placeholder 2"/>
          <p:cNvSpPr>
            <a:spLocks noGrp="1"/>
          </p:cNvSpPr>
          <p:nvPr>
            <p:ph idx="1"/>
            <p:custDataLst>
              <p:tags r:id="rId2"/>
            </p:custDataLst>
          </p:nvPr>
        </p:nvSpPr>
        <p:spPr/>
        <p:txBody>
          <a:bodyPr>
            <a:normAutofit fontScale="92500" lnSpcReduction="20000"/>
          </a:bodyPr>
          <a:lstStyle/>
          <a:p>
            <a:pPr>
              <a:buFontTx/>
              <a:buNone/>
              <a:defRPr/>
            </a:pPr>
            <a:r>
              <a:rPr lang="en-CA" dirty="0" smtClean="0"/>
              <a:t>For general problems (not particular algorithms):</a:t>
            </a:r>
          </a:p>
          <a:p>
            <a:pPr>
              <a:buFontTx/>
              <a:buNone/>
              <a:defRPr/>
            </a:pPr>
            <a:r>
              <a:rPr lang="en-CA" dirty="0" smtClean="0"/>
              <a:t>	We can prove lower bounds on any solution.</a:t>
            </a:r>
          </a:p>
          <a:p>
            <a:pPr>
              <a:buFontTx/>
              <a:buNone/>
              <a:defRPr/>
            </a:pPr>
            <a:r>
              <a:rPr lang="en-CA" dirty="0" smtClean="0"/>
              <a:t>	We can give example algorithms to establish “upper bounds” for the best possible solution.</a:t>
            </a:r>
          </a:p>
          <a:p>
            <a:pPr>
              <a:buFontTx/>
              <a:buNone/>
              <a:defRPr/>
            </a:pPr>
            <a:endParaRPr lang="en-CA" dirty="0" smtClean="0"/>
          </a:p>
          <a:p>
            <a:pPr>
              <a:buFontTx/>
              <a:buNone/>
              <a:defRPr/>
            </a:pPr>
            <a:r>
              <a:rPr lang="en-CA" dirty="0" smtClean="0"/>
              <a:t>Searching an unsorted list using comparisons: </a:t>
            </a:r>
            <a:br>
              <a:rPr lang="en-CA" dirty="0" smtClean="0"/>
            </a:br>
            <a:r>
              <a:rPr lang="en-CA" dirty="0" smtClean="0"/>
              <a:t>provably </a:t>
            </a:r>
            <a:r>
              <a:rPr lang="en-CA" dirty="0" smtClean="0">
                <a:sym typeface="Symbol"/>
              </a:rPr>
              <a:t>(n), linear search is O(n).</a:t>
            </a:r>
          </a:p>
          <a:p>
            <a:pPr>
              <a:buFontTx/>
              <a:buNone/>
              <a:defRPr/>
            </a:pPr>
            <a:endParaRPr lang="en-CA" dirty="0" smtClean="0"/>
          </a:p>
          <a:p>
            <a:pPr>
              <a:buFontTx/>
              <a:buNone/>
              <a:defRPr/>
            </a:pPr>
            <a:r>
              <a:rPr lang="en-CA" dirty="0" smtClean="0"/>
              <a:t>Sorting a list using comparisons: </a:t>
            </a:r>
            <a:br>
              <a:rPr lang="en-CA" dirty="0" smtClean="0"/>
            </a:br>
            <a:r>
              <a:rPr lang="en-CA" dirty="0" smtClean="0"/>
              <a:t>provably </a:t>
            </a:r>
            <a:r>
              <a:rPr lang="en-CA" dirty="0" smtClean="0">
                <a:sym typeface="Symbol"/>
              </a:rPr>
              <a:t>(n </a:t>
            </a:r>
            <a:r>
              <a:rPr lang="en-CA" dirty="0" err="1" smtClean="0">
                <a:sym typeface="Symbol"/>
              </a:rPr>
              <a:t>lg</a:t>
            </a:r>
            <a:r>
              <a:rPr lang="en-CA" dirty="0" smtClean="0">
                <a:sym typeface="Symbol"/>
              </a:rPr>
              <a:t> n), </a:t>
            </a:r>
            <a:r>
              <a:rPr lang="en-CA" dirty="0" err="1" smtClean="0">
                <a:sym typeface="Symbol"/>
              </a:rPr>
              <a:t>mergesort</a:t>
            </a:r>
            <a:r>
              <a:rPr lang="en-CA" dirty="0" smtClean="0">
                <a:sym typeface="Symbol"/>
              </a:rPr>
              <a:t> is O(n </a:t>
            </a:r>
            <a:r>
              <a:rPr lang="en-CA" dirty="0" err="1" smtClean="0">
                <a:sym typeface="Symbol"/>
              </a:rPr>
              <a:t>lg</a:t>
            </a:r>
            <a:r>
              <a:rPr lang="en-CA" dirty="0" smtClean="0">
                <a:sym typeface="Symbol"/>
              </a:rPr>
              <a:t> n).</a:t>
            </a:r>
            <a:endParaRPr lang="en-CA" dirty="0" smtClean="0"/>
          </a:p>
        </p:txBody>
      </p:sp>
      <p:sp>
        <p:nvSpPr>
          <p:cNvPr id="8397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0A6A08-509F-412E-9A90-9F2EE72E4671}" type="slidenum">
              <a:rPr lang="en-US" sz="1400" smtClean="0"/>
              <a:pPr/>
              <a:t>88</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custDataLst>
              <p:tags r:id="rId1"/>
            </p:custDataLst>
          </p:nvPr>
        </p:nvSpPr>
        <p:spPr/>
        <p:txBody>
          <a:bodyPr/>
          <a:lstStyle/>
          <a:p>
            <a:r>
              <a:rPr lang="en-CA" sz="4000" smtClean="0"/>
              <a:t>Aside: Who Cares About </a:t>
            </a:r>
            <a:r>
              <a:rPr lang="en-CA" sz="4000" smtClean="0">
                <a:sym typeface="Symbol" pitchFamily="18" charset="2"/>
              </a:rPr>
              <a:t></a:t>
            </a:r>
            <a:r>
              <a:rPr lang="en-CA" sz="4000" smtClean="0"/>
              <a:t>(lg (n!))?</a:t>
            </a:r>
            <a:br>
              <a:rPr lang="en-CA" sz="4000" smtClean="0"/>
            </a:br>
            <a:r>
              <a:rPr lang="en-CA" sz="4000" smtClean="0"/>
              <a:t>Can You Beat O(n lg n) Search?</a:t>
            </a:r>
          </a:p>
        </p:txBody>
      </p:sp>
      <p:sp>
        <p:nvSpPr>
          <p:cNvPr id="3" name="Content Placeholder 2"/>
          <p:cNvSpPr>
            <a:spLocks noGrp="1"/>
          </p:cNvSpPr>
          <p:nvPr>
            <p:ph idx="1"/>
            <p:custDataLst>
              <p:tags r:id="rId2"/>
            </p:custDataLst>
          </p:nvPr>
        </p:nvSpPr>
        <p:spPr/>
        <p:txBody>
          <a:bodyPr>
            <a:normAutofit fontScale="92500" lnSpcReduction="10000"/>
          </a:bodyPr>
          <a:lstStyle/>
          <a:p>
            <a:pPr>
              <a:buFontTx/>
              <a:buNone/>
              <a:defRPr/>
            </a:pPr>
            <a:r>
              <a:rPr lang="en-CA" dirty="0" smtClean="0"/>
              <a:t>Chew these over:</a:t>
            </a:r>
          </a:p>
          <a:p>
            <a:pPr marL="514350" indent="-514350">
              <a:buFontTx/>
              <a:buAutoNum type="arabicPeriod"/>
              <a:defRPr/>
            </a:pPr>
            <a:r>
              <a:rPr lang="en-CA" dirty="0" smtClean="0"/>
              <a:t>How many values can you represent with n bits?</a:t>
            </a:r>
          </a:p>
          <a:p>
            <a:pPr marL="514350" indent="-514350">
              <a:buFontTx/>
              <a:buAutoNum type="arabicPeriod"/>
              <a:defRPr/>
            </a:pPr>
            <a:r>
              <a:rPr lang="en-CA" dirty="0" smtClean="0"/>
              <a:t>Comparing two values (x &lt; y) gives you one bit of information.</a:t>
            </a:r>
          </a:p>
          <a:p>
            <a:pPr marL="514350" indent="-514350">
              <a:buFontTx/>
              <a:buAutoNum type="arabicPeriod"/>
              <a:defRPr/>
            </a:pPr>
            <a:r>
              <a:rPr lang="en-CA" dirty="0" smtClean="0"/>
              <a:t>There are n! possible ways to reorder a list.  We could number them: 1, 2, …, n!</a:t>
            </a:r>
          </a:p>
          <a:p>
            <a:pPr marL="514350" indent="-514350">
              <a:buFontTx/>
              <a:buAutoNum type="arabicPeriod"/>
              <a:defRPr/>
            </a:pPr>
            <a:r>
              <a:rPr lang="en-CA" dirty="0" smtClean="0"/>
              <a:t>Sorting basically means choosing which of those </a:t>
            </a:r>
            <a:r>
              <a:rPr lang="en-CA" dirty="0" err="1" smtClean="0"/>
              <a:t>reorderings</a:t>
            </a:r>
            <a:r>
              <a:rPr lang="en-CA" dirty="0" smtClean="0"/>
              <a:t>/numbers you’ll apply to your input.</a:t>
            </a:r>
          </a:p>
          <a:p>
            <a:pPr marL="514350" indent="-514350">
              <a:buFontTx/>
              <a:buAutoNum type="arabicPeriod"/>
              <a:defRPr/>
            </a:pPr>
            <a:r>
              <a:rPr lang="en-CA" dirty="0" smtClean="0"/>
              <a:t>How many comparisons does it take to pick among n! different values?</a:t>
            </a:r>
            <a:endParaRPr lang="en-CA" dirty="0"/>
          </a:p>
        </p:txBody>
      </p:sp>
      <p:sp>
        <p:nvSpPr>
          <p:cNvPr id="8499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4EA037-6202-4EC5-98C3-1CE249C72619}" type="slidenum">
              <a:rPr lang="en-US" sz="1400" smtClean="0"/>
              <a:pPr/>
              <a:t>89</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2"/>
            </p:custDataLst>
          </p:nvPr>
        </p:nvSpPr>
        <p:spPr/>
        <p:txBody>
          <a:bodyPr/>
          <a:lstStyle/>
          <a:p>
            <a:r>
              <a:rPr lang="en-US" smtClean="0"/>
              <a:t>Example Proof by Induction (Worked)</a:t>
            </a:r>
          </a:p>
        </p:txBody>
      </p:sp>
      <p:sp>
        <p:nvSpPr>
          <p:cNvPr id="10243" name="Rectangle 3"/>
          <p:cNvSpPr>
            <a:spLocks noGrp="1" noChangeArrowheads="1"/>
          </p:cNvSpPr>
          <p:nvPr>
            <p:ph type="body" idx="1"/>
            <p:custDataLst>
              <p:tags r:id="rId3"/>
            </p:custDataLst>
          </p:nvPr>
        </p:nvSpPr>
        <p:spPr/>
        <p:txBody>
          <a:bodyPr/>
          <a:lstStyle/>
          <a:p>
            <a:pPr>
              <a:buFontTx/>
              <a:buNone/>
            </a:pPr>
            <a:r>
              <a:rPr lang="en-US" sz="2400" dirty="0" smtClean="0">
                <a:solidFill>
                  <a:srgbClr val="FF0000"/>
                </a:solidFill>
              </a:rPr>
              <a:t>Following our insight, we only need one base case.</a:t>
            </a:r>
            <a:endParaRPr lang="en-US" sz="2400" dirty="0" smtClean="0"/>
          </a:p>
          <a:p>
            <a:pPr>
              <a:buFontTx/>
              <a:buNone/>
            </a:pPr>
            <a:r>
              <a:rPr lang="en-US" dirty="0" smtClean="0"/>
              <a:t>Base case (where n = 1): </a:t>
            </a:r>
          </a:p>
          <a:p>
            <a:pPr>
              <a:buFontTx/>
              <a:buNone/>
            </a:pPr>
            <a:r>
              <a:rPr lang="en-US" dirty="0" smtClean="0"/>
              <a:t>Consider any number x with one digit (0-9).</a:t>
            </a:r>
          </a:p>
          <a:p>
            <a:pPr>
              <a:buFontTx/>
              <a:buNone/>
            </a:pPr>
            <a:endParaRPr lang="en-US" dirty="0" smtClean="0"/>
          </a:p>
          <a:p>
            <a:pPr>
              <a:buFontTx/>
              <a:buNone/>
            </a:pPr>
            <a:r>
              <a:rPr lang="en-US" dirty="0" smtClean="0"/>
              <a:t>SD(x) =           = x</a:t>
            </a:r>
            <a:r>
              <a:rPr lang="en-US" baseline="-25000" dirty="0" smtClean="0"/>
              <a:t>1</a:t>
            </a:r>
            <a:r>
              <a:rPr lang="en-US" dirty="0" smtClean="0"/>
              <a:t> = x.  </a:t>
            </a:r>
          </a:p>
          <a:p>
            <a:pPr>
              <a:buFontTx/>
              <a:buNone/>
            </a:pPr>
            <a:endParaRPr lang="en-US" dirty="0" smtClean="0"/>
          </a:p>
          <a:p>
            <a:pPr>
              <a:buFontTx/>
              <a:buNone/>
            </a:pPr>
            <a:r>
              <a:rPr lang="en-US" dirty="0" smtClean="0"/>
              <a:t>So, it’s trivially true that SD(x) </a:t>
            </a:r>
            <a:r>
              <a:rPr lang="en-US" dirty="0" smtClean="0">
                <a:sym typeface="Symbol" pitchFamily="18" charset="2"/>
              </a:rPr>
              <a:t> </a:t>
            </a:r>
            <a:r>
              <a:rPr lang="en-US" dirty="0" smtClean="0"/>
              <a:t>x (mod 3).</a:t>
            </a:r>
          </a:p>
        </p:txBody>
      </p:sp>
      <p:sp>
        <p:nvSpPr>
          <p:cNvPr id="10244" name="Slide Number Placeholder 3"/>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1BAC54-A764-4038-B773-14F0F1203F51}" type="slidenum">
              <a:rPr lang="en-US" sz="1400" smtClean="0"/>
              <a:pPr/>
              <a:t>9</a:t>
            </a:fld>
            <a:endParaRPr lang="en-US" sz="1400" smtClean="0"/>
          </a:p>
        </p:txBody>
      </p:sp>
      <p:graphicFrame>
        <p:nvGraphicFramePr>
          <p:cNvPr id="10245" name="Object 39"/>
          <p:cNvGraphicFramePr>
            <a:graphicFrameLocks noChangeAspect="1"/>
          </p:cNvGraphicFramePr>
          <p:nvPr>
            <p:custDataLst>
              <p:tags r:id="rId5"/>
            </p:custDataLst>
          </p:nvPr>
        </p:nvGraphicFramePr>
        <p:xfrm>
          <a:off x="1979613" y="3789363"/>
          <a:ext cx="731837" cy="920750"/>
        </p:xfrm>
        <a:graphic>
          <a:graphicData uri="http://schemas.openxmlformats.org/presentationml/2006/ole">
            <mc:AlternateContent xmlns:mc="http://schemas.openxmlformats.org/markup-compatibility/2006">
              <mc:Choice xmlns:v="urn:schemas-microsoft-com:vml" Requires="v">
                <p:oleObj spid="_x0000_s10276" name="Equation" r:id="rId8" imgW="342751" imgH="431613" progId="Equation.3">
                  <p:embed/>
                </p:oleObj>
              </mc:Choice>
              <mc:Fallback>
                <p:oleObj name="Equation" r:id="rId8" imgW="342751" imgH="431613" progId="Equation.3">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3789363"/>
                        <a:ext cx="731837"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custDataLst>
              <p:tags r:id="rId1"/>
            </p:custDataLst>
          </p:nvPr>
        </p:nvSpPr>
        <p:spPr/>
        <p:txBody>
          <a:bodyPr/>
          <a:lstStyle/>
          <a:p>
            <a:r>
              <a:rPr lang="en-CA" smtClean="0"/>
              <a:t>Some Well-Known Horses </a:t>
            </a:r>
            <a:br>
              <a:rPr lang="en-CA" smtClean="0"/>
            </a:br>
            <a:r>
              <a:rPr lang="en-CA" smtClean="0"/>
              <a:t>from the Downs</a:t>
            </a:r>
          </a:p>
        </p:txBody>
      </p:sp>
      <p:sp>
        <p:nvSpPr>
          <p:cNvPr id="86019" name="Content Placeholder 2"/>
          <p:cNvSpPr>
            <a:spLocks noGrp="1"/>
          </p:cNvSpPr>
          <p:nvPr>
            <p:ph idx="1"/>
            <p:custDataLst>
              <p:tags r:id="rId2"/>
            </p:custDataLst>
          </p:nvPr>
        </p:nvSpPr>
        <p:spPr/>
        <p:txBody>
          <a:bodyPr/>
          <a:lstStyle/>
          <a:p>
            <a:r>
              <a:rPr lang="en-CA" smtClean="0"/>
              <a:t>Searching and Sorting: polynomial time, tractable</a:t>
            </a:r>
          </a:p>
          <a:p>
            <a:r>
              <a:rPr lang="en-CA" smtClean="0"/>
              <a:t>Traveling Salesman Problem: non-deterministic polynomial… can check a guess in polynomial time, </a:t>
            </a:r>
            <a:r>
              <a:rPr lang="en-CA" i="1" smtClean="0"/>
              <a:t>maybe</a:t>
            </a:r>
            <a:r>
              <a:rPr lang="en-CA" smtClean="0"/>
              <a:t> exponential time to solve.</a:t>
            </a:r>
          </a:p>
        </p:txBody>
      </p:sp>
      <p:pic>
        <p:nvPicPr>
          <p:cNvPr id="86020" name="Picture 7"/>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6675438" y="3429000"/>
            <a:ext cx="2468562"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3"/>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2357438" y="3857625"/>
            <a:ext cx="356235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TextBox 5"/>
          <p:cNvSpPr txBox="1">
            <a:spLocks noChangeArrowheads="1"/>
          </p:cNvSpPr>
          <p:nvPr>
            <p:custDataLst>
              <p:tags r:id="rId5"/>
            </p:custDataLst>
          </p:nvPr>
        </p:nvSpPr>
        <p:spPr bwMode="auto">
          <a:xfrm>
            <a:off x="1003300" y="6357938"/>
            <a:ext cx="7997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Are problems in NP really in P?  </a:t>
            </a:r>
            <a:r>
              <a:rPr lang="en-CA" b="1">
                <a:solidFill>
                  <a:srgbClr val="FF0000"/>
                </a:solidFill>
              </a:rPr>
              <a:t>$1M </a:t>
            </a:r>
            <a:r>
              <a:rPr lang="en-CA">
                <a:solidFill>
                  <a:srgbClr val="FF0000"/>
                </a:solidFill>
              </a:rPr>
              <a:t>prize to prove yea or nay.</a:t>
            </a:r>
          </a:p>
        </p:txBody>
      </p:sp>
      <p:sp>
        <p:nvSpPr>
          <p:cNvPr id="86023" name="Slide Number Placeholder 6"/>
          <p:cNvSpPr>
            <a:spLocks noGrp="1"/>
          </p:cNvSpPr>
          <p:nvPr>
            <p:ph type="sldNum" sz="quarter" idx="12"/>
            <p:custDataLst>
              <p:tags r:id="rId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841D12-0104-4654-8111-F2AD9F3A7BC3}" type="slidenum">
              <a:rPr lang="en-US" sz="1400" smtClean="0"/>
              <a:pPr/>
              <a:t>90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custDataLst>
              <p:tags r:id="rId1"/>
            </p:custDataLst>
          </p:nvPr>
        </p:nvSpPr>
        <p:spPr/>
        <p:txBody>
          <a:bodyPr/>
          <a:lstStyle/>
          <a:p>
            <a:r>
              <a:rPr lang="en-CA" smtClean="0"/>
              <a:t>Some Well-Known Horses </a:t>
            </a:r>
            <a:br>
              <a:rPr lang="en-CA" smtClean="0"/>
            </a:br>
            <a:r>
              <a:rPr lang="en-CA" smtClean="0"/>
              <a:t>from the Downs</a:t>
            </a:r>
          </a:p>
        </p:txBody>
      </p:sp>
      <p:sp>
        <p:nvSpPr>
          <p:cNvPr id="87043" name="Content Placeholder 2"/>
          <p:cNvSpPr>
            <a:spLocks noGrp="1"/>
          </p:cNvSpPr>
          <p:nvPr>
            <p:ph idx="1"/>
            <p:custDataLst>
              <p:tags r:id="rId2"/>
            </p:custDataLst>
          </p:nvPr>
        </p:nvSpPr>
        <p:spPr/>
        <p:txBody>
          <a:bodyPr/>
          <a:lstStyle/>
          <a:p>
            <a:r>
              <a:rPr lang="en-CA" sz="2400" smtClean="0"/>
              <a:t>Searching and Sorting numbers: P, tractable</a:t>
            </a:r>
          </a:p>
          <a:p>
            <a:r>
              <a:rPr lang="en-CA" sz="2400" smtClean="0"/>
              <a:t>Traveling Salesman Problem: NP, intractable</a:t>
            </a:r>
          </a:p>
          <a:p>
            <a:r>
              <a:rPr lang="en-CA" sz="2400" smtClean="0"/>
              <a:t>Halting Problem: uncomputable</a:t>
            </a:r>
          </a:p>
          <a:p>
            <a:pPr>
              <a:buFontTx/>
              <a:buNone/>
            </a:pPr>
            <a:endParaRPr lang="en-CA" sz="2400" smtClean="0"/>
          </a:p>
          <a:p>
            <a:pPr>
              <a:buFontTx/>
              <a:buNone/>
            </a:pPr>
            <a:r>
              <a:rPr lang="en-CA" sz="2400" smtClean="0"/>
              <a:t>Halting Problem: Does a given program halt on a given input.  Clearly solvable in many (interesting) cases, but provably unsolvable in general.</a:t>
            </a:r>
          </a:p>
          <a:p>
            <a:pPr>
              <a:buFontTx/>
              <a:buNone/>
            </a:pPr>
            <a:endParaRPr lang="en-CA" sz="2400" smtClean="0"/>
          </a:p>
          <a:p>
            <a:pPr>
              <a:buFontTx/>
              <a:buNone/>
            </a:pPr>
            <a:r>
              <a:rPr lang="en-CA" sz="2400" smtClean="0"/>
              <a:t>(We can substitute “halt on” for almost anything else interesting: “print the value 7 on”, “call a function named Buhler on”, “access memory location 0xDEADBEEF on”, …)</a:t>
            </a:r>
          </a:p>
        </p:txBody>
      </p:sp>
      <p:sp>
        <p:nvSpPr>
          <p:cNvPr id="8704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C01BCA-BBF7-4945-BD77-5D3DD36A5DAB}" type="slidenum">
              <a:rPr lang="en-US" sz="1400" smtClean="0"/>
              <a:pPr/>
              <a:t>91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custDataLst>
              <p:tags r:id="rId1"/>
            </p:custDataLst>
          </p:nvPr>
        </p:nvSpPr>
        <p:spPr/>
        <p:txBody>
          <a:bodyPr/>
          <a:lstStyle/>
          <a:p>
            <a:r>
              <a:rPr lang="en-US" smtClean="0"/>
              <a:t>To Do</a:t>
            </a:r>
          </a:p>
        </p:txBody>
      </p:sp>
      <p:sp>
        <p:nvSpPr>
          <p:cNvPr id="88067" name="Rectangle 3"/>
          <p:cNvSpPr>
            <a:spLocks noGrp="1" noChangeArrowheads="1"/>
          </p:cNvSpPr>
          <p:nvPr>
            <p:ph type="body" idx="1"/>
            <p:custDataLst>
              <p:tags r:id="rId2"/>
            </p:custDataLst>
          </p:nvPr>
        </p:nvSpPr>
        <p:spPr/>
        <p:txBody>
          <a:bodyPr/>
          <a:lstStyle/>
          <a:p>
            <a:r>
              <a:rPr lang="en-US" dirty="0" smtClean="0"/>
              <a:t>Find a teammate for labs and assignments </a:t>
            </a:r>
            <a:br>
              <a:rPr lang="en-US" dirty="0" smtClean="0"/>
            </a:br>
            <a:r>
              <a:rPr lang="en-US" dirty="0" smtClean="0"/>
              <a:t>(not necessarily the same!)</a:t>
            </a:r>
          </a:p>
          <a:p>
            <a:r>
              <a:rPr lang="en-US" dirty="0" smtClean="0"/>
              <a:t>Keep up with the quizzes and programming projects!</a:t>
            </a:r>
          </a:p>
          <a:p>
            <a:r>
              <a:rPr lang="en-US" dirty="0" smtClean="0"/>
              <a:t>Read </a:t>
            </a:r>
            <a:r>
              <a:rPr lang="en-US" dirty="0" err="1" smtClean="0"/>
              <a:t>Epp</a:t>
            </a:r>
            <a:r>
              <a:rPr lang="en-US" dirty="0" smtClean="0"/>
              <a:t> 9.2-9.3 (3</a:t>
            </a:r>
            <a:r>
              <a:rPr lang="en-US" baseline="30000" dirty="0" smtClean="0"/>
              <a:t>rd</a:t>
            </a:r>
            <a:r>
              <a:rPr lang="en-US" dirty="0" smtClean="0"/>
              <a:t> ed.) or 11.2-11.3 (4</a:t>
            </a:r>
            <a:r>
              <a:rPr lang="en-US" baseline="30000" dirty="0" smtClean="0"/>
              <a:t>th</a:t>
            </a:r>
            <a:r>
              <a:rPr lang="en-US" dirty="0" smtClean="0"/>
              <a:t> ed.) and </a:t>
            </a:r>
            <a:r>
              <a:rPr lang="en-US" dirty="0" err="1" smtClean="0"/>
              <a:t>Koffman</a:t>
            </a:r>
            <a:r>
              <a:rPr lang="en-US" dirty="0" smtClean="0"/>
              <a:t> 2.6</a:t>
            </a:r>
          </a:p>
          <a:p>
            <a:r>
              <a:rPr lang="en-US" dirty="0" smtClean="0"/>
              <a:t>Prepare for upcoming labs</a:t>
            </a:r>
          </a:p>
        </p:txBody>
      </p:sp>
      <p:sp>
        <p:nvSpPr>
          <p:cNvPr id="8806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8B395E-9003-4FC0-AD56-077FB5DD2BC3}" type="slidenum">
              <a:rPr lang="en-US" sz="1400" smtClean="0"/>
              <a:pPr/>
              <a:t>92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custDataLst>
              <p:tags r:id="rId1"/>
            </p:custDataLst>
          </p:nvPr>
        </p:nvSpPr>
        <p:spPr/>
        <p:txBody>
          <a:bodyPr/>
          <a:lstStyle/>
          <a:p>
            <a:r>
              <a:rPr lang="en-US" smtClean="0"/>
              <a:t>Coming Up</a:t>
            </a:r>
          </a:p>
        </p:txBody>
      </p:sp>
      <p:sp>
        <p:nvSpPr>
          <p:cNvPr id="89091" name="Rectangle 3"/>
          <p:cNvSpPr>
            <a:spLocks noGrp="1" noChangeArrowheads="1"/>
          </p:cNvSpPr>
          <p:nvPr>
            <p:ph type="body" idx="1"/>
            <p:custDataLst>
              <p:tags r:id="rId2"/>
            </p:custDataLst>
          </p:nvPr>
        </p:nvSpPr>
        <p:spPr/>
        <p:txBody>
          <a:bodyPr/>
          <a:lstStyle/>
          <a:p>
            <a:r>
              <a:rPr lang="en-US" dirty="0" smtClean="0"/>
              <a:t>Recursion and Induction</a:t>
            </a:r>
          </a:p>
          <a:p>
            <a:r>
              <a:rPr lang="en-US" dirty="0" smtClean="0"/>
              <a:t>Loop Invariants and Proving Program Correctness</a:t>
            </a:r>
          </a:p>
          <a:p>
            <a:r>
              <a:rPr lang="en-US" dirty="0" smtClean="0"/>
              <a:t>Call Stacks and Tail Recursion</a:t>
            </a:r>
          </a:p>
          <a:p>
            <a:r>
              <a:rPr lang="en-US" dirty="0" smtClean="0"/>
              <a:t>First written corrections due</a:t>
            </a:r>
          </a:p>
          <a:p>
            <a:r>
              <a:rPr lang="en-US" dirty="0" smtClean="0"/>
              <a:t>First Programming Project due</a:t>
            </a:r>
          </a:p>
        </p:txBody>
      </p:sp>
      <p:sp>
        <p:nvSpPr>
          <p:cNvPr id="8909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8DF822-FFA6-4135-8095-F493C29E6B08}" type="slidenum">
              <a:rPr lang="en-US" sz="1400" smtClean="0"/>
              <a:pPr/>
              <a:t>93</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cture">
  <a:themeElements>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C:\MSOffice\Templates\lecture.pot</Template>
  <TotalTime>7782</TotalTime>
  <Words>9417</Words>
  <Application>Microsoft Macintosh PowerPoint</Application>
  <PresentationFormat>On-screen Show (4:3)</PresentationFormat>
  <Paragraphs>1534</Paragraphs>
  <Slides>93</Slides>
  <Notes>85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96" baseType="lpstr">
      <vt:lpstr>lecture</vt:lpstr>
      <vt:lpstr>Equation</vt:lpstr>
      <vt:lpstr>Document</vt:lpstr>
      <vt:lpstr>CS221: Algorithms and  Data Structures Lecture #1 Complexity Theory and Asymptotic Analysis</vt:lpstr>
      <vt:lpstr>Today’s Outline</vt:lpstr>
      <vt:lpstr>Prog Proj #1 &amp; Teams</vt:lpstr>
      <vt:lpstr>Proof by...</vt:lpstr>
      <vt:lpstr>Example Proof by Induction</vt:lpstr>
      <vt:lpstr>Example Proof by Induction (Worked)</vt:lpstr>
      <vt:lpstr>Example Proof by Induction (Worked)</vt:lpstr>
      <vt:lpstr>Example Proof by Induction (INSIGHT FIRST!)</vt:lpstr>
      <vt:lpstr>Example Proof by Induction (Worked)</vt:lpstr>
      <vt:lpstr>Example Proof by Induction (Worked)</vt:lpstr>
      <vt:lpstr>Example Proof by Induction (Worked)</vt:lpstr>
      <vt:lpstr>Example Proof by Induction (Worked)</vt:lpstr>
      <vt:lpstr>Example Proof by Induction (Worked)</vt:lpstr>
      <vt:lpstr>Proof by Induction Pattern Reminder</vt:lpstr>
      <vt:lpstr>Induction Pattern to Prove P(n)</vt:lpstr>
      <vt:lpstr>Today’s Outline</vt:lpstr>
      <vt:lpstr>A Task to Solve and Analyze</vt:lpstr>
      <vt:lpstr>Analysis of Algorithms</vt:lpstr>
      <vt:lpstr>Asymptotic Analysis Hacks</vt:lpstr>
      <vt:lpstr>Rates of Growth</vt:lpstr>
      <vt:lpstr>Order Notation</vt:lpstr>
      <vt:lpstr>One Way to Think About Big-O</vt:lpstr>
      <vt:lpstr>One Way to Think About Big-O</vt:lpstr>
      <vt:lpstr>One Way to Think About Big-O</vt:lpstr>
      <vt:lpstr>One Way to Think About Big-O</vt:lpstr>
      <vt:lpstr>Order Notation</vt:lpstr>
      <vt:lpstr>One Way to Think About Big-</vt:lpstr>
      <vt:lpstr>One Way to Think About Big-</vt:lpstr>
      <vt:lpstr>One Way to Think About Big-Θ</vt:lpstr>
      <vt:lpstr>Order Notation</vt:lpstr>
      <vt:lpstr>Examples</vt:lpstr>
      <vt:lpstr>Today’s Outline</vt:lpstr>
      <vt:lpstr>Silicon Downs</vt:lpstr>
      <vt:lpstr>Race I</vt:lpstr>
      <vt:lpstr>Race I</vt:lpstr>
      <vt:lpstr>Race II</vt:lpstr>
      <vt:lpstr>Race II</vt:lpstr>
      <vt:lpstr>Race III</vt:lpstr>
      <vt:lpstr>Race III</vt:lpstr>
      <vt:lpstr>Race IV</vt:lpstr>
      <vt:lpstr>Race IV</vt:lpstr>
      <vt:lpstr>Race V</vt:lpstr>
      <vt:lpstr>Race V</vt:lpstr>
      <vt:lpstr>Race VI</vt:lpstr>
      <vt:lpstr>Race VII</vt:lpstr>
      <vt:lpstr>Silicon Downs</vt:lpstr>
      <vt:lpstr>Mounties Find Silicon Downs Fixed</vt:lpstr>
      <vt:lpstr>The VERY Fixed Parts</vt:lpstr>
      <vt:lpstr>USE those cheat sheets!</vt:lpstr>
      <vt:lpstr>Today’s Outline</vt:lpstr>
      <vt:lpstr>Terminology (Reminder)</vt:lpstr>
      <vt:lpstr>Types of analysis</vt:lpstr>
      <vt:lpstr>Analyzing Code</vt:lpstr>
      <vt:lpstr>Analyzing Code</vt:lpstr>
      <vt:lpstr>Analyzing Code</vt:lpstr>
      <vt:lpstr>Analyzing Code</vt:lpstr>
      <vt:lpstr>Analyzing Code</vt:lpstr>
      <vt:lpstr>Analyzing Code</vt:lpstr>
      <vt:lpstr>Analyzing Code</vt:lpstr>
      <vt:lpstr>Analyzing Code</vt:lpstr>
      <vt:lpstr>Today’s Outline</vt:lpstr>
      <vt:lpstr>More Examples Than You Can Shake a Stick At (#0)</vt:lpstr>
      <vt:lpstr>METYCSSA (#1)</vt:lpstr>
      <vt:lpstr>METYCSSA (#2)</vt:lpstr>
      <vt:lpstr>Three METYCSSA2 Approaches: Pure Math</vt:lpstr>
      <vt:lpstr>Three METYCSSA2 Approaches: Pure Math</vt:lpstr>
      <vt:lpstr>Three METYCSSA2 Approaches: Pure Math</vt:lpstr>
      <vt:lpstr>Three METYCSSA2 Approaches: Pure Math</vt:lpstr>
      <vt:lpstr>Three METYCSSA2 Approaches: Faster Code/Slower Code</vt:lpstr>
      <vt:lpstr>Three METYCSSA2 Approaches: Faster Code/Slower Code</vt:lpstr>
      <vt:lpstr>Three METYCSSA2 Approaches: Faster Code/Slower Code</vt:lpstr>
      <vt:lpstr>Three METYCSSA2 Approaches: Faster Code/Slower Code</vt:lpstr>
      <vt:lpstr>Three METYCSSA2 Approaches: Faster Code/Slower Code</vt:lpstr>
      <vt:lpstr>Three METYCSSA2 Approaches: Pretty Pictures!</vt:lpstr>
      <vt:lpstr>Three METYCSSA2 Approaches: Pretty Pictures!</vt:lpstr>
      <vt:lpstr>Three METYCSSA2 Approaches: Pretty Pictures!</vt:lpstr>
      <vt:lpstr>Note: Pretty Pictures and Faster/Slower are the Same(ish)</vt:lpstr>
      <vt:lpstr>METYCSSA (#3)</vt:lpstr>
      <vt:lpstr>METYCSSA (#4)</vt:lpstr>
      <vt:lpstr>METYCSSA (#5)</vt:lpstr>
      <vt:lpstr>METYCSSA (#6): Mergesort</vt:lpstr>
      <vt:lpstr>METYCSSA (#7): Fibonacci</vt:lpstr>
      <vt:lpstr>Example #7 continued</vt:lpstr>
      <vt:lpstr>Example #7:  Learning from Analysis</vt:lpstr>
      <vt:lpstr>Abstract Example (#8): It’s Log!</vt:lpstr>
      <vt:lpstr>Log Aside</vt:lpstr>
      <vt:lpstr>Asymptotic Analysis Summary</vt:lpstr>
      <vt:lpstr>Some Well-Known Horses  from the Downs</vt:lpstr>
      <vt:lpstr>Aside: Who Cares About (lg (n!))? Can You Beat O(n lg n) Search?</vt:lpstr>
      <vt:lpstr>Some Well-Known Horses  from the Downs</vt:lpstr>
      <vt:lpstr>Some Well-Known Horses  from the Downs</vt:lpstr>
      <vt:lpstr>To Do</vt:lpstr>
      <vt:lpstr>Coming Up</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#2 measuring hOw fast with a Big-Oh</dc:title>
  <dc:creator>Steve Wolfman</dc:creator>
  <cp:lastModifiedBy>Calvin Cheng</cp:lastModifiedBy>
  <cp:revision>131</cp:revision>
  <cp:lastPrinted>2000-01-07T21:01:43Z</cp:lastPrinted>
  <dcterms:created xsi:type="dcterms:W3CDTF">2000-01-07T19:39:37Z</dcterms:created>
  <dcterms:modified xsi:type="dcterms:W3CDTF">2014-09-24T20:05:31Z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