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7.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ink/ink1.xml" ContentType="application/inkml+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ink/ink2.xml" ContentType="application/inkml+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9.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10.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11.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12.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notesSlides/notesSlide13.xml" ContentType="application/vnd.openxmlformats-officedocument.presentationml.notesSlide+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0"/>
  </p:notesMasterIdLst>
  <p:handoutMasterIdLst>
    <p:handoutMasterId r:id="rId61"/>
  </p:handoutMasterIdLst>
  <p:sldIdLst>
    <p:sldId id="256" r:id="rId2"/>
    <p:sldId id="269" r:id="rId3"/>
    <p:sldId id="352" r:id="rId4"/>
    <p:sldId id="412" r:id="rId5"/>
    <p:sldId id="413" r:id="rId6"/>
    <p:sldId id="414" r:id="rId7"/>
    <p:sldId id="353" r:id="rId8"/>
    <p:sldId id="354" r:id="rId9"/>
    <p:sldId id="355" r:id="rId10"/>
    <p:sldId id="393" r:id="rId11"/>
    <p:sldId id="357" r:id="rId12"/>
    <p:sldId id="358" r:id="rId13"/>
    <p:sldId id="359" r:id="rId14"/>
    <p:sldId id="411" r:id="rId15"/>
    <p:sldId id="360" r:id="rId16"/>
    <p:sldId id="361" r:id="rId17"/>
    <p:sldId id="362" r:id="rId18"/>
    <p:sldId id="364" r:id="rId19"/>
    <p:sldId id="365" r:id="rId20"/>
    <p:sldId id="366" r:id="rId21"/>
    <p:sldId id="367" r:id="rId22"/>
    <p:sldId id="370" r:id="rId23"/>
    <p:sldId id="363" r:id="rId24"/>
    <p:sldId id="372" r:id="rId25"/>
    <p:sldId id="373" r:id="rId26"/>
    <p:sldId id="374" r:id="rId27"/>
    <p:sldId id="375" r:id="rId28"/>
    <p:sldId id="376" r:id="rId29"/>
    <p:sldId id="377" r:id="rId30"/>
    <p:sldId id="378" r:id="rId31"/>
    <p:sldId id="379" r:id="rId32"/>
    <p:sldId id="383" r:id="rId33"/>
    <p:sldId id="382" r:id="rId34"/>
    <p:sldId id="385" r:id="rId35"/>
    <p:sldId id="388" r:id="rId36"/>
    <p:sldId id="389" r:id="rId37"/>
    <p:sldId id="395" r:id="rId38"/>
    <p:sldId id="397" r:id="rId39"/>
    <p:sldId id="398" r:id="rId40"/>
    <p:sldId id="396" r:id="rId41"/>
    <p:sldId id="386" r:id="rId42"/>
    <p:sldId id="387" r:id="rId43"/>
    <p:sldId id="392" r:id="rId44"/>
    <p:sldId id="404" r:id="rId45"/>
    <p:sldId id="399" r:id="rId46"/>
    <p:sldId id="406" r:id="rId47"/>
    <p:sldId id="407" r:id="rId48"/>
    <p:sldId id="408" r:id="rId49"/>
    <p:sldId id="409" r:id="rId50"/>
    <p:sldId id="391" r:id="rId51"/>
    <p:sldId id="400" r:id="rId52"/>
    <p:sldId id="415" r:id="rId53"/>
    <p:sldId id="401" r:id="rId54"/>
    <p:sldId id="402" r:id="rId55"/>
    <p:sldId id="403" r:id="rId56"/>
    <p:sldId id="410" r:id="rId57"/>
    <p:sldId id="280" r:id="rId58"/>
    <p:sldId id="281" r:id="rId59"/>
  </p:sldIdLst>
  <p:sldSz cx="9144000" cy="6858000" type="screen4x3"/>
  <p:notesSz cx="7315200" cy="9601200"/>
  <p:custDataLst>
    <p:tags r:id="rId62"/>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9933"/>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9" autoAdjust="0"/>
    <p:restoredTop sz="79732" autoAdjust="0"/>
  </p:normalViewPr>
  <p:slideViewPr>
    <p:cSldViewPr>
      <p:cViewPr varScale="1">
        <p:scale>
          <a:sx n="55" d="100"/>
          <a:sy n="55" d="100"/>
        </p:scale>
        <p:origin x="-1593" y="-5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70" y="-84"/>
      </p:cViewPr>
      <p:guideLst>
        <p:guide orient="horz" pos="3023"/>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3182938" cy="471488"/>
          </a:xfrm>
          <a:prstGeom prst="rect">
            <a:avLst/>
          </a:prstGeom>
          <a:noFill/>
          <a:ln w="9525">
            <a:noFill/>
            <a:miter lim="800000"/>
            <a:headEnd/>
            <a:tailEnd/>
          </a:ln>
          <a:effectLst/>
        </p:spPr>
        <p:txBody>
          <a:bodyPr vert="horz" wrap="square" lIns="94870" tIns="47434" rIns="94870" bIns="47434" numCol="1" anchor="t" anchorCtr="0" compatLnSpc="1">
            <a:prstTxWarp prst="textNoShape">
              <a:avLst/>
            </a:prstTxWarp>
          </a:bodyPr>
          <a:lstStyle>
            <a:lvl1pPr defTabSz="948869">
              <a:defRPr sz="1200"/>
            </a:lvl1pPr>
          </a:lstStyle>
          <a:p>
            <a:pPr>
              <a:defRPr/>
            </a:pPr>
            <a:endParaRPr lang="en-US"/>
          </a:p>
        </p:txBody>
      </p:sp>
      <p:sp>
        <p:nvSpPr>
          <p:cNvPr id="145411" name="Rectangle 3"/>
          <p:cNvSpPr>
            <a:spLocks noGrp="1" noChangeArrowheads="1"/>
          </p:cNvSpPr>
          <p:nvPr>
            <p:ph type="dt" sz="quarter" idx="1"/>
          </p:nvPr>
        </p:nvSpPr>
        <p:spPr bwMode="auto">
          <a:xfrm>
            <a:off x="4135438" y="0"/>
            <a:ext cx="3182937" cy="471488"/>
          </a:xfrm>
          <a:prstGeom prst="rect">
            <a:avLst/>
          </a:prstGeom>
          <a:noFill/>
          <a:ln w="9525">
            <a:noFill/>
            <a:miter lim="800000"/>
            <a:headEnd/>
            <a:tailEnd/>
          </a:ln>
          <a:effectLst/>
        </p:spPr>
        <p:txBody>
          <a:bodyPr vert="horz" wrap="square" lIns="94870" tIns="47434" rIns="94870" bIns="47434" numCol="1" anchor="t" anchorCtr="0" compatLnSpc="1">
            <a:prstTxWarp prst="textNoShape">
              <a:avLst/>
            </a:prstTxWarp>
          </a:bodyPr>
          <a:lstStyle>
            <a:lvl1pPr algn="r" defTabSz="948869">
              <a:defRPr sz="1200"/>
            </a:lvl1pPr>
          </a:lstStyle>
          <a:p>
            <a:pPr>
              <a:defRPr/>
            </a:pPr>
            <a:endParaRPr lang="en-US"/>
          </a:p>
        </p:txBody>
      </p:sp>
      <p:sp>
        <p:nvSpPr>
          <p:cNvPr id="145412" name="Rectangle 4"/>
          <p:cNvSpPr>
            <a:spLocks noGrp="1" noChangeArrowheads="1"/>
          </p:cNvSpPr>
          <p:nvPr>
            <p:ph type="ftr" sz="quarter" idx="2"/>
          </p:nvPr>
        </p:nvSpPr>
        <p:spPr bwMode="auto">
          <a:xfrm>
            <a:off x="0" y="9132888"/>
            <a:ext cx="3182938" cy="471487"/>
          </a:xfrm>
          <a:prstGeom prst="rect">
            <a:avLst/>
          </a:prstGeom>
          <a:noFill/>
          <a:ln w="9525">
            <a:noFill/>
            <a:miter lim="800000"/>
            <a:headEnd/>
            <a:tailEnd/>
          </a:ln>
          <a:effectLst/>
        </p:spPr>
        <p:txBody>
          <a:bodyPr vert="horz" wrap="square" lIns="94870" tIns="47434" rIns="94870" bIns="47434" numCol="1" anchor="b" anchorCtr="0" compatLnSpc="1">
            <a:prstTxWarp prst="textNoShape">
              <a:avLst/>
            </a:prstTxWarp>
          </a:bodyPr>
          <a:lstStyle>
            <a:lvl1pPr defTabSz="948869">
              <a:defRPr sz="1200"/>
            </a:lvl1pPr>
          </a:lstStyle>
          <a:p>
            <a:pPr>
              <a:defRPr/>
            </a:pPr>
            <a:endParaRPr lang="en-US"/>
          </a:p>
        </p:txBody>
      </p:sp>
      <p:sp>
        <p:nvSpPr>
          <p:cNvPr id="145413" name="Rectangle 5"/>
          <p:cNvSpPr>
            <a:spLocks noGrp="1" noChangeArrowheads="1"/>
          </p:cNvSpPr>
          <p:nvPr>
            <p:ph type="sldNum" sz="quarter" idx="3"/>
          </p:nvPr>
        </p:nvSpPr>
        <p:spPr bwMode="auto">
          <a:xfrm>
            <a:off x="4135438" y="9132888"/>
            <a:ext cx="3182937" cy="471487"/>
          </a:xfrm>
          <a:prstGeom prst="rect">
            <a:avLst/>
          </a:prstGeom>
          <a:noFill/>
          <a:ln w="9525">
            <a:noFill/>
            <a:miter lim="800000"/>
            <a:headEnd/>
            <a:tailEnd/>
          </a:ln>
          <a:effectLst/>
        </p:spPr>
        <p:txBody>
          <a:bodyPr vert="horz" wrap="square" lIns="94870" tIns="47434" rIns="94870" bIns="47434" numCol="1" anchor="b" anchorCtr="0" compatLnSpc="1">
            <a:prstTxWarp prst="textNoShape">
              <a:avLst/>
            </a:prstTxWarp>
          </a:bodyPr>
          <a:lstStyle>
            <a:lvl1pPr algn="r" defTabSz="948869">
              <a:defRPr sz="1200"/>
            </a:lvl1pPr>
          </a:lstStyle>
          <a:p>
            <a:pPr>
              <a:defRPr/>
            </a:pPr>
            <a:fld id="{50C4C81F-D118-4559-BC02-7A907E9A2203}" type="slidenum">
              <a:rPr lang="en-US"/>
              <a:pPr>
                <a:defRPr/>
              </a:pPr>
              <a:t>‹#›</a:t>
            </a:fld>
            <a:endParaRPr lang="en-US"/>
          </a:p>
        </p:txBody>
      </p:sp>
    </p:spTree>
    <p:extLst>
      <p:ext uri="{BB962C8B-B14F-4D97-AF65-F5344CB8AC3E}">
        <p14:creationId xmlns:p14="http://schemas.microsoft.com/office/powerpoint/2010/main" val="295869262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1108.11633" units="1/cm"/>
          <inkml:channelProperty channel="Y" name="resolution" value="1959.74878" units="1/cm"/>
          <inkml:channelProperty channel="F" name="resolution" value="6.11696E-7" units="1/dev"/>
        </inkml:channelProperties>
      </inkml:inkSource>
      <inkml:timestamp xml:id="ts0" timeString="2014-09-29T19:06:18.603"/>
    </inkml:context>
    <inkml:brush xml:id="br0">
      <inkml:brushProperty name="width" value="0.05292" units="cm"/>
      <inkml:brushProperty name="height" value="0.05292" units="cm"/>
      <inkml:brushProperty name="color" value="#FF0000"/>
    </inkml:brush>
    <inkml:context xml:id="ctx1">
      <inkml:inkSource xml:id="inkSrc9">
        <inkml:traceFormat>
          <inkml:channel name="X" type="integer" max="11736" units="cm"/>
          <inkml:channel name="Y" type="integer" max="6600" units="cm"/>
        </inkml:traceFormat>
        <inkml:channelProperties>
          <inkml:channelProperty channel="X" name="resolution" value="400" units="1/cm"/>
          <inkml:channelProperty channel="Y" name="resolution" value="400" units="1/cm"/>
        </inkml:channelProperties>
      </inkml:inkSource>
      <inkml:timestamp xml:id="ts1" timeString="2014-09-29T19:07:06.642"/>
    </inkml:context>
  </inkml:definitions>
  <inkml:trace contextRef="#ctx0" brushRef="#br0">3426 11650 327,'0'0'150,"0"0"3,0 0-34,0 0-37,0 0-20,0 0-14,0 0-11,0 0-7,9-19-15,-9 19-15,0 0 0,0 0 0,-29-27 0,29 27 0,-37-8 0,12 8 0,-11 0 0,-14 0 0,-8 0 0,-9 0 0,-9 10 0,-4 2 0,-6-1 0,3 2 0,3-3 0,9 7 0,2-17 0,14 18 0,6-18 0,15 14 0,-1-14 0,12 10 0,6-10 0,17 0 0,-27 5 0,27-5 0,0 0 0,0 0 0,0 0 0,0 0 0,-9 26 0,9-26 0,9 32 0,0-12 0,-5 7 0,7 2 0,-4 8 0,4 4 0,-4-4 0,0 2 0,-7 1 0,0-2 0,0-1 0,0-3 0,-9 0 0,-5-2 0,5-5 0,-2 3 0,2-7 0,0 0 0,5-4 0,4-19 0,0 25 0,0-25 0,0 0 0,0 0 0,18 7 0,-18-7 0,22-7 0,-2 7 0,4 0 0,6 0 0,5 9 0,5-6 0,0 8 0,7-1 0,0 1 0,4-2 0,0-2 0,4-7 0,12 10 0,-14-10 0,17 0-129,1-5-71,11-7-10,-7-1 1</inkml:trace>
  <inkml:trace contextRef="#ctx0" brushRef="#br0" timeOffset="16651.6553">2937 12436 557,'0'0'167,"0"0"-13,-27-5-42,8 0-79,-24-14-33,5 9 0,-13-5 0,7 15 0,-7-6 0,9 17 0,1 4 0,-1 9 0,2 3 0,5 7 0,-6 1 0,-3 1 0,-9-7 0,1 3 0,-10-13 0,5 4 0,-1-11 0,4-5 0,10 1 0,8-3 0,7-5 0,12 7 0,17-7 0,0 0 0,-16 19 0,16-19 0,11 32 0,2-10 0,-1 7 0,8 6 0,4 6 0,1 1 0,-1 4 0,5-5 0,-5 5 0,-1-2 0,6-5 0,-9-4 0,0 2 0,0-13 0,-1 1 0,1-6 0,0-4 0,1-6 0,5-4 0,-1-5 0,10 7 0,3-7 0,9 5 0,6 3 0,7 7 0,3-6 0,-3 8 0,-1-12 0,8 3 0,-27-18-49,-6-10-151,-10-17-9,-4-11 4</inkml:trace>
  <inkml:trace contextRef="#ctx0" brushRef="#br0" timeOffset="17711.4126">11247 12241 443,'-27'7'167,"0"-7"12,5 10-33,22-10-58,-38 17-88,29 2 0,-15-7 0,13 13 0,-7-3 0,9 12 0,0 1 0,9 9 0,7 2 0,7 10 0,8 9 0,13 9 0,10 5 0,8 3 0,7 4 0,9-6 0,7-4 0,4-17 0,2-15 0,-4-12 0,-7-32 0,-6-13 0,-10-25 0,-2-17 0,-17-18 0,0-3 0,-19-7 0,-12-3 0,-10 4 0,-12 4 0,-23 6 0,-20 5 0,-14 18 0,-30-9 0,-1 1-82,-11 5-127,17-1 0,12 4-9</inkml:trace>
  <inkml:trace contextRef="#ctx0" brushRef="#br0" timeOffset="34973.5835">10965 13887 247,'0'0'101,"-27"-15"-10,27 15-18,-23-12-10,23 12-6,0 0-2,0 0-2,0 0-4,0 0-4,0 0 0,0 0-3,-20 0-2,0-7-2,20 7-14,-46-5-24,19 5 0,-11 0 0,7 0 0,-9-5 0,11 5 0,1 7 0,3-2 0,25-5 0,-31 16 0,31-16 0,-25 21 0,25-21 0,-26 12 0,6-5 0,2-2 0,-7-5 0,1 12 0,0-12 0,-3 10 0,4-10 0,-3 8 0,-1-8 0,0 6 0,-3-6 0,-6 0 0,-2 0 0,-7-4 0,-3 4 0,-6-5 0,-4 5 0,1-7 0,1 7 0,3 0 0,8 0 0,-1 0 0,8 0 0,9 7 0,-2-7 0,6 7 0,-1-7 0,5 10 0,-8-10 0,-2 7 0,-2-7 0,2 10 0,-4-10 0,-1 10 0,2-3 0,-3-7 0,1 10 0,-2-10 0,1 9 0,-6-9 0,-3 0 0,5 0 0,-3 0 0,0 0 0,4-7 0,2 7 0,2-5 0,1 5 0,4-9 0,-3 9 0,1-7 0,0 7 0,3-5 0,-5 5 0,2-9 0,1 9 0,-3 0 0,1 0 0,-5 0 0,-2 0 0,-1 0 0,0 11 0,2-11 0,-5 5 0,-1 2 0,-8-7 0,14 10 0,-18-10-82,1 0-109,-8 7-1,1-7-1,-1-7 2</inkml:trace>
  <inkml:trace contextRef="#ctx0" brushRef="#br0" timeOffset="39858.1133">17635 5709 636,'-9'21'181,"9"7"10,11 23-176,5 5-15,13 22 0,4 13 0,5 13 0,-2 7 0,2-2 0,-1-6 0,-8-13 0,-7-16 0,-8-16 0,-5-17 0,-9-21 0,0-20 0,0 0 0,0-29 0,-13-17 0,4-3 0,-22-29-24,6-3-33,-26-26-14,6 6 12,-21-18 2,10 14 18,-2 0 32,3 10 18,17 12 43,4 11 3,34 24 20,-9-6-4,34 22-31,-3-4-42,30 12 0,-2-13 0,17 12 0,11-14 0,18 0 0,6 0 0,27 2 0,13-2 0,29 3 0,19-1 0,19 10 0,15-6 0,21 5 0,11-2 0,10-3 0,-1-4 0,-1-2 0,1-7 0,-5-3 0,1 2 0,-19-6 0,2 6 0,-15-1 0,-4 13 0,-18 3 0,-12 9 0,-15 5 0,-17 8 0,-14 10 0,-24-7 0,-15 7 0,-16 10 0,-14-5 0,-16 4 0,-8 4 0,-9-3 0,-5 6 0,-4-1 0,-11 0 0,1-6 0,-10 4 0,-18-13 0,25 15 0,-25-15 0,0 0 0,11 21 0,-11-21 0,0 35 0,0-12 0,6 12 0,4 9 0,5 7 0,10 8 0,6 12 0,9 0 0,4 9 0,7-2 0,-2 3 0,2-6 0,-8-4 0,-1-12 0,-13-6 0,-9-9 0,-12-7 0,-23-12 0,-16-11 0,-20-2 0,-16-7 0,-28-5 0,-23 10 0,-16-10 0,-17 13 0,-14-1 0,-12 5 0,-19 9 0,-6-1 0,-7 15 0,-1-2 0,-14 8 0,-3 1 0,-9 2 0,-1-1 0,7 0 0,-7-8 0,-1-3 0,-11-7 0,-5-13 0,-17-6 0,-16-3 0,-13-8 0,-9 0 0,2 8 0,11-1 0,40 27 0,29 0-129,56 23-81,44-2-5,52 2 1</inkml:trace>
  <inkml:trace contextRef="#ctx0" brushRef="#br0" timeOffset="40954.1513">16766 5011 606,'-18'0'183,"18"0"-15,-9 21-102,18 4-66,-9-25 0,11 47 0,-11-15 0,11 14 0,0 1 0,3 8 0,2 6 0,4 10 0,4-3 0,-2 6 0,2-4 0,1-8 0,-5-9 0,-5-13 0,6-14 0,-21-26-133,0 0-72,8-39 2,1 5-9</inkml:trace>
  <inkml:trace contextRef="#ctx0" brushRef="#br0" timeOffset="41967.9917">23793 4357 430,'17'46'134,"-6"-10"3,1 3-77,1 5-20,-13-7-8,9 7-8,-9-7 11,0 2 1,-16-22 11,16-17 1,-29 0-48,29 0 0,-48-61 0,28 6 0,-12-24 0,15-2 0,3-14 0,14-1 0,13 4 0,12 8 0,17 19 0,5 18 0,13 23 0,4 19 0,3 35 0,-18 5-9,2 20-181,-17-6-3,-10 9-1,-17-7-1</inkml:trace>
  <inkml:trace contextRef="#ctx0" brushRef="#br0" timeOffset="43087.0956">20402 4810 129,'0'0'113,"0"0"4,0 0 3,0 0 15,0 0 3,-18 10-6,18-10-12,0 0-101,-9 27-19,9-27 0,0 39 0,0-2 0,0 19 0,15 15 0,3 24 0,2 17 0,5 18 0,6 14 0,-2 2 0,4 0 0,-4-21 0,9-9 0,-18-37-150,6-15-51,-12-40-2,4-9-4</inkml:trace>
  <inkml:trace contextRef="#ctx0" brushRef="#br0" timeOffset="43996.4743">20033 4169 723,'19'26'182,"-1"-9"-64,-18-17-118,33 31 0,-33-31 0,38 40 0,-20-19 0,0 4 0,-5-3 0,-6 0 0,2-5 0,-9 3 0,0-20 0,0 0 0,0 0 0,0 0 0,-16-7 0,16-13 0,-11-9 0,11-8 0,0 0 0,0-4 0,13-6 0,-3 8 0,5-3 0,1 12 0,3 5 0,2 11 0,1 14 0,2 9 0,-1 10 0,5 11 0,-3 7 0,1-5 0,-1 3 0,-3-3 0,-6-12 0,-16-20 0,24 22 0,-24-22 0,18-20 0,-11 1 0,2-9 0,0-2 0,0-7 0,4 5 0,-2 8 0,5 3 0,4 17 0,4 16 0,5 20 0,4 16 0,10 36 0,-6-8 0,8 21-206,-3-8-2,0-1-4,-9-21 2</inkml:trace>
  <inkml:trace contextRef="#ctx1" brushRef="#br0">7723 4771,'0'0</inkml:trace>
  <inkml:trace contextRef="#ctx0" brushRef="#br0" timeOffset="48816.4757">17960 5597 721,'-15'43'188,"8"21"-74,-16-25-114,12 29 0,-17-19 0,8 10 0,-7-12 0,7 6 0,-5-8 0,5-1 0,7 2 0,0-3 0,13 2 0,0-14 0,18 13 0,-10-27-117,17 3-75,-5-25 0,9-18 8,0-19 7</inkml:trace>
  <inkml:trace contextRef="#ctx0" brushRef="#br0" timeOffset="49285.4259">18423 5419 543,'33'-7'175,"-13"-9"1,6 36-47,-26-20-129,18 49 0,-18-10 0,-8 12 0,-10 15 0,-2 10 0,-9 12 0,0 10 0,-5 6 0,-3-6 0,14 15 0,-17-26-32,29 1-156,-4-32-3,19-14 2,-4-42 0</inkml:trace>
  <inkml:trace contextRef="#ctx0" brushRef="#br0" timeOffset="49759.7676">19079 5296 675,'17'0'176,"3"30"-4,-20-6-172,0 40 0,-18 1 0,-1 26 0,-17 9 0,-4 7 0,-4-1 0,-3-6 0,7-5 0,2-21 0,14-7 0,-5-37-22,29-30-160,0 0 0,44-11-2,-9-29 1</inkml:trace>
  <inkml:trace contextRef="#ctx0" brushRef="#br0" timeOffset="49769.7705">19525 5404 611,'25'0'169,"-25"0"-4,38 39-87,-38-3-78,0 21 0,-7 9 0,-4 9 0,-11 8 0,-1-4 0,3 2 0,-8-21 0,14-4-96,-2-15-74,16-21-4,0-20 2,21-20 0</inkml:trace>
  <inkml:trace contextRef="#ctx0" brushRef="#br0" timeOffset="49773.7722">19983 5204 636,'23'-8'166,"-23"8"-11,29 40-89,-36 8-66,7 30 0,-22 10 0,6 27 0,-10 2 0,3 10 0,-6-7 0,3-11 0,10-9 0,-6-26-85,13-18-100,2-29-4,7-27-8,23 0-3</inkml:trace>
  <inkml:trace contextRef="#ctx0" brushRef="#br0" timeOffset="53604.4396">15141 14995 426,'-20'0'158,"2"0"-4,-7 0-43,-17-10-23,6 10-14,-24-14-62,2 14-12,-19-12 0,-6 12 0,-15-8 0,1 8 0,-14-10 0,1 10 0,-5-10 0,10 1 0,10-5 0,13 1 0,13 5 0,24-1 0,12-1 0,33 10 0,0 0 0,0 0 0,46 0 0,-12 0 0,6 12 0,-2-5 0,8 4 0,-3-1 0,10 1 0,9-6 0,10-5 0,16 0 0,12 0 0,9-5 0,11-7 0,0-1 0,-4 4 0,-7-5 0,-15-1 0,-17 5 0,-25 0 0,-23 6 0,-29 4 0,-25-12 0,-37 4 0,-29 8 0,-34-5 0,-17 5 0,-29-15 0,2 6 0,8-6 0,3-17 0,43 15 0,26-15-124,62-7-100,41-3-5,43-4-4</inkml:trace>
  <inkml:trace contextRef="#ctx0" brushRef="#br0" timeOffset="57735.4327">15618 14993 332,'27'19'156,"-27"-19"4,29 0-46,-4 7-26,-25-7-18,46 0-10,-17 0-17,11 0-43,2-7 0,12 7 0,10 0 0,12 0 0,4 7 0,11-7 0,7 10 0,6 1 0,8 3 0,5 8 0,-5-7 0,-1 13 0,-11-13 0,2 3 0,-28-2 0,-8-5 0,-21-7 0,-21-4 0,-24 0 0,0 0 0,-44-31 0,-18 18 0,-12-4 0,-21-2 0,-17 2 0,-12 2 0,-18-2 0,-7 10 0,-12 0 0,-1 7 0,11 0 0,17 0 0,26 0 0,34 7 0,38-7 0,36 0 0,49 7 0,21-14 0,41 14 0,11-12-110,16 5-101,-2-7-3,10 7 0,-4 0 5</inkml:trace>
  <inkml:trace contextRef="#ctx0" brushRef="#br0" timeOffset="106781.3541">11745 8146 408,'0'0'143,"-36"-7"-6,7-3-51,5 10-25,-12-11-13,5 11-7,-11-9-1,7 9-3,-15-5-15,-1 5-22,-15-7 0,-3 7 0,-16-12 0,-2 4 0,-12-8 0,5 4 0,-10-4 0,6 2 0,-2-3 0,6 4 0,-1 1 0,1-2 0,-8 4 0,-2 3 0,-3-3 0,-6 5 0,-5 5 0,-2 0 0,0 0 0,-1 7 0,1 3 0,7-2 0,0 6 0,3-4 0,4 2 0,4-2 0,1-3 0,-1 3 0,6-10 0,-6 7 0,0-7 0,-2 7 0,-5-7 0,2 0 0,-4 0 0,2 0 0,6 6 0,1-6 0,7 7 0,3-7 0,1 3 0,11-3 0,-5 0 0,6 0 0,1 0 0,-3 0 0,-3 0 0,6 0 0,-2 0 0,2-3 0,7 3 0,4 0 0,1 0 0,4 0 0,6 0 0,2 0 0,1 0 0,7 0 0,-6 0 0,-3 0 0,2 3 0,-1-3 0,7 11 0,-8-3 0,6 1 0,2 2 0,-4-2 0,2 10 0,3-1 0,-3 3 0,8 7 0,1 3 0,0-2 0,2 6 0,3 4 0,4-5 0,7 7 0,3-4 0,4 2 0,3-7 0,8 7 0,6-7 0,-7 2 0,7-2 0,0-3 0,0-4 0,0 3 0,0-3 0,9 1 0,-2 0 0,8 5 0,7-4 0,3 3 0,-1-1 0,10-1 0,-5 3 0,6-3 0,-2-1 0,3 1 0,-9-5 0,4 2 0,-2-3 0,2-4 0,2 3 0,3-9 0,2-2 0,2 3 0,6-6 0,3-7 0,4 7 0,1-7 0,2 0 0,-3 0 0,-2-7 0,-4 7 0,-1-7 0,-1-1 0,-5 8 0,0-8 0,7 8 0,-1-7 0,10 7 0,9 0 0,3 0 0,6 7 0,10-7 0,-6 11 0,2-4 0,0 0 0,-2-7 0,-9 7 0,-4-7 0,-6 0 0,-1 7 0,2-7 0,3 10 0,1 0 0,9 3 0,-1-4 0,12 3 0,1-2 0,6-2 0,0-1 0,2-7 0,-4 7 0,2-7 0,0-7 0,-2 7 0,11-10 0,-4 5 0,6 5 0,7-8 0,-2 8 0,4 0 0,5 0 0,0 0 0,-5 8 0,7-8 0,-1 8 0,1-1 0,-4-7 0,1 9 0,-6-9 0,-6 7 0,-1-7 0,0 5 0,-10-5 0,5 8 0,-8-8 0,4 8 0,-1-8 0,-3 5 0,-5-5 0,-2 0 0,-8-5 0,-1-2 0,-8 2 0,-3-8 0,-2 1 0,2-5 0,0 2 0,1 0 0,-1-7 0,2 7 0,1-6 0,-1 3 0,-8-1 0,-3-1 0,-1 6 0,-12-3 0,-2-3 0,-5 6 0,-9-3 0,-6-3 0,-5-2 0,-8-7 0,-5 0 0,0-12 0,-13-8 0,1-10 0,-5-12 0,-1-5 0,0-10 0,-2 1 0,2 0 0,-2 4 0,-6 8 0,-3 14 0,0 22 0,-16 3 0,-6 13-112,-11 4-100,-3 4-10,-13 3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1108.11633" units="1/cm"/>
          <inkml:channelProperty channel="Y" name="resolution" value="1959.74878" units="1/cm"/>
          <inkml:channelProperty channel="F" name="resolution" value="6.11696E-7" units="1/dev"/>
        </inkml:channelProperties>
      </inkml:inkSource>
      <inkml:timestamp xml:id="ts0" timeString="2014-09-29T19:12:59.376"/>
    </inkml:context>
    <inkml:brush xml:id="br0">
      <inkml:brushProperty name="width" value="0.05292" units="cm"/>
      <inkml:brushProperty name="height" value="0.05292" units="cm"/>
      <inkml:brushProperty name="color" value="#FF0000"/>
    </inkml:brush>
  </inkml:definitions>
  <inkml:trace contextRef="#ctx0" brushRef="#br0">12623 9934 180,'0'26'108,"0"-26"4,-20 0-40,20 0-20,-28-7-21,28 7-13,-25-10-12,25 10-6,-22-12-5,22 12-2,-27-11 1,27 11 0,0 0 3,-18-9 3,18 9 3,0 0 3,0 0 2,0 0 0,-24-5 3,24 5 3,-23 0 5,23 0 4,-35 0 2,13 0 5,-9 0 0,6 5 3,-13-5-1,-2 0-1,-9-5-6,3 5-3,-5-5-5,0 5-3,1 0-3,4 0-4,-3 0-4,5 0-1,5 0-4,-7 0-1,1 5-2,-3-5-1,3 0 1,-6 0 2,6 5 2,-6-5 3,0 0 4,5 9 3,-6-9 1,5 11 1,-4-4 0,0 0 0,-2-7-3,4 8-2,-4-8-2,1 0-3,1 0-2,2 0-3,1 0 1,8-7-3,-3 7 2,-3-8 0,6 1 2,-3 7 1,-1-7 4,-5 7 1,0-8 2,-2 8 0,0 0 0,0-7-2,-1 7 1,4 0-3,-1 0-1,2 0-2,7 0 0,-7 0 0,7 7 1,-2-7 1,0 5 2,-1 5 0,1-3 0,-2 0 2,-1-7-1,8 12 0,-4-12-1,3 8-1,-4-8-1,4 5-1,-4-5-1,0 0-2,4 0 0,-8 0 0,5 0 0,-8 0-1,3 0 2,-5 0 0,2 7 1,-7-7 2,1 5 1,-8 3 1,3-8 1,-2 9 2,-2-4 0,8 0-1,-2-1-5,9 4 0,-4-8 0,13 8 0,-2-8 0,2 9 0,6-9 0,-1 0 0,-1 0 0,0 0 0,-8 0 0,4 0 0,-5 0 0,-1 0 0,1 0 0,-6 8 0,4-8 0,-3 12 0,1-5 0,2 3 0,2 2 0,-1 2 0,5-3 0,-5-2 0,1-1 0,-1 1 0,1-9 0,-2 0 0,-3 0 0,0-7 0,-5 0 0,-5-3 0,6 2 0,-3-1 0,3 1 0,1-4 0,0 12 0,6-9 0,0 9 0,0 0 0,7-3 0,-4 3 0,8 0 0,-8 0 0,8 0 0,5 0 0,-4 0 0,1 0 0,1 0 0,6-7 0,-2 7 0,1-8 0,-1 3 0,6-2 0,-3-2 0,1 2 0,1-2 0,-1 5 0,-4-6 0,-2 3 0,2 2 0,-13-5 0,-2 10 0,3-12 0,-10 12 0,2-7 0,-4 7 0,-3-5 0,-1 5 0,-1-7 0,2 7 0,-6-8 0,2 8 0,-2-9 0,-1 9 0,3-11 0,3 11 0,-4-7 0,1 7 0,7-7 0,-2 7 0,-1-12 0,0 5 0,-6-4 0,2 2 0,-4 1 0,-7-3 0,-5-1 0,2 6 0,-5 6 0,5-7 0,1 7 0,1 0 0,4 12 0,8-4 0,6-1 0,-2-7 0,3 12 0,-4-7 0,3 2 0,3-1 0,-3 1 0,1-7 0,0 12 0,10-12 0,-7 7 0,9-7 0,-8 5 0,-2-5 0,-2 7 0,-11-7 0,-1 4 0,-10-4 0,-1 9 0,-7-9 0,4 9 0,-1-9 0,4 8 0,0-8 0,9 0 0,7 0 0,3 0 0,5 0 0,1-13 0,7 0 0,-5 2 0,5-8 0,-1-4 0,5 4 0,2-9 0,9 2 0,-2-5 0,13-4 0,5-2 0,13-1 0,0-6 0,15-5 0,3 0 0,11-3 0,-2 1 0,9-2 0,8 6 0,3-2 0,6 3 0,5-1 0,9 8 0,1-3 0,10 3 0,7 9 0,6-3 0,5 4 0,10 3 0,1 5 0,6-2 0,10 11 0,4 6 0,-5 6 0,3 0 0,5 0 0,-5 6 0,-3 5 0,-2 1 0,-8 2 0,-6 0 0,-3-5 0,4 1 0,-12 1 0,1-2 0,-7-9 0,-1 0 0,2 5 0,1-5 0,2 0 0,-4-5 0,-5 5 0,3 0 0,-5 0 0,3-8 0,-7 8 0,4 0 0,-2 0 0,-2-8 0,-2 8 0,2-11 0,6 4 0,-4-5 0,0-6 0,5 3 0,-5-2 0,8-7 0,-3 9 0,0 0 0,6-4 0,-3 9 0,-3-2 0,4 4 0,2-4 0,-6 1 0,4 1 0,2-3 0,-2-1 0,-3-1 0,-1 0 0,6 3 0,2-5 0,5 4 0,-6 1 0,12 3 0,3-3 0,4 1 0,4 4 0,1-2 0,0 2 0,-9-3 0,4 5 0,-4-3 0,-12 8 0,-1 0 0,1 0 0,-1 0 0,1 8 0,5 2 0,-4-3 0,4 5 0,2-3 0,1 0 0,-4 5 0,-5-5 0,-9 1 0,-1 0 0,-11-2 0,-4 1 0,-2 1 0,-9-3 0,-1 3 0,-1-7 0,-3 6 0,-1-4 0,3 3 0,-6-8 0,4 7 0,-1-7 0,-4 0 0,2 0 0,3 0 0,2 0 0,3 0 0,0 0 0,4 0 0,3 9 0,-1-3 0,1 3 0,-1 1 0,3 4 0,-5-3 0,7 3 0,0 5 0,0 1 0,5 0 0,-6 5 0,1-2 0,-7 2 0,-6-3 0,-9 5 0,-3-6 0,-6 4 0,-9-6 0,0 4 0,6-4 0,-8 1 0,4 1 0,1-6 0,-6 7 0,7-7 0,-6-6 0,0 4 0,-3-1 0,-6-4 0,2-2 0,-20-6 0,31 12 0,-31-12 0,9 26 0,-9-8 0,-15 12 0,-6-5 0,-5 13 0,-25-3-159,-9-10-19,-14-9 0,-21-16-4,-16-14 1</inkml:trace>
  <inkml:trace contextRef="#ctx0" brushRef="#br0" timeOffset="3736.0777">1752 10165 604,'0'0'172,"18"8"0,-18-8-127,31 5-15,-13-5-30,-18 0 0,37-5 0,-16-2 0,7 7 0,1-7 0,7-2 0,-1 9 0,3-9 0,4 9 0,8-10 0,-4 10 0,8-7 0,-1 7 0,7 0 0,-2 0 0,0 0-2,-5 0-15,-2-7-2,-6 7-8,-14-7-8,2-1-18,-33 8-17,31-24-24,-31 24-31,-7-32-22,7 32-2,-24-33 11,24 33 4</inkml:trace>
  <inkml:trace contextRef="#ctx0" brushRef="#br0" timeOffset="4134.4303">2395 9860 297,'0'0'138,"0"0"6,20 0-52,-20 0-16,26 16-10,-6 2-3,-20-18-9,36 24-6,-36-24-10,44 40-31,-19-20-7,4 11 0,-2-9 0,-1 12 0,1-10 0,-3 4 0,-2-4 0,5-2 0,-7-5 0,-2 2 0,2-8 0,-20-11 0,25 16 0,-25-16 0,0 0 0,0 0 0,-12 30 0,-34-30 0,4 5-145,-27 2-40,-7 0-4,0 3 5,-13-10-4</inkml:trace>
  <inkml:trace contextRef="#ctx0" brushRef="#br0" timeOffset="27642.7973">17489 12417 344,'0'0'168,"0"0"-21,-21-10-15,21 10-28,0 0-22,0 0-36,-24-13-46,-2 8 0,-19-8 0,-15 3 0,-24-8 0,-23 4 0,-24-1 0,-5 2 0,-18-5 0,3 13 0,-2 0 0,20 5 0,12 0 0,26 0 0,15 9 0,24-2 0,20 3 0,17-3 0,19-7 0,0 0 0,0 0 0,30 21 0,-10-21 0,9 9 0,7-9 0,11 5 0,10 2 0,15 0 0,8 1 0,18 0 0,6 1 0,7 3 0,0-2 0,-10 2 0,-12-5 0,-12-2 0,-25-5 0,-30 0 0,-22 0 0,-29-16 0,-4 16-7,-12-8-200,10 8-9,3 0 2,14 0-7</inkml:trace>
  <inkml:trace contextRef="#ctx0" brushRef="#br0" timeOffset="28725.5152">15292 14031 573,'0'0'191,"-36"-7"-19,-19-14-85,1 14-87,-39-20 0,-5 13 0,-33-10 0,0 6 0,-19 4 0,6 2 0,8-1 0,5 13 0,20-5 0,27 5 0,19 0 0,27 5 0,11-5 0,27 0 0,0 0 0,45 11 0,-1-11 0,16 0 0,23 7 0,17-7 0,24 9 0,8-4 0,16 4 0,4 4 0,-1 2 0,-7-6 0,-14 10 0,-31-10 0,-10 5 0,-48-7-121,-41-7-94,0 0-2,-41 7-1</inkml:trace>
  <inkml:trace contextRef="#ctx0" brushRef="#br0" timeOffset="86606.0163">6880 15486 846,'-25'15'177,"-10"7"-177,-19-18 0,-1 16 0,-25-8 0,-2 5 0,-16-8 0,-3 5 0,-16-3 0,-1-3 0,2-3 0,5 2 0,13 10 0,-11-17 0,20 29 0,11-14-157,21 5-52,6-9 2,26-7-3</inkml:trace>
  <inkml:trace contextRef="#ctx0" brushRef="#br0" timeOffset="87048.5313">5823 15669 871,'7'53'152,"9"12"-152,-12-2 0,16 20 0,-13 0 0,4 2 0,4-5 0,-15-8 0,12-12 0,1-23-187,18-16-25,-6-21-2</inkml:trace>
  <inkml:trace contextRef="#ctx0" brushRef="#br0" timeOffset="87476.578">7206 15105 725,'-31'-19'197,"31"19"-96,-29-3-101,19 18 0,-22-3 0,14 18 0,-17 11 0,8 15 0,-10 20 0,8 19 0,2 12 0,7 20 0,7 13 0,13 6 0,0 0 0,22-6 0,9-16 0,9-16 0,15-23 0,-3-41 0,21-12 0,-9-32-35,16-7-177,-8-23-6,5-6 4</inkml:trace>
  <inkml:trace contextRef="#ctx0" brushRef="#br0" timeOffset="87898.9864">7722 15367 744,'-24'23'193,"19"9"-107,-12-15-86,17 27 0,-25 0 0,14 14 0,-4 0 0,10 10 0,5 0 0,16 5 0,8 1 0,16 0 0,14-12 0,12-10 0,-1-16 0,8-21 0,0-22 0,-13-30 0,-10-29 0,-19-20 0,-14-24 0,-17-7 0,-8-3 0,-13 8 0,-14 20 0,-10 11 0,8 49 0,-8 22-40,12 35-156,4 12-6,11 24-2</inkml:trace>
  <inkml:trace contextRef="#ctx0" brushRef="#br0" timeOffset="88337.28">8318 14704 785,'0'20'199,"18"4"-160,-4 3-39,30 20 0,-8-3 0,22 19 0,6-1 0,5 18 0,4 0 0,0 11 0,-10 16 0,-14 13 0,-20 14 0,-29 5 0,-11 18 0,-43-6 0,-12-11-144,-24-14-80,-9-31-6</inkml:trace>
  <inkml:trace contextRef="#ctx0" brushRef="#br0" timeOffset="89185.2056">854 9262 505,'0'0'176,"26"0"-3,-1 0-46,15 20-85,-5-8-42,21 16 0,-9-8 0,13 10 0,0-6 0,-2-1 0,10 8 0,-12-14 0,9 5-74,-12-8-106,-6-6 0,-16-8 4,-11-12 5,-20-12 17</inkml:trace>
  <inkml:trace contextRef="#ctx0" brushRef="#br0" timeOffset="89613.8171">1338 9229 373,'0'0'159,"0"0"-1,0 0-6,20 33-19,5-13-85,22 20-48,-10-7 0,19 8 0,-3-9 0,3 2 0,-5-7 0,-6-2 0,-10-11 0,-10 1 0,-25-15 0,15 32 0,-28-9 0,-1 0 0,-10 9 0,-7-4 0,4 10 0,-15-11 0,17 1-2,-12-1-189,5-8 1,-5-5 0,6-2 5</inkml:trace>
  <inkml:trace contextRef="#ctx0" brushRef="#br0" timeOffset="90520.9951">9801 15174 538,'36'0'170,"-36"0"-5,20 0-45,-20 0-90,0 0-30,0 0 0,0 0 0,-31-22 0,-4 5 0,6 4 0,-14-6 0,1 7 0,-3 4 0,-8 1 0,9 17 0,-5-10 0,13 24 0,-4-2-71,5 7-128,4-7-2,11 7 5,8-4 1</inkml:trace>
  <inkml:trace contextRef="#ctx0" brushRef="#br0" timeOffset="90963.3201">9766 15418 774,'0'0'191,"0"0"-133,0 0-58,-25-20 0,-10 5 0,-5 1 0,0 14 0,-16-16 0,10 16-90,1 9-104,12 5 0,6-2-3,16 10 5</inkml:trace>
  <inkml:trace contextRef="#ctx0" brushRef="#br0" timeOffset="91385.0173">10378 14685 617,'0'0'172,"15"21"7,-8 9-124,-10-11-55,3 25 0,-9 5 0,9 23 0,-15 4 0,8 16 0,-4 18 0,-6 3 0,8 10 0,-3 2-178,6 0-13,3-3-1,3-7-4</inkml:trace>
  <inkml:trace contextRef="#ctx0" brushRef="#br0" timeOffset="92168.432">6548 17100 698,'-9'36'183,"-6"-18"-41,-7-8-142,-10 16 0,-25-13 0,-5 6 0,-27-7 0,-3-1 0,-8-11 0,-9 0 0,7 0 0,2-13 0,18 13 0,6-8 0,27 16-124,23 5-65,26 5 0,11 7 5,20-1 7</inkml:trace>
  <inkml:trace contextRef="#ctx0" brushRef="#br0" timeOffset="92589.8236">5904 17324 545,'0'0'192,"15"-19"4,-15 19-106,0 0-90,24 37 0,-24-15 0,9 24 0,-2 3 0,-3 11 0,-4 7 0,5 3 0,-5 4 0,0-7 0,0 7 0,-11-23 0,11-7 0,-9-16-189,9-28-18,0 0 4,20-23 4</inkml:trace>
  <inkml:trace contextRef="#ctx0" brushRef="#br0" timeOffset="93052.1012">7098 16807 871,'-9'21'152,"0"11"-152,-7-7 0,16 24 0,-24-3 0,8 23 0,-2 11 0,-6 11 0,-3 11 0,3 9 0,6 0 0,3 1 0,10-3 0,5-14 0,18-10 0,6-19 0,25-8 0,2-33 0,16-13 0,-2-33 0,8-5 0,-9-20-142,-8-14-47,-9-4 0,-9-9 3</inkml:trace>
  <inkml:trace contextRef="#ctx0" brushRef="#br0" timeOffset="93516.4373">7324 17283 776,'0'0'194,"29"36"-141,-13-13-53,11 24 0,-12-9 0,7 19 0,-6-6 0,2-2 0,-5-6 0,0-8 0,-6-13 0,-7-22 0,0 0 0,20-8 0,-20-19 0,9-2 0,0-7 0,2-6 0,-2-5 0,0-4 0,4 0 0,-6-5 0,6 7 0,-6 2 0,8 12 0,1 19 0,4 16 0,2 25 0,11 21 0,-3 20 0,5 10 0,-4 2 0,3 0 0,-10-10 0,7-4 0,-24-27 0,13-18-71,-20-19-132,27-19 3,-19-16-3</inkml:trace>
  <inkml:trace contextRef="#ctx0" brushRef="#br0" timeOffset="93998.779">7976 16841 801,'25'-9'202,"-5"23"-182,11 18-20,0-6 0,15 21 0,3 14 0,2 15 0,-4 11 0,0 16 0,-9 8 0,-14 7 0,-6 14 0,-27-16 0,2 1 0,-26-13-5,-9-16-201,-7-21-3,2-23-1</inkml:trace>
  <inkml:trace contextRef="#ctx0" brushRef="#br0" timeOffset="94467.1129">8941 17113 669,'16'0'165,"12"0"2,12-13-145,-15-11-22,11 9 0,-5-10 0,2 4 0,-4-2 0,-2 5 0,1 9 0,-28 9 0,25 0-148,-25 0-20,13 27-6,-13-7 2,0 5-4</inkml:trace>
  <inkml:trace contextRef="#ctx0" brushRef="#br0" timeOffset="94883.4095">9103 17288 773,'0'0'189,"31"8"-128,-8-31-61,8 11 0,-7-12 0,5 0 0,-2 4 0,-9-7 0,11 5-82,-1-4-109,2 3-4,0 2 0</inkml:trace>
  <inkml:trace contextRef="#ctx0" brushRef="#br0" timeOffset="95799.9845">19874 10754 635,'-40'12'176,"-6"14"-4,6 21-132,-16 2-40,-4 15 0,-9 11 0,-6 13 0,-5 24 0,0 5 0,6 18 0,1 6 0,15 16 0,11-1 0,23 10 0,24-10 0,38-7 0,31-8 0,37-13 0,41-18 0,40-25 0,24-30 0,20-44 0,14-47 0,-5-65 0,-15-62 0,-38-64 0,-38-34 0,-61-33 0,-34 13 0,-54 13 0,-34 48 0,-48 49 0,-38 60 0,-27 64 0,-40 34 0,-6 38 0,-38 17-201,-18 14-2,-25 9-5,-4 2-1</inkml:trace>
  <inkml:trace contextRef="#ctx0" brushRef="#br0" timeOffset="96903.0907">11233 16433 774,'-19'10'199,"-1"-10"-149,20 0-50,-60 0 0,19 0 0,-27 0 0,3 7 0,-17 0 0,2-1 0,-9 11 0,7-3 0,8 7 0,1-8 0,20 15 0,-3-28 0,23 12-31,8-12-163,25 0 8,0 0 1,0-23 13</inkml:trace>
  <inkml:trace contextRef="#ctx0" brushRef="#br0" timeOffset="97361.4362">10566 16554 566,'27'11'184,"-5"1"-3,-2 13-89,-20-25-92,18 49 0,-18-7 0,0 21 0,7 7 0,-7 18 0,0 10 0,0 7 0,0 0 0,0-8 0,9-9 0,-14-31 0,10-23-124,-5-34-64,22-17-1,-7-31 3,5-22 3</inkml:trace>
  <inkml:trace contextRef="#ctx0" brushRef="#br0" timeOffset="97843.7307">11432 16165 779,'30'-10'201,"-30"10"-158,0 0-43,10 17 0,-10 12 0,-7-7 0,-2 17 0,-9 5 0,3 15 0,-6 9 0,1 14 0,-2 10 0,4 8 0,1 10 0,8 2 0,9 0 0,0-5 0,15-10 0,8-20 0,6-10 0,13-26 0,7-15 0,2-26 0,7 0 0,-16-16 0,7-12-66,-7-13-138,-6-3-1,-5-8 1</inkml:trace>
  <inkml:trace contextRef="#ctx0" brushRef="#br0" timeOffset="98332.6872">11745 16257 779,'9'17'187,"2"13"-130,11 19-57,-22-13 0,20 21 0,-15-4 0,4 4 0,-9-13 0,9-6 0,-9-18 0,0-20 0,0 0 0,0-39 0,0-7 0,11-10 0,-3-8 0,6-2 0,4-3 0,2 11 0,6 4 0,1 10 0,8 10 0,-12 20 0,10 14 0,-10 14 0,8 23 0,-9 12 0,5 19 0,-10 5 0,12 8 0,-24-15 0,19 7 0,-13-15-146,3-13-48,-5-18-4,-9-27 7</inkml:trace>
  <inkml:trace contextRef="#ctx0" brushRef="#br0" timeOffset="98347.6977">12494 16775 817,'0'0'192,"0"0"-178,-37 0-14,19 0 0,-22-7 0,-5 7 0,-6 0 0,-15 0 0,5 12 0,-10 0 0,13 15 0,1 2-163,10 4-28,13 2-7,8-2 5</inkml:trace>
  <inkml:trace contextRef="#ctx0" brushRef="#br0" timeOffset="98847.8925">11978 17264 525,'20'-14'165,"-2"-2"3,-4-13-58,17 19-55,-13-14-55,11 24 0,-9-17 0,11 17 0,-9 7 0,4 7 0,-10 4 0,0 8 0,-5 7 0,-4 8 0,-7 3 0,-9 0 0,-2 2 0,2 4 0,-7-6 0,-2 2 0,2-8 0,1-3 0,6-6 0,-2-5 0,11-24 0,0 30 0,0-30 0,0 0 0,24-12 0,3-3 0,-2-2 0,15-11 0,6 4 0,-1-8 0,10 6 0,-4 1 0,5 18 0,-16-11 0,11 18 0,-20 0-175,-2 20-16,-9-15 0,-2 2 5</inkml:trace>
  <inkml:trace contextRef="#ctx0" brushRef="#br0" timeOffset="99326.3913">12608 16331 407,'0'-61'169,"0"14"9,-5 5-28,5 42-31,14-35-119,10 35 0,-24 0 0,44 16 0,-14-8 0,9 19 0,1-1 0,1 13 0,-1 12 0,4 16 0,-17 16 0,-5 15 0,-13 21 0,-13 8 0,4 22 0,-34 3-75,-1 8-123,-5-9-5,0-19-6</inkml:trace>
  <inkml:trace contextRef="#ctx0" brushRef="#br0" timeOffset="99813.5775">13582 16477 485,'0'0'166,"0"0"9,0 0-37,18 29-79,-18-29-59,13 48 0,-13-25 0,6 17 0,-6 1 0,10 6 0,-4 4 0,7 2 0,-8 6 0,8 0 0,-8 2 0,-5-22 0,8 5 0,-8-20-181,0-24-18,23 5 3,-10-27-2</inkml:trace>
  <inkml:trace contextRef="#ctx0" brushRef="#br0" timeOffset="100300.9301">13833 16748 841,'0'0'182,"-27"22"-182,10 0 0,-23-22 0,0 12 0,-20-12 0,2 8 0,4 4 0,-15-8-9,14 12-193,8-11 2,12-1-10,8-4 6</inkml:trace>
  <inkml:trace contextRef="#ctx0" brushRef="#br0" timeOffset="100323.9421">14525 16313 932,'19'84'91,"-12"-6"-91,18 27 0,-12 5 0,-4 9 0,9 20 0,-14-13-42,18 3-168,0-17-12,17-20-5</inkml:trace>
  <inkml:trace contextRef="#ctx0" brushRef="#br0" timeOffset="103483.4721">16971 16804 882,'0'37'141,"4"14"-141,-9-9 0,5 7 0,-15 0 0,6-8 0,9 6 0,0-47 0,0 0-151,0 0-60,18-39-8,8-20-5</inkml:trace>
  <inkml:trace contextRef="#ctx0" brushRef="#br0" timeOffset="103945.9775">17547 16155 781,'-16'-34'196,"0"12"-150,-8-15-46,4 17 0,-16 1 0,3 19 0,-9 5 0,6 22 0,-2 6 0,5 16 0,6 23 0,7 6 0,7 20 0,8 7 0,5 10 0,5-4 0,8 1 0,-8-4 0,6-22 0,-11-16 0,0-28 0,0-42 0,-11-26-11,-3-33-180,14-21-3,0-16-1,16-7 0</inkml:trace>
  <inkml:trace contextRef="#ctx0" brushRef="#br0" timeOffset="104435.3258">17533 16497 792,'0'0'207,"-44"15"-183,23 6-24,-29-9 0,7 4 0,-13-2 0,-10-14 0,8 0 0,-2-16-140,11 0-67,5-13-5,10 2 1</inkml:trace>
  <inkml:trace contextRef="#ctx0" brushRef="#br0" timeOffset="104449.3366">16639 16265 863,'-7'-19'160,"7"-9"-160,21-3-96,27 6-102,13-4-15,7 7-6</inkml:trace>
  <inkml:trace contextRef="#ctx0" brushRef="#br0" timeOffset="104911.6754">18480 16744 772,'0'49'193,"0"2"-135,-6-17-58,14 4 0,-8-17 0,0-21 0,0 0 0,-11-28 0,11-23 0,0-10 0,0-19 0,11-4 0,1-4 0,10 3 0,2 7 0,3 23 0,6 20 0,5 17 0,2 29 0,0 20 0,2 26 0,-2 20 0,-6 16 0,-5 2 0,-2 15 0,-12-30 0,1-4-140,-7-32-71,10-29-6,-3-34-3</inkml:trace>
  <inkml:trace contextRef="#ctx0" brushRef="#br0" timeOffset="105411.0282">19272 15914 812,'0'16'205,"11"12"-199,5-7-6,12 9 0,1-8 0,3 9 0,12-4 0,1 5 0,3 2 0,1 1 0,2 5 0,-11 4 0,-4-2 0,-5 2 0,-18-5 0,-13-5 0,0-4 0,-13-6 0,-13-7 0,-5-6 0,-12 0 0,-6 1 0,-2 4 0,-7-2 0,7 27 0,-9-1 0,13 16-176,5 2-26,18 7-5,6-1 1</inkml:trace>
  <inkml:trace contextRef="#ctx0" brushRef="#br0" timeOffset="105882.3322">20182 16006 770,'0'-20'200,"0"20"-147,0 0-53,0 0 0,0 42 0,-16 4 0,2 17 0,-5 13 0,1 10 0,2 2 0,3 5 0,13-5 0,0-7 0,18-16 0,13-19 0,13-28 0,10-23 0,8-35 0,2-25 0,1-30 0,-5-18 0,-13-16 0,-12 0 0,-17 4 0,-18 18 0,-9 24 0,-27 24 0,-2 34 0,-30 25-62,-1 22-155,-11 12 1,0 13-7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defTabSz="967021">
              <a:defRPr sz="1200"/>
            </a:lvl1pPr>
          </a:lstStyle>
          <a:p>
            <a:pPr>
              <a:defRPr/>
            </a:pPr>
            <a:endParaRPr lang="en-US"/>
          </a:p>
        </p:txBody>
      </p:sp>
      <p:sp>
        <p:nvSpPr>
          <p:cNvPr id="1945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algn="r" defTabSz="967021">
              <a:defRPr sz="1200"/>
            </a:lvl1pPr>
          </a:lstStyle>
          <a:p>
            <a:pPr>
              <a:defRPr/>
            </a:pPr>
            <a:endParaRPr lang="en-US"/>
          </a:p>
        </p:txBody>
      </p:sp>
      <p:sp>
        <p:nvSpPr>
          <p:cNvPr id="60420"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eaVert" wrap="square" lIns="96635" tIns="48317" rIns="96635" bIns="4831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defTabSz="967021">
              <a:defRPr sz="1200"/>
            </a:lvl1pPr>
          </a:lstStyle>
          <a:p>
            <a:pPr>
              <a:defRPr/>
            </a:pPr>
            <a:endParaRPr lang="en-US"/>
          </a:p>
        </p:txBody>
      </p:sp>
      <p:sp>
        <p:nvSpPr>
          <p:cNvPr id="1946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algn="r" defTabSz="967021">
              <a:defRPr sz="1200"/>
            </a:lvl1pPr>
          </a:lstStyle>
          <a:p>
            <a:pPr>
              <a:defRPr/>
            </a:pPr>
            <a:fld id="{974EAC70-7725-400E-8B36-131FBBD3CD9E}" type="slidenum">
              <a:rPr lang="en-US"/>
              <a:pPr>
                <a:defRPr/>
              </a:pPr>
              <a:t>‹#›</a:t>
            </a:fld>
            <a:endParaRPr lang="en-US"/>
          </a:p>
        </p:txBody>
      </p:sp>
    </p:spTree>
    <p:extLst>
      <p:ext uri="{BB962C8B-B14F-4D97-AF65-F5344CB8AC3E}">
        <p14:creationId xmlns:p14="http://schemas.microsoft.com/office/powerpoint/2010/main" val="17716482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0E93E0D-9DA6-4F69-9154-9908072D6E54}" type="slidenum">
              <a:rPr lang="en-US" sz="1200" smtClean="0"/>
              <a:pPr/>
              <a:t>1</a:t>
            </a:fld>
            <a:endParaRPr 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r>
              <a:rPr lang="en-US" dirty="0" smtClean="0"/>
              <a:t>TODO (future</a:t>
            </a:r>
            <a:r>
              <a:rPr lang="en-US" baseline="0" dirty="0" smtClean="0"/>
              <a:t> terms): fix year/term!</a:t>
            </a:r>
          </a:p>
          <a:p>
            <a:endParaRPr lang="en-US" baseline="0" dirty="0" smtClean="0"/>
          </a:p>
          <a:p>
            <a:r>
              <a:rPr lang="en-US" baseline="0" dirty="0" smtClean="0"/>
              <a:t>TODO (future terms): prep </a:t>
            </a:r>
            <a:r>
              <a:rPr lang="en-US" baseline="0" dirty="0" err="1" smtClean="0"/>
              <a:t>fibonacci</a:t>
            </a:r>
            <a:r>
              <a:rPr lang="en-US" baseline="0" dirty="0" smtClean="0"/>
              <a:t> and shampoo code to illustrate call stack.</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1CB6257-D00A-4366-854D-49294E785527}" type="slidenum">
              <a:rPr lang="en-US" sz="1200" smtClean="0"/>
              <a:pPr/>
              <a:t>33</a:t>
            </a:fld>
            <a:endParaRPr lang="en-US"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[From 2011W2:] Run: ~cs221/World/2011W2/handouts/wolfman/fib.cc</a:t>
            </a:r>
          </a:p>
          <a:p>
            <a:r>
              <a:rPr lang="en-CA" dirty="0" smtClean="0"/>
              <a:t>Edit to show argument value.</a:t>
            </a:r>
          </a:p>
          <a:p>
            <a:endParaRPr lang="en-CA" dirty="0"/>
          </a:p>
        </p:txBody>
      </p:sp>
      <p:sp>
        <p:nvSpPr>
          <p:cNvPr id="4" name="Slide Number Placeholder 3"/>
          <p:cNvSpPr>
            <a:spLocks noGrp="1"/>
          </p:cNvSpPr>
          <p:nvPr>
            <p:ph type="sldNum" sz="quarter" idx="10"/>
          </p:nvPr>
        </p:nvSpPr>
        <p:spPr/>
        <p:txBody>
          <a:bodyPr/>
          <a:lstStyle/>
          <a:p>
            <a:pPr>
              <a:defRPr/>
            </a:pPr>
            <a:fld id="{974EAC70-7725-400E-8B36-131FBBD3CD9E}" type="slidenum">
              <a:rPr lang="en-US" smtClean="0"/>
              <a:pPr>
                <a:defRPr/>
              </a:pPr>
              <a:t>39</a:t>
            </a:fld>
            <a:endParaRPr lang="en-US"/>
          </a:p>
        </p:txBody>
      </p:sp>
    </p:spTree>
    <p:extLst>
      <p:ext uri="{BB962C8B-B14F-4D97-AF65-F5344CB8AC3E}">
        <p14:creationId xmlns:p14="http://schemas.microsoft.com/office/powerpoint/2010/main" val="161717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CA" dirty="0" smtClean="0">
                <a:solidFill>
                  <a:srgbClr val="FF0000"/>
                </a:solidFill>
              </a:rPr>
              <a:t>[From 2011W2]</a:t>
            </a:r>
            <a:r>
              <a:rPr lang="en-CA" baseline="0" dirty="0" smtClean="0">
                <a:solidFill>
                  <a:srgbClr val="FF0000"/>
                </a:solidFill>
              </a:rPr>
              <a:t> </a:t>
            </a:r>
            <a:r>
              <a:rPr lang="en-CA" dirty="0" smtClean="0">
                <a:solidFill>
                  <a:srgbClr val="FF0000"/>
                </a:solidFill>
              </a:rPr>
              <a:t>Endlessly greet!</a:t>
            </a:r>
          </a:p>
          <a:p>
            <a:pPr>
              <a:defRPr/>
            </a:pPr>
            <a:r>
              <a:rPr lang="en-CA" dirty="0" smtClean="0">
                <a:solidFill>
                  <a:srgbClr val="FF0000"/>
                </a:solidFill>
              </a:rPr>
              <a:t>Do code.</a:t>
            </a:r>
          </a:p>
          <a:p>
            <a:pPr>
              <a:defRPr/>
            </a:pPr>
            <a:r>
              <a:rPr lang="en-CA" dirty="0" smtClean="0">
                <a:solidFill>
                  <a:srgbClr val="FF0000"/>
                </a:solidFill>
              </a:rPr>
              <a:t>~cs221/World/2011W2/handouts/wolfman/endlessly-greet.cc</a:t>
            </a:r>
          </a:p>
          <a:p>
            <a:endParaRPr lang="en-CA" dirty="0"/>
          </a:p>
        </p:txBody>
      </p:sp>
      <p:sp>
        <p:nvSpPr>
          <p:cNvPr id="4" name="Slide Number Placeholder 3"/>
          <p:cNvSpPr>
            <a:spLocks noGrp="1"/>
          </p:cNvSpPr>
          <p:nvPr>
            <p:ph type="sldNum" sz="quarter" idx="10"/>
          </p:nvPr>
        </p:nvSpPr>
        <p:spPr/>
        <p:txBody>
          <a:bodyPr/>
          <a:lstStyle/>
          <a:p>
            <a:pPr>
              <a:defRPr/>
            </a:pPr>
            <a:fld id="{974EAC70-7725-400E-8B36-131FBBD3CD9E}" type="slidenum">
              <a:rPr lang="en-US" smtClean="0"/>
              <a:pPr>
                <a:defRPr/>
              </a:pPr>
              <a:t>49</a:t>
            </a:fld>
            <a:endParaRPr lang="en-US"/>
          </a:p>
        </p:txBody>
      </p:sp>
    </p:spTree>
    <p:extLst>
      <p:ext uri="{BB962C8B-B14F-4D97-AF65-F5344CB8AC3E}">
        <p14:creationId xmlns:p14="http://schemas.microsoft.com/office/powerpoint/2010/main" val="2515840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90B5FAC-3E7F-481A-B775-8CC68B73F30C}" type="slidenum">
              <a:rPr lang="en-US" sz="1200" smtClean="0"/>
              <a:pPr/>
              <a:t>57</a:t>
            </a:fld>
            <a:endParaRPr lang="en-US"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TODO (future terms): update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E22446E-89CF-433D-90BC-1DFAC94C2958}" type="slidenum">
              <a:rPr lang="en-US" sz="1200" smtClean="0"/>
              <a:pPr/>
              <a:t>58</a:t>
            </a:fld>
            <a:endParaRPr lang="en-US"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TODO (future terms): update</a:t>
            </a:r>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635979F-CED6-461F-BCE3-7EDEA86A57D5}" type="slidenum">
              <a:rPr lang="en-US" sz="1200" smtClean="0"/>
              <a:pPr/>
              <a:t>2</a:t>
            </a:fld>
            <a:endParaRPr 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C++11-style code</a:t>
            </a:r>
            <a:r>
              <a:rPr lang="en-CA" baseline="0" dirty="0" smtClean="0"/>
              <a:t> (ignoring the fact that algorithm already has a permutation function in it!):</a:t>
            </a:r>
            <a:endParaRPr lang="en-CA" dirty="0" smtClean="0"/>
          </a:p>
          <a:p>
            <a:endParaRPr lang="en-CA" dirty="0" smtClean="0"/>
          </a:p>
          <a:p>
            <a:r>
              <a:rPr lang="en-CA" dirty="0" smtClean="0"/>
              <a:t>#include &lt;</a:t>
            </a:r>
            <a:r>
              <a:rPr lang="en-CA" dirty="0" err="1" smtClean="0"/>
              <a:t>chrono</a:t>
            </a:r>
            <a:r>
              <a:rPr lang="en-CA" dirty="0" smtClean="0"/>
              <a:t>&gt;    // for seeding w/time</a:t>
            </a:r>
          </a:p>
          <a:p>
            <a:r>
              <a:rPr lang="en-CA" dirty="0" smtClean="0"/>
              <a:t>#include &lt;random&gt;</a:t>
            </a:r>
          </a:p>
          <a:p>
            <a:r>
              <a:rPr lang="en-CA" dirty="0" smtClean="0"/>
              <a:t>#include &lt;</a:t>
            </a:r>
            <a:r>
              <a:rPr lang="en-CA" dirty="0" err="1" smtClean="0"/>
              <a:t>iostream</a:t>
            </a:r>
            <a:r>
              <a:rPr lang="en-CA" dirty="0" smtClean="0"/>
              <a:t>&gt;</a:t>
            </a:r>
          </a:p>
          <a:p>
            <a:endParaRPr lang="en-CA" dirty="0" smtClean="0"/>
          </a:p>
          <a:p>
            <a:r>
              <a:rPr lang="en-CA" dirty="0" err="1" smtClean="0"/>
              <a:t>int</a:t>
            </a:r>
            <a:r>
              <a:rPr lang="en-CA" dirty="0" smtClean="0"/>
              <a:t> </a:t>
            </a:r>
            <a:r>
              <a:rPr lang="en-CA" dirty="0" err="1" smtClean="0"/>
              <a:t>choose_random_index</a:t>
            </a:r>
            <a:r>
              <a:rPr lang="en-CA" dirty="0" smtClean="0"/>
              <a:t>(</a:t>
            </a:r>
            <a:r>
              <a:rPr lang="en-CA" dirty="0" err="1" smtClean="0"/>
              <a:t>std</a:t>
            </a:r>
            <a:r>
              <a:rPr lang="en-CA" dirty="0" smtClean="0"/>
              <a:t>::string </a:t>
            </a:r>
            <a:r>
              <a:rPr lang="en-CA" dirty="0" err="1" smtClean="0"/>
              <a:t>const</a:t>
            </a:r>
            <a:r>
              <a:rPr lang="en-CA" dirty="0" smtClean="0"/>
              <a:t> &amp; </a:t>
            </a:r>
            <a:r>
              <a:rPr lang="en-CA" dirty="0" err="1" smtClean="0"/>
              <a:t>str</a:t>
            </a:r>
            <a:r>
              <a:rPr lang="en-CA" dirty="0" smtClean="0"/>
              <a:t>) {</a:t>
            </a:r>
          </a:p>
          <a:p>
            <a:r>
              <a:rPr lang="en-CA" dirty="0" smtClean="0"/>
              <a:t>  static unsigned seed = </a:t>
            </a:r>
            <a:r>
              <a:rPr lang="en-CA" dirty="0" err="1" smtClean="0"/>
              <a:t>std</a:t>
            </a:r>
            <a:r>
              <a:rPr lang="en-CA" dirty="0" smtClean="0"/>
              <a:t>::</a:t>
            </a:r>
            <a:r>
              <a:rPr lang="en-CA" dirty="0" err="1" smtClean="0"/>
              <a:t>chrono</a:t>
            </a:r>
            <a:r>
              <a:rPr lang="en-CA" dirty="0" smtClean="0"/>
              <a:t>::</a:t>
            </a:r>
            <a:r>
              <a:rPr lang="en-CA" dirty="0" err="1" smtClean="0"/>
              <a:t>system_clock</a:t>
            </a:r>
            <a:r>
              <a:rPr lang="en-CA" dirty="0" smtClean="0"/>
              <a:t>::now().</a:t>
            </a:r>
            <a:r>
              <a:rPr lang="en-CA" dirty="0" err="1" smtClean="0"/>
              <a:t>time_since_epoch</a:t>
            </a:r>
            <a:r>
              <a:rPr lang="en-CA" dirty="0" smtClean="0"/>
              <a:t>().count();</a:t>
            </a:r>
          </a:p>
          <a:p>
            <a:r>
              <a:rPr lang="en-CA" dirty="0" smtClean="0"/>
              <a:t>  static </a:t>
            </a:r>
            <a:r>
              <a:rPr lang="en-CA" dirty="0" err="1" smtClean="0"/>
              <a:t>std</a:t>
            </a:r>
            <a:r>
              <a:rPr lang="en-CA" dirty="0" smtClean="0"/>
              <a:t>::</a:t>
            </a:r>
            <a:r>
              <a:rPr lang="en-CA" dirty="0" err="1" smtClean="0"/>
              <a:t>default_random_engine</a:t>
            </a:r>
            <a:r>
              <a:rPr lang="en-CA" dirty="0" smtClean="0"/>
              <a:t> generator(seed);</a:t>
            </a:r>
          </a:p>
          <a:p>
            <a:r>
              <a:rPr lang="en-CA" dirty="0" smtClean="0"/>
              <a:t>  </a:t>
            </a:r>
            <a:r>
              <a:rPr lang="en-CA" dirty="0" err="1" smtClean="0"/>
              <a:t>std</a:t>
            </a:r>
            <a:r>
              <a:rPr lang="en-CA" dirty="0" smtClean="0"/>
              <a:t>::</a:t>
            </a:r>
            <a:r>
              <a:rPr lang="en-CA" dirty="0" err="1" smtClean="0"/>
              <a:t>uniform_int_distribution</a:t>
            </a:r>
            <a:r>
              <a:rPr lang="en-CA" dirty="0" smtClean="0"/>
              <a:t>&lt;</a:t>
            </a:r>
            <a:r>
              <a:rPr lang="en-CA" dirty="0" err="1" smtClean="0"/>
              <a:t>int</a:t>
            </a:r>
            <a:r>
              <a:rPr lang="en-CA" dirty="0" smtClean="0"/>
              <a:t>&gt; distribution(0,str.size()-1);</a:t>
            </a:r>
          </a:p>
          <a:p>
            <a:r>
              <a:rPr lang="en-CA" dirty="0" smtClean="0"/>
              <a:t>  return distribution(generator);</a:t>
            </a:r>
          </a:p>
          <a:p>
            <a:r>
              <a:rPr lang="en-CA" dirty="0" smtClean="0"/>
              <a:t>}</a:t>
            </a:r>
          </a:p>
          <a:p>
            <a:endParaRPr lang="en-CA" dirty="0" smtClean="0"/>
          </a:p>
          <a:p>
            <a:r>
              <a:rPr lang="en-CA" dirty="0" err="1" smtClean="0"/>
              <a:t>std</a:t>
            </a:r>
            <a:r>
              <a:rPr lang="en-CA" dirty="0" smtClean="0"/>
              <a:t>::string permute(</a:t>
            </a:r>
            <a:r>
              <a:rPr lang="en-CA" dirty="0" err="1" smtClean="0"/>
              <a:t>std</a:t>
            </a:r>
            <a:r>
              <a:rPr lang="en-CA" dirty="0" smtClean="0"/>
              <a:t>::string </a:t>
            </a:r>
            <a:r>
              <a:rPr lang="en-CA" dirty="0" err="1" smtClean="0"/>
              <a:t>str</a:t>
            </a:r>
            <a:r>
              <a:rPr lang="en-CA" dirty="0" smtClean="0"/>
              <a:t>) {</a:t>
            </a:r>
          </a:p>
          <a:p>
            <a:r>
              <a:rPr lang="en-CA" dirty="0" smtClean="0"/>
              <a:t>  // if s is empty</a:t>
            </a:r>
          </a:p>
          <a:p>
            <a:r>
              <a:rPr lang="en-CA" dirty="0" smtClean="0"/>
              <a:t>  if (</a:t>
            </a:r>
            <a:r>
              <a:rPr lang="en-CA" dirty="0" err="1" smtClean="0"/>
              <a:t>str.size</a:t>
            </a:r>
            <a:r>
              <a:rPr lang="en-CA" dirty="0" smtClean="0"/>
              <a:t>() == 0) {</a:t>
            </a:r>
          </a:p>
          <a:p>
            <a:r>
              <a:rPr lang="en-CA" dirty="0" smtClean="0"/>
              <a:t>    // just return s</a:t>
            </a:r>
          </a:p>
          <a:p>
            <a:r>
              <a:rPr lang="en-CA" dirty="0" smtClean="0"/>
              <a:t>    return </a:t>
            </a:r>
            <a:r>
              <a:rPr lang="en-CA" dirty="0" err="1" smtClean="0"/>
              <a:t>str</a:t>
            </a:r>
            <a:r>
              <a:rPr lang="en-CA" dirty="0" smtClean="0"/>
              <a:t>;</a:t>
            </a:r>
          </a:p>
          <a:p>
            <a:r>
              <a:rPr lang="en-CA" dirty="0" smtClean="0"/>
              <a:t>  } else {</a:t>
            </a:r>
          </a:p>
          <a:p>
            <a:r>
              <a:rPr lang="en-CA" dirty="0" smtClean="0"/>
              <a:t>    // choose random letter</a:t>
            </a:r>
          </a:p>
          <a:p>
            <a:r>
              <a:rPr lang="en-CA" dirty="0" smtClean="0"/>
              <a:t>    </a:t>
            </a:r>
            <a:r>
              <a:rPr lang="en-CA" dirty="0" err="1" smtClean="0"/>
              <a:t>int</a:t>
            </a:r>
            <a:r>
              <a:rPr lang="en-CA" dirty="0" smtClean="0"/>
              <a:t> index = </a:t>
            </a:r>
            <a:r>
              <a:rPr lang="en-CA" dirty="0" err="1" smtClean="0"/>
              <a:t>choose_random_index</a:t>
            </a:r>
            <a:r>
              <a:rPr lang="en-CA" dirty="0" smtClean="0"/>
              <a:t>(</a:t>
            </a:r>
            <a:r>
              <a:rPr lang="en-CA" dirty="0" err="1" smtClean="0"/>
              <a:t>str</a:t>
            </a:r>
            <a:r>
              <a:rPr lang="en-CA" dirty="0" smtClean="0"/>
              <a:t>);</a:t>
            </a:r>
          </a:p>
          <a:p>
            <a:r>
              <a:rPr lang="en-CA" dirty="0" smtClean="0"/>
              <a:t>    char c = </a:t>
            </a:r>
            <a:r>
              <a:rPr lang="en-CA" dirty="0" err="1" smtClean="0"/>
              <a:t>str</a:t>
            </a:r>
            <a:r>
              <a:rPr lang="en-CA" dirty="0" smtClean="0"/>
              <a:t>[index];</a:t>
            </a:r>
          </a:p>
          <a:p>
            <a:endParaRPr lang="en-CA" dirty="0" smtClean="0"/>
          </a:p>
          <a:p>
            <a:r>
              <a:rPr lang="en-CA" dirty="0" smtClean="0"/>
              <a:t>    // permute the rest</a:t>
            </a:r>
          </a:p>
          <a:p>
            <a:r>
              <a:rPr lang="en-CA" dirty="0" smtClean="0"/>
              <a:t>    </a:t>
            </a:r>
            <a:r>
              <a:rPr lang="en-CA" dirty="0" err="1" smtClean="0"/>
              <a:t>std</a:t>
            </a:r>
            <a:r>
              <a:rPr lang="en-CA" dirty="0" smtClean="0"/>
              <a:t>::string rest = </a:t>
            </a:r>
            <a:r>
              <a:rPr lang="en-CA" dirty="0" err="1" smtClean="0"/>
              <a:t>str.erase</a:t>
            </a:r>
            <a:r>
              <a:rPr lang="en-CA" dirty="0" smtClean="0"/>
              <a:t>(index, 1);</a:t>
            </a:r>
          </a:p>
          <a:p>
            <a:r>
              <a:rPr lang="en-CA" dirty="0" smtClean="0"/>
              <a:t>    </a:t>
            </a:r>
            <a:r>
              <a:rPr lang="en-CA" dirty="0" err="1" smtClean="0"/>
              <a:t>std</a:t>
            </a:r>
            <a:r>
              <a:rPr lang="en-CA" dirty="0" smtClean="0"/>
              <a:t>::string </a:t>
            </a:r>
            <a:r>
              <a:rPr lang="en-CA" dirty="0" err="1" smtClean="0"/>
              <a:t>rest_permuted</a:t>
            </a:r>
            <a:r>
              <a:rPr lang="en-CA" dirty="0" smtClean="0"/>
              <a:t> = permute(rest);</a:t>
            </a:r>
          </a:p>
          <a:p>
            <a:endParaRPr lang="en-CA" dirty="0" smtClean="0"/>
          </a:p>
          <a:p>
            <a:r>
              <a:rPr lang="en-CA" dirty="0" smtClean="0"/>
              <a:t>    // return random letter + rest</a:t>
            </a:r>
          </a:p>
          <a:p>
            <a:r>
              <a:rPr lang="en-CA" dirty="0" smtClean="0"/>
              <a:t>    return c + </a:t>
            </a:r>
            <a:r>
              <a:rPr lang="en-CA" dirty="0" err="1" smtClean="0"/>
              <a:t>rest_permuted</a:t>
            </a:r>
            <a:r>
              <a:rPr lang="en-CA" dirty="0" smtClean="0"/>
              <a:t>;</a:t>
            </a:r>
          </a:p>
          <a:p>
            <a:r>
              <a:rPr lang="en-CA" dirty="0" smtClean="0"/>
              <a:t>  }</a:t>
            </a:r>
          </a:p>
          <a:p>
            <a:r>
              <a:rPr lang="en-CA" dirty="0" smtClean="0"/>
              <a:t>}</a:t>
            </a:r>
          </a:p>
          <a:p>
            <a:endParaRPr lang="en-CA" dirty="0" smtClean="0"/>
          </a:p>
          <a:p>
            <a:r>
              <a:rPr lang="en-CA" dirty="0" err="1" smtClean="0"/>
              <a:t>int</a:t>
            </a:r>
            <a:r>
              <a:rPr lang="en-CA" dirty="0" smtClean="0"/>
              <a:t> main(</a:t>
            </a:r>
            <a:r>
              <a:rPr lang="en-CA" dirty="0" err="1" smtClean="0"/>
              <a:t>int</a:t>
            </a:r>
            <a:r>
              <a:rPr lang="en-CA" dirty="0" smtClean="0"/>
              <a:t> </a:t>
            </a:r>
            <a:r>
              <a:rPr lang="en-CA" dirty="0" err="1" smtClean="0"/>
              <a:t>argc</a:t>
            </a:r>
            <a:r>
              <a:rPr lang="en-CA" dirty="0" smtClean="0"/>
              <a:t>, char *</a:t>
            </a:r>
            <a:r>
              <a:rPr lang="en-CA" dirty="0" err="1" smtClean="0"/>
              <a:t>argv</a:t>
            </a:r>
            <a:r>
              <a:rPr lang="en-CA" dirty="0" smtClean="0"/>
              <a:t>[]) {</a:t>
            </a:r>
          </a:p>
          <a:p>
            <a:r>
              <a:rPr lang="en-CA" dirty="0" smtClean="0"/>
              <a:t>  if (</a:t>
            </a:r>
            <a:r>
              <a:rPr lang="en-CA" dirty="0" err="1" smtClean="0"/>
              <a:t>argc</a:t>
            </a:r>
            <a:r>
              <a:rPr lang="en-CA" dirty="0" smtClean="0"/>
              <a:t> != 2) {</a:t>
            </a:r>
          </a:p>
          <a:p>
            <a:r>
              <a:rPr lang="en-CA" dirty="0" smtClean="0"/>
              <a:t>    </a:t>
            </a:r>
            <a:r>
              <a:rPr lang="en-CA" dirty="0" err="1" smtClean="0"/>
              <a:t>std</a:t>
            </a:r>
            <a:r>
              <a:rPr lang="en-CA" dirty="0" smtClean="0"/>
              <a:t>::</a:t>
            </a:r>
            <a:r>
              <a:rPr lang="en-CA" dirty="0" err="1" smtClean="0"/>
              <a:t>cerr</a:t>
            </a:r>
            <a:r>
              <a:rPr lang="en-CA" dirty="0" smtClean="0"/>
              <a:t> &lt;&lt; "Usage: " &lt;&lt; </a:t>
            </a:r>
            <a:r>
              <a:rPr lang="en-CA" dirty="0" err="1" smtClean="0"/>
              <a:t>argv</a:t>
            </a:r>
            <a:r>
              <a:rPr lang="en-CA" dirty="0" smtClean="0"/>
              <a:t>[0] &lt;&lt; " &lt;string&gt;" &lt;&lt; </a:t>
            </a:r>
            <a:r>
              <a:rPr lang="en-CA" dirty="0" err="1" smtClean="0"/>
              <a:t>std</a:t>
            </a:r>
            <a:r>
              <a:rPr lang="en-CA" dirty="0" smtClean="0"/>
              <a:t>::</a:t>
            </a:r>
            <a:r>
              <a:rPr lang="en-CA" dirty="0" err="1" smtClean="0"/>
              <a:t>endl</a:t>
            </a:r>
            <a:r>
              <a:rPr lang="en-CA" dirty="0" smtClean="0"/>
              <a:t>;</a:t>
            </a:r>
          </a:p>
          <a:p>
            <a:r>
              <a:rPr lang="en-CA" dirty="0" smtClean="0"/>
              <a:t>    </a:t>
            </a:r>
            <a:r>
              <a:rPr lang="en-CA" dirty="0" err="1" smtClean="0"/>
              <a:t>std</a:t>
            </a:r>
            <a:r>
              <a:rPr lang="en-CA" dirty="0" smtClean="0"/>
              <a:t>::</a:t>
            </a:r>
            <a:r>
              <a:rPr lang="en-CA" dirty="0" err="1" smtClean="0"/>
              <a:t>cerr</a:t>
            </a:r>
            <a:r>
              <a:rPr lang="en-CA" dirty="0" smtClean="0"/>
              <a:t> &lt;&lt; "\</a:t>
            </a:r>
            <a:r>
              <a:rPr lang="en-CA" dirty="0" err="1" smtClean="0"/>
              <a:t>tPermutes</a:t>
            </a:r>
            <a:r>
              <a:rPr lang="en-CA" dirty="0" smtClean="0"/>
              <a:t> &lt;string&gt; randomly and prints the result." &lt;&lt; </a:t>
            </a:r>
            <a:r>
              <a:rPr lang="en-CA" dirty="0" err="1" smtClean="0"/>
              <a:t>std</a:t>
            </a:r>
            <a:r>
              <a:rPr lang="en-CA" dirty="0" smtClean="0"/>
              <a:t>::</a:t>
            </a:r>
            <a:r>
              <a:rPr lang="en-CA" dirty="0" err="1" smtClean="0"/>
              <a:t>endl</a:t>
            </a:r>
            <a:r>
              <a:rPr lang="en-CA" dirty="0" smtClean="0"/>
              <a:t>;</a:t>
            </a:r>
          </a:p>
          <a:p>
            <a:r>
              <a:rPr lang="en-CA" dirty="0" smtClean="0"/>
              <a:t>    return -1;</a:t>
            </a:r>
          </a:p>
          <a:p>
            <a:r>
              <a:rPr lang="en-CA" dirty="0" smtClean="0"/>
              <a:t>  }</a:t>
            </a:r>
          </a:p>
          <a:p>
            <a:endParaRPr lang="en-CA" dirty="0" smtClean="0"/>
          </a:p>
          <a:p>
            <a:r>
              <a:rPr lang="en-CA" dirty="0" smtClean="0"/>
              <a:t>  </a:t>
            </a:r>
            <a:r>
              <a:rPr lang="en-CA" dirty="0" err="1" smtClean="0"/>
              <a:t>std</a:t>
            </a:r>
            <a:r>
              <a:rPr lang="en-CA" dirty="0" smtClean="0"/>
              <a:t>::string </a:t>
            </a:r>
            <a:r>
              <a:rPr lang="en-CA" dirty="0" err="1" smtClean="0"/>
              <a:t>str</a:t>
            </a:r>
            <a:r>
              <a:rPr lang="en-CA" dirty="0" smtClean="0"/>
              <a:t>(</a:t>
            </a:r>
            <a:r>
              <a:rPr lang="en-CA" dirty="0" err="1" smtClean="0"/>
              <a:t>argv</a:t>
            </a:r>
            <a:r>
              <a:rPr lang="en-CA" dirty="0" smtClean="0"/>
              <a:t>[1]);</a:t>
            </a:r>
          </a:p>
          <a:p>
            <a:r>
              <a:rPr lang="en-CA" dirty="0" smtClean="0"/>
              <a:t>  </a:t>
            </a:r>
            <a:r>
              <a:rPr lang="en-CA" dirty="0" err="1" smtClean="0"/>
              <a:t>std</a:t>
            </a:r>
            <a:r>
              <a:rPr lang="en-CA" dirty="0" smtClean="0"/>
              <a:t>::</a:t>
            </a:r>
            <a:r>
              <a:rPr lang="en-CA" dirty="0" err="1" smtClean="0"/>
              <a:t>cout</a:t>
            </a:r>
            <a:r>
              <a:rPr lang="en-CA" dirty="0" smtClean="0"/>
              <a:t> &lt;&lt; permute(</a:t>
            </a:r>
            <a:r>
              <a:rPr lang="en-CA" dirty="0" err="1" smtClean="0"/>
              <a:t>str</a:t>
            </a:r>
            <a:r>
              <a:rPr lang="en-CA" dirty="0" smtClean="0"/>
              <a:t>) &lt;&lt; </a:t>
            </a:r>
            <a:r>
              <a:rPr lang="en-CA" dirty="0" err="1" smtClean="0"/>
              <a:t>std</a:t>
            </a:r>
            <a:r>
              <a:rPr lang="en-CA" dirty="0" smtClean="0"/>
              <a:t>::</a:t>
            </a:r>
            <a:r>
              <a:rPr lang="en-CA" dirty="0" err="1" smtClean="0"/>
              <a:t>endl</a:t>
            </a:r>
            <a:r>
              <a:rPr lang="en-CA" dirty="0" smtClean="0"/>
              <a:t>;</a:t>
            </a:r>
          </a:p>
          <a:p>
            <a:r>
              <a:rPr lang="en-CA" dirty="0" smtClean="0"/>
              <a:t>}</a:t>
            </a:r>
          </a:p>
          <a:p>
            <a:endParaRPr lang="en-CA" dirty="0"/>
          </a:p>
        </p:txBody>
      </p:sp>
      <p:sp>
        <p:nvSpPr>
          <p:cNvPr id="4" name="Slide Number Placeholder 3"/>
          <p:cNvSpPr>
            <a:spLocks noGrp="1"/>
          </p:cNvSpPr>
          <p:nvPr>
            <p:ph type="sldNum" sz="quarter" idx="10"/>
          </p:nvPr>
        </p:nvSpPr>
        <p:spPr/>
        <p:txBody>
          <a:bodyPr/>
          <a:lstStyle/>
          <a:p>
            <a:pPr>
              <a:defRPr/>
            </a:pPr>
            <a:fld id="{974EAC70-7725-400E-8B36-131FBBD3CD9E}" type="slidenum">
              <a:rPr lang="en-US" smtClean="0"/>
              <a:pPr>
                <a:defRPr/>
              </a:pPr>
              <a:t>6</a:t>
            </a:fld>
            <a:endParaRPr lang="en-US"/>
          </a:p>
        </p:txBody>
      </p:sp>
    </p:spTree>
    <p:extLst>
      <p:ext uri="{BB962C8B-B14F-4D97-AF65-F5344CB8AC3E}">
        <p14:creationId xmlns:p14="http://schemas.microsoft.com/office/powerpoint/2010/main" val="428665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sym typeface="Arial" charset="0"/>
              </a:rPr>
              <a:t>Rabbit population simulation:</a:t>
            </a:r>
            <a:br>
              <a:rPr lang="en-US" smtClean="0">
                <a:sym typeface="Arial" charset="0"/>
              </a:rPr>
            </a:br>
            <a:r>
              <a:rPr lang="en-US" smtClean="0">
                <a:sym typeface="Arial" charset="0"/>
              </a:rPr>
              <a:t>1. Each pair of mature rabbits has one baby/month.</a:t>
            </a:r>
            <a:br>
              <a:rPr lang="en-US" smtClean="0">
                <a:sym typeface="Arial" charset="0"/>
              </a:rPr>
            </a:br>
            <a:r>
              <a:rPr lang="en-US" smtClean="0">
                <a:sym typeface="Arial" charset="0"/>
              </a:rPr>
              <a:t>2. Rabbits mature at month two.</a:t>
            </a:r>
            <a:br>
              <a:rPr lang="en-US" smtClean="0">
                <a:sym typeface="Arial" charset="0"/>
              </a:rPr>
            </a:br>
            <a:r>
              <a:rPr lang="en-US" smtClean="0">
                <a:sym typeface="Arial" charset="0"/>
              </a:rPr>
              <a:t>3. Rabbits are immortal.</a:t>
            </a:r>
          </a:p>
          <a:p>
            <a:endParaRPr lang="en-CA"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A13514F-F58B-466B-B7CF-D68E98F96742}" type="slidenum">
              <a:rPr lang="en-US" sz="1200" smtClean="0"/>
              <a:pPr/>
              <a:t>9</a:t>
            </a:fld>
            <a:endParaRPr 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EB5D009-A662-4AB0-BB08-0666A9A0B2B2}" type="slidenum">
              <a:rPr lang="en-US" sz="1200" smtClean="0"/>
              <a:pPr/>
              <a:t>11</a:t>
            </a:fld>
            <a:endParaRPr 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May be worth discussing where</a:t>
            </a:r>
            <a:r>
              <a:rPr lang="en-CA" baseline="0" dirty="0" smtClean="0"/>
              <a:t> the proof breaks down when respecting the issues of number representation (which is (mostly only) at the point where we equate * with multiplication.</a:t>
            </a:r>
          </a:p>
          <a:p>
            <a:endParaRPr lang="en-CA" dirty="0"/>
          </a:p>
        </p:txBody>
      </p:sp>
      <p:sp>
        <p:nvSpPr>
          <p:cNvPr id="4" name="Slide Number Placeholder 3"/>
          <p:cNvSpPr>
            <a:spLocks noGrp="1"/>
          </p:cNvSpPr>
          <p:nvPr>
            <p:ph type="sldNum" sz="quarter" idx="10"/>
          </p:nvPr>
        </p:nvSpPr>
        <p:spPr/>
        <p:txBody>
          <a:bodyPr/>
          <a:lstStyle/>
          <a:p>
            <a:pPr>
              <a:defRPr/>
            </a:pPr>
            <a:fld id="{974EAC70-7725-400E-8B36-131FBBD3CD9E}" type="slidenum">
              <a:rPr lang="en-US" smtClean="0"/>
              <a:pPr>
                <a:defRPr/>
              </a:pPr>
              <a:t>15</a:t>
            </a:fld>
            <a:endParaRPr lang="en-US"/>
          </a:p>
        </p:txBody>
      </p:sp>
    </p:spTree>
    <p:extLst>
      <p:ext uri="{BB962C8B-B14F-4D97-AF65-F5344CB8AC3E}">
        <p14:creationId xmlns:p14="http://schemas.microsoft.com/office/powerpoint/2010/main" val="955556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dirty="0" smtClean="0"/>
              <a:t>Base case: an empty string cannot be permuted; so returning the empty string is correct.</a:t>
            </a:r>
          </a:p>
          <a:p>
            <a:endParaRPr lang="en-CA" dirty="0" smtClean="0"/>
          </a:p>
          <a:p>
            <a:r>
              <a:rPr lang="en-CA" dirty="0" smtClean="0"/>
              <a:t>Induction hypothesis: Assume that our call to permute(</a:t>
            </a:r>
            <a:r>
              <a:rPr lang="en-CA" dirty="0" err="1" smtClean="0"/>
              <a:t>substr</a:t>
            </a:r>
            <a:r>
              <a:rPr lang="en-CA" dirty="0" smtClean="0"/>
              <a:t>) works (uniformly randomly permutes </a:t>
            </a:r>
            <a:r>
              <a:rPr lang="en-CA" dirty="0" err="1" smtClean="0"/>
              <a:t>substr</a:t>
            </a:r>
            <a:r>
              <a:rPr lang="en-CA" dirty="0" smtClean="0"/>
              <a:t>).</a:t>
            </a:r>
          </a:p>
          <a:p>
            <a:endParaRPr lang="en-CA" dirty="0" smtClean="0"/>
          </a:p>
          <a:p>
            <a:r>
              <a:rPr lang="en-CA" dirty="0" smtClean="0"/>
              <a:t>We choose the first letter uniformly at random from across the string.  To get a random permutation, we need only randomly permute the remaining letters.  When we call permute(</a:t>
            </a:r>
            <a:r>
              <a:rPr lang="en-CA" dirty="0" err="1" smtClean="0"/>
              <a:t>substr</a:t>
            </a:r>
            <a:r>
              <a:rPr lang="en-CA" dirty="0" smtClean="0"/>
              <a:t>), it does exactly that.</a:t>
            </a:r>
          </a:p>
          <a:p>
            <a:endParaRPr lang="en-CA" dirty="0" smtClean="0"/>
          </a:p>
          <a:p>
            <a:r>
              <a:rPr lang="en-CA" dirty="0" smtClean="0"/>
              <a:t>QED.</a:t>
            </a:r>
          </a:p>
          <a:p>
            <a:endParaRPr lang="en-CA" dirty="0"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D2B7CB6-6CEA-4CDB-8F70-BB4446FD47AE}" type="slidenum">
              <a:rPr lang="en-US" sz="1200" smtClean="0"/>
              <a:pPr/>
              <a:t>16</a:t>
            </a:fld>
            <a:endParaRPr 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99A13FA-E370-428E-B296-F7AF1579013C}" type="slidenum">
              <a:rPr lang="en-US" sz="1200" smtClean="0"/>
              <a:pPr/>
              <a:t>23</a:t>
            </a:fld>
            <a:endParaRPr lang="en-US"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mtClean="0"/>
              <a:t>Length of 0!</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6DFCA36-FB39-457B-9896-23A358A8C3B5}" type="slidenum">
              <a:rPr lang="en-US" sz="1200" smtClean="0"/>
              <a:pPr/>
              <a:t>28</a:t>
            </a:fld>
            <a:endParaRPr 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A58469-58B0-40B3-B42B-732F75CF3D23}" type="slidenum">
              <a:rPr lang="en-US"/>
              <a:pPr>
                <a:defRPr/>
              </a:pPr>
              <a:t>‹#›</a:t>
            </a:fld>
            <a:endParaRPr lang="en-US"/>
          </a:p>
        </p:txBody>
      </p:sp>
    </p:spTree>
    <p:extLst>
      <p:ext uri="{BB962C8B-B14F-4D97-AF65-F5344CB8AC3E}">
        <p14:creationId xmlns:p14="http://schemas.microsoft.com/office/powerpoint/2010/main" val="51407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E6AE1D0-8F09-4476-B0CE-74D015F336FC}" type="slidenum">
              <a:rPr lang="en-US"/>
              <a:pPr>
                <a:defRPr/>
              </a:pPr>
              <a:t>‹#›</a:t>
            </a:fld>
            <a:endParaRPr lang="en-US"/>
          </a:p>
        </p:txBody>
      </p:sp>
    </p:spTree>
    <p:extLst>
      <p:ext uri="{BB962C8B-B14F-4D97-AF65-F5344CB8AC3E}">
        <p14:creationId xmlns:p14="http://schemas.microsoft.com/office/powerpoint/2010/main" val="118847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311EA1-100F-4CF7-B87F-843D5037B2DA}" type="slidenum">
              <a:rPr lang="en-US"/>
              <a:pPr>
                <a:defRPr/>
              </a:pPr>
              <a:t>‹#›</a:t>
            </a:fld>
            <a:endParaRPr lang="en-US"/>
          </a:p>
        </p:txBody>
      </p:sp>
    </p:spTree>
    <p:extLst>
      <p:ext uri="{BB962C8B-B14F-4D97-AF65-F5344CB8AC3E}">
        <p14:creationId xmlns:p14="http://schemas.microsoft.com/office/powerpoint/2010/main" val="205344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1934F7-0995-473E-949D-51E2A92EE52E}" type="slidenum">
              <a:rPr lang="en-US"/>
              <a:pPr>
                <a:defRPr/>
              </a:pPr>
              <a:t>‹#›</a:t>
            </a:fld>
            <a:endParaRPr lang="en-US"/>
          </a:p>
        </p:txBody>
      </p:sp>
    </p:spTree>
    <p:extLst>
      <p:ext uri="{BB962C8B-B14F-4D97-AF65-F5344CB8AC3E}">
        <p14:creationId xmlns:p14="http://schemas.microsoft.com/office/powerpoint/2010/main" val="159360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AEF3B3-55EC-4C89-8203-0CD849734CF8}" type="slidenum">
              <a:rPr lang="en-US"/>
              <a:pPr>
                <a:defRPr/>
              </a:pPr>
              <a:t>‹#›</a:t>
            </a:fld>
            <a:endParaRPr lang="en-US"/>
          </a:p>
        </p:txBody>
      </p:sp>
    </p:spTree>
    <p:extLst>
      <p:ext uri="{BB962C8B-B14F-4D97-AF65-F5344CB8AC3E}">
        <p14:creationId xmlns:p14="http://schemas.microsoft.com/office/powerpoint/2010/main" val="168055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747D4EA-1467-4069-B005-12787C5F2D64}" type="slidenum">
              <a:rPr lang="en-US"/>
              <a:pPr>
                <a:defRPr/>
              </a:pPr>
              <a:t>‹#›</a:t>
            </a:fld>
            <a:endParaRPr lang="en-US"/>
          </a:p>
        </p:txBody>
      </p:sp>
    </p:spTree>
    <p:extLst>
      <p:ext uri="{BB962C8B-B14F-4D97-AF65-F5344CB8AC3E}">
        <p14:creationId xmlns:p14="http://schemas.microsoft.com/office/powerpoint/2010/main" val="56475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B43BAB1-363B-4DB2-9D23-22584F93C3E2}" type="slidenum">
              <a:rPr lang="en-US"/>
              <a:pPr>
                <a:defRPr/>
              </a:pPr>
              <a:t>‹#›</a:t>
            </a:fld>
            <a:endParaRPr lang="en-US"/>
          </a:p>
        </p:txBody>
      </p:sp>
    </p:spTree>
    <p:extLst>
      <p:ext uri="{BB962C8B-B14F-4D97-AF65-F5344CB8AC3E}">
        <p14:creationId xmlns:p14="http://schemas.microsoft.com/office/powerpoint/2010/main" val="300579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A478A1-F21E-43B9-8DE4-FEE4FBD4A05B}" type="slidenum">
              <a:rPr lang="en-US"/>
              <a:pPr>
                <a:defRPr/>
              </a:pPr>
              <a:t>‹#›</a:t>
            </a:fld>
            <a:endParaRPr lang="en-US"/>
          </a:p>
        </p:txBody>
      </p:sp>
    </p:spTree>
    <p:extLst>
      <p:ext uri="{BB962C8B-B14F-4D97-AF65-F5344CB8AC3E}">
        <p14:creationId xmlns:p14="http://schemas.microsoft.com/office/powerpoint/2010/main" val="1445106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7C12A54-7C20-44E3-8286-7E227D161B9E}" type="slidenum">
              <a:rPr lang="en-US"/>
              <a:pPr>
                <a:defRPr/>
              </a:pPr>
              <a:t>‹#›</a:t>
            </a:fld>
            <a:endParaRPr lang="en-US"/>
          </a:p>
        </p:txBody>
      </p:sp>
    </p:spTree>
    <p:extLst>
      <p:ext uri="{BB962C8B-B14F-4D97-AF65-F5344CB8AC3E}">
        <p14:creationId xmlns:p14="http://schemas.microsoft.com/office/powerpoint/2010/main" val="167453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2BB523D-703E-47A9-9F99-99C5043E198E}" type="slidenum">
              <a:rPr lang="en-US"/>
              <a:pPr>
                <a:defRPr/>
              </a:pPr>
              <a:t>‹#›</a:t>
            </a:fld>
            <a:endParaRPr lang="en-US"/>
          </a:p>
        </p:txBody>
      </p:sp>
    </p:spTree>
    <p:extLst>
      <p:ext uri="{BB962C8B-B14F-4D97-AF65-F5344CB8AC3E}">
        <p14:creationId xmlns:p14="http://schemas.microsoft.com/office/powerpoint/2010/main" val="113998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CEA7D3-E96D-45FB-9704-F399A0689E9C}" type="slidenum">
              <a:rPr lang="en-US"/>
              <a:pPr>
                <a:defRPr/>
              </a:pPr>
              <a:t>‹#›</a:t>
            </a:fld>
            <a:endParaRPr lang="en-US"/>
          </a:p>
        </p:txBody>
      </p:sp>
    </p:spTree>
    <p:extLst>
      <p:ext uri="{BB962C8B-B14F-4D97-AF65-F5344CB8AC3E}">
        <p14:creationId xmlns:p14="http://schemas.microsoft.com/office/powerpoint/2010/main" val="39631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E7B765E-70E1-4566-B5DA-4C7667EEB01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rgbClr val="9900CC"/>
          </a:solidFill>
          <a:latin typeface="+mj-lt"/>
          <a:ea typeface="+mj-ea"/>
          <a:cs typeface="+mj-cs"/>
        </a:defRPr>
      </a:lvl1pPr>
      <a:lvl2pPr algn="ctr" rtl="0" eaLnBrk="0" fontAlgn="base" hangingPunct="0">
        <a:spcBef>
          <a:spcPct val="0"/>
        </a:spcBef>
        <a:spcAft>
          <a:spcPct val="0"/>
        </a:spcAft>
        <a:defRPr sz="4400">
          <a:solidFill>
            <a:srgbClr val="9900CC"/>
          </a:solidFill>
          <a:latin typeface="Times New Roman" pitchFamily="18" charset="0"/>
        </a:defRPr>
      </a:lvl2pPr>
      <a:lvl3pPr algn="ctr" rtl="0" eaLnBrk="0" fontAlgn="base" hangingPunct="0">
        <a:spcBef>
          <a:spcPct val="0"/>
        </a:spcBef>
        <a:spcAft>
          <a:spcPct val="0"/>
        </a:spcAft>
        <a:defRPr sz="4400">
          <a:solidFill>
            <a:srgbClr val="9900CC"/>
          </a:solidFill>
          <a:latin typeface="Times New Roman" pitchFamily="18" charset="0"/>
        </a:defRPr>
      </a:lvl3pPr>
      <a:lvl4pPr algn="ctr" rtl="0" eaLnBrk="0" fontAlgn="base" hangingPunct="0">
        <a:spcBef>
          <a:spcPct val="0"/>
        </a:spcBef>
        <a:spcAft>
          <a:spcPct val="0"/>
        </a:spcAft>
        <a:defRPr sz="4400">
          <a:solidFill>
            <a:srgbClr val="9900CC"/>
          </a:solidFill>
          <a:latin typeface="Times New Roman" pitchFamily="18" charset="0"/>
        </a:defRPr>
      </a:lvl4pPr>
      <a:lvl5pPr algn="ctr" rtl="0" eaLnBrk="0" fontAlgn="base" hangingPunct="0">
        <a:spcBef>
          <a:spcPct val="0"/>
        </a:spcBef>
        <a:spcAft>
          <a:spcPct val="0"/>
        </a:spcAft>
        <a:defRPr sz="4400">
          <a:solidFill>
            <a:srgbClr val="9900CC"/>
          </a:solidFill>
          <a:latin typeface="Times New Roman" pitchFamily="18" charset="0"/>
        </a:defRPr>
      </a:lvl5pPr>
      <a:lvl6pPr marL="457200" algn="ctr" rtl="0" eaLnBrk="0" fontAlgn="base" hangingPunct="0">
        <a:spcBef>
          <a:spcPct val="0"/>
        </a:spcBef>
        <a:spcAft>
          <a:spcPct val="0"/>
        </a:spcAft>
        <a:defRPr sz="4400">
          <a:solidFill>
            <a:srgbClr val="9900CC"/>
          </a:solidFill>
          <a:latin typeface="Times New Roman" pitchFamily="18" charset="0"/>
        </a:defRPr>
      </a:lvl6pPr>
      <a:lvl7pPr marL="914400" algn="ctr" rtl="0" eaLnBrk="0" fontAlgn="base" hangingPunct="0">
        <a:spcBef>
          <a:spcPct val="0"/>
        </a:spcBef>
        <a:spcAft>
          <a:spcPct val="0"/>
        </a:spcAft>
        <a:defRPr sz="4400">
          <a:solidFill>
            <a:srgbClr val="9900CC"/>
          </a:solidFill>
          <a:latin typeface="Times New Roman" pitchFamily="18" charset="0"/>
        </a:defRPr>
      </a:lvl7pPr>
      <a:lvl8pPr marL="1371600" algn="ctr" rtl="0" eaLnBrk="0" fontAlgn="base" hangingPunct="0">
        <a:spcBef>
          <a:spcPct val="0"/>
        </a:spcBef>
        <a:spcAft>
          <a:spcPct val="0"/>
        </a:spcAft>
        <a:defRPr sz="4400">
          <a:solidFill>
            <a:srgbClr val="9900CC"/>
          </a:solidFill>
          <a:latin typeface="Times New Roman" pitchFamily="18" charset="0"/>
        </a:defRPr>
      </a:lvl8pPr>
      <a:lvl9pPr marL="1828800" algn="ctr" rtl="0" eaLnBrk="0" fontAlgn="base" hangingPunct="0">
        <a:spcBef>
          <a:spcPct val="0"/>
        </a:spcBef>
        <a:spcAft>
          <a:spcPct val="0"/>
        </a:spcAft>
        <a:defRPr sz="4400">
          <a:solidFill>
            <a:srgbClr val="9900CC"/>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11.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Layout" Target="../slideLayouts/slideLayout4.xml"/><Relationship Id="rId4" Type="http://schemas.openxmlformats.org/officeDocument/2006/relationships/tags" Target="../tags/tag40.xml"/></Relationships>
</file>

<file path=ppt/slides/_rels/slide13.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notesSlide" Target="../notesSlides/notesSlide6.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4.xml"/><Relationship Id="rId5" Type="http://schemas.openxmlformats.org/officeDocument/2006/relationships/tags" Target="../tags/tag51.xml"/><Relationship Id="rId4" Type="http://schemas.openxmlformats.org/officeDocument/2006/relationships/tags" Target="../tags/tag5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emf"/><Relationship Id="rId5" Type="http://schemas.openxmlformats.org/officeDocument/2006/relationships/customXml" Target="../ink/ink1.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4.emf"/><Relationship Id="rId5" Type="http://schemas.openxmlformats.org/officeDocument/2006/relationships/tags" Target="../tags/tag61.xml"/><Relationship Id="rId10" Type="http://schemas.openxmlformats.org/officeDocument/2006/relationships/customXml" Target="../ink/ink2.xml"/><Relationship Id="rId4" Type="http://schemas.openxmlformats.org/officeDocument/2006/relationships/tags" Target="../tags/tag60.xml"/><Relationship Id="rId9"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2.xml"/><Relationship Id="rId5" Type="http://schemas.openxmlformats.org/officeDocument/2006/relationships/tags" Target="../tags/tag76.xml"/><Relationship Id="rId4" Type="http://schemas.openxmlformats.org/officeDocument/2006/relationships/tags" Target="../tags/tag75.xml"/></Relationships>
</file>

<file path=ppt/slides/_rels/slide21.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slideLayout" Target="../slideLayouts/slideLayout2.xml"/><Relationship Id="rId4" Type="http://schemas.openxmlformats.org/officeDocument/2006/relationships/tags" Target="../tags/tag80.xml"/></Relationships>
</file>

<file path=ppt/slides/_rels/slide22.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slideLayout" Target="../slideLayouts/slideLayout2.xml"/><Relationship Id="rId4" Type="http://schemas.openxmlformats.org/officeDocument/2006/relationships/tags" Target="../tags/tag90.xml"/></Relationships>
</file>

<file path=ppt/slides/_rels/slide25.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s>
</file>

<file path=ppt/slides/_rels/slide27.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slideLayout" Target="../slideLayouts/slideLayout2.xml"/><Relationship Id="rId4" Type="http://schemas.openxmlformats.org/officeDocument/2006/relationships/tags" Target="../tags/tag104.xml"/></Relationships>
</file>

<file path=ppt/slides/_rels/slide28.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108.xml"/></Relationships>
</file>

<file path=ppt/slides/_rels/slide29.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slideLayout" Target="../slideLayouts/slideLayout2.xml"/><Relationship Id="rId4" Type="http://schemas.openxmlformats.org/officeDocument/2006/relationships/tags" Target="../tags/tag115.xml"/></Relationships>
</file>

<file path=ppt/slides/_rels/slide31.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slideLayout" Target="../slideLayouts/slideLayout4.xml"/><Relationship Id="rId5" Type="http://schemas.openxmlformats.org/officeDocument/2006/relationships/tags" Target="../tags/tag132.xml"/><Relationship Id="rId4" Type="http://schemas.openxmlformats.org/officeDocument/2006/relationships/tags" Target="../tags/tag131.xml"/></Relationships>
</file>

<file path=ppt/slides/_rels/slide36.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tags" Target="../tags/tag153.xml"/><Relationship Id="rId26" Type="http://schemas.openxmlformats.org/officeDocument/2006/relationships/tags" Target="../tags/tag161.xml"/><Relationship Id="rId3" Type="http://schemas.openxmlformats.org/officeDocument/2006/relationships/tags" Target="../tags/tag138.xml"/><Relationship Id="rId21" Type="http://schemas.openxmlformats.org/officeDocument/2006/relationships/tags" Target="../tags/tag156.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tags" Target="../tags/tag152.xml"/><Relationship Id="rId25" Type="http://schemas.openxmlformats.org/officeDocument/2006/relationships/tags" Target="../tags/tag160.xml"/><Relationship Id="rId2" Type="http://schemas.openxmlformats.org/officeDocument/2006/relationships/tags" Target="../tags/tag137.xml"/><Relationship Id="rId16" Type="http://schemas.openxmlformats.org/officeDocument/2006/relationships/tags" Target="../tags/tag151.xml"/><Relationship Id="rId20" Type="http://schemas.openxmlformats.org/officeDocument/2006/relationships/tags" Target="../tags/tag155.xml"/><Relationship Id="rId29" Type="http://schemas.openxmlformats.org/officeDocument/2006/relationships/tags" Target="../tags/tag164.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tags" Target="../tags/tag146.xml"/><Relationship Id="rId24" Type="http://schemas.openxmlformats.org/officeDocument/2006/relationships/tags" Target="../tags/tag159.xml"/><Relationship Id="rId5" Type="http://schemas.openxmlformats.org/officeDocument/2006/relationships/tags" Target="../tags/tag140.xml"/><Relationship Id="rId15" Type="http://schemas.openxmlformats.org/officeDocument/2006/relationships/tags" Target="../tags/tag150.xml"/><Relationship Id="rId23" Type="http://schemas.openxmlformats.org/officeDocument/2006/relationships/tags" Target="../tags/tag158.xml"/><Relationship Id="rId28" Type="http://schemas.openxmlformats.org/officeDocument/2006/relationships/tags" Target="../tags/tag163.xml"/><Relationship Id="rId10" Type="http://schemas.openxmlformats.org/officeDocument/2006/relationships/tags" Target="../tags/tag145.xml"/><Relationship Id="rId19" Type="http://schemas.openxmlformats.org/officeDocument/2006/relationships/tags" Target="../tags/tag154.xml"/><Relationship Id="rId31" Type="http://schemas.openxmlformats.org/officeDocument/2006/relationships/slideLayout" Target="../slideLayouts/slideLayout2.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 Id="rId22" Type="http://schemas.openxmlformats.org/officeDocument/2006/relationships/tags" Target="../tags/tag157.xml"/><Relationship Id="rId27" Type="http://schemas.openxmlformats.org/officeDocument/2006/relationships/tags" Target="../tags/tag162.xml"/><Relationship Id="rId30" Type="http://schemas.openxmlformats.org/officeDocument/2006/relationships/tags" Target="../tags/tag165.xml"/></Relationships>
</file>

<file path=ppt/slides/_rels/slide38.xml.rels><?xml version="1.0" encoding="UTF-8" standalone="yes"?>
<Relationships xmlns="http://schemas.openxmlformats.org/package/2006/relationships"><Relationship Id="rId8" Type="http://schemas.openxmlformats.org/officeDocument/2006/relationships/tags" Target="../tags/tag173.xml"/><Relationship Id="rId13" Type="http://schemas.openxmlformats.org/officeDocument/2006/relationships/tags" Target="../tags/tag178.xml"/><Relationship Id="rId18" Type="http://schemas.openxmlformats.org/officeDocument/2006/relationships/tags" Target="../tags/tag183.xml"/><Relationship Id="rId26" Type="http://schemas.openxmlformats.org/officeDocument/2006/relationships/tags" Target="../tags/tag191.xml"/><Relationship Id="rId3" Type="http://schemas.openxmlformats.org/officeDocument/2006/relationships/tags" Target="../tags/tag168.xml"/><Relationship Id="rId21" Type="http://schemas.openxmlformats.org/officeDocument/2006/relationships/tags" Target="../tags/tag186.xml"/><Relationship Id="rId7" Type="http://schemas.openxmlformats.org/officeDocument/2006/relationships/tags" Target="../tags/tag172.xml"/><Relationship Id="rId12" Type="http://schemas.openxmlformats.org/officeDocument/2006/relationships/tags" Target="../tags/tag177.xml"/><Relationship Id="rId17" Type="http://schemas.openxmlformats.org/officeDocument/2006/relationships/tags" Target="../tags/tag182.xml"/><Relationship Id="rId25" Type="http://schemas.openxmlformats.org/officeDocument/2006/relationships/tags" Target="../tags/tag190.xml"/><Relationship Id="rId2" Type="http://schemas.openxmlformats.org/officeDocument/2006/relationships/tags" Target="../tags/tag167.xml"/><Relationship Id="rId16" Type="http://schemas.openxmlformats.org/officeDocument/2006/relationships/tags" Target="../tags/tag181.xml"/><Relationship Id="rId20" Type="http://schemas.openxmlformats.org/officeDocument/2006/relationships/tags" Target="../tags/tag185.xml"/><Relationship Id="rId29" Type="http://schemas.openxmlformats.org/officeDocument/2006/relationships/tags" Target="../tags/tag194.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tags" Target="../tags/tag176.xml"/><Relationship Id="rId24" Type="http://schemas.openxmlformats.org/officeDocument/2006/relationships/tags" Target="../tags/tag189.xml"/><Relationship Id="rId5" Type="http://schemas.openxmlformats.org/officeDocument/2006/relationships/tags" Target="../tags/tag170.xml"/><Relationship Id="rId15" Type="http://schemas.openxmlformats.org/officeDocument/2006/relationships/tags" Target="../tags/tag180.xml"/><Relationship Id="rId23" Type="http://schemas.openxmlformats.org/officeDocument/2006/relationships/tags" Target="../tags/tag188.xml"/><Relationship Id="rId28" Type="http://schemas.openxmlformats.org/officeDocument/2006/relationships/tags" Target="../tags/tag193.xml"/><Relationship Id="rId10" Type="http://schemas.openxmlformats.org/officeDocument/2006/relationships/tags" Target="../tags/tag175.xml"/><Relationship Id="rId19" Type="http://schemas.openxmlformats.org/officeDocument/2006/relationships/tags" Target="../tags/tag184.xml"/><Relationship Id="rId4" Type="http://schemas.openxmlformats.org/officeDocument/2006/relationships/tags" Target="../tags/tag169.xml"/><Relationship Id="rId9" Type="http://schemas.openxmlformats.org/officeDocument/2006/relationships/tags" Target="../tags/tag174.xml"/><Relationship Id="rId14" Type="http://schemas.openxmlformats.org/officeDocument/2006/relationships/tags" Target="../tags/tag179.xml"/><Relationship Id="rId22" Type="http://schemas.openxmlformats.org/officeDocument/2006/relationships/tags" Target="../tags/tag187.xml"/><Relationship Id="rId27" Type="http://schemas.openxmlformats.org/officeDocument/2006/relationships/tags" Target="../tags/tag192.xml"/><Relationship Id="rId30"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198.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 Id="rId5" Type="http://schemas.openxmlformats.org/officeDocument/2006/relationships/slideLayout" Target="../slideLayouts/slideLayout2.xml"/><Relationship Id="rId4" Type="http://schemas.openxmlformats.org/officeDocument/2006/relationships/tags" Target="../tags/tag202.xml"/></Relationships>
</file>

<file path=ppt/slides/_rels/slide41.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5" Type="http://schemas.openxmlformats.org/officeDocument/2006/relationships/slideLayout" Target="../slideLayouts/slideLayout2.xml"/><Relationship Id="rId4" Type="http://schemas.openxmlformats.org/officeDocument/2006/relationships/tags" Target="../tags/tag212.xml"/></Relationships>
</file>

<file path=ppt/slides/_rels/slide44.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5" Type="http://schemas.openxmlformats.org/officeDocument/2006/relationships/tags" Target="../tags/tag217.xml"/><Relationship Id="rId10" Type="http://schemas.openxmlformats.org/officeDocument/2006/relationships/slideLayout" Target="../slideLayouts/slideLayout2.xml"/><Relationship Id="rId4" Type="http://schemas.openxmlformats.org/officeDocument/2006/relationships/tags" Target="../tags/tag216.xml"/><Relationship Id="rId9" Type="http://schemas.openxmlformats.org/officeDocument/2006/relationships/tags" Target="../tags/tag221.xml"/></Relationships>
</file>

<file path=ppt/slides/_rels/slide45.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3" Type="http://schemas.openxmlformats.org/officeDocument/2006/relationships/tags" Target="../tags/tag224.xml"/><Relationship Id="rId7" Type="http://schemas.openxmlformats.org/officeDocument/2006/relationships/tags" Target="../tags/tag228.xml"/><Relationship Id="rId12" Type="http://schemas.openxmlformats.org/officeDocument/2006/relationships/tags" Target="../tags/tag233.xml"/><Relationship Id="rId2" Type="http://schemas.openxmlformats.org/officeDocument/2006/relationships/tags" Target="../tags/tag223.xml"/><Relationship Id="rId16" Type="http://schemas.openxmlformats.org/officeDocument/2006/relationships/slideLayout" Target="../slideLayouts/slideLayout2.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5" Type="http://schemas.openxmlformats.org/officeDocument/2006/relationships/tags" Target="../tags/tag226.xml"/><Relationship Id="rId15" Type="http://schemas.openxmlformats.org/officeDocument/2006/relationships/tags" Target="../tags/tag236.xml"/><Relationship Id="rId10" Type="http://schemas.openxmlformats.org/officeDocument/2006/relationships/tags" Target="../tags/tag231.xml"/><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s>
</file>

<file path=ppt/slides/_rels/slide46.xml.rels><?xml version="1.0" encoding="UTF-8" standalone="yes"?>
<Relationships xmlns="http://schemas.openxmlformats.org/package/2006/relationships"><Relationship Id="rId8" Type="http://schemas.openxmlformats.org/officeDocument/2006/relationships/tags" Target="../tags/tag244.xml"/><Relationship Id="rId13" Type="http://schemas.openxmlformats.org/officeDocument/2006/relationships/tags" Target="../tags/tag249.xml"/><Relationship Id="rId3" Type="http://schemas.openxmlformats.org/officeDocument/2006/relationships/tags" Target="../tags/tag239.xml"/><Relationship Id="rId7" Type="http://schemas.openxmlformats.org/officeDocument/2006/relationships/tags" Target="../tags/tag243.xml"/><Relationship Id="rId12" Type="http://schemas.openxmlformats.org/officeDocument/2006/relationships/tags" Target="../tags/tag248.xml"/><Relationship Id="rId2" Type="http://schemas.openxmlformats.org/officeDocument/2006/relationships/tags" Target="../tags/tag238.xml"/><Relationship Id="rId16" Type="http://schemas.openxmlformats.org/officeDocument/2006/relationships/slideLayout" Target="../slideLayouts/slideLayout2.xml"/><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tags" Target="../tags/tag247.xml"/><Relationship Id="rId5" Type="http://schemas.openxmlformats.org/officeDocument/2006/relationships/tags" Target="../tags/tag241.xml"/><Relationship Id="rId15" Type="http://schemas.openxmlformats.org/officeDocument/2006/relationships/tags" Target="../tags/tag251.xml"/><Relationship Id="rId10" Type="http://schemas.openxmlformats.org/officeDocument/2006/relationships/tags" Target="../tags/tag246.xml"/><Relationship Id="rId4" Type="http://schemas.openxmlformats.org/officeDocument/2006/relationships/tags" Target="../tags/tag240.xml"/><Relationship Id="rId9" Type="http://schemas.openxmlformats.org/officeDocument/2006/relationships/tags" Target="../tags/tag245.xml"/><Relationship Id="rId14" Type="http://schemas.openxmlformats.org/officeDocument/2006/relationships/tags" Target="../tags/tag250.xml"/></Relationships>
</file>

<file path=ppt/slides/_rels/slide47.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2" Type="http://schemas.openxmlformats.org/officeDocument/2006/relationships/tags" Target="../tags/tag253.xml"/><Relationship Id="rId16" Type="http://schemas.openxmlformats.org/officeDocument/2006/relationships/slideLayout" Target="../slideLayouts/slideLayout2.xml"/><Relationship Id="rId1" Type="http://schemas.openxmlformats.org/officeDocument/2006/relationships/tags" Target="../tags/tag252.x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tags" Target="../tags/tag266.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s/_rels/slide48.xml.rels><?xml version="1.0" encoding="UTF-8" standalone="yes"?>
<Relationships xmlns="http://schemas.openxmlformats.org/package/2006/relationships"><Relationship Id="rId8" Type="http://schemas.openxmlformats.org/officeDocument/2006/relationships/tags" Target="../tags/tag274.xml"/><Relationship Id="rId13" Type="http://schemas.openxmlformats.org/officeDocument/2006/relationships/tags" Target="../tags/tag279.xml"/><Relationship Id="rId18" Type="http://schemas.openxmlformats.org/officeDocument/2006/relationships/tags" Target="../tags/tag284.xml"/><Relationship Id="rId26" Type="http://schemas.openxmlformats.org/officeDocument/2006/relationships/tags" Target="../tags/tag292.xml"/><Relationship Id="rId3" Type="http://schemas.openxmlformats.org/officeDocument/2006/relationships/tags" Target="../tags/tag269.xml"/><Relationship Id="rId21" Type="http://schemas.openxmlformats.org/officeDocument/2006/relationships/tags" Target="../tags/tag287.xml"/><Relationship Id="rId34" Type="http://schemas.openxmlformats.org/officeDocument/2006/relationships/slideLayout" Target="../slideLayouts/slideLayout2.xml"/><Relationship Id="rId7" Type="http://schemas.openxmlformats.org/officeDocument/2006/relationships/tags" Target="../tags/tag273.xml"/><Relationship Id="rId12" Type="http://schemas.openxmlformats.org/officeDocument/2006/relationships/tags" Target="../tags/tag278.xml"/><Relationship Id="rId17" Type="http://schemas.openxmlformats.org/officeDocument/2006/relationships/tags" Target="../tags/tag283.xml"/><Relationship Id="rId25" Type="http://schemas.openxmlformats.org/officeDocument/2006/relationships/tags" Target="../tags/tag291.xml"/><Relationship Id="rId33" Type="http://schemas.openxmlformats.org/officeDocument/2006/relationships/tags" Target="../tags/tag299.xml"/><Relationship Id="rId2" Type="http://schemas.openxmlformats.org/officeDocument/2006/relationships/tags" Target="../tags/tag268.xml"/><Relationship Id="rId16" Type="http://schemas.openxmlformats.org/officeDocument/2006/relationships/tags" Target="../tags/tag282.xml"/><Relationship Id="rId20" Type="http://schemas.openxmlformats.org/officeDocument/2006/relationships/tags" Target="../tags/tag286.xml"/><Relationship Id="rId29" Type="http://schemas.openxmlformats.org/officeDocument/2006/relationships/tags" Target="../tags/tag295.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tags" Target="../tags/tag277.xml"/><Relationship Id="rId24" Type="http://schemas.openxmlformats.org/officeDocument/2006/relationships/tags" Target="../tags/tag290.xml"/><Relationship Id="rId32" Type="http://schemas.openxmlformats.org/officeDocument/2006/relationships/tags" Target="../tags/tag298.xml"/><Relationship Id="rId5" Type="http://schemas.openxmlformats.org/officeDocument/2006/relationships/tags" Target="../tags/tag271.xml"/><Relationship Id="rId15" Type="http://schemas.openxmlformats.org/officeDocument/2006/relationships/tags" Target="../tags/tag281.xml"/><Relationship Id="rId23" Type="http://schemas.openxmlformats.org/officeDocument/2006/relationships/tags" Target="../tags/tag289.xml"/><Relationship Id="rId28" Type="http://schemas.openxmlformats.org/officeDocument/2006/relationships/tags" Target="../tags/tag294.xml"/><Relationship Id="rId10" Type="http://schemas.openxmlformats.org/officeDocument/2006/relationships/tags" Target="../tags/tag276.xml"/><Relationship Id="rId19" Type="http://schemas.openxmlformats.org/officeDocument/2006/relationships/tags" Target="../tags/tag285.xml"/><Relationship Id="rId31" Type="http://schemas.openxmlformats.org/officeDocument/2006/relationships/tags" Target="../tags/tag297.xml"/><Relationship Id="rId4" Type="http://schemas.openxmlformats.org/officeDocument/2006/relationships/tags" Target="../tags/tag270.xml"/><Relationship Id="rId9" Type="http://schemas.openxmlformats.org/officeDocument/2006/relationships/tags" Target="../tags/tag275.xml"/><Relationship Id="rId14" Type="http://schemas.openxmlformats.org/officeDocument/2006/relationships/tags" Target="../tags/tag280.xml"/><Relationship Id="rId22" Type="http://schemas.openxmlformats.org/officeDocument/2006/relationships/tags" Target="../tags/tag288.xml"/><Relationship Id="rId27" Type="http://schemas.openxmlformats.org/officeDocument/2006/relationships/tags" Target="../tags/tag293.xml"/><Relationship Id="rId30" Type="http://schemas.openxmlformats.org/officeDocument/2006/relationships/tags" Target="../tags/tag296.xml"/></Relationships>
</file>

<file path=ppt/slides/_rels/slide49.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5" Type="http://schemas.openxmlformats.org/officeDocument/2006/relationships/slideLayout" Target="../slideLayouts/slideLayout2.xml"/><Relationship Id="rId4" Type="http://schemas.openxmlformats.org/officeDocument/2006/relationships/tags" Target="../tags/tag306.xml"/></Relationships>
</file>

<file path=ppt/slides/_rels/slide51.xml.rels><?xml version="1.0" encoding="UTF-8" standalone="yes"?>
<Relationships xmlns="http://schemas.openxmlformats.org/package/2006/relationships"><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 Id="rId5" Type="http://schemas.openxmlformats.org/officeDocument/2006/relationships/slideLayout" Target="../slideLayouts/slideLayout2.xml"/><Relationship Id="rId4" Type="http://schemas.openxmlformats.org/officeDocument/2006/relationships/tags" Target="../tags/tag313.xml"/></Relationships>
</file>

<file path=ppt/slides/_rels/slide53.xml.rels><?xml version="1.0" encoding="UTF-8" standalone="yes"?>
<Relationships xmlns="http://schemas.openxmlformats.org/package/2006/relationships"><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tags" Target="../tags/tag323.xml"/><Relationship Id="rId5" Type="http://schemas.openxmlformats.org/officeDocument/2006/relationships/slideLayout" Target="../slideLayouts/slideLayout2.xml"/><Relationship Id="rId4" Type="http://schemas.openxmlformats.org/officeDocument/2006/relationships/tags" Target="../tags/tag326.xml"/></Relationships>
</file>

<file path=ppt/slides/_rels/slide57.xml.rels><?xml version="1.0" encoding="UTF-8" standalone="yes"?>
<Relationships xmlns="http://schemas.openxmlformats.org/package/2006/relationships"><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1"/>
            </p:custDataLst>
          </p:nvPr>
        </p:nvSpPr>
        <p:spPr>
          <a:xfrm>
            <a:off x="685800" y="2286000"/>
            <a:ext cx="7772400" cy="1143000"/>
          </a:xfrm>
        </p:spPr>
        <p:txBody>
          <a:bodyPr/>
          <a:lstStyle/>
          <a:p>
            <a:r>
              <a:rPr lang="en-US" smtClean="0"/>
              <a:t>CS221: Algorithms and </a:t>
            </a:r>
            <a:br>
              <a:rPr lang="en-US" smtClean="0"/>
            </a:br>
            <a:r>
              <a:rPr lang="en-US" smtClean="0"/>
              <a:t>Data Structures</a:t>
            </a:r>
            <a:br>
              <a:rPr lang="en-US" smtClean="0"/>
            </a:br>
            <a:r>
              <a:rPr lang="en-US" smtClean="0"/>
              <a:t>Lecture #2</a:t>
            </a:r>
            <a:br>
              <a:rPr lang="en-US" smtClean="0"/>
            </a:br>
            <a:r>
              <a:rPr lang="en-US" smtClean="0"/>
              <a:t>(Tail) Recursion, Induction, Loop Invariants, and Call Stacks</a:t>
            </a:r>
          </a:p>
        </p:txBody>
      </p:sp>
      <p:sp>
        <p:nvSpPr>
          <p:cNvPr id="2051" name="Rectangle 3"/>
          <p:cNvSpPr>
            <a:spLocks noGrp="1" noChangeArrowheads="1"/>
          </p:cNvSpPr>
          <p:nvPr>
            <p:ph type="subTitle" idx="1"/>
            <p:custDataLst>
              <p:tags r:id="rId2"/>
            </p:custDataLst>
          </p:nvPr>
        </p:nvSpPr>
        <p:spPr/>
        <p:txBody>
          <a:bodyPr/>
          <a:lstStyle/>
          <a:p>
            <a:endParaRPr lang="en-US" dirty="0" smtClean="0"/>
          </a:p>
          <a:p>
            <a:r>
              <a:rPr lang="en-US" dirty="0" smtClean="0"/>
              <a:t>Steve Wolfman</a:t>
            </a:r>
          </a:p>
          <a:p>
            <a:r>
              <a:rPr lang="en-US" dirty="0" smtClean="0"/>
              <a:t>2014W1</a:t>
            </a:r>
          </a:p>
        </p:txBody>
      </p:sp>
      <p:sp>
        <p:nvSpPr>
          <p:cNvPr id="205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181619-3940-4961-9634-98CAE761C662}" type="slidenum">
              <a:rPr lang="en-US" sz="1400" smtClean="0"/>
              <a:pPr/>
              <a:t>1</a:t>
            </a:fld>
            <a:endParaRPr lang="en-US"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custDataLst>
              <p:tags r:id="rId1"/>
            </p:custDataLst>
          </p:nvPr>
        </p:nvSpPr>
        <p:spPr/>
        <p:txBody>
          <a:bodyPr/>
          <a:lstStyle/>
          <a:p>
            <a:r>
              <a:rPr lang="en-CA" smtClean="0"/>
              <a:t>Fibs, Worked, First Pass</a:t>
            </a:r>
            <a:br>
              <a:rPr lang="en-CA" smtClean="0"/>
            </a:br>
            <a:r>
              <a:rPr lang="en-CA" smtClean="0"/>
              <a:t>(SKIPPING in class)</a:t>
            </a:r>
          </a:p>
        </p:txBody>
      </p:sp>
      <p:sp>
        <p:nvSpPr>
          <p:cNvPr id="11267" name="Content Placeholder 2"/>
          <p:cNvSpPr>
            <a:spLocks noGrp="1"/>
          </p:cNvSpPr>
          <p:nvPr>
            <p:ph idx="1"/>
            <p:custDataLst>
              <p:tags r:id="rId2"/>
            </p:custDataLst>
          </p:nvPr>
        </p:nvSpPr>
        <p:spPr/>
        <p:txBody>
          <a:bodyPr/>
          <a:lstStyle/>
          <a:p>
            <a:pPr>
              <a:buFontTx/>
              <a:buNone/>
            </a:pPr>
            <a:r>
              <a:rPr lang="en-CA" b="1" smtClean="0"/>
              <a:t>Problem</a:t>
            </a:r>
            <a:r>
              <a:rPr lang="en-CA" smtClean="0"/>
              <a:t>: Calculate the n</a:t>
            </a:r>
            <a:r>
              <a:rPr lang="en-CA" baseline="30000" smtClean="0"/>
              <a:t>th</a:t>
            </a:r>
            <a:r>
              <a:rPr lang="en-CA" smtClean="0"/>
              <a:t> Fibonacci number, from the sequence 1, 1, 2, 3, 5, 8, 13, 21, 34, 55, ...</a:t>
            </a:r>
          </a:p>
          <a:p>
            <a:pPr>
              <a:buFontTx/>
              <a:buNone/>
            </a:pPr>
            <a:endParaRPr lang="en-CA" smtClean="0"/>
          </a:p>
          <a:p>
            <a:pPr>
              <a:buFontTx/>
              <a:buNone/>
            </a:pPr>
            <a:endParaRPr lang="en-CA" smtClean="0"/>
          </a:p>
          <a:p>
            <a:pPr>
              <a:buFontTx/>
              <a:buNone/>
            </a:pPr>
            <a:endParaRPr lang="en-CA" smtClean="0"/>
          </a:p>
          <a:p>
            <a:pPr>
              <a:buFontTx/>
              <a:buNone/>
            </a:pPr>
            <a:endParaRPr lang="en-CA" smtClean="0"/>
          </a:p>
          <a:p>
            <a:pPr>
              <a:buFontTx/>
              <a:buNone/>
            </a:pPr>
            <a:r>
              <a:rPr lang="en-CA" sz="2000" b="1" smtClean="0">
                <a:latin typeface="Courier New" pitchFamily="49" charset="0"/>
                <a:cs typeface="Courier New" pitchFamily="49" charset="0"/>
              </a:rPr>
              <a:t>int fib(int n) {</a:t>
            </a:r>
          </a:p>
          <a:p>
            <a:pPr>
              <a:buFontTx/>
              <a:buNone/>
            </a:pPr>
            <a:r>
              <a:rPr lang="en-CA" sz="2000" b="1" smtClean="0">
                <a:latin typeface="Courier New" pitchFamily="49" charset="0"/>
                <a:cs typeface="Courier New" pitchFamily="49" charset="0"/>
              </a:rPr>
              <a:t>  if (n &lt;= 2) return 1;</a:t>
            </a:r>
          </a:p>
          <a:p>
            <a:pPr>
              <a:buFontTx/>
              <a:buNone/>
            </a:pPr>
            <a:r>
              <a:rPr lang="en-CA" sz="2000" b="1" smtClean="0">
                <a:latin typeface="Courier New" pitchFamily="49" charset="0"/>
                <a:cs typeface="Courier New" pitchFamily="49" charset="0"/>
              </a:rPr>
              <a:t>  else        return fib(n-1) + fib(n-2);</a:t>
            </a:r>
          </a:p>
          <a:p>
            <a:pPr>
              <a:buFontTx/>
              <a:buNone/>
            </a:pPr>
            <a:r>
              <a:rPr lang="en-CA" sz="2000" b="1" smtClean="0">
                <a:latin typeface="Courier New" pitchFamily="49" charset="0"/>
                <a:cs typeface="Courier New" pitchFamily="49" charset="0"/>
              </a:rPr>
              <a:t>}</a:t>
            </a:r>
          </a:p>
        </p:txBody>
      </p:sp>
      <p:sp>
        <p:nvSpPr>
          <p:cNvPr id="1126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F852AE7-24CC-4F58-BE8D-9E3FE5C58131}" type="slidenum">
              <a:rPr lang="en-US" sz="1400" smtClean="0"/>
              <a:pPr/>
              <a:t>10</a:t>
            </a:fld>
            <a:endParaRPr lang="en-US" sz="1400" smtClean="0"/>
          </a:p>
        </p:txBody>
      </p:sp>
      <p:pic>
        <p:nvPicPr>
          <p:cNvPr id="11269" name="Picture 2"/>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1571625" y="3071813"/>
            <a:ext cx="53213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custDataLst>
              <p:tags r:id="rId1"/>
            </p:custDataLst>
          </p:nvPr>
        </p:nvSpPr>
        <p:spPr/>
        <p:txBody>
          <a:bodyPr/>
          <a:lstStyle/>
          <a:p>
            <a:r>
              <a:rPr lang="en-US" smtClean="0"/>
              <a:t>Today’s Outline</a:t>
            </a:r>
          </a:p>
        </p:txBody>
      </p:sp>
      <p:sp>
        <p:nvSpPr>
          <p:cNvPr id="12291" name="Rectangle 3"/>
          <p:cNvSpPr>
            <a:spLocks noGrp="1" noChangeArrowheads="1"/>
          </p:cNvSpPr>
          <p:nvPr>
            <p:ph type="body" idx="1"/>
            <p:custDataLst>
              <p:tags r:id="rId2"/>
            </p:custDataLst>
          </p:nvPr>
        </p:nvSpPr>
        <p:spPr/>
        <p:txBody>
          <a:bodyPr/>
          <a:lstStyle/>
          <a:p>
            <a:r>
              <a:rPr lang="en-US" smtClean="0">
                <a:solidFill>
                  <a:schemeClr val="bg2"/>
                </a:solidFill>
              </a:rPr>
              <a:t>Thinking Recursively</a:t>
            </a:r>
          </a:p>
          <a:p>
            <a:r>
              <a:rPr lang="en-US" smtClean="0">
                <a:solidFill>
                  <a:schemeClr val="bg2"/>
                </a:solidFill>
              </a:rPr>
              <a:t>Recursion Examples</a:t>
            </a:r>
          </a:p>
          <a:p>
            <a:r>
              <a:rPr lang="en-US" smtClean="0"/>
              <a:t>Analyzing Recursion:  Induction and Recurrences</a:t>
            </a:r>
          </a:p>
          <a:p>
            <a:r>
              <a:rPr lang="en-US" smtClean="0"/>
              <a:t>Analyzing Iteration: Loop Invariants</a:t>
            </a:r>
          </a:p>
          <a:p>
            <a:r>
              <a:rPr lang="en-US" smtClean="0"/>
              <a:t>Mythbusters:</a:t>
            </a:r>
            <a:br>
              <a:rPr lang="en-US" smtClean="0"/>
            </a:br>
            <a:r>
              <a:rPr lang="en-US" smtClean="0"/>
              <a:t>“Recursion’s not as efficient as iteration”??</a:t>
            </a:r>
          </a:p>
          <a:p>
            <a:pPr lvl="1"/>
            <a:r>
              <a:rPr lang="en-US" smtClean="0"/>
              <a:t>Recursion and the Call Stack</a:t>
            </a:r>
          </a:p>
          <a:p>
            <a:pPr lvl="1"/>
            <a:r>
              <a:rPr lang="en-US" smtClean="0"/>
              <a:t>Iteration and Explicit Stacks</a:t>
            </a:r>
          </a:p>
          <a:p>
            <a:pPr lvl="1"/>
            <a:r>
              <a:rPr lang="en-US" smtClean="0"/>
              <a:t>Tail Recursion (but our KW text is wrong about this!)</a:t>
            </a:r>
          </a:p>
        </p:txBody>
      </p:sp>
      <p:sp>
        <p:nvSpPr>
          <p:cNvPr id="1229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006F82E-11DB-4EB6-B621-FBD4C1C8C8B2}" type="slidenum">
              <a:rPr lang="en-US" sz="1400" smtClean="0"/>
              <a:pPr/>
              <a:t>11</a:t>
            </a:fld>
            <a:endParaRPr lang="en-US" sz="1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custDataLst>
              <p:tags r:id="rId1"/>
            </p:custDataLst>
          </p:nvPr>
        </p:nvSpPr>
        <p:spPr/>
        <p:txBody>
          <a:bodyPr/>
          <a:lstStyle/>
          <a:p>
            <a:r>
              <a:rPr lang="en-CA" smtClean="0"/>
              <a:t>Induction and Recursion, </a:t>
            </a:r>
            <a:br>
              <a:rPr lang="en-CA" smtClean="0"/>
            </a:br>
            <a:r>
              <a:rPr lang="en-CA" smtClean="0"/>
              <a:t>Twins Separated at Birth?</a:t>
            </a:r>
          </a:p>
        </p:txBody>
      </p:sp>
      <p:sp>
        <p:nvSpPr>
          <p:cNvPr id="13315" name="Content Placeholder 4"/>
          <p:cNvSpPr>
            <a:spLocks noGrp="1"/>
          </p:cNvSpPr>
          <p:nvPr>
            <p:ph sz="half" idx="1"/>
            <p:custDataLst>
              <p:tags r:id="rId2"/>
            </p:custDataLst>
          </p:nvPr>
        </p:nvSpPr>
        <p:spPr/>
        <p:txBody>
          <a:bodyPr/>
          <a:lstStyle/>
          <a:p>
            <a:pPr>
              <a:buFontTx/>
              <a:buNone/>
            </a:pPr>
            <a:r>
              <a:rPr lang="en-CA" sz="2400" smtClean="0"/>
              <a:t>Base case</a:t>
            </a:r>
          </a:p>
          <a:p>
            <a:pPr>
              <a:buFontTx/>
              <a:buNone/>
            </a:pPr>
            <a:r>
              <a:rPr lang="en-CA" sz="2400" smtClean="0"/>
              <a:t>  Prove for some small value(s).</a:t>
            </a:r>
          </a:p>
          <a:p>
            <a:pPr>
              <a:buFontTx/>
              <a:buNone/>
            </a:pPr>
            <a:endParaRPr lang="en-CA" sz="2400" smtClean="0"/>
          </a:p>
          <a:p>
            <a:pPr>
              <a:buFontTx/>
              <a:buNone/>
            </a:pPr>
            <a:r>
              <a:rPr lang="en-CA" sz="2400" smtClean="0"/>
              <a:t>Inductive Step</a:t>
            </a:r>
          </a:p>
          <a:p>
            <a:pPr>
              <a:buFontTx/>
              <a:buNone/>
            </a:pPr>
            <a:r>
              <a:rPr lang="en-CA" sz="2400" smtClean="0"/>
              <a:t>  Break a larger case down into smaller ones that we assume work (the Induction Hypothesis).</a:t>
            </a:r>
          </a:p>
        </p:txBody>
      </p:sp>
      <p:sp>
        <p:nvSpPr>
          <p:cNvPr id="13316" name="Content Placeholder 5"/>
          <p:cNvSpPr>
            <a:spLocks noGrp="1"/>
          </p:cNvSpPr>
          <p:nvPr>
            <p:ph sz="half" idx="2"/>
            <p:custDataLst>
              <p:tags r:id="rId3"/>
            </p:custDataLst>
          </p:nvPr>
        </p:nvSpPr>
        <p:spPr/>
        <p:txBody>
          <a:bodyPr/>
          <a:lstStyle/>
          <a:p>
            <a:pPr>
              <a:buFontTx/>
              <a:buNone/>
            </a:pPr>
            <a:r>
              <a:rPr lang="en-CA" sz="2400" smtClean="0"/>
              <a:t>Base case</a:t>
            </a:r>
          </a:p>
          <a:p>
            <a:pPr>
              <a:buFontTx/>
              <a:buNone/>
            </a:pPr>
            <a:r>
              <a:rPr lang="en-CA" sz="2400" smtClean="0"/>
              <a:t>  Calculate for some small value(s).</a:t>
            </a:r>
          </a:p>
          <a:p>
            <a:pPr>
              <a:buFontTx/>
              <a:buNone/>
            </a:pPr>
            <a:endParaRPr lang="en-CA" sz="2400" smtClean="0"/>
          </a:p>
          <a:p>
            <a:pPr>
              <a:buFontTx/>
              <a:buNone/>
            </a:pPr>
            <a:r>
              <a:rPr lang="en-CA" sz="2400" smtClean="0"/>
              <a:t>Otherwise, break the problem down in terms of itself (smaller versions) and then call this function to solve the smaller versions, assuming it will work.</a:t>
            </a:r>
          </a:p>
        </p:txBody>
      </p:sp>
      <p:sp>
        <p:nvSpPr>
          <p:cNvPr id="13317" name="Slide Number Placeholder 3"/>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6868E6-E9BC-4D34-BC72-82316A6DA0E7}" type="slidenum">
              <a:rPr lang="en-US" sz="1400" smtClean="0"/>
              <a:pPr/>
              <a:t>12</a:t>
            </a:fld>
            <a:endParaRPr lang="en-US" sz="1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custDataLst>
              <p:tags r:id="rId1"/>
            </p:custDataLst>
          </p:nvPr>
        </p:nvSpPr>
        <p:spPr/>
        <p:txBody>
          <a:bodyPr/>
          <a:lstStyle/>
          <a:p>
            <a:r>
              <a:rPr lang="en-CA" smtClean="0"/>
              <a:t>Proving a Recursive Function Correct with Induction is </a:t>
            </a:r>
            <a:r>
              <a:rPr lang="en-CA" b="1" smtClean="0"/>
              <a:t>EASY</a:t>
            </a:r>
            <a:endParaRPr lang="en-CA" smtClean="0"/>
          </a:p>
        </p:txBody>
      </p:sp>
      <p:sp>
        <p:nvSpPr>
          <p:cNvPr id="3" name="Content Placeholder 2"/>
          <p:cNvSpPr>
            <a:spLocks noGrp="1"/>
          </p:cNvSpPr>
          <p:nvPr>
            <p:ph idx="1"/>
            <p:custDataLst>
              <p:tags r:id="rId2"/>
            </p:custDataLst>
          </p:nvPr>
        </p:nvSpPr>
        <p:spPr/>
        <p:txBody>
          <a:bodyPr>
            <a:normAutofit fontScale="92500" lnSpcReduction="20000"/>
          </a:bodyPr>
          <a:lstStyle/>
          <a:p>
            <a:pPr>
              <a:buFontTx/>
              <a:buNone/>
              <a:defRPr/>
            </a:pPr>
            <a:r>
              <a:rPr lang="en-CA" dirty="0" smtClean="0"/>
              <a:t>Just follow your code’s lead and use induction.</a:t>
            </a:r>
          </a:p>
          <a:p>
            <a:pPr>
              <a:buFontTx/>
              <a:buNone/>
              <a:defRPr/>
            </a:pPr>
            <a:endParaRPr lang="en-CA" dirty="0" smtClean="0"/>
          </a:p>
          <a:p>
            <a:pPr>
              <a:buFontTx/>
              <a:buNone/>
              <a:defRPr/>
            </a:pPr>
            <a:r>
              <a:rPr lang="en-CA" dirty="0" smtClean="0"/>
              <a:t>Your base case(s)?  </a:t>
            </a:r>
            <a:r>
              <a:rPr lang="en-CA" dirty="0" smtClean="0">
                <a:solidFill>
                  <a:srgbClr val="339933"/>
                </a:solidFill>
              </a:rPr>
              <a:t>Your code’s base case(s).</a:t>
            </a:r>
          </a:p>
          <a:p>
            <a:pPr>
              <a:buFontTx/>
              <a:buNone/>
              <a:defRPr/>
            </a:pPr>
            <a:endParaRPr lang="en-CA" dirty="0" smtClean="0"/>
          </a:p>
          <a:p>
            <a:pPr>
              <a:buFontTx/>
              <a:buNone/>
              <a:defRPr/>
            </a:pPr>
            <a:r>
              <a:rPr lang="en-CA" dirty="0" smtClean="0"/>
              <a:t>How do you break down the inductive step?  </a:t>
            </a:r>
            <a:r>
              <a:rPr lang="en-CA" dirty="0" smtClean="0">
                <a:solidFill>
                  <a:srgbClr val="339933"/>
                </a:solidFill>
              </a:rPr>
              <a:t>However your code breaks the problem down into smaller cases.</a:t>
            </a:r>
          </a:p>
          <a:p>
            <a:pPr>
              <a:buFontTx/>
              <a:buNone/>
              <a:defRPr/>
            </a:pPr>
            <a:endParaRPr lang="en-CA" dirty="0" smtClean="0"/>
          </a:p>
          <a:p>
            <a:pPr>
              <a:buFontTx/>
              <a:buNone/>
              <a:defRPr/>
            </a:pPr>
            <a:r>
              <a:rPr lang="en-CA" dirty="0" smtClean="0"/>
              <a:t>What do you assume?  </a:t>
            </a:r>
            <a:r>
              <a:rPr lang="en-CA" dirty="0" smtClean="0">
                <a:solidFill>
                  <a:srgbClr val="339933"/>
                </a:solidFill>
              </a:rPr>
              <a:t>That the recursive calls just work (for smaller input sizes as parameters, which better be how your recursive code works!).</a:t>
            </a:r>
          </a:p>
        </p:txBody>
      </p:sp>
      <p:sp>
        <p:nvSpPr>
          <p:cNvPr id="14340" name="Slide Number Placeholder 4"/>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7D2796-6032-4C1B-BF35-5D7C5A51D2FC}" type="slidenum">
              <a:rPr lang="en-US" sz="1400" smtClean="0"/>
              <a:pPr/>
              <a:t>13</a:t>
            </a:fld>
            <a:endParaRPr lang="en-US" sz="1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custDataLst>
              <p:tags r:id="rId1"/>
            </p:custDataLst>
          </p:nvPr>
        </p:nvSpPr>
        <p:spPr/>
        <p:txBody>
          <a:bodyPr/>
          <a:lstStyle/>
          <a:p>
            <a:r>
              <a:rPr lang="en-CA" smtClean="0"/>
              <a:t>Reminder: Factorial</a:t>
            </a:r>
          </a:p>
        </p:txBody>
      </p:sp>
      <p:sp>
        <p:nvSpPr>
          <p:cNvPr id="3" name="Content Placeholder 2"/>
          <p:cNvSpPr>
            <a:spLocks noGrp="1" noRot="1" noChangeAspect="1" noMove="1" noResize="1" noEditPoints="1" noAdjustHandles="1" noChangeArrowheads="1" noChangeShapeType="1" noTextEdit="1"/>
          </p:cNvSpPr>
          <p:nvPr>
            <p:ph idx="1"/>
            <p:custDataLst>
              <p:tags r:id="rId2"/>
            </p:custDataLst>
          </p:nvPr>
        </p:nvSpPr>
        <p:spPr>
          <a:blipFill rotWithShape="1">
            <a:blip r:embed="rId5"/>
            <a:stretch>
              <a:fillRect l="-1647" t="-1481" b="-1037"/>
            </a:stretch>
          </a:blipFill>
          <a:extLst/>
        </p:spPr>
        <p:txBody>
          <a:bodyPr/>
          <a:lstStyle/>
          <a:p>
            <a:pPr>
              <a:defRPr/>
            </a:pPr>
            <a:r>
              <a:rPr lang="en-CA">
                <a:noFill/>
              </a:rPr>
              <a:t> </a:t>
            </a:r>
          </a:p>
        </p:txBody>
      </p:sp>
      <p:sp>
        <p:nvSpPr>
          <p:cNvPr id="1536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14D3B4-3211-49E6-AD6D-C1712E3FE124}" type="slidenum">
              <a:rPr lang="en-US" sz="1400" smtClean="0"/>
              <a:pPr/>
              <a:t>14</a:t>
            </a:fld>
            <a:endParaRPr lang="en-US"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custDataLst>
              <p:tags r:id="rId1"/>
            </p:custDataLst>
          </p:nvPr>
        </p:nvSpPr>
        <p:spPr/>
        <p:txBody>
          <a:bodyPr/>
          <a:lstStyle/>
          <a:p>
            <a:r>
              <a:rPr lang="en-CA" smtClean="0"/>
              <a:t>Proving a Recursive Function Correct with Induction is </a:t>
            </a:r>
            <a:r>
              <a:rPr lang="en-CA" b="1" smtClean="0"/>
              <a:t>EASY</a:t>
            </a:r>
            <a:endParaRPr lang="en-CA" smtClean="0"/>
          </a:p>
        </p:txBody>
      </p:sp>
      <p:sp>
        <p:nvSpPr>
          <p:cNvPr id="16387" name="Content Placeholder 2"/>
          <p:cNvSpPr>
            <a:spLocks noGrp="1"/>
          </p:cNvSpPr>
          <p:nvPr>
            <p:ph sz="half" idx="1"/>
            <p:custDataLst>
              <p:tags r:id="rId2"/>
            </p:custDataLst>
          </p:nvPr>
        </p:nvSpPr>
        <p:spPr/>
        <p:txBody>
          <a:bodyPr/>
          <a:lstStyle/>
          <a:p>
            <a:pPr>
              <a:buFontTx/>
              <a:buNone/>
            </a:pPr>
            <a:r>
              <a:rPr lang="en-CA" sz="1600" b="1" smtClean="0">
                <a:latin typeface="Courier New" pitchFamily="49" charset="0"/>
                <a:cs typeface="Courier New" pitchFamily="49" charset="0"/>
              </a:rPr>
              <a:t>// Precondition: n &gt;= 0.</a:t>
            </a:r>
          </a:p>
          <a:p>
            <a:pPr>
              <a:buFontTx/>
              <a:buNone/>
            </a:pPr>
            <a:r>
              <a:rPr lang="en-CA" sz="1600" b="1" smtClean="0">
                <a:latin typeface="Courier New" pitchFamily="49" charset="0"/>
                <a:cs typeface="Courier New" pitchFamily="49" charset="0"/>
              </a:rPr>
              <a:t>// Postcondition: returns n!</a:t>
            </a:r>
          </a:p>
          <a:p>
            <a:pPr>
              <a:buFontTx/>
              <a:buNone/>
            </a:pPr>
            <a:r>
              <a:rPr lang="en-CA" sz="1600" b="1" smtClean="0">
                <a:latin typeface="Courier New" pitchFamily="49" charset="0"/>
                <a:cs typeface="Courier New" pitchFamily="49" charset="0"/>
              </a:rPr>
              <a:t>int factorial(int n)</a:t>
            </a:r>
          </a:p>
          <a:p>
            <a:pPr>
              <a:buFontTx/>
              <a:buNone/>
            </a:pPr>
            <a:r>
              <a:rPr lang="en-CA" sz="1600" b="1" smtClean="0">
                <a:latin typeface="Courier New" pitchFamily="49" charset="0"/>
                <a:cs typeface="Courier New" pitchFamily="49" charset="0"/>
              </a:rPr>
              <a:t>{</a:t>
            </a:r>
          </a:p>
          <a:p>
            <a:pPr>
              <a:buFontTx/>
              <a:buNone/>
            </a:pPr>
            <a:r>
              <a:rPr lang="en-CA" sz="1600" b="1" smtClean="0">
                <a:latin typeface="Courier New" pitchFamily="49" charset="0"/>
                <a:cs typeface="Courier New" pitchFamily="49" charset="0"/>
              </a:rPr>
              <a:t>  if (n == 0)</a:t>
            </a:r>
          </a:p>
          <a:p>
            <a:pPr>
              <a:buFontTx/>
              <a:buNone/>
            </a:pPr>
            <a:r>
              <a:rPr lang="en-CA" sz="1600" b="1" smtClean="0">
                <a:latin typeface="Courier New" pitchFamily="49" charset="0"/>
                <a:cs typeface="Courier New" pitchFamily="49" charset="0"/>
              </a:rPr>
              <a:t>    return 1;</a:t>
            </a:r>
          </a:p>
          <a:p>
            <a:pPr>
              <a:buFontTx/>
              <a:buNone/>
            </a:pPr>
            <a:endParaRPr lang="en-CA" sz="1600" b="1" smtClean="0">
              <a:latin typeface="Courier New" pitchFamily="49" charset="0"/>
              <a:cs typeface="Courier New" pitchFamily="49" charset="0"/>
            </a:endParaRPr>
          </a:p>
          <a:p>
            <a:pPr>
              <a:buFontTx/>
              <a:buNone/>
            </a:pPr>
            <a:endParaRPr lang="en-CA" sz="1600" b="1" smtClean="0">
              <a:latin typeface="Courier New" pitchFamily="49" charset="0"/>
              <a:cs typeface="Courier New" pitchFamily="49" charset="0"/>
            </a:endParaRPr>
          </a:p>
          <a:p>
            <a:pPr>
              <a:buFontTx/>
              <a:buNone/>
            </a:pPr>
            <a:endParaRPr lang="en-CA" sz="1600" b="1" smtClean="0">
              <a:latin typeface="Courier New" pitchFamily="49" charset="0"/>
              <a:cs typeface="Courier New" pitchFamily="49" charset="0"/>
            </a:endParaRPr>
          </a:p>
          <a:p>
            <a:pPr>
              <a:buFontTx/>
              <a:buNone/>
            </a:pPr>
            <a:endParaRPr lang="en-CA" sz="1600" b="1" smtClean="0">
              <a:latin typeface="Courier New" pitchFamily="49" charset="0"/>
              <a:cs typeface="Courier New" pitchFamily="49" charset="0"/>
            </a:endParaRPr>
          </a:p>
          <a:p>
            <a:pPr>
              <a:buFontTx/>
              <a:buNone/>
            </a:pPr>
            <a:r>
              <a:rPr lang="en-CA" sz="1600" b="1" smtClean="0">
                <a:latin typeface="Courier New" pitchFamily="49" charset="0"/>
                <a:cs typeface="Courier New" pitchFamily="49" charset="0"/>
              </a:rPr>
              <a:t>  else</a:t>
            </a:r>
          </a:p>
          <a:p>
            <a:pPr>
              <a:buFontTx/>
              <a:buNone/>
            </a:pPr>
            <a:r>
              <a:rPr lang="en-CA" sz="1600" b="1" smtClean="0">
                <a:latin typeface="Courier New" pitchFamily="49" charset="0"/>
                <a:cs typeface="Courier New" pitchFamily="49" charset="0"/>
              </a:rPr>
              <a:t>    return n*factorial(n-1);</a:t>
            </a:r>
          </a:p>
          <a:p>
            <a:pPr>
              <a:buFontTx/>
              <a:buNone/>
            </a:pPr>
            <a:r>
              <a:rPr lang="en-CA" sz="1600" b="1" smtClean="0">
                <a:latin typeface="Courier New" pitchFamily="49" charset="0"/>
                <a:cs typeface="Courier New" pitchFamily="49" charset="0"/>
              </a:rPr>
              <a:t>}</a:t>
            </a:r>
            <a:endParaRPr lang="en-CA" sz="2000" b="1" smtClean="0">
              <a:latin typeface="Courier New" pitchFamily="49" charset="0"/>
              <a:cs typeface="Courier New" pitchFamily="49" charset="0"/>
            </a:endParaRPr>
          </a:p>
        </p:txBody>
      </p:sp>
      <p:sp>
        <p:nvSpPr>
          <p:cNvPr id="16388" name="Content Placeholder 3"/>
          <p:cNvSpPr>
            <a:spLocks noGrp="1"/>
          </p:cNvSpPr>
          <p:nvPr>
            <p:ph sz="half" idx="2"/>
            <p:custDataLst>
              <p:tags r:id="rId3"/>
            </p:custDataLst>
          </p:nvPr>
        </p:nvSpPr>
        <p:spPr/>
        <p:txBody>
          <a:bodyPr/>
          <a:lstStyle/>
          <a:p>
            <a:pPr>
              <a:buFontTx/>
              <a:buNone/>
            </a:pPr>
            <a:r>
              <a:rPr lang="en-CA" sz="2400" smtClean="0"/>
              <a:t>Prove: </a:t>
            </a:r>
            <a:r>
              <a:rPr lang="en-CA" sz="1800" b="1" smtClean="0">
                <a:latin typeface="Courier New" pitchFamily="49" charset="0"/>
                <a:cs typeface="Courier New" pitchFamily="49" charset="0"/>
              </a:rPr>
              <a:t>factorial(n)</a:t>
            </a:r>
            <a:r>
              <a:rPr lang="en-CA" sz="2400" smtClean="0"/>
              <a:t> = n!</a:t>
            </a:r>
          </a:p>
          <a:p>
            <a:pPr>
              <a:buFontTx/>
              <a:buNone/>
            </a:pPr>
            <a:r>
              <a:rPr lang="en-CA" sz="2400" smtClean="0"/>
              <a:t>Base case: n = 0.</a:t>
            </a:r>
          </a:p>
          <a:p>
            <a:pPr>
              <a:buFontTx/>
              <a:buNone/>
            </a:pPr>
            <a:r>
              <a:rPr lang="en-CA" sz="2400" smtClean="0"/>
              <a:t>Our code returns 1 when n = 0, and 0! = 1 by definition.  </a:t>
            </a:r>
            <a:r>
              <a:rPr lang="en-CA" sz="2400" smtClean="0">
                <a:sym typeface="Wingdings" pitchFamily="2" charset="2"/>
              </a:rPr>
              <a:t></a:t>
            </a:r>
            <a:endParaRPr lang="en-CA" sz="2400" smtClean="0"/>
          </a:p>
          <a:p>
            <a:pPr>
              <a:buFontTx/>
              <a:buNone/>
            </a:pPr>
            <a:endParaRPr lang="en-CA" sz="2400" smtClean="0"/>
          </a:p>
          <a:p>
            <a:pPr>
              <a:buFontTx/>
              <a:buNone/>
            </a:pPr>
            <a:r>
              <a:rPr lang="en-CA" sz="2400" smtClean="0"/>
              <a:t>Inductive step: For some </a:t>
            </a:r>
            <a:br>
              <a:rPr lang="en-CA" sz="2400" smtClean="0"/>
            </a:br>
            <a:r>
              <a:rPr lang="en-CA" sz="2400" smtClean="0"/>
              <a:t>k &gt; 0, our code returns </a:t>
            </a:r>
            <a:r>
              <a:rPr lang="en-CA" sz="1800" b="1" smtClean="0">
                <a:latin typeface="Courier New" pitchFamily="49" charset="0"/>
                <a:cs typeface="Courier New" pitchFamily="49" charset="0"/>
              </a:rPr>
              <a:t>k*factorial(k-1)</a:t>
            </a:r>
            <a:r>
              <a:rPr lang="en-CA" sz="2400" smtClean="0"/>
              <a:t>.  By IH, </a:t>
            </a:r>
            <a:r>
              <a:rPr lang="en-CA" sz="1800" b="1" smtClean="0">
                <a:latin typeface="Courier New" pitchFamily="49" charset="0"/>
                <a:cs typeface="Courier New" pitchFamily="49" charset="0"/>
              </a:rPr>
              <a:t>factorial(k-1)</a:t>
            </a:r>
            <a:r>
              <a:rPr lang="en-CA" sz="2400" smtClean="0"/>
              <a:t> = (k-1)! and  k! = k*(k-1)! by definition.  </a:t>
            </a:r>
            <a:r>
              <a:rPr lang="en-CA" sz="2400" b="1" smtClean="0"/>
              <a:t>QED</a:t>
            </a:r>
          </a:p>
        </p:txBody>
      </p:sp>
      <p:sp>
        <p:nvSpPr>
          <p:cNvPr id="16389" name="Slide Number Placeholder 4"/>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3F03B12-E74C-4D58-81C2-A3028DDCF9AA}" type="slidenum">
              <a:rPr lang="en-US" sz="1400" smtClean="0"/>
              <a:pPr/>
              <a:t>15</a:t>
            </a:fld>
            <a:endParaRPr lang="en-US" sz="1400" smtClean="0"/>
          </a:p>
        </p:txBody>
      </p:sp>
      <p:sp>
        <p:nvSpPr>
          <p:cNvPr id="16390" name="TextBox 2"/>
          <p:cNvSpPr txBox="1">
            <a:spLocks noChangeArrowheads="1"/>
          </p:cNvSpPr>
          <p:nvPr>
            <p:custDataLst>
              <p:tags r:id="rId5"/>
            </p:custDataLst>
          </p:nvPr>
        </p:nvSpPr>
        <p:spPr bwMode="auto">
          <a:xfrm>
            <a:off x="34925" y="5981700"/>
            <a:ext cx="46085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b="1">
                <a:solidFill>
                  <a:srgbClr val="FF0000"/>
                </a:solidFill>
              </a:rPr>
              <a:t>ALWAYS</a:t>
            </a:r>
            <a:r>
              <a:rPr lang="en-CA">
                <a:solidFill>
                  <a:srgbClr val="FF0000"/>
                </a:solidFill>
              </a:rPr>
              <a:t> connect </a:t>
            </a:r>
            <a:r>
              <a:rPr lang="en-CA" b="1">
                <a:solidFill>
                  <a:srgbClr val="FF0000"/>
                </a:solidFill>
              </a:rPr>
              <a:t>what the code does</a:t>
            </a:r>
            <a:r>
              <a:rPr lang="en-CA">
                <a:solidFill>
                  <a:srgbClr val="FF0000"/>
                </a:solidFill>
              </a:rPr>
              <a:t> with what you want to prove.</a:t>
            </a:r>
            <a:endParaRPr lang="en-CA" b="1">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5"/>
          <p:cNvSpPr>
            <a:spLocks noGrp="1"/>
          </p:cNvSpPr>
          <p:nvPr>
            <p:ph type="title"/>
            <p:custDataLst>
              <p:tags r:id="rId1"/>
            </p:custDataLst>
          </p:nvPr>
        </p:nvSpPr>
        <p:spPr/>
        <p:txBody>
          <a:bodyPr/>
          <a:lstStyle/>
          <a:p>
            <a:r>
              <a:rPr lang="en-CA" smtClean="0"/>
              <a:t>Proving A Recursive </a:t>
            </a:r>
            <a:br>
              <a:rPr lang="en-CA" smtClean="0"/>
            </a:br>
            <a:r>
              <a:rPr lang="en-CA" smtClean="0"/>
              <a:t>Algorithm Works</a:t>
            </a:r>
          </a:p>
        </p:txBody>
      </p:sp>
      <p:sp>
        <p:nvSpPr>
          <p:cNvPr id="17411" name="Content Placeholder 6"/>
          <p:cNvSpPr>
            <a:spLocks noGrp="1"/>
          </p:cNvSpPr>
          <p:nvPr>
            <p:ph idx="1"/>
            <p:custDataLst>
              <p:tags r:id="rId2"/>
            </p:custDataLst>
          </p:nvPr>
        </p:nvSpPr>
        <p:spPr/>
        <p:txBody>
          <a:bodyPr/>
          <a:lstStyle/>
          <a:p>
            <a:pPr>
              <a:buFontTx/>
              <a:buNone/>
            </a:pPr>
            <a:r>
              <a:rPr lang="en-CA" b="1" smtClean="0"/>
              <a:t>Problem</a:t>
            </a:r>
            <a:r>
              <a:rPr lang="en-CA" smtClean="0"/>
              <a:t>: Prove that our algorithm for randomly permuting a string gives an equal chance of returning every permutation (assuming </a:t>
            </a:r>
            <a:r>
              <a:rPr lang="en-CA" b="1" smtClean="0">
                <a:latin typeface="Courier New" pitchFamily="49" charset="0"/>
                <a:cs typeface="Courier New" pitchFamily="49" charset="0"/>
              </a:rPr>
              <a:t>randrange(n)</a:t>
            </a:r>
            <a:r>
              <a:rPr lang="en-CA" smtClean="0"/>
              <a:t> works as advertised).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custDataLst>
              <p:tags r:id="rId1"/>
            </p:custDataLst>
          </p:nvPr>
        </p:nvSpPr>
        <p:spPr/>
        <p:txBody>
          <a:bodyPr/>
          <a:lstStyle/>
          <a:p>
            <a:r>
              <a:rPr lang="en-CA" smtClean="0"/>
              <a:t>Recurrence Relations… </a:t>
            </a:r>
            <a:br>
              <a:rPr lang="en-CA" smtClean="0"/>
            </a:br>
            <a:r>
              <a:rPr lang="en-CA" smtClean="0"/>
              <a:t>Already Covered</a:t>
            </a:r>
          </a:p>
        </p:txBody>
      </p:sp>
      <p:sp>
        <p:nvSpPr>
          <p:cNvPr id="18435" name="Content Placeholder 2"/>
          <p:cNvSpPr>
            <a:spLocks noGrp="1"/>
          </p:cNvSpPr>
          <p:nvPr>
            <p:ph idx="1"/>
            <p:custDataLst>
              <p:tags r:id="rId2"/>
            </p:custDataLst>
          </p:nvPr>
        </p:nvSpPr>
        <p:spPr/>
        <p:txBody>
          <a:bodyPr/>
          <a:lstStyle/>
          <a:p>
            <a:pPr>
              <a:buFontTx/>
              <a:buNone/>
            </a:pPr>
            <a:r>
              <a:rPr lang="en-CA" sz="1800" smtClean="0"/>
              <a:t>See METYCSSA #5-7.</a:t>
            </a:r>
          </a:p>
          <a:p>
            <a:pPr>
              <a:buFontTx/>
              <a:buNone/>
            </a:pPr>
            <a:r>
              <a:rPr lang="en-CA" sz="1800" b="1" smtClean="0"/>
              <a:t>Additional Problem</a:t>
            </a:r>
            <a:r>
              <a:rPr lang="en-CA" sz="1800" smtClean="0"/>
              <a:t>: Prove binary search takes O(lg n) time.</a:t>
            </a:r>
          </a:p>
          <a:p>
            <a:pPr>
              <a:buFontTx/>
              <a:buNone/>
            </a:pPr>
            <a:endParaRPr lang="en-CA" sz="1800" smtClean="0"/>
          </a:p>
          <a:p>
            <a:pPr>
              <a:buFontTx/>
              <a:buNone/>
            </a:pPr>
            <a:r>
              <a:rPr lang="en-CA" sz="1600" b="1" smtClean="0">
                <a:latin typeface="Courier New" pitchFamily="49" charset="0"/>
                <a:cs typeface="Courier New" pitchFamily="49" charset="0"/>
              </a:rPr>
              <a:t>// Search array[left..right] for target.  </a:t>
            </a:r>
          </a:p>
          <a:p>
            <a:pPr>
              <a:buFontTx/>
              <a:buNone/>
            </a:pPr>
            <a:r>
              <a:rPr lang="en-CA" sz="1600" b="1" smtClean="0">
                <a:latin typeface="Courier New" pitchFamily="49" charset="0"/>
                <a:cs typeface="Courier New" pitchFamily="49" charset="0"/>
              </a:rPr>
              <a:t>// Return its index or the index where it should go.</a:t>
            </a:r>
          </a:p>
          <a:p>
            <a:pPr>
              <a:buFontTx/>
              <a:buNone/>
            </a:pPr>
            <a:r>
              <a:rPr lang="en-CA" sz="1600" b="1" smtClean="0">
                <a:latin typeface="Courier New" pitchFamily="49" charset="0"/>
                <a:cs typeface="Courier New" pitchFamily="49" charset="0"/>
              </a:rPr>
              <a:t>int bSearch(int array[], int target, int left, int right)</a:t>
            </a:r>
          </a:p>
          <a:p>
            <a:pPr>
              <a:buFontTx/>
              <a:buNone/>
            </a:pPr>
            <a:r>
              <a:rPr lang="en-CA" sz="1600" b="1" smtClean="0">
                <a:latin typeface="Courier New" pitchFamily="49" charset="0"/>
                <a:cs typeface="Courier New" pitchFamily="49" charset="0"/>
              </a:rPr>
              <a:t>{</a:t>
            </a:r>
          </a:p>
          <a:p>
            <a:pPr>
              <a:buFontTx/>
              <a:buNone/>
            </a:pPr>
            <a:r>
              <a:rPr lang="en-CA" sz="1600" b="1" smtClean="0">
                <a:latin typeface="Courier New" pitchFamily="49" charset="0"/>
                <a:cs typeface="Courier New" pitchFamily="49" charset="0"/>
              </a:rPr>
              <a:t>  if (right &lt; left) return left;</a:t>
            </a:r>
          </a:p>
          <a:p>
            <a:pPr>
              <a:buFontTx/>
              <a:buNone/>
            </a:pPr>
            <a:r>
              <a:rPr lang="en-CA" sz="1600" b="1" smtClean="0">
                <a:latin typeface="Courier New" pitchFamily="49" charset="0"/>
                <a:cs typeface="Courier New" pitchFamily="49" charset="0"/>
              </a:rPr>
              <a:t>  int mid = (left + right) / 2;</a:t>
            </a:r>
          </a:p>
          <a:p>
            <a:pPr>
              <a:buFontTx/>
              <a:buNone/>
            </a:pPr>
            <a:r>
              <a:rPr lang="en-CA" sz="1600" b="1" smtClean="0">
                <a:latin typeface="Courier New" pitchFamily="49" charset="0"/>
                <a:cs typeface="Courier New" pitchFamily="49" charset="0"/>
              </a:rPr>
              <a:t>  if (target &lt;= array[mid])</a:t>
            </a:r>
          </a:p>
          <a:p>
            <a:pPr>
              <a:buFontTx/>
              <a:buNone/>
            </a:pPr>
            <a:r>
              <a:rPr lang="en-CA" sz="1600" b="1" smtClean="0">
                <a:latin typeface="Courier New" pitchFamily="49" charset="0"/>
                <a:cs typeface="Courier New" pitchFamily="49" charset="0"/>
              </a:rPr>
              <a:t>    return bSearch(array, target, left, mid-1);</a:t>
            </a:r>
          </a:p>
          <a:p>
            <a:pPr>
              <a:buFontTx/>
              <a:buNone/>
            </a:pPr>
            <a:r>
              <a:rPr lang="en-CA" sz="1600" b="1" smtClean="0">
                <a:latin typeface="Courier New" pitchFamily="49" charset="0"/>
                <a:cs typeface="Courier New" pitchFamily="49" charset="0"/>
              </a:rPr>
              <a:t>  else</a:t>
            </a:r>
          </a:p>
          <a:p>
            <a:pPr>
              <a:buFontTx/>
              <a:buNone/>
            </a:pPr>
            <a:r>
              <a:rPr lang="en-CA" sz="1600" b="1" smtClean="0">
                <a:latin typeface="Courier New" pitchFamily="49" charset="0"/>
                <a:cs typeface="Courier New" pitchFamily="49" charset="0"/>
              </a:rPr>
              <a:t>    return bSearch(array, target, mid+1, right);</a:t>
            </a:r>
          </a:p>
          <a:p>
            <a:pPr>
              <a:buFontTx/>
              <a:buNone/>
            </a:pPr>
            <a:r>
              <a:rPr lang="en-CA" sz="1600" b="1" smtClean="0">
                <a:latin typeface="Courier New" pitchFamily="49" charset="0"/>
                <a:cs typeface="Courier New" pitchFamily="49" charset="0"/>
              </a:rPr>
              <a:t>}</a:t>
            </a:r>
          </a:p>
        </p:txBody>
      </p:sp>
      <p:sp>
        <p:nvSpPr>
          <p:cNvPr id="1843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46FDC1-2F74-42E7-BD9F-D453A33DFC4D}" type="slidenum">
              <a:rPr lang="en-US" sz="1400" smtClean="0"/>
              <a:pPr/>
              <a:t>17</a:t>
            </a:fld>
            <a:endParaRPr lang="en-US" sz="1400" smtClean="0"/>
          </a:p>
        </p:txBody>
      </p:sp>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684360" y="1408320"/>
              <a:ext cx="8014320" cy="4057920"/>
            </p14:xfrm>
          </p:contentPart>
        </mc:Choice>
        <mc:Fallback>
          <p:pic>
            <p:nvPicPr>
              <p:cNvPr id="2" name="Ink 1"/>
              <p:cNvPicPr/>
              <p:nvPr/>
            </p:nvPicPr>
            <p:blipFill>
              <a:blip r:embed="rId6"/>
              <a:stretch>
                <a:fillRect/>
              </a:stretch>
            </p:blipFill>
            <p:spPr>
              <a:xfrm>
                <a:off x="667800" y="1391760"/>
                <a:ext cx="8043120" cy="409104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custDataLst>
              <p:tags r:id="rId1"/>
            </p:custDataLst>
          </p:nvPr>
        </p:nvSpPr>
        <p:spPr/>
        <p:txBody>
          <a:bodyPr/>
          <a:lstStyle/>
          <a:p>
            <a:r>
              <a:rPr lang="en-CA" smtClean="0"/>
              <a:t>Binary Search Problem (Worked)</a:t>
            </a:r>
          </a:p>
        </p:txBody>
      </p:sp>
      <p:sp>
        <p:nvSpPr>
          <p:cNvPr id="19459" name="Content Placeholder 2"/>
          <p:cNvSpPr>
            <a:spLocks noGrp="1"/>
          </p:cNvSpPr>
          <p:nvPr>
            <p:ph idx="1"/>
            <p:custDataLst>
              <p:tags r:id="rId2"/>
            </p:custDataLst>
          </p:nvPr>
        </p:nvSpPr>
        <p:spPr/>
        <p:txBody>
          <a:bodyPr/>
          <a:lstStyle/>
          <a:p>
            <a:pPr>
              <a:buFontTx/>
              <a:buNone/>
            </a:pPr>
            <a:r>
              <a:rPr lang="en-CA" sz="2100" smtClean="0"/>
              <a:t>Note: Let n be # of elements considered in the array (right – left + 1).</a:t>
            </a:r>
          </a:p>
          <a:p>
            <a:pPr>
              <a:buFontTx/>
              <a:buNone/>
            </a:pPr>
            <a:endParaRPr lang="en-CA" sz="1600" b="1" smtClean="0">
              <a:latin typeface="Courier New" pitchFamily="49" charset="0"/>
              <a:cs typeface="Courier New" pitchFamily="49" charset="0"/>
            </a:endParaRPr>
          </a:p>
          <a:p>
            <a:pPr>
              <a:buFontTx/>
              <a:buNone/>
            </a:pPr>
            <a:r>
              <a:rPr lang="en-CA" sz="1600" b="1" smtClean="0">
                <a:latin typeface="Courier New" pitchFamily="49" charset="0"/>
                <a:cs typeface="Courier New" pitchFamily="49" charset="0"/>
              </a:rPr>
              <a:t>int bSearch(int array[], int target, int left, int right)</a:t>
            </a:r>
          </a:p>
          <a:p>
            <a:pPr>
              <a:buFontTx/>
              <a:buNone/>
            </a:pPr>
            <a:r>
              <a:rPr lang="en-CA" sz="1600" b="1" smtClean="0">
                <a:latin typeface="Courier New" pitchFamily="49" charset="0"/>
                <a:cs typeface="Courier New" pitchFamily="49" charset="0"/>
              </a:rPr>
              <a:t>{</a:t>
            </a:r>
          </a:p>
          <a:p>
            <a:pPr>
              <a:buFontTx/>
              <a:buNone/>
            </a:pPr>
            <a:r>
              <a:rPr lang="en-CA" sz="1600" b="1" smtClean="0">
                <a:latin typeface="Courier New" pitchFamily="49" charset="0"/>
                <a:cs typeface="Courier New" pitchFamily="49" charset="0"/>
              </a:rPr>
              <a:t>  if (right &lt; left) return left;</a:t>
            </a:r>
          </a:p>
          <a:p>
            <a:pPr>
              <a:buFontTx/>
              <a:buNone/>
            </a:pPr>
            <a:r>
              <a:rPr lang="en-CA" sz="1600" b="1" smtClean="0">
                <a:latin typeface="Courier New" pitchFamily="49" charset="0"/>
                <a:cs typeface="Courier New" pitchFamily="49" charset="0"/>
              </a:rPr>
              <a:t>  int mid = (left + right) / 2;</a:t>
            </a:r>
          </a:p>
          <a:p>
            <a:pPr>
              <a:buFontTx/>
              <a:buNone/>
            </a:pPr>
            <a:r>
              <a:rPr lang="en-CA" sz="1600" b="1" smtClean="0">
                <a:latin typeface="Courier New" pitchFamily="49" charset="0"/>
                <a:cs typeface="Courier New" pitchFamily="49" charset="0"/>
              </a:rPr>
              <a:t>  if (target &lt;= array[mid])</a:t>
            </a:r>
          </a:p>
          <a:p>
            <a:pPr>
              <a:buFontTx/>
              <a:buNone/>
            </a:pPr>
            <a:r>
              <a:rPr lang="en-CA" sz="1600" b="1" smtClean="0">
                <a:latin typeface="Courier New" pitchFamily="49" charset="0"/>
                <a:cs typeface="Courier New" pitchFamily="49" charset="0"/>
              </a:rPr>
              <a:t>    return bSearch(array, target, left, mid-1);</a:t>
            </a:r>
          </a:p>
          <a:p>
            <a:pPr>
              <a:buFontTx/>
              <a:buNone/>
            </a:pPr>
            <a:r>
              <a:rPr lang="en-CA" sz="1600" b="1" smtClean="0">
                <a:latin typeface="Courier New" pitchFamily="49" charset="0"/>
                <a:cs typeface="Courier New" pitchFamily="49" charset="0"/>
              </a:rPr>
              <a:t>  else</a:t>
            </a:r>
          </a:p>
          <a:p>
            <a:pPr>
              <a:buFontTx/>
              <a:buNone/>
            </a:pPr>
            <a:r>
              <a:rPr lang="en-CA" sz="1600" b="1" smtClean="0">
                <a:latin typeface="Courier New" pitchFamily="49" charset="0"/>
                <a:cs typeface="Courier New" pitchFamily="49" charset="0"/>
              </a:rPr>
              <a:t>    return bSearch(array, target, mid+1, right);</a:t>
            </a:r>
          </a:p>
          <a:p>
            <a:pPr>
              <a:buFontTx/>
              <a:buNone/>
            </a:pPr>
            <a:r>
              <a:rPr lang="en-CA" sz="1600" b="1" smtClean="0">
                <a:latin typeface="Courier New" pitchFamily="49" charset="0"/>
                <a:cs typeface="Courier New" pitchFamily="49" charset="0"/>
              </a:rPr>
              <a:t>}</a:t>
            </a:r>
          </a:p>
        </p:txBody>
      </p:sp>
      <p:sp>
        <p:nvSpPr>
          <p:cNvPr id="1946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318E1-2B0E-41F4-AC3A-8F30716FB433}" type="slidenum">
              <a:rPr lang="en-US" sz="1400" smtClean="0"/>
              <a:pPr/>
              <a:t>18</a:t>
            </a:fld>
            <a:endParaRPr lang="en-US" sz="1400" smtClean="0"/>
          </a:p>
        </p:txBody>
      </p:sp>
      <p:sp>
        <p:nvSpPr>
          <p:cNvPr id="19461" name="TextBox 4"/>
          <p:cNvSpPr txBox="1">
            <a:spLocks noChangeArrowheads="1"/>
          </p:cNvSpPr>
          <p:nvPr>
            <p:custDataLst>
              <p:tags r:id="rId4"/>
            </p:custDataLst>
          </p:nvPr>
        </p:nvSpPr>
        <p:spPr bwMode="auto">
          <a:xfrm>
            <a:off x="4799013" y="3184525"/>
            <a:ext cx="1757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2000">
                <a:solidFill>
                  <a:srgbClr val="FF0000"/>
                </a:solidFill>
              </a:rPr>
              <a:t>O(1), base case</a:t>
            </a:r>
          </a:p>
        </p:txBody>
      </p:sp>
      <p:sp>
        <p:nvSpPr>
          <p:cNvPr id="19462" name="TextBox 5"/>
          <p:cNvSpPr txBox="1">
            <a:spLocks noChangeArrowheads="1"/>
          </p:cNvSpPr>
          <p:nvPr>
            <p:custDataLst>
              <p:tags r:id="rId5"/>
            </p:custDataLst>
          </p:nvPr>
        </p:nvSpPr>
        <p:spPr bwMode="auto">
          <a:xfrm>
            <a:off x="4673600" y="3470275"/>
            <a:ext cx="668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2000">
                <a:solidFill>
                  <a:srgbClr val="FF0000"/>
                </a:solidFill>
              </a:rPr>
              <a:t>O(1)</a:t>
            </a:r>
          </a:p>
        </p:txBody>
      </p:sp>
      <p:sp>
        <p:nvSpPr>
          <p:cNvPr id="19463" name="TextBox 6"/>
          <p:cNvSpPr txBox="1">
            <a:spLocks noChangeArrowheads="1"/>
          </p:cNvSpPr>
          <p:nvPr>
            <p:custDataLst>
              <p:tags r:id="rId6"/>
            </p:custDataLst>
          </p:nvPr>
        </p:nvSpPr>
        <p:spPr bwMode="auto">
          <a:xfrm>
            <a:off x="4127500" y="3727450"/>
            <a:ext cx="668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2000">
                <a:solidFill>
                  <a:srgbClr val="FF0000"/>
                </a:solidFill>
              </a:rPr>
              <a:t>O(1)</a:t>
            </a:r>
          </a:p>
        </p:txBody>
      </p:sp>
      <p:sp>
        <p:nvSpPr>
          <p:cNvPr id="19464" name="TextBox 7"/>
          <p:cNvSpPr txBox="1">
            <a:spLocks noChangeArrowheads="1"/>
          </p:cNvSpPr>
          <p:nvPr>
            <p:custDataLst>
              <p:tags r:id="rId7"/>
            </p:custDataLst>
          </p:nvPr>
        </p:nvSpPr>
        <p:spPr bwMode="auto">
          <a:xfrm>
            <a:off x="6780213" y="4013200"/>
            <a:ext cx="979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2000">
                <a:solidFill>
                  <a:srgbClr val="FF0000"/>
                </a:solidFill>
              </a:rPr>
              <a:t>~T(n/2)</a:t>
            </a:r>
          </a:p>
        </p:txBody>
      </p:sp>
      <p:sp>
        <p:nvSpPr>
          <p:cNvPr id="19465" name="TextBox 8"/>
          <p:cNvSpPr txBox="1">
            <a:spLocks noChangeArrowheads="1"/>
          </p:cNvSpPr>
          <p:nvPr>
            <p:custDataLst>
              <p:tags r:id="rId8"/>
            </p:custDataLst>
          </p:nvPr>
        </p:nvSpPr>
        <p:spPr bwMode="auto">
          <a:xfrm>
            <a:off x="6780213" y="4584700"/>
            <a:ext cx="979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2000">
                <a:solidFill>
                  <a:srgbClr val="FF0000"/>
                </a:solidFill>
              </a:rPr>
              <a:t>~T(n/2)</a:t>
            </a:r>
          </a:p>
        </p:txBody>
      </p:sp>
      <mc:AlternateContent xmlns:mc="http://schemas.openxmlformats.org/markup-compatibility/2006">
        <mc:Choice xmlns:p14="http://schemas.microsoft.com/office/powerpoint/2010/main" Requires="p14">
          <p:contentPart p14:bwMode="auto" r:id="rId10">
            <p14:nvContentPartPr>
              <p14:cNvPr id="2" name="Ink 1"/>
              <p14:cNvContentPartPr/>
              <p14:nvPr/>
            </p14:nvContentPartPr>
            <p14:xfrm>
              <a:off x="307440" y="3074760"/>
              <a:ext cx="7335360" cy="3468600"/>
            </p14:xfrm>
          </p:contentPart>
        </mc:Choice>
        <mc:Fallback>
          <p:pic>
            <p:nvPicPr>
              <p:cNvPr id="2" name="Ink 1"/>
              <p:cNvPicPr/>
              <p:nvPr/>
            </p:nvPicPr>
            <p:blipFill>
              <a:blip r:embed="rId11"/>
              <a:stretch>
                <a:fillRect/>
              </a:stretch>
            </p:blipFill>
            <p:spPr>
              <a:xfrm>
                <a:off x="295560" y="3058200"/>
                <a:ext cx="7364160" cy="349308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custDataLst>
              <p:tags r:id="rId1"/>
            </p:custDataLst>
          </p:nvPr>
        </p:nvSpPr>
        <p:spPr/>
        <p:txBody>
          <a:bodyPr/>
          <a:lstStyle/>
          <a:p>
            <a:r>
              <a:rPr lang="en-CA" smtClean="0"/>
              <a:t>Binary Search Problem (Worked)</a:t>
            </a:r>
          </a:p>
        </p:txBody>
      </p:sp>
      <p:sp>
        <p:nvSpPr>
          <p:cNvPr id="20483" name="Content Placeholder 2"/>
          <p:cNvSpPr>
            <a:spLocks noGrp="1"/>
          </p:cNvSpPr>
          <p:nvPr>
            <p:ph idx="1"/>
            <p:custDataLst>
              <p:tags r:id="rId2"/>
            </p:custDataLst>
          </p:nvPr>
        </p:nvSpPr>
        <p:spPr/>
        <p:txBody>
          <a:bodyPr/>
          <a:lstStyle/>
          <a:p>
            <a:pPr>
              <a:buFontTx/>
              <a:buNone/>
            </a:pPr>
            <a:r>
              <a:rPr lang="en-CA" sz="2000" b="1" smtClean="0">
                <a:latin typeface="Courier New" pitchFamily="49" charset="0"/>
                <a:cs typeface="Courier New" pitchFamily="49" charset="0"/>
              </a:rPr>
              <a:t>For n=0: T(0) = 1</a:t>
            </a:r>
          </a:p>
          <a:p>
            <a:pPr>
              <a:buFontTx/>
              <a:buNone/>
            </a:pPr>
            <a:r>
              <a:rPr lang="en-CA" sz="2000" b="1" smtClean="0">
                <a:latin typeface="Courier New" pitchFamily="49" charset="0"/>
                <a:cs typeface="Courier New" pitchFamily="49" charset="0"/>
              </a:rPr>
              <a:t>For n&gt;0: T(n) = T(</a:t>
            </a:r>
            <a:r>
              <a:rPr lang="en-CA" sz="2000" b="1" smtClean="0">
                <a:latin typeface="Courier New" pitchFamily="49" charset="0"/>
                <a:cs typeface="Courier New" pitchFamily="49" charset="0"/>
                <a:sym typeface="Symbol" pitchFamily="18" charset="2"/>
              </a:rPr>
              <a:t></a:t>
            </a:r>
            <a:r>
              <a:rPr lang="en-CA" sz="2000" b="1" smtClean="0">
                <a:latin typeface="Courier New" pitchFamily="49" charset="0"/>
                <a:cs typeface="Courier New" pitchFamily="49" charset="0"/>
              </a:rPr>
              <a:t>n/2</a:t>
            </a:r>
            <a:r>
              <a:rPr lang="en-CA" sz="2000" b="1" smtClean="0">
                <a:latin typeface="Courier New" pitchFamily="49" charset="0"/>
                <a:cs typeface="Courier New" pitchFamily="49" charset="0"/>
                <a:sym typeface="Symbol" pitchFamily="18" charset="2"/>
              </a:rPr>
              <a:t></a:t>
            </a:r>
            <a:r>
              <a:rPr lang="en-CA" sz="2000" b="1" smtClean="0">
                <a:latin typeface="Courier New" pitchFamily="49" charset="0"/>
                <a:cs typeface="Courier New" pitchFamily="49" charset="0"/>
              </a:rPr>
              <a:t>) + 1</a:t>
            </a:r>
          </a:p>
          <a:p>
            <a:pPr>
              <a:buFontTx/>
              <a:buNone/>
            </a:pPr>
            <a:endParaRPr lang="en-CA" sz="2000" b="1" smtClean="0">
              <a:latin typeface="Courier New" pitchFamily="49" charset="0"/>
              <a:cs typeface="Courier New" pitchFamily="49" charset="0"/>
            </a:endParaRPr>
          </a:p>
          <a:p>
            <a:pPr>
              <a:buFontTx/>
              <a:buNone/>
            </a:pPr>
            <a:r>
              <a:rPr lang="en-CA" sz="2000" smtClean="0"/>
              <a:t>To guess at the answer, we simplify:</a:t>
            </a:r>
          </a:p>
          <a:p>
            <a:pPr>
              <a:buFontTx/>
              <a:buNone/>
            </a:pPr>
            <a:endParaRPr lang="en-CA" sz="2000" smtClean="0"/>
          </a:p>
          <a:p>
            <a:pPr>
              <a:buFontTx/>
              <a:buNone/>
            </a:pPr>
            <a:endParaRPr lang="en-CA" sz="2000" smtClean="0"/>
          </a:p>
          <a:p>
            <a:pPr>
              <a:buFontTx/>
              <a:buNone/>
            </a:pPr>
            <a:r>
              <a:rPr lang="en-CA" sz="2000" b="1" smtClean="0">
                <a:solidFill>
                  <a:srgbClr val="000000"/>
                </a:solidFill>
                <a:latin typeface="Courier New" pitchFamily="49" charset="0"/>
                <a:cs typeface="Courier New" pitchFamily="49" charset="0"/>
              </a:rPr>
              <a:t>For n=1: T(1) = 1</a:t>
            </a:r>
          </a:p>
          <a:p>
            <a:pPr>
              <a:buFontTx/>
              <a:buNone/>
            </a:pPr>
            <a:r>
              <a:rPr lang="en-CA" sz="2000" b="1" smtClean="0">
                <a:solidFill>
                  <a:srgbClr val="000000"/>
                </a:solidFill>
                <a:latin typeface="Courier New" pitchFamily="49" charset="0"/>
                <a:cs typeface="Courier New" pitchFamily="49" charset="0"/>
              </a:rPr>
              <a:t>For n&gt;1: T(n) = T(n/2) + 1</a:t>
            </a:r>
          </a:p>
          <a:p>
            <a:pPr>
              <a:buFontTx/>
              <a:buNone/>
            </a:pPr>
            <a:r>
              <a:rPr lang="en-CA" sz="2000" b="1" smtClean="0">
                <a:solidFill>
                  <a:srgbClr val="000000"/>
                </a:solidFill>
                <a:latin typeface="Courier New" pitchFamily="49" charset="0"/>
                <a:cs typeface="Courier New" pitchFamily="49" charset="0"/>
              </a:rPr>
              <a:t>T(n) = (T(n/4) + 1) + 1</a:t>
            </a:r>
          </a:p>
          <a:p>
            <a:pPr>
              <a:buFontTx/>
              <a:buNone/>
            </a:pPr>
            <a:r>
              <a:rPr lang="en-CA" sz="2000" b="1" smtClean="0">
                <a:solidFill>
                  <a:srgbClr val="000000"/>
                </a:solidFill>
                <a:latin typeface="Courier New" pitchFamily="49" charset="0"/>
                <a:cs typeface="Courier New" pitchFamily="49" charset="0"/>
              </a:rPr>
              <a:t>T(n) = T(n/4) + 2</a:t>
            </a:r>
          </a:p>
          <a:p>
            <a:pPr>
              <a:buFontTx/>
              <a:buNone/>
            </a:pPr>
            <a:r>
              <a:rPr lang="en-CA" sz="2000" b="1" smtClean="0">
                <a:solidFill>
                  <a:srgbClr val="000000"/>
                </a:solidFill>
                <a:latin typeface="Courier New" pitchFamily="49" charset="0"/>
                <a:cs typeface="Courier New" pitchFamily="49" charset="0"/>
              </a:rPr>
              <a:t>T(n) = T(n/8) + 3</a:t>
            </a:r>
          </a:p>
          <a:p>
            <a:pPr>
              <a:buFontTx/>
              <a:buNone/>
            </a:pPr>
            <a:r>
              <a:rPr lang="en-CA" sz="2000" b="1" smtClean="0">
                <a:solidFill>
                  <a:srgbClr val="000000"/>
                </a:solidFill>
                <a:latin typeface="Courier New" pitchFamily="49" charset="0"/>
                <a:cs typeface="Courier New" pitchFamily="49" charset="0"/>
              </a:rPr>
              <a:t>T(n) = T(n/16) + 4</a:t>
            </a:r>
          </a:p>
          <a:p>
            <a:pPr>
              <a:buFontTx/>
              <a:buNone/>
            </a:pPr>
            <a:r>
              <a:rPr lang="en-CA" sz="2000" b="1" smtClean="0">
                <a:solidFill>
                  <a:srgbClr val="000000"/>
                </a:solidFill>
                <a:latin typeface="Courier New" pitchFamily="49" charset="0"/>
                <a:cs typeface="Courier New" pitchFamily="49" charset="0"/>
              </a:rPr>
              <a:t>T(n) = T(n/(2</a:t>
            </a:r>
            <a:r>
              <a:rPr lang="en-CA" sz="2000" b="1" baseline="30000" smtClean="0">
                <a:solidFill>
                  <a:srgbClr val="000000"/>
                </a:solidFill>
                <a:latin typeface="Courier New" pitchFamily="49" charset="0"/>
                <a:cs typeface="Courier New" pitchFamily="49" charset="0"/>
              </a:rPr>
              <a:t>i</a:t>
            </a:r>
            <a:r>
              <a:rPr lang="en-CA" sz="2000" b="1" smtClean="0">
                <a:solidFill>
                  <a:srgbClr val="000000"/>
                </a:solidFill>
                <a:latin typeface="Courier New" pitchFamily="49" charset="0"/>
                <a:cs typeface="Courier New" pitchFamily="49" charset="0"/>
              </a:rPr>
              <a:t>)) + i</a:t>
            </a:r>
          </a:p>
        </p:txBody>
      </p:sp>
      <p:sp>
        <p:nvSpPr>
          <p:cNvPr id="2048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D734E4A-D489-4114-A443-44E384EF0FFE}" type="slidenum">
              <a:rPr lang="en-US" sz="1400" smtClean="0"/>
              <a:pPr/>
              <a:t>19</a:t>
            </a:fld>
            <a:endParaRPr lang="en-US" sz="1400" smtClean="0"/>
          </a:p>
        </p:txBody>
      </p:sp>
      <p:sp>
        <p:nvSpPr>
          <p:cNvPr id="20485" name="TextBox 9"/>
          <p:cNvSpPr txBox="1">
            <a:spLocks noChangeArrowheads="1"/>
          </p:cNvSpPr>
          <p:nvPr>
            <p:custDataLst>
              <p:tags r:id="rId4"/>
            </p:custDataLst>
          </p:nvPr>
        </p:nvSpPr>
        <p:spPr bwMode="auto">
          <a:xfrm>
            <a:off x="4857750" y="4500563"/>
            <a:ext cx="3476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Sub  in </a:t>
            </a:r>
            <a:r>
              <a:rPr lang="en-CA" sz="1800" b="1">
                <a:solidFill>
                  <a:srgbClr val="FF0000"/>
                </a:solidFill>
                <a:latin typeface="Courier New" pitchFamily="49" charset="0"/>
                <a:cs typeface="Courier New" pitchFamily="49" charset="0"/>
              </a:rPr>
              <a:t>T(n/2) = T(n/4)+1</a:t>
            </a:r>
          </a:p>
        </p:txBody>
      </p:sp>
      <p:sp>
        <p:nvSpPr>
          <p:cNvPr id="20486" name="TextBox 10"/>
          <p:cNvSpPr txBox="1">
            <a:spLocks noChangeArrowheads="1"/>
          </p:cNvSpPr>
          <p:nvPr>
            <p:custDataLst>
              <p:tags r:id="rId5"/>
            </p:custDataLst>
          </p:nvPr>
        </p:nvSpPr>
        <p:spPr bwMode="auto">
          <a:xfrm>
            <a:off x="4714875" y="3143250"/>
            <a:ext cx="4195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2000">
                <a:solidFill>
                  <a:srgbClr val="FF0000"/>
                </a:solidFill>
              </a:rPr>
              <a:t>Change </a:t>
            </a:r>
            <a:r>
              <a:rPr lang="en-CA" sz="2000" b="1">
                <a:solidFill>
                  <a:srgbClr val="FF0000"/>
                </a:solidFill>
                <a:latin typeface="Courier New" pitchFamily="49" charset="0"/>
                <a:cs typeface="Courier New" pitchFamily="49" charset="0"/>
                <a:sym typeface="Symbol" pitchFamily="18" charset="2"/>
              </a:rPr>
              <a:t></a:t>
            </a:r>
            <a:r>
              <a:rPr lang="en-CA" sz="2000" b="1">
                <a:solidFill>
                  <a:srgbClr val="FF0000"/>
                </a:solidFill>
                <a:latin typeface="Courier New" pitchFamily="49" charset="0"/>
                <a:cs typeface="Courier New" pitchFamily="49" charset="0"/>
              </a:rPr>
              <a:t>n/2</a:t>
            </a:r>
            <a:r>
              <a:rPr lang="en-CA" sz="2000" b="1">
                <a:solidFill>
                  <a:srgbClr val="FF0000"/>
                </a:solidFill>
                <a:latin typeface="Courier New" pitchFamily="49" charset="0"/>
                <a:cs typeface="Courier New" pitchFamily="49" charset="0"/>
                <a:sym typeface="Symbol" pitchFamily="18" charset="2"/>
              </a:rPr>
              <a:t> to n/2.</a:t>
            </a:r>
            <a:endParaRPr lang="en-CA" sz="2000">
              <a:solidFill>
                <a:srgbClr val="FF0000"/>
              </a:solidFill>
            </a:endParaRPr>
          </a:p>
          <a:p>
            <a:r>
              <a:rPr lang="en-CA" sz="2000">
                <a:solidFill>
                  <a:srgbClr val="FF0000"/>
                </a:solidFill>
              </a:rPr>
              <a:t>Change base case to T(1) </a:t>
            </a:r>
            <a:br>
              <a:rPr lang="en-CA" sz="2000">
                <a:solidFill>
                  <a:srgbClr val="FF0000"/>
                </a:solidFill>
              </a:rPr>
            </a:br>
            <a:r>
              <a:rPr lang="en-CA" sz="2000">
                <a:solidFill>
                  <a:srgbClr val="FF0000"/>
                </a:solidFill>
              </a:rPr>
              <a:t>(We’ll never reach 0 by dividing by 2!)</a:t>
            </a:r>
          </a:p>
        </p:txBody>
      </p:sp>
      <p:sp>
        <p:nvSpPr>
          <p:cNvPr id="20487" name="TextBox 9"/>
          <p:cNvSpPr txBox="1">
            <a:spLocks noChangeArrowheads="1"/>
          </p:cNvSpPr>
          <p:nvPr>
            <p:custDataLst>
              <p:tags r:id="rId6"/>
            </p:custDataLst>
          </p:nvPr>
        </p:nvSpPr>
        <p:spPr bwMode="auto">
          <a:xfrm>
            <a:off x="4857750" y="518160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Sub  in </a:t>
            </a:r>
            <a:r>
              <a:rPr lang="en-CA" sz="1800" b="1">
                <a:solidFill>
                  <a:srgbClr val="FF0000"/>
                </a:solidFill>
                <a:latin typeface="Courier New" pitchFamily="49" charset="0"/>
                <a:cs typeface="Courier New" pitchFamily="49" charset="0"/>
              </a:rPr>
              <a:t>T(n/4) = T(n/8)+1</a:t>
            </a:r>
          </a:p>
        </p:txBody>
      </p:sp>
      <p:sp>
        <p:nvSpPr>
          <p:cNvPr id="20488" name="TextBox 9"/>
          <p:cNvSpPr txBox="1">
            <a:spLocks noChangeArrowheads="1"/>
          </p:cNvSpPr>
          <p:nvPr>
            <p:custDataLst>
              <p:tags r:id="rId7"/>
            </p:custDataLst>
          </p:nvPr>
        </p:nvSpPr>
        <p:spPr bwMode="auto">
          <a:xfrm>
            <a:off x="4886325" y="5681663"/>
            <a:ext cx="3614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Sub  in </a:t>
            </a:r>
            <a:r>
              <a:rPr lang="en-CA" sz="1800" b="1">
                <a:solidFill>
                  <a:srgbClr val="FF0000"/>
                </a:solidFill>
                <a:latin typeface="Courier New" pitchFamily="49" charset="0"/>
                <a:cs typeface="Courier New" pitchFamily="49" charset="0"/>
              </a:rPr>
              <a:t>T(n/8) = T(n/16)+1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custDataLst>
              <p:tags r:id="rId1"/>
            </p:custDataLst>
          </p:nvPr>
        </p:nvSpPr>
        <p:spPr/>
        <p:txBody>
          <a:bodyPr/>
          <a:lstStyle/>
          <a:p>
            <a:r>
              <a:rPr lang="en-US" smtClean="0"/>
              <a:t>Today’s Outline</a:t>
            </a:r>
          </a:p>
        </p:txBody>
      </p:sp>
      <p:sp>
        <p:nvSpPr>
          <p:cNvPr id="3075" name="Rectangle 3"/>
          <p:cNvSpPr>
            <a:spLocks noGrp="1" noChangeArrowheads="1"/>
          </p:cNvSpPr>
          <p:nvPr>
            <p:ph type="body" idx="1"/>
            <p:custDataLst>
              <p:tags r:id="rId2"/>
            </p:custDataLst>
          </p:nvPr>
        </p:nvSpPr>
        <p:spPr/>
        <p:txBody>
          <a:bodyPr/>
          <a:lstStyle/>
          <a:p>
            <a:r>
              <a:rPr lang="en-US" smtClean="0"/>
              <a:t>Thinking Recursively</a:t>
            </a:r>
          </a:p>
          <a:p>
            <a:r>
              <a:rPr lang="en-US" smtClean="0"/>
              <a:t>Recursion Examples</a:t>
            </a:r>
          </a:p>
          <a:p>
            <a:r>
              <a:rPr lang="en-US" smtClean="0"/>
              <a:t>Analyzing Recursion:  Induction and Recurrences</a:t>
            </a:r>
          </a:p>
          <a:p>
            <a:r>
              <a:rPr lang="en-US" smtClean="0"/>
              <a:t>Analyzing Iteration: Loop Invariants</a:t>
            </a:r>
          </a:p>
          <a:p>
            <a:r>
              <a:rPr lang="en-US" smtClean="0"/>
              <a:t>Mythbusters:</a:t>
            </a:r>
            <a:br>
              <a:rPr lang="en-US" smtClean="0"/>
            </a:br>
            <a:r>
              <a:rPr lang="en-US" smtClean="0"/>
              <a:t>“Recursion’s not as efficient as iteration”??</a:t>
            </a:r>
          </a:p>
          <a:p>
            <a:pPr lvl="1"/>
            <a:r>
              <a:rPr lang="en-US" smtClean="0"/>
              <a:t>Recursion and the Call Stack</a:t>
            </a:r>
          </a:p>
          <a:p>
            <a:pPr lvl="1"/>
            <a:r>
              <a:rPr lang="en-US" smtClean="0"/>
              <a:t>Iteration and Explicit Stacks</a:t>
            </a:r>
          </a:p>
          <a:p>
            <a:pPr lvl="1"/>
            <a:r>
              <a:rPr lang="en-US" smtClean="0"/>
              <a:t>Tail Recursion (but our KW text is wrong about this!)</a:t>
            </a:r>
          </a:p>
        </p:txBody>
      </p:sp>
      <p:sp>
        <p:nvSpPr>
          <p:cNvPr id="307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00ACA4-B722-48F6-8A70-68FF2C1A9713}" type="slidenum">
              <a:rPr lang="en-US" sz="1400" smtClean="0"/>
              <a:pPr/>
              <a:t>2</a:t>
            </a:fld>
            <a:endParaRPr lang="en-US"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custDataLst>
              <p:tags r:id="rId1"/>
            </p:custDataLst>
          </p:nvPr>
        </p:nvSpPr>
        <p:spPr/>
        <p:txBody>
          <a:bodyPr/>
          <a:lstStyle/>
          <a:p>
            <a:r>
              <a:rPr lang="en-CA" smtClean="0"/>
              <a:t>Binary Search Problem (Worked)</a:t>
            </a:r>
          </a:p>
        </p:txBody>
      </p:sp>
      <p:sp>
        <p:nvSpPr>
          <p:cNvPr id="21507" name="Content Placeholder 2"/>
          <p:cNvSpPr>
            <a:spLocks noGrp="1"/>
          </p:cNvSpPr>
          <p:nvPr>
            <p:ph idx="1"/>
            <p:custDataLst>
              <p:tags r:id="rId2"/>
            </p:custDataLst>
          </p:nvPr>
        </p:nvSpPr>
        <p:spPr/>
        <p:txBody>
          <a:bodyPr/>
          <a:lstStyle/>
          <a:p>
            <a:pPr>
              <a:buFontTx/>
              <a:buNone/>
            </a:pPr>
            <a:r>
              <a:rPr lang="en-CA" smtClean="0"/>
              <a:t>To guess at the answer, we simplify:</a:t>
            </a:r>
          </a:p>
          <a:p>
            <a:pPr>
              <a:buFontTx/>
              <a:buNone/>
            </a:pPr>
            <a:endParaRPr lang="en-CA" sz="2000" smtClean="0"/>
          </a:p>
          <a:p>
            <a:pPr>
              <a:buFontTx/>
              <a:buNone/>
            </a:pPr>
            <a:r>
              <a:rPr lang="en-CA" sz="2000" b="1" smtClean="0">
                <a:solidFill>
                  <a:srgbClr val="000000"/>
                </a:solidFill>
                <a:latin typeface="Courier New" pitchFamily="49" charset="0"/>
                <a:cs typeface="Courier New" pitchFamily="49" charset="0"/>
              </a:rPr>
              <a:t>For n=1: T(1) = 1</a:t>
            </a:r>
          </a:p>
          <a:p>
            <a:pPr>
              <a:buFontTx/>
              <a:buNone/>
            </a:pPr>
            <a:r>
              <a:rPr lang="en-CA" sz="2000" b="1" smtClean="0">
                <a:solidFill>
                  <a:srgbClr val="000000"/>
                </a:solidFill>
                <a:latin typeface="Courier New" pitchFamily="49" charset="0"/>
                <a:cs typeface="Courier New" pitchFamily="49" charset="0"/>
              </a:rPr>
              <a:t>For n&gt;1: T(n) = T(n/2) + 1</a:t>
            </a:r>
          </a:p>
          <a:p>
            <a:pPr>
              <a:buFontTx/>
              <a:buNone/>
            </a:pPr>
            <a:r>
              <a:rPr lang="en-CA" sz="2000" b="1" smtClean="0">
                <a:solidFill>
                  <a:srgbClr val="000000"/>
                </a:solidFill>
                <a:latin typeface="Courier New" pitchFamily="49" charset="0"/>
                <a:cs typeface="Courier New" pitchFamily="49" charset="0"/>
              </a:rPr>
              <a:t>For n&gt;1: T(n) = T(n/(2</a:t>
            </a:r>
            <a:r>
              <a:rPr lang="en-CA" sz="2000" b="1" baseline="30000" smtClean="0">
                <a:solidFill>
                  <a:srgbClr val="000000"/>
                </a:solidFill>
                <a:latin typeface="Courier New" pitchFamily="49" charset="0"/>
                <a:cs typeface="Courier New" pitchFamily="49" charset="0"/>
              </a:rPr>
              <a:t>i</a:t>
            </a:r>
            <a:r>
              <a:rPr lang="en-CA" sz="2000" b="1" smtClean="0">
                <a:solidFill>
                  <a:srgbClr val="000000"/>
                </a:solidFill>
                <a:latin typeface="Courier New" pitchFamily="49" charset="0"/>
                <a:cs typeface="Courier New" pitchFamily="49" charset="0"/>
              </a:rPr>
              <a:t>)) + i</a:t>
            </a:r>
          </a:p>
          <a:p>
            <a:pPr>
              <a:buFontTx/>
              <a:buNone/>
            </a:pPr>
            <a:endParaRPr lang="en-CA" sz="2000" b="1" smtClean="0">
              <a:solidFill>
                <a:srgbClr val="000000"/>
              </a:solidFill>
              <a:latin typeface="Courier New" pitchFamily="49" charset="0"/>
              <a:cs typeface="Courier New" pitchFamily="49" charset="0"/>
            </a:endParaRPr>
          </a:p>
          <a:p>
            <a:pPr>
              <a:buFontTx/>
              <a:buNone/>
            </a:pPr>
            <a:r>
              <a:rPr lang="en-CA" sz="2000" b="1" smtClean="0">
                <a:solidFill>
                  <a:srgbClr val="000000"/>
                </a:solidFill>
                <a:latin typeface="Courier New" pitchFamily="49" charset="0"/>
                <a:cs typeface="Courier New" pitchFamily="49" charset="0"/>
              </a:rPr>
              <a:t>To reach the base case, let n/2</a:t>
            </a:r>
            <a:r>
              <a:rPr lang="en-CA" sz="2000" b="1" baseline="30000" smtClean="0">
                <a:solidFill>
                  <a:srgbClr val="000000"/>
                </a:solidFill>
                <a:latin typeface="Courier New" pitchFamily="49" charset="0"/>
                <a:cs typeface="Courier New" pitchFamily="49" charset="0"/>
              </a:rPr>
              <a:t>i</a:t>
            </a:r>
            <a:r>
              <a:rPr lang="en-CA" sz="2000" b="1" smtClean="0">
                <a:solidFill>
                  <a:srgbClr val="000000"/>
                </a:solidFill>
                <a:latin typeface="Courier New" pitchFamily="49" charset="0"/>
                <a:cs typeface="Courier New" pitchFamily="49" charset="0"/>
              </a:rPr>
              <a:t> = 1</a:t>
            </a:r>
          </a:p>
          <a:p>
            <a:pPr>
              <a:buFontTx/>
              <a:buNone/>
            </a:pPr>
            <a:r>
              <a:rPr lang="en-CA" sz="2000" b="1" smtClean="0">
                <a:solidFill>
                  <a:srgbClr val="000000"/>
                </a:solidFill>
                <a:latin typeface="Courier New" pitchFamily="49" charset="0"/>
                <a:cs typeface="Courier New" pitchFamily="49" charset="0"/>
              </a:rPr>
              <a:t>n = 2</a:t>
            </a:r>
            <a:r>
              <a:rPr lang="en-CA" sz="2000" b="1" baseline="30000" smtClean="0">
                <a:solidFill>
                  <a:srgbClr val="000000"/>
                </a:solidFill>
                <a:latin typeface="Courier New" pitchFamily="49" charset="0"/>
                <a:cs typeface="Courier New" pitchFamily="49" charset="0"/>
              </a:rPr>
              <a:t>i</a:t>
            </a:r>
            <a:r>
              <a:rPr lang="en-CA" sz="2000" b="1" smtClean="0">
                <a:solidFill>
                  <a:srgbClr val="000000"/>
                </a:solidFill>
                <a:latin typeface="Courier New" pitchFamily="49" charset="0"/>
                <a:cs typeface="Courier New" pitchFamily="49" charset="0"/>
              </a:rPr>
              <a:t> means i = lg n</a:t>
            </a:r>
          </a:p>
          <a:p>
            <a:pPr>
              <a:buFontTx/>
              <a:buNone/>
            </a:pPr>
            <a:endParaRPr lang="en-CA" sz="2000" b="1" smtClean="0">
              <a:solidFill>
                <a:srgbClr val="000000"/>
              </a:solidFill>
              <a:latin typeface="Courier New" pitchFamily="49" charset="0"/>
              <a:cs typeface="Courier New" pitchFamily="49" charset="0"/>
            </a:endParaRPr>
          </a:p>
          <a:p>
            <a:pPr>
              <a:buFontTx/>
              <a:buNone/>
            </a:pPr>
            <a:r>
              <a:rPr lang="en-CA" sz="2000" b="1" smtClean="0">
                <a:solidFill>
                  <a:srgbClr val="000000"/>
                </a:solidFill>
                <a:latin typeface="Courier New" pitchFamily="49" charset="0"/>
                <a:cs typeface="Courier New" pitchFamily="49" charset="0"/>
              </a:rPr>
              <a:t>T(n) = T(n/2</a:t>
            </a:r>
            <a:r>
              <a:rPr lang="en-CA" sz="2000" b="1" baseline="30000" smtClean="0">
                <a:solidFill>
                  <a:srgbClr val="000000"/>
                </a:solidFill>
                <a:latin typeface="Courier New" pitchFamily="49" charset="0"/>
                <a:cs typeface="Courier New" pitchFamily="49" charset="0"/>
              </a:rPr>
              <a:t>lg n</a:t>
            </a:r>
            <a:r>
              <a:rPr lang="en-CA" sz="2000" b="1" smtClean="0">
                <a:solidFill>
                  <a:srgbClr val="000000"/>
                </a:solidFill>
                <a:latin typeface="Courier New" pitchFamily="49" charset="0"/>
                <a:cs typeface="Courier New" pitchFamily="49" charset="0"/>
              </a:rPr>
              <a:t>) + lg n = T(1) + lg n = lg n + 1</a:t>
            </a:r>
          </a:p>
          <a:p>
            <a:pPr>
              <a:buFontTx/>
              <a:buNone/>
            </a:pPr>
            <a:r>
              <a:rPr lang="en-CA" sz="2000" b="1" smtClean="0">
                <a:solidFill>
                  <a:srgbClr val="000000"/>
                </a:solidFill>
                <a:latin typeface="Courier New" pitchFamily="49" charset="0"/>
                <a:cs typeface="Courier New" pitchFamily="49" charset="0"/>
              </a:rPr>
              <a:t>T(n) </a:t>
            </a:r>
            <a:r>
              <a:rPr lang="en-CA" sz="2000" b="1" smtClean="0">
                <a:solidFill>
                  <a:srgbClr val="000000"/>
                </a:solidFill>
                <a:latin typeface="Courier New" pitchFamily="49" charset="0"/>
                <a:cs typeface="Courier New" pitchFamily="49" charset="0"/>
                <a:sym typeface="Symbol" pitchFamily="18" charset="2"/>
              </a:rPr>
              <a:t> O(lg n)</a:t>
            </a:r>
            <a:endParaRPr lang="en-CA" sz="2000" b="1" smtClean="0">
              <a:solidFill>
                <a:srgbClr val="000000"/>
              </a:solidFill>
              <a:latin typeface="Courier New" pitchFamily="49" charset="0"/>
              <a:cs typeface="Courier New" pitchFamily="49" charset="0"/>
            </a:endParaRPr>
          </a:p>
        </p:txBody>
      </p:sp>
      <p:sp>
        <p:nvSpPr>
          <p:cNvPr id="2150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4B60C9-64FB-44D1-9542-E14C6B35BD87}" type="slidenum">
              <a:rPr lang="en-US" sz="1400" smtClean="0"/>
              <a:pPr/>
              <a:t>20</a:t>
            </a:fld>
            <a:endParaRPr lang="en-US" sz="1400" smtClean="0"/>
          </a:p>
        </p:txBody>
      </p:sp>
      <p:sp>
        <p:nvSpPr>
          <p:cNvPr id="21509" name="TextBox 4"/>
          <p:cNvSpPr txBox="1">
            <a:spLocks noChangeArrowheads="1"/>
          </p:cNvSpPr>
          <p:nvPr>
            <p:custDataLst>
              <p:tags r:id="rId4"/>
            </p:custDataLst>
          </p:nvPr>
        </p:nvSpPr>
        <p:spPr bwMode="auto">
          <a:xfrm>
            <a:off x="4572000" y="4857750"/>
            <a:ext cx="4062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Why did that work out so well?</a:t>
            </a:r>
          </a:p>
        </p:txBody>
      </p:sp>
      <p:cxnSp>
        <p:nvCxnSpPr>
          <p:cNvPr id="21510" name="Straight Arrow Connector 6"/>
          <p:cNvCxnSpPr>
            <a:cxnSpLocks noChangeShapeType="1"/>
          </p:cNvCxnSpPr>
          <p:nvPr>
            <p:custDataLst>
              <p:tags r:id="rId5"/>
            </p:custDataLst>
          </p:nvPr>
        </p:nvCxnSpPr>
        <p:spPr bwMode="auto">
          <a:xfrm rot="5400000">
            <a:off x="5143500" y="5286375"/>
            <a:ext cx="142875" cy="14287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custDataLst>
              <p:tags r:id="rId1"/>
            </p:custDataLst>
          </p:nvPr>
        </p:nvSpPr>
        <p:spPr/>
        <p:txBody>
          <a:bodyPr/>
          <a:lstStyle/>
          <a:p>
            <a:r>
              <a:rPr lang="en-CA" smtClean="0"/>
              <a:t>Binary Search Asymptotic Performance, Proof by Induction</a:t>
            </a:r>
          </a:p>
        </p:txBody>
      </p:sp>
      <p:sp>
        <p:nvSpPr>
          <p:cNvPr id="22531" name="Content Placeholder 2"/>
          <p:cNvSpPr>
            <a:spLocks noGrp="1"/>
          </p:cNvSpPr>
          <p:nvPr>
            <p:ph idx="1"/>
            <p:custDataLst>
              <p:tags r:id="rId2"/>
            </p:custDataLst>
          </p:nvPr>
        </p:nvSpPr>
        <p:spPr/>
        <p:txBody>
          <a:bodyPr/>
          <a:lstStyle/>
          <a:p>
            <a:pPr>
              <a:buFontTx/>
              <a:buNone/>
            </a:pPr>
            <a:r>
              <a:rPr lang="en-CA" sz="2000" b="1" smtClean="0">
                <a:latin typeface="Courier New" pitchFamily="49" charset="0"/>
                <a:cs typeface="Courier New" pitchFamily="49" charset="0"/>
              </a:rPr>
              <a:t>For n=0: T(0) = 1</a:t>
            </a:r>
          </a:p>
          <a:p>
            <a:pPr>
              <a:buFontTx/>
              <a:buNone/>
            </a:pPr>
            <a:r>
              <a:rPr lang="en-CA" sz="2000" b="1" smtClean="0">
                <a:latin typeface="Courier New" pitchFamily="49" charset="0"/>
                <a:cs typeface="Courier New" pitchFamily="49" charset="0"/>
              </a:rPr>
              <a:t>For n&gt;0: T(n) = T(</a:t>
            </a:r>
            <a:r>
              <a:rPr lang="en-CA" sz="2000" b="1" smtClean="0">
                <a:latin typeface="Courier New" pitchFamily="49" charset="0"/>
                <a:cs typeface="Courier New" pitchFamily="49" charset="0"/>
                <a:sym typeface="Symbol" pitchFamily="18" charset="2"/>
              </a:rPr>
              <a:t></a:t>
            </a:r>
            <a:r>
              <a:rPr lang="en-CA" sz="2000" b="1" smtClean="0">
                <a:latin typeface="Courier New" pitchFamily="49" charset="0"/>
                <a:cs typeface="Courier New" pitchFamily="49" charset="0"/>
              </a:rPr>
              <a:t>n/2</a:t>
            </a:r>
            <a:r>
              <a:rPr lang="en-CA" sz="2000" b="1" smtClean="0">
                <a:latin typeface="Courier New" pitchFamily="49" charset="0"/>
                <a:cs typeface="Courier New" pitchFamily="49" charset="0"/>
                <a:sym typeface="Symbol" pitchFamily="18" charset="2"/>
              </a:rPr>
              <a:t></a:t>
            </a:r>
            <a:r>
              <a:rPr lang="en-CA" sz="2000" b="1" smtClean="0">
                <a:latin typeface="Courier New" pitchFamily="49" charset="0"/>
                <a:cs typeface="Courier New" pitchFamily="49" charset="0"/>
              </a:rPr>
              <a:t>) + 1</a:t>
            </a:r>
          </a:p>
          <a:p>
            <a:pPr>
              <a:buFontTx/>
              <a:buNone/>
            </a:pPr>
            <a:endParaRPr lang="en-CA" sz="2000" b="1" smtClean="0">
              <a:latin typeface="Courier New" pitchFamily="49" charset="0"/>
              <a:cs typeface="Courier New" pitchFamily="49" charset="0"/>
            </a:endParaRPr>
          </a:p>
          <a:p>
            <a:pPr>
              <a:buFontTx/>
              <a:buNone/>
            </a:pPr>
            <a:r>
              <a:rPr lang="en-CA" sz="2000" b="1" smtClean="0">
                <a:latin typeface="Courier New" pitchFamily="49" charset="0"/>
                <a:cs typeface="Courier New" pitchFamily="49" charset="0"/>
              </a:rPr>
              <a:t>T(1) = T(0) + 1 = 2</a:t>
            </a:r>
          </a:p>
          <a:p>
            <a:pPr>
              <a:buFontTx/>
              <a:buNone/>
            </a:pPr>
            <a:r>
              <a:rPr lang="en-CA" sz="2000" b="1" smtClean="0">
                <a:latin typeface="Courier New" pitchFamily="49" charset="0"/>
                <a:cs typeface="Courier New" pitchFamily="49" charset="0"/>
              </a:rPr>
              <a:t>T(2) = T(3) = T(1) + 1 = 3.</a:t>
            </a:r>
          </a:p>
          <a:p>
            <a:pPr>
              <a:buFontTx/>
              <a:buNone/>
            </a:pPr>
            <a:endParaRPr lang="en-CA" sz="2000" b="1" smtClean="0">
              <a:solidFill>
                <a:srgbClr val="000000"/>
              </a:solidFill>
              <a:latin typeface="Courier New" pitchFamily="49" charset="0"/>
              <a:cs typeface="Courier New" pitchFamily="49" charset="0"/>
            </a:endParaRPr>
          </a:p>
          <a:p>
            <a:pPr>
              <a:buFontTx/>
              <a:buNone/>
            </a:pPr>
            <a:r>
              <a:rPr lang="en-CA" sz="2000" b="1" smtClean="0">
                <a:solidFill>
                  <a:srgbClr val="000000"/>
                </a:solidFill>
                <a:latin typeface="Courier New" pitchFamily="49" charset="0"/>
                <a:cs typeface="Courier New" pitchFamily="49" charset="0"/>
              </a:rPr>
              <a:t>Prove T(n) </a:t>
            </a:r>
            <a:r>
              <a:rPr lang="en-CA" sz="2000" b="1" smtClean="0">
                <a:solidFill>
                  <a:srgbClr val="000000"/>
                </a:solidFill>
                <a:latin typeface="Courier New" pitchFamily="49" charset="0"/>
                <a:cs typeface="Courier New" pitchFamily="49" charset="0"/>
                <a:sym typeface="Symbol" pitchFamily="18" charset="2"/>
              </a:rPr>
              <a:t> O(lg n)</a:t>
            </a:r>
            <a:endParaRPr lang="en-CA" sz="2000" b="1" smtClean="0">
              <a:solidFill>
                <a:srgbClr val="000000"/>
              </a:solidFill>
              <a:latin typeface="Courier New" pitchFamily="49" charset="0"/>
              <a:cs typeface="Courier New" pitchFamily="49" charset="0"/>
            </a:endParaRPr>
          </a:p>
          <a:p>
            <a:pPr>
              <a:buFontTx/>
              <a:buNone/>
            </a:pPr>
            <a:endParaRPr lang="en-CA" sz="2000" b="1" smtClean="0">
              <a:solidFill>
                <a:srgbClr val="000000"/>
              </a:solidFill>
              <a:latin typeface="Courier New" pitchFamily="49" charset="0"/>
              <a:cs typeface="Courier New" pitchFamily="49" charset="0"/>
            </a:endParaRPr>
          </a:p>
          <a:p>
            <a:pPr>
              <a:buFontTx/>
              <a:buNone/>
            </a:pPr>
            <a:r>
              <a:rPr lang="en-CA" sz="2000" b="1" smtClean="0">
                <a:solidFill>
                  <a:srgbClr val="000000"/>
                </a:solidFill>
                <a:latin typeface="Courier New" pitchFamily="49" charset="0"/>
                <a:cs typeface="Courier New" pitchFamily="49" charset="0"/>
              </a:rPr>
              <a:t>Let </a:t>
            </a:r>
            <a:r>
              <a:rPr lang="en-CA" sz="2000" b="1" smtClean="0">
                <a:solidFill>
                  <a:srgbClr val="FF0000"/>
                </a:solidFill>
                <a:latin typeface="Courier New" pitchFamily="49" charset="0"/>
                <a:cs typeface="Courier New" pitchFamily="49" charset="0"/>
              </a:rPr>
              <a:t>c = 3, n</a:t>
            </a:r>
            <a:r>
              <a:rPr lang="en-CA" sz="2000" b="1" baseline="-25000" smtClean="0">
                <a:solidFill>
                  <a:srgbClr val="FF0000"/>
                </a:solidFill>
                <a:latin typeface="Courier New" pitchFamily="49" charset="0"/>
                <a:cs typeface="Courier New" pitchFamily="49" charset="0"/>
              </a:rPr>
              <a:t>0</a:t>
            </a:r>
            <a:r>
              <a:rPr lang="en-CA" sz="2000" b="1" smtClean="0">
                <a:solidFill>
                  <a:srgbClr val="FF0000"/>
                </a:solidFill>
                <a:latin typeface="Courier New" pitchFamily="49" charset="0"/>
                <a:cs typeface="Courier New" pitchFamily="49" charset="0"/>
              </a:rPr>
              <a:t> = 2</a:t>
            </a:r>
            <a:r>
              <a:rPr lang="en-CA" sz="2000" b="1" smtClean="0">
                <a:solidFill>
                  <a:srgbClr val="000000"/>
                </a:solidFill>
                <a:latin typeface="Courier New" pitchFamily="49" charset="0"/>
                <a:cs typeface="Courier New" pitchFamily="49" charset="0"/>
              </a:rPr>
              <a:t>.</a:t>
            </a:r>
          </a:p>
          <a:p>
            <a:pPr>
              <a:buFontTx/>
              <a:buNone/>
            </a:pPr>
            <a:r>
              <a:rPr lang="en-CA" sz="2000" b="1" smtClean="0">
                <a:solidFill>
                  <a:srgbClr val="000000"/>
                </a:solidFill>
                <a:latin typeface="Courier New" pitchFamily="49" charset="0"/>
                <a:cs typeface="Courier New" pitchFamily="49" charset="0"/>
              </a:rPr>
              <a:t>Show for all n </a:t>
            </a:r>
            <a:r>
              <a:rPr lang="en-CA" sz="2000" b="1" smtClean="0">
                <a:solidFill>
                  <a:srgbClr val="000000"/>
                </a:solidFill>
                <a:latin typeface="Courier New" pitchFamily="49" charset="0"/>
                <a:cs typeface="Courier New" pitchFamily="49" charset="0"/>
                <a:sym typeface="Symbol" pitchFamily="18" charset="2"/>
              </a:rPr>
              <a:t> </a:t>
            </a:r>
            <a:r>
              <a:rPr lang="en-CA" sz="2000" b="1" smtClean="0">
                <a:latin typeface="Courier New" pitchFamily="49" charset="0"/>
                <a:cs typeface="Courier New" pitchFamily="49" charset="0"/>
              </a:rPr>
              <a:t>n</a:t>
            </a:r>
            <a:r>
              <a:rPr lang="en-CA" sz="2000" b="1" baseline="-25000" smtClean="0">
                <a:latin typeface="Courier New" pitchFamily="49" charset="0"/>
                <a:cs typeface="Courier New" pitchFamily="49" charset="0"/>
              </a:rPr>
              <a:t>0</a:t>
            </a:r>
            <a:r>
              <a:rPr lang="en-CA" sz="2000" b="1" smtClean="0">
                <a:latin typeface="Courier New" pitchFamily="49" charset="0"/>
                <a:cs typeface="Courier New" pitchFamily="49" charset="0"/>
              </a:rPr>
              <a:t>, T(n) </a:t>
            </a:r>
            <a:r>
              <a:rPr lang="en-CA" sz="2000" b="1" smtClean="0">
                <a:latin typeface="Courier New" pitchFamily="49" charset="0"/>
                <a:cs typeface="Courier New" pitchFamily="49" charset="0"/>
                <a:sym typeface="Symbol" pitchFamily="18" charset="2"/>
              </a:rPr>
              <a:t> c lg n.</a:t>
            </a:r>
          </a:p>
          <a:p>
            <a:pPr>
              <a:buFontTx/>
              <a:buNone/>
            </a:pPr>
            <a:endParaRPr lang="en-CA" sz="2000" b="1" smtClean="0">
              <a:latin typeface="Courier New" pitchFamily="49" charset="0"/>
              <a:cs typeface="Courier New" pitchFamily="49" charset="0"/>
            </a:endParaRPr>
          </a:p>
          <a:p>
            <a:pPr>
              <a:buFontTx/>
              <a:buNone/>
            </a:pPr>
            <a:r>
              <a:rPr lang="en-CA" sz="2000" b="1" smtClean="0">
                <a:solidFill>
                  <a:srgbClr val="000000"/>
                </a:solidFill>
                <a:latin typeface="Courier New" pitchFamily="49" charset="0"/>
                <a:cs typeface="Courier New" pitchFamily="49" charset="0"/>
              </a:rPr>
              <a:t>Base cases: T(2) = 3 </a:t>
            </a:r>
            <a:r>
              <a:rPr lang="en-CA" sz="2000" b="1" smtClean="0">
                <a:solidFill>
                  <a:srgbClr val="000000"/>
                </a:solidFill>
                <a:latin typeface="Courier New" pitchFamily="49" charset="0"/>
                <a:cs typeface="Courier New" pitchFamily="49" charset="0"/>
                <a:sym typeface="Symbol" pitchFamily="18" charset="2"/>
              </a:rPr>
              <a:t>= 3 lg 2 </a:t>
            </a:r>
            <a:r>
              <a:rPr lang="en-CA" sz="2000" b="1" smtClean="0">
                <a:solidFill>
                  <a:srgbClr val="000000"/>
                </a:solidFill>
                <a:latin typeface="Courier New" pitchFamily="49" charset="0"/>
                <a:cs typeface="Courier New" pitchFamily="49" charset="0"/>
                <a:sym typeface="Wingdings" pitchFamily="2" charset="2"/>
              </a:rPr>
              <a:t></a:t>
            </a:r>
          </a:p>
          <a:p>
            <a:pPr>
              <a:buFontTx/>
              <a:buNone/>
            </a:pPr>
            <a:r>
              <a:rPr lang="en-CA" sz="2000" b="1" smtClean="0">
                <a:solidFill>
                  <a:srgbClr val="000000"/>
                </a:solidFill>
                <a:latin typeface="Courier New" pitchFamily="49" charset="0"/>
                <a:cs typeface="Courier New" pitchFamily="49" charset="0"/>
              </a:rPr>
              <a:t>Base cases: T(3) = 3 </a:t>
            </a:r>
            <a:r>
              <a:rPr lang="en-CA" sz="2000" b="1" smtClean="0">
                <a:solidFill>
                  <a:srgbClr val="000000"/>
                </a:solidFill>
                <a:latin typeface="Courier New" pitchFamily="49" charset="0"/>
                <a:cs typeface="Courier New" pitchFamily="49" charset="0"/>
                <a:sym typeface="Symbol" pitchFamily="18" charset="2"/>
              </a:rPr>
              <a:t> 3 lg 3 </a:t>
            </a:r>
            <a:r>
              <a:rPr lang="en-CA" sz="2000" b="1" smtClean="0">
                <a:solidFill>
                  <a:srgbClr val="000000"/>
                </a:solidFill>
                <a:latin typeface="Courier New" pitchFamily="49" charset="0"/>
                <a:cs typeface="Courier New" pitchFamily="49" charset="0"/>
                <a:sym typeface="Wingdings" pitchFamily="2" charset="2"/>
              </a:rPr>
              <a:t></a:t>
            </a:r>
          </a:p>
        </p:txBody>
      </p:sp>
      <p:sp>
        <p:nvSpPr>
          <p:cNvPr id="2253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676B07A-0E5C-426F-B768-B02A47D3381A}" type="slidenum">
              <a:rPr lang="en-US" sz="1400" smtClean="0"/>
              <a:pPr/>
              <a:t>21</a:t>
            </a:fld>
            <a:endParaRPr lang="en-US" sz="1400" smtClean="0"/>
          </a:p>
        </p:txBody>
      </p:sp>
      <p:sp>
        <p:nvSpPr>
          <p:cNvPr id="22533" name="TextBox 1"/>
          <p:cNvSpPr txBox="1">
            <a:spLocks noChangeArrowheads="1"/>
          </p:cNvSpPr>
          <p:nvPr>
            <p:custDataLst>
              <p:tags r:id="rId4"/>
            </p:custDataLst>
          </p:nvPr>
        </p:nvSpPr>
        <p:spPr bwMode="auto">
          <a:xfrm>
            <a:off x="5292725" y="3117850"/>
            <a:ext cx="38163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a:solidFill>
                  <a:srgbClr val="FF0000"/>
                </a:solidFill>
              </a:rPr>
              <a:t>Set </a:t>
            </a:r>
            <a:r>
              <a:rPr lang="en-CA" b="1">
                <a:solidFill>
                  <a:srgbClr val="FF0000"/>
                </a:solidFill>
                <a:latin typeface="Courier New" pitchFamily="49" charset="0"/>
                <a:cs typeface="Courier New" pitchFamily="49" charset="0"/>
              </a:rPr>
              <a:t>n</a:t>
            </a:r>
            <a:r>
              <a:rPr lang="en-CA" b="1" baseline="-25000">
                <a:solidFill>
                  <a:srgbClr val="FF0000"/>
                </a:solidFill>
                <a:latin typeface="Courier New" pitchFamily="49" charset="0"/>
                <a:cs typeface="Courier New" pitchFamily="49" charset="0"/>
              </a:rPr>
              <a:t>0</a:t>
            </a:r>
            <a:r>
              <a:rPr lang="en-CA" b="1">
                <a:solidFill>
                  <a:srgbClr val="FF0000"/>
                </a:solidFill>
                <a:latin typeface="Courier New" pitchFamily="49" charset="0"/>
                <a:cs typeface="Courier New" pitchFamily="49" charset="0"/>
              </a:rPr>
              <a:t> = 2</a:t>
            </a:r>
            <a:r>
              <a:rPr lang="en-CA">
                <a:solidFill>
                  <a:srgbClr val="FF0000"/>
                </a:solidFill>
              </a:rPr>
              <a:t> because </a:t>
            </a:r>
            <a:r>
              <a:rPr lang="en-CA" b="1">
                <a:solidFill>
                  <a:srgbClr val="FF0000"/>
                </a:solidFill>
                <a:latin typeface="Courier New" pitchFamily="49" charset="0"/>
                <a:cs typeface="Courier New" pitchFamily="49" charset="0"/>
              </a:rPr>
              <a:t>lg 0</a:t>
            </a:r>
            <a:r>
              <a:rPr lang="en-CA">
                <a:solidFill>
                  <a:srgbClr val="FF0000"/>
                </a:solidFill>
              </a:rPr>
              <a:t> is undefined and </a:t>
            </a:r>
            <a:r>
              <a:rPr lang="en-CA" b="1">
                <a:solidFill>
                  <a:srgbClr val="FF0000"/>
                </a:solidFill>
                <a:latin typeface="Courier New" pitchFamily="49" charset="0"/>
                <a:cs typeface="Courier New" pitchFamily="49" charset="0"/>
              </a:rPr>
              <a:t>lg 1 = 0</a:t>
            </a:r>
            <a:r>
              <a:rPr lang="en-CA">
                <a:solidFill>
                  <a:srgbClr val="FF0000"/>
                </a:solidFill>
              </a:rPr>
              <a:t>.</a:t>
            </a:r>
            <a:br>
              <a:rPr lang="en-CA">
                <a:solidFill>
                  <a:srgbClr val="FF0000"/>
                </a:solidFill>
              </a:rPr>
            </a:br>
            <a:endParaRPr lang="en-CA">
              <a:solidFill>
                <a:srgbClr val="FF0000"/>
              </a:solidFill>
            </a:endParaRPr>
          </a:p>
          <a:p>
            <a:pPr algn="r"/>
            <a:r>
              <a:rPr lang="en-CA">
                <a:solidFill>
                  <a:srgbClr val="FF0000"/>
                </a:solidFill>
              </a:rPr>
              <a:t>We want </a:t>
            </a:r>
            <a:r>
              <a:rPr lang="en-CA" b="1">
                <a:solidFill>
                  <a:srgbClr val="FF0000"/>
                </a:solidFill>
                <a:latin typeface="Courier New" pitchFamily="49" charset="0"/>
                <a:cs typeface="Courier New" pitchFamily="49" charset="0"/>
              </a:rPr>
              <a:t>c lg 2 </a:t>
            </a:r>
            <a:r>
              <a:rPr lang="en-CA" b="1">
                <a:solidFill>
                  <a:srgbClr val="FF0000"/>
                </a:solidFill>
                <a:latin typeface="Courier New" pitchFamily="49" charset="0"/>
                <a:cs typeface="Courier New" pitchFamily="49" charset="0"/>
                <a:sym typeface="Symbol" pitchFamily="18" charset="2"/>
              </a:rPr>
              <a:t> T(2)</a:t>
            </a:r>
            <a:r>
              <a:rPr lang="en-CA">
                <a:solidFill>
                  <a:srgbClr val="FF0000"/>
                </a:solidFill>
                <a:sym typeface="Symbol" pitchFamily="18" charset="2"/>
              </a:rPr>
              <a:t> and we know  </a:t>
            </a:r>
            <a:r>
              <a:rPr lang="en-CA" b="1">
                <a:solidFill>
                  <a:srgbClr val="FF0000"/>
                </a:solidFill>
                <a:latin typeface="Courier New" pitchFamily="49" charset="0"/>
                <a:cs typeface="Courier New" pitchFamily="49" charset="0"/>
                <a:sym typeface="Symbol" pitchFamily="18" charset="2"/>
              </a:rPr>
              <a:t>T(2) = 3</a:t>
            </a:r>
            <a:r>
              <a:rPr lang="en-CA">
                <a:solidFill>
                  <a:srgbClr val="FF0000"/>
                </a:solidFill>
                <a:sym typeface="Symbol" pitchFamily="18" charset="2"/>
              </a:rPr>
              <a:t>.  </a:t>
            </a:r>
            <a:br>
              <a:rPr lang="en-CA">
                <a:solidFill>
                  <a:srgbClr val="FF0000"/>
                </a:solidFill>
                <a:sym typeface="Symbol" pitchFamily="18" charset="2"/>
              </a:rPr>
            </a:br>
            <a:r>
              <a:rPr lang="en-CA">
                <a:solidFill>
                  <a:srgbClr val="FF0000"/>
                </a:solidFill>
                <a:sym typeface="Symbol" pitchFamily="18" charset="2"/>
              </a:rPr>
              <a:t/>
            </a:r>
            <a:br>
              <a:rPr lang="en-CA">
                <a:solidFill>
                  <a:srgbClr val="FF0000"/>
                </a:solidFill>
                <a:sym typeface="Symbol" pitchFamily="18" charset="2"/>
              </a:rPr>
            </a:br>
            <a:r>
              <a:rPr lang="en-CA">
                <a:solidFill>
                  <a:srgbClr val="FF0000"/>
                </a:solidFill>
                <a:sym typeface="Symbol" pitchFamily="18" charset="2"/>
              </a:rPr>
              <a:t>Solve for </a:t>
            </a:r>
            <a:r>
              <a:rPr lang="en-CA" b="1">
                <a:solidFill>
                  <a:srgbClr val="FF0000"/>
                </a:solidFill>
                <a:latin typeface="Courier New" pitchFamily="49" charset="0"/>
                <a:cs typeface="Courier New" pitchFamily="49" charset="0"/>
                <a:sym typeface="Symbol" pitchFamily="18" charset="2"/>
              </a:rPr>
              <a:t>c</a:t>
            </a:r>
            <a:r>
              <a:rPr lang="en-CA">
                <a:solidFill>
                  <a:srgbClr val="FF0000"/>
                </a:solidFill>
                <a:sym typeface="Symbol" pitchFamily="18" charset="2"/>
              </a:rPr>
              <a:t>: </a:t>
            </a:r>
            <a:br>
              <a:rPr lang="en-CA">
                <a:solidFill>
                  <a:srgbClr val="FF0000"/>
                </a:solidFill>
                <a:sym typeface="Symbol" pitchFamily="18" charset="2"/>
              </a:rPr>
            </a:br>
            <a:r>
              <a:rPr lang="en-CA" b="1">
                <a:solidFill>
                  <a:srgbClr val="FF0000"/>
                </a:solidFill>
                <a:latin typeface="Courier New" pitchFamily="49" charset="0"/>
                <a:cs typeface="Courier New" pitchFamily="49" charset="0"/>
                <a:sym typeface="Symbol" pitchFamily="18" charset="2"/>
              </a:rPr>
              <a:t>c  3/lg 2 = 3</a:t>
            </a:r>
            <a:r>
              <a:rPr lang="en-CA">
                <a:solidFill>
                  <a:srgbClr val="FF0000"/>
                </a:solidFill>
                <a:sym typeface="Symbol" pitchFamily="18" charset="2"/>
              </a:rPr>
              <a:t>.</a:t>
            </a:r>
            <a:endParaRPr lang="en-CA">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custDataLst>
              <p:tags r:id="rId1"/>
            </p:custDataLst>
          </p:nvPr>
        </p:nvSpPr>
        <p:spPr/>
        <p:txBody>
          <a:bodyPr/>
          <a:lstStyle/>
          <a:p>
            <a:r>
              <a:rPr lang="en-CA" smtClean="0"/>
              <a:t>Binary Search Problem (Worked)</a:t>
            </a:r>
          </a:p>
        </p:txBody>
      </p:sp>
      <p:sp>
        <p:nvSpPr>
          <p:cNvPr id="33795" name="Content Placeholder 2"/>
          <p:cNvSpPr>
            <a:spLocks noGrp="1" noRot="1" noChangeAspect="1" noMove="1" noResize="1" noEditPoints="1" noAdjustHandles="1" noChangeArrowheads="1" noChangeShapeType="1" noTextEdit="1"/>
          </p:cNvSpPr>
          <p:nvPr>
            <p:ph idx="1"/>
            <p:custDataLst>
              <p:tags r:id="rId2"/>
            </p:custDataLst>
          </p:nvPr>
        </p:nvSpPr>
        <p:spPr>
          <a:blipFill rotWithShape="1">
            <a:blip r:embed="rId5"/>
            <a:stretch>
              <a:fillRect l="-863" t="-593" r="-2039" b="-19407"/>
            </a:stretch>
          </a:blipFill>
          <a:extLst/>
        </p:spPr>
        <p:txBody>
          <a:bodyPr/>
          <a:lstStyle/>
          <a:p>
            <a:pPr>
              <a:defRPr/>
            </a:pPr>
            <a:r>
              <a:rPr lang="en-CA">
                <a:noFill/>
              </a:rPr>
              <a:t> </a:t>
            </a:r>
          </a:p>
        </p:txBody>
      </p:sp>
      <p:sp>
        <p:nvSpPr>
          <p:cNvPr id="2355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F41765-1015-4135-B233-F7841EC78CCC}" type="slidenum">
              <a:rPr lang="en-US" sz="1400" smtClean="0"/>
              <a:pPr/>
              <a:t>22</a:t>
            </a:fld>
            <a:endParaRPr lang="en-US" sz="1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lstStyle/>
          <a:p>
            <a:r>
              <a:rPr lang="en-US" smtClean="0"/>
              <a:t>Today’s Outline</a:t>
            </a:r>
          </a:p>
        </p:txBody>
      </p:sp>
      <p:sp>
        <p:nvSpPr>
          <p:cNvPr id="24579" name="Rectangle 3"/>
          <p:cNvSpPr>
            <a:spLocks noGrp="1" noChangeArrowheads="1"/>
          </p:cNvSpPr>
          <p:nvPr>
            <p:ph type="body" idx="1"/>
            <p:custDataLst>
              <p:tags r:id="rId2"/>
            </p:custDataLst>
          </p:nvPr>
        </p:nvSpPr>
        <p:spPr/>
        <p:txBody>
          <a:bodyPr/>
          <a:lstStyle/>
          <a:p>
            <a:r>
              <a:rPr lang="en-US" smtClean="0">
                <a:solidFill>
                  <a:schemeClr val="bg2"/>
                </a:solidFill>
              </a:rPr>
              <a:t>Thinking Recursively</a:t>
            </a:r>
          </a:p>
          <a:p>
            <a:r>
              <a:rPr lang="en-US" smtClean="0">
                <a:solidFill>
                  <a:schemeClr val="bg2"/>
                </a:solidFill>
              </a:rPr>
              <a:t>Recursion Examples</a:t>
            </a:r>
          </a:p>
          <a:p>
            <a:r>
              <a:rPr lang="en-US" smtClean="0">
                <a:solidFill>
                  <a:schemeClr val="bg2"/>
                </a:solidFill>
              </a:rPr>
              <a:t>Analyzing Recursion:  Induction and Recurrences</a:t>
            </a:r>
          </a:p>
          <a:p>
            <a:r>
              <a:rPr lang="en-US" smtClean="0"/>
              <a:t>Analyzing Iteration: Loop Invariants</a:t>
            </a:r>
          </a:p>
          <a:p>
            <a:r>
              <a:rPr lang="en-US" smtClean="0"/>
              <a:t>Mythbusters:</a:t>
            </a:r>
            <a:br>
              <a:rPr lang="en-US" smtClean="0"/>
            </a:br>
            <a:r>
              <a:rPr lang="en-US" smtClean="0"/>
              <a:t>“Recursion’s not as efficient as iteration”??</a:t>
            </a:r>
          </a:p>
          <a:p>
            <a:pPr lvl="1"/>
            <a:r>
              <a:rPr lang="en-US" smtClean="0"/>
              <a:t>Recursion and the Call Stack</a:t>
            </a:r>
          </a:p>
          <a:p>
            <a:pPr lvl="1"/>
            <a:r>
              <a:rPr lang="en-US" smtClean="0"/>
              <a:t>Iteration and Explicit Stacks</a:t>
            </a:r>
          </a:p>
          <a:p>
            <a:pPr lvl="1"/>
            <a:r>
              <a:rPr lang="en-US" smtClean="0"/>
              <a:t>Tail Recursion (but our KW text is wrong about this!)</a:t>
            </a:r>
          </a:p>
        </p:txBody>
      </p:sp>
      <p:sp>
        <p:nvSpPr>
          <p:cNvPr id="2458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FC5708E-4EBB-4BAD-929D-B36C17B10EAF}" type="slidenum">
              <a:rPr lang="en-US" sz="1400" smtClean="0"/>
              <a:pPr/>
              <a:t>23</a:t>
            </a:fld>
            <a:endParaRPr lang="en-US" sz="1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custDataLst>
              <p:tags r:id="rId1"/>
            </p:custDataLst>
          </p:nvPr>
        </p:nvSpPr>
        <p:spPr/>
        <p:txBody>
          <a:bodyPr/>
          <a:lstStyle/>
          <a:p>
            <a:r>
              <a:rPr lang="en-CA" dirty="0" smtClean="0"/>
              <a:t>(Tail) Recursive </a:t>
            </a:r>
            <a:r>
              <a:rPr lang="en-CA" dirty="0" smtClean="0">
                <a:sym typeface="Symbol" pitchFamily="18" charset="2"/>
              </a:rPr>
              <a:t> Iterative</a:t>
            </a:r>
            <a:endParaRPr lang="en-CA" dirty="0" smtClean="0"/>
          </a:p>
        </p:txBody>
      </p:sp>
      <p:sp>
        <p:nvSpPr>
          <p:cNvPr id="25603" name="Content Placeholder 2"/>
          <p:cNvSpPr>
            <a:spLocks noGrp="1"/>
          </p:cNvSpPr>
          <p:nvPr>
            <p:ph idx="1"/>
            <p:custDataLst>
              <p:tags r:id="rId2"/>
            </p:custDataLst>
          </p:nvPr>
        </p:nvSpPr>
        <p:spPr>
          <a:xfrm>
            <a:off x="179388" y="1981200"/>
            <a:ext cx="8496300" cy="4114800"/>
          </a:xfrm>
        </p:spPr>
        <p:txBody>
          <a:bodyPr/>
          <a:lstStyle/>
          <a:p>
            <a:pPr>
              <a:buFontTx/>
              <a:buNone/>
            </a:pPr>
            <a:r>
              <a:rPr lang="en-CA" sz="2400" smtClean="0"/>
              <a:t>It’s often simple to convert a recursive function to an iterative one (and vice versa).</a:t>
            </a:r>
          </a:p>
          <a:p>
            <a:pPr>
              <a:buFontTx/>
              <a:buNone/>
            </a:pPr>
            <a:endParaRPr lang="en-CA" sz="1600" b="1" smtClean="0">
              <a:latin typeface="Courier New" pitchFamily="49" charset="0"/>
              <a:cs typeface="Courier New" pitchFamily="49" charset="0"/>
            </a:endParaRPr>
          </a:p>
          <a:p>
            <a:pPr>
              <a:buFontTx/>
              <a:buNone/>
            </a:pPr>
            <a:r>
              <a:rPr lang="en-CA" sz="1400" b="1" smtClean="0">
                <a:latin typeface="Courier New" pitchFamily="49" charset="0"/>
                <a:cs typeface="Courier New" pitchFamily="49" charset="0"/>
              </a:rPr>
              <a:t>int bSearch(int array[], int target, int left, int right)</a:t>
            </a:r>
          </a:p>
          <a:p>
            <a:pPr>
              <a:buFontTx/>
              <a:buNone/>
            </a:pPr>
            <a:r>
              <a:rPr lang="en-CA" sz="1400" b="1" smtClean="0">
                <a:latin typeface="Courier New" pitchFamily="49" charset="0"/>
                <a:cs typeface="Courier New" pitchFamily="49" charset="0"/>
              </a:rPr>
              <a:t>{</a:t>
            </a:r>
          </a:p>
          <a:p>
            <a:pPr>
              <a:buFontTx/>
              <a:buNone/>
            </a:pPr>
            <a:r>
              <a:rPr lang="en-CA" sz="1400" b="1" smtClean="0">
                <a:latin typeface="Courier New" pitchFamily="49" charset="0"/>
                <a:cs typeface="Courier New" pitchFamily="49" charset="0"/>
              </a:rPr>
              <a:t>  while (!</a:t>
            </a:r>
            <a:r>
              <a:rPr lang="en-CA" sz="1400" b="1" smtClean="0">
                <a:solidFill>
                  <a:srgbClr val="FF0000"/>
                </a:solidFill>
                <a:latin typeface="Courier New" pitchFamily="49" charset="0"/>
                <a:cs typeface="Courier New" pitchFamily="49" charset="0"/>
              </a:rPr>
              <a:t>(right &lt;</a:t>
            </a:r>
            <a:r>
              <a:rPr lang="en-CA" sz="1400" b="1" smtClean="0">
                <a:solidFill>
                  <a:srgbClr val="FF0000"/>
                </a:solidFill>
                <a:latin typeface="Courier New" pitchFamily="49" charset="0"/>
                <a:cs typeface="Courier New" pitchFamily="49" charset="0"/>
                <a:sym typeface="Symbol" pitchFamily="18" charset="2"/>
              </a:rPr>
              <a:t> left)</a:t>
            </a:r>
            <a:r>
              <a:rPr lang="en-CA" sz="1400" b="1" smtClean="0">
                <a:latin typeface="Courier New" pitchFamily="49" charset="0"/>
                <a:cs typeface="Courier New" pitchFamily="49" charset="0"/>
                <a:sym typeface="Symbol" pitchFamily="18" charset="2"/>
              </a:rPr>
              <a:t>)</a:t>
            </a:r>
          </a:p>
          <a:p>
            <a:pPr>
              <a:buFontTx/>
              <a:buNone/>
            </a:pPr>
            <a:r>
              <a:rPr lang="en-CA" sz="1400" b="1" smtClean="0">
                <a:latin typeface="Courier New" pitchFamily="49" charset="0"/>
                <a:cs typeface="Courier New" pitchFamily="49" charset="0"/>
              </a:rPr>
              <a:t>    </a:t>
            </a:r>
            <a:r>
              <a:rPr lang="en-CA" sz="1400" b="1" smtClean="0">
                <a:solidFill>
                  <a:srgbClr val="FF0000"/>
                </a:solidFill>
                <a:latin typeface="Courier New" pitchFamily="49" charset="0"/>
                <a:cs typeface="Courier New" pitchFamily="49" charset="0"/>
              </a:rPr>
              <a:t>int mid = (left + right) / 2;</a:t>
            </a:r>
          </a:p>
          <a:p>
            <a:pPr>
              <a:buFontTx/>
              <a:buNone/>
            </a:pPr>
            <a:r>
              <a:rPr lang="en-CA" sz="1400" b="1" smtClean="0">
                <a:latin typeface="Courier New" pitchFamily="49" charset="0"/>
                <a:cs typeface="Courier New" pitchFamily="49" charset="0"/>
              </a:rPr>
              <a:t>    </a:t>
            </a:r>
            <a:r>
              <a:rPr lang="en-CA" sz="1400" b="1" smtClean="0">
                <a:solidFill>
                  <a:srgbClr val="FF0000"/>
                </a:solidFill>
                <a:latin typeface="Courier New" pitchFamily="49" charset="0"/>
                <a:cs typeface="Courier New" pitchFamily="49" charset="0"/>
              </a:rPr>
              <a:t>if (target &lt;= array[mid])</a:t>
            </a:r>
          </a:p>
          <a:p>
            <a:pPr>
              <a:buFontTx/>
              <a:buNone/>
            </a:pPr>
            <a:r>
              <a:rPr lang="en-CA" sz="1400" b="1" smtClean="0">
                <a:latin typeface="Courier New" pitchFamily="49" charset="0"/>
                <a:cs typeface="Courier New" pitchFamily="49" charset="0"/>
              </a:rPr>
              <a:t>      right = </a:t>
            </a:r>
            <a:r>
              <a:rPr lang="en-CA" sz="1400" b="1" smtClean="0">
                <a:solidFill>
                  <a:srgbClr val="FF0000"/>
                </a:solidFill>
                <a:latin typeface="Courier New" pitchFamily="49" charset="0"/>
                <a:cs typeface="Courier New" pitchFamily="49" charset="0"/>
              </a:rPr>
              <a:t>mid – 1</a:t>
            </a:r>
            <a:r>
              <a:rPr lang="en-CA" sz="1400" b="1" smtClean="0">
                <a:latin typeface="Courier New" pitchFamily="49" charset="0"/>
                <a:cs typeface="Courier New" pitchFamily="49" charset="0"/>
              </a:rPr>
              <a:t>;</a:t>
            </a:r>
          </a:p>
          <a:p>
            <a:pPr>
              <a:buFontTx/>
              <a:buNone/>
            </a:pPr>
            <a:r>
              <a:rPr lang="en-CA" sz="1400" b="1" smtClean="0">
                <a:latin typeface="Courier New" pitchFamily="49" charset="0"/>
                <a:cs typeface="Courier New" pitchFamily="49" charset="0"/>
              </a:rPr>
              <a:t>    </a:t>
            </a:r>
            <a:r>
              <a:rPr lang="en-CA" sz="1400" b="1" smtClean="0">
                <a:solidFill>
                  <a:srgbClr val="FF0000"/>
                </a:solidFill>
                <a:latin typeface="Courier New" pitchFamily="49" charset="0"/>
                <a:cs typeface="Courier New" pitchFamily="49" charset="0"/>
              </a:rPr>
              <a:t>else</a:t>
            </a:r>
          </a:p>
          <a:p>
            <a:pPr>
              <a:buFontTx/>
              <a:buNone/>
            </a:pPr>
            <a:r>
              <a:rPr lang="en-CA" sz="1400" b="1" smtClean="0">
                <a:latin typeface="Courier New" pitchFamily="49" charset="0"/>
                <a:cs typeface="Courier New" pitchFamily="49" charset="0"/>
              </a:rPr>
              <a:t>      left = </a:t>
            </a:r>
            <a:r>
              <a:rPr lang="en-CA" sz="1400" b="1" smtClean="0">
                <a:solidFill>
                  <a:srgbClr val="FF0000"/>
                </a:solidFill>
                <a:latin typeface="Courier New" pitchFamily="49" charset="0"/>
                <a:cs typeface="Courier New" pitchFamily="49" charset="0"/>
              </a:rPr>
              <a:t>mid + 1</a:t>
            </a:r>
            <a:r>
              <a:rPr lang="en-CA" sz="1400" b="1" smtClean="0">
                <a:latin typeface="Courier New" pitchFamily="49" charset="0"/>
                <a:cs typeface="Courier New" pitchFamily="49" charset="0"/>
              </a:rPr>
              <a:t>;</a:t>
            </a:r>
          </a:p>
          <a:p>
            <a:pPr>
              <a:buFontTx/>
              <a:buNone/>
            </a:pPr>
            <a:r>
              <a:rPr lang="en-CA" sz="1400" b="1" smtClean="0">
                <a:latin typeface="Courier New" pitchFamily="49" charset="0"/>
                <a:cs typeface="Courier New" pitchFamily="49" charset="0"/>
              </a:rPr>
              <a:t>  }</a:t>
            </a:r>
          </a:p>
          <a:p>
            <a:pPr>
              <a:buFontTx/>
              <a:buNone/>
            </a:pPr>
            <a:r>
              <a:rPr lang="en-CA" sz="1400" b="1" smtClean="0">
                <a:solidFill>
                  <a:srgbClr val="9900CC"/>
                </a:solidFill>
                <a:latin typeface="Courier New" pitchFamily="49" charset="0"/>
                <a:cs typeface="Courier New" pitchFamily="49" charset="0"/>
              </a:rPr>
              <a:t>  return left;</a:t>
            </a:r>
          </a:p>
          <a:p>
            <a:pPr>
              <a:buFontTx/>
              <a:buNone/>
            </a:pPr>
            <a:r>
              <a:rPr lang="en-CA" sz="1400" b="1" smtClean="0">
                <a:latin typeface="Courier New" pitchFamily="49" charset="0"/>
                <a:cs typeface="Courier New" pitchFamily="49" charset="0"/>
              </a:rPr>
              <a:t>}</a:t>
            </a:r>
          </a:p>
        </p:txBody>
      </p:sp>
      <p:sp>
        <p:nvSpPr>
          <p:cNvPr id="2560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4D90C7-9F06-469F-B3F8-CF2603B05886}" type="slidenum">
              <a:rPr lang="en-US" sz="1400" smtClean="0"/>
              <a:pPr/>
              <a:t>24</a:t>
            </a:fld>
            <a:endParaRPr lang="en-US" sz="1400" smtClean="0"/>
          </a:p>
        </p:txBody>
      </p:sp>
      <p:sp>
        <p:nvSpPr>
          <p:cNvPr id="10" name="Rectangle 9"/>
          <p:cNvSpPr/>
          <p:nvPr>
            <p:custDataLst>
              <p:tags r:id="rId4"/>
            </p:custDataLst>
          </p:nvPr>
        </p:nvSpPr>
        <p:spPr>
          <a:xfrm>
            <a:off x="3851275" y="3540125"/>
            <a:ext cx="6572250" cy="1600200"/>
          </a:xfrm>
          <a:prstGeom prst="rect">
            <a:avLst/>
          </a:prstGeom>
        </p:spPr>
        <p:txBody>
          <a:bodyPr>
            <a:spAutoFit/>
          </a:bodyPr>
          <a:lstStyle/>
          <a:p>
            <a:pPr marL="342900" indent="-342900">
              <a:spcBef>
                <a:spcPct val="20000"/>
              </a:spcBef>
              <a:defRPr/>
            </a:pPr>
            <a:r>
              <a:rPr lang="en-CA" sz="1400" b="1" kern="0" dirty="0">
                <a:solidFill>
                  <a:srgbClr val="000000"/>
                </a:solidFill>
                <a:latin typeface="Courier New" pitchFamily="49" charset="0"/>
                <a:cs typeface="Courier New" pitchFamily="49" charset="0"/>
              </a:rPr>
              <a:t> </a:t>
            </a:r>
            <a:r>
              <a:rPr lang="en-CA" sz="1400" b="1" kern="0" dirty="0">
                <a:solidFill>
                  <a:schemeClr val="bg2"/>
                </a:solidFill>
                <a:latin typeface="Courier New" pitchFamily="49" charset="0"/>
                <a:cs typeface="Courier New" pitchFamily="49" charset="0"/>
              </a:rPr>
              <a:t>if </a:t>
            </a:r>
            <a:r>
              <a:rPr lang="en-CA" sz="1400" b="1" kern="0" dirty="0">
                <a:solidFill>
                  <a:srgbClr val="FF0000"/>
                </a:solidFill>
                <a:latin typeface="Courier New" pitchFamily="49" charset="0"/>
                <a:cs typeface="Courier New" pitchFamily="49" charset="0"/>
              </a:rPr>
              <a:t>(right &lt; left)</a:t>
            </a:r>
            <a:r>
              <a:rPr lang="en-CA" sz="1400" b="1" kern="0" dirty="0">
                <a:solidFill>
                  <a:srgbClr val="000000"/>
                </a:solidFill>
                <a:latin typeface="Courier New" pitchFamily="49" charset="0"/>
                <a:cs typeface="Courier New" pitchFamily="49" charset="0"/>
              </a:rPr>
              <a:t> </a:t>
            </a:r>
            <a:r>
              <a:rPr lang="en-CA" sz="1400" b="1" kern="0" dirty="0">
                <a:solidFill>
                  <a:srgbClr val="9900CC"/>
                </a:solidFill>
                <a:latin typeface="Courier New" pitchFamily="49" charset="0"/>
                <a:cs typeface="Courier New" pitchFamily="49" charset="0"/>
              </a:rPr>
              <a:t>return left;</a:t>
            </a:r>
          </a:p>
          <a:p>
            <a:pPr marL="342900" indent="-342900">
              <a:spcBef>
                <a:spcPct val="20000"/>
              </a:spcBef>
              <a:defRPr/>
            </a:pPr>
            <a:r>
              <a:rPr lang="en-CA" sz="1400" b="1" kern="0" dirty="0">
                <a:solidFill>
                  <a:srgbClr val="000000"/>
                </a:solidFill>
                <a:latin typeface="Courier New" pitchFamily="49" charset="0"/>
                <a:cs typeface="Courier New" pitchFamily="49" charset="0"/>
              </a:rPr>
              <a:t>  </a:t>
            </a:r>
            <a:r>
              <a:rPr lang="en-CA" sz="1400" b="1" kern="0" dirty="0" err="1">
                <a:solidFill>
                  <a:srgbClr val="FF0000"/>
                </a:solidFill>
                <a:latin typeface="Courier New" pitchFamily="49" charset="0"/>
                <a:cs typeface="Courier New" pitchFamily="49" charset="0"/>
              </a:rPr>
              <a:t>int</a:t>
            </a:r>
            <a:r>
              <a:rPr lang="en-CA" sz="1400" b="1" kern="0" dirty="0">
                <a:solidFill>
                  <a:srgbClr val="FF0000"/>
                </a:solidFill>
                <a:latin typeface="Courier New" pitchFamily="49" charset="0"/>
                <a:cs typeface="Courier New" pitchFamily="49" charset="0"/>
              </a:rPr>
              <a:t> mid = (left + right) / 2;</a:t>
            </a:r>
          </a:p>
          <a:p>
            <a:pPr marL="342900" indent="-342900">
              <a:spcBef>
                <a:spcPct val="20000"/>
              </a:spcBef>
              <a:defRPr/>
            </a:pPr>
            <a:r>
              <a:rPr lang="en-CA" sz="1400" b="1" kern="0" dirty="0">
                <a:solidFill>
                  <a:srgbClr val="FF0000"/>
                </a:solidFill>
                <a:latin typeface="Courier New" pitchFamily="49" charset="0"/>
                <a:cs typeface="Courier New" pitchFamily="49" charset="0"/>
              </a:rPr>
              <a:t>  if (target &lt;= array[mid])</a:t>
            </a:r>
          </a:p>
          <a:p>
            <a:pPr marL="342900" indent="-342900">
              <a:spcBef>
                <a:spcPct val="20000"/>
              </a:spcBef>
              <a:defRPr/>
            </a:pPr>
            <a:r>
              <a:rPr lang="en-CA" sz="1400" b="1" kern="0" dirty="0">
                <a:solidFill>
                  <a:srgbClr val="000000"/>
                </a:solidFill>
                <a:latin typeface="Courier New" pitchFamily="49" charset="0"/>
                <a:cs typeface="Courier New" pitchFamily="49" charset="0"/>
              </a:rPr>
              <a:t>    </a:t>
            </a:r>
            <a:r>
              <a:rPr lang="en-CA" sz="1400" b="1" kern="0" dirty="0">
                <a:solidFill>
                  <a:schemeClr val="bg2"/>
                </a:solidFill>
                <a:latin typeface="Courier New" pitchFamily="49" charset="0"/>
                <a:cs typeface="Courier New" pitchFamily="49" charset="0"/>
              </a:rPr>
              <a:t>return </a:t>
            </a:r>
            <a:r>
              <a:rPr lang="en-CA" sz="1400" b="1" kern="0" dirty="0" err="1">
                <a:solidFill>
                  <a:schemeClr val="bg2"/>
                </a:solidFill>
                <a:latin typeface="Courier New" pitchFamily="49" charset="0"/>
                <a:cs typeface="Courier New" pitchFamily="49" charset="0"/>
              </a:rPr>
              <a:t>bSearch</a:t>
            </a:r>
            <a:r>
              <a:rPr lang="en-CA" sz="1400" b="1" kern="0" dirty="0">
                <a:solidFill>
                  <a:schemeClr val="bg2"/>
                </a:solidFill>
                <a:latin typeface="Courier New" pitchFamily="49" charset="0"/>
                <a:cs typeface="Courier New" pitchFamily="49" charset="0"/>
              </a:rPr>
              <a:t>(</a:t>
            </a:r>
            <a:r>
              <a:rPr lang="en-CA" sz="1400" b="1" kern="0" dirty="0" err="1">
                <a:solidFill>
                  <a:schemeClr val="bg2"/>
                </a:solidFill>
                <a:latin typeface="Courier New" pitchFamily="49" charset="0"/>
                <a:cs typeface="Courier New" pitchFamily="49" charset="0"/>
              </a:rPr>
              <a:t>array,target,left</a:t>
            </a:r>
            <a:r>
              <a:rPr lang="en-CA" sz="1400" b="1" kern="0" dirty="0">
                <a:solidFill>
                  <a:schemeClr val="bg2"/>
                </a:solidFill>
                <a:latin typeface="Courier New" pitchFamily="49" charset="0"/>
                <a:cs typeface="Courier New" pitchFamily="49" charset="0"/>
              </a:rPr>
              <a:t>, </a:t>
            </a:r>
            <a:r>
              <a:rPr lang="en-CA" sz="1400" b="1" kern="0" dirty="0">
                <a:solidFill>
                  <a:srgbClr val="FF0000"/>
                </a:solidFill>
                <a:latin typeface="Courier New" pitchFamily="49" charset="0"/>
                <a:cs typeface="Courier New" pitchFamily="49" charset="0"/>
              </a:rPr>
              <a:t>mid-1</a:t>
            </a:r>
            <a:r>
              <a:rPr lang="en-CA" sz="1400" b="1" kern="0" dirty="0">
                <a:solidFill>
                  <a:schemeClr val="bg2"/>
                </a:solidFill>
                <a:latin typeface="Courier New" pitchFamily="49" charset="0"/>
                <a:cs typeface="Courier New" pitchFamily="49" charset="0"/>
              </a:rPr>
              <a:t>);</a:t>
            </a:r>
          </a:p>
          <a:p>
            <a:pPr marL="342900" indent="-342900">
              <a:spcBef>
                <a:spcPct val="20000"/>
              </a:spcBef>
              <a:defRPr/>
            </a:pPr>
            <a:r>
              <a:rPr lang="en-CA" sz="1400" b="1" kern="0" dirty="0">
                <a:solidFill>
                  <a:srgbClr val="FF0000"/>
                </a:solidFill>
                <a:latin typeface="Courier New" pitchFamily="49" charset="0"/>
                <a:cs typeface="Courier New" pitchFamily="49" charset="0"/>
              </a:rPr>
              <a:t>  else</a:t>
            </a:r>
          </a:p>
          <a:p>
            <a:pPr marL="342900" indent="-342900">
              <a:spcBef>
                <a:spcPct val="20000"/>
              </a:spcBef>
              <a:defRPr/>
            </a:pPr>
            <a:r>
              <a:rPr lang="en-CA" sz="1400" b="1" kern="0" dirty="0">
                <a:solidFill>
                  <a:schemeClr val="bg2"/>
                </a:solidFill>
                <a:latin typeface="Courier New" pitchFamily="49" charset="0"/>
                <a:cs typeface="Courier New" pitchFamily="49" charset="0"/>
              </a:rPr>
              <a:t>    return </a:t>
            </a:r>
            <a:r>
              <a:rPr lang="en-CA" sz="1400" b="1" kern="0" dirty="0" err="1">
                <a:solidFill>
                  <a:schemeClr val="bg2"/>
                </a:solidFill>
                <a:latin typeface="Courier New" pitchFamily="49" charset="0"/>
                <a:cs typeface="Courier New" pitchFamily="49" charset="0"/>
              </a:rPr>
              <a:t>bSearch</a:t>
            </a:r>
            <a:r>
              <a:rPr lang="en-CA" sz="1400" b="1" kern="0" dirty="0">
                <a:solidFill>
                  <a:schemeClr val="bg2"/>
                </a:solidFill>
                <a:latin typeface="Courier New" pitchFamily="49" charset="0"/>
                <a:cs typeface="Courier New" pitchFamily="49" charset="0"/>
              </a:rPr>
              <a:t>(array, target, </a:t>
            </a:r>
            <a:r>
              <a:rPr lang="en-CA" sz="1400" b="1" kern="0" dirty="0">
                <a:solidFill>
                  <a:srgbClr val="FF0000"/>
                </a:solidFill>
                <a:latin typeface="Courier New" pitchFamily="49" charset="0"/>
                <a:cs typeface="Courier New" pitchFamily="49" charset="0"/>
              </a:rPr>
              <a:t>mid+1</a:t>
            </a:r>
            <a:r>
              <a:rPr lang="en-CA" sz="1400" b="1" kern="0" dirty="0">
                <a:solidFill>
                  <a:schemeClr val="bg2"/>
                </a:solidFill>
                <a:latin typeface="Courier New" pitchFamily="49" charset="0"/>
                <a:cs typeface="Courier New" pitchFamily="49" charset="0"/>
              </a:rPr>
              <a:t>, right);</a:t>
            </a:r>
            <a:endParaRPr lang="en-CA" sz="2000" dirty="0">
              <a:solidFill>
                <a:schemeClr val="bg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custDataLst>
              <p:tags r:id="rId1"/>
            </p:custDataLst>
          </p:nvPr>
        </p:nvSpPr>
        <p:spPr/>
        <p:txBody>
          <a:bodyPr/>
          <a:lstStyle/>
          <a:p>
            <a:r>
              <a:rPr lang="en-CA" smtClean="0"/>
              <a:t>Analyzing Loops</a:t>
            </a:r>
          </a:p>
        </p:txBody>
      </p:sp>
      <p:sp>
        <p:nvSpPr>
          <p:cNvPr id="26627" name="Content Placeholder 2"/>
          <p:cNvSpPr>
            <a:spLocks noGrp="1"/>
          </p:cNvSpPr>
          <p:nvPr>
            <p:ph idx="1"/>
            <p:custDataLst>
              <p:tags r:id="rId2"/>
            </p:custDataLst>
          </p:nvPr>
        </p:nvSpPr>
        <p:spPr/>
        <p:txBody>
          <a:bodyPr/>
          <a:lstStyle/>
          <a:p>
            <a:pPr>
              <a:buFontTx/>
              <a:buNone/>
            </a:pPr>
            <a:r>
              <a:rPr lang="en-CA" sz="2400" smtClean="0"/>
              <a:t>Maybe we can use the same techniques we use for proving correctness of recursion to prove correctness of loops...</a:t>
            </a:r>
          </a:p>
          <a:p>
            <a:pPr>
              <a:buFontTx/>
              <a:buNone/>
            </a:pPr>
            <a:endParaRPr lang="en-CA" sz="2400" smtClean="0"/>
          </a:p>
          <a:p>
            <a:pPr>
              <a:buFontTx/>
              <a:buNone/>
            </a:pPr>
            <a:r>
              <a:rPr lang="en-CA" sz="2400" smtClean="0"/>
              <a:t>We do this by stating and proving “invariants”, properties that are always true (don’t vary) at particular points in the program.</a:t>
            </a:r>
          </a:p>
          <a:p>
            <a:pPr>
              <a:buFontTx/>
              <a:buNone/>
            </a:pPr>
            <a:endParaRPr lang="en-CA" sz="2400" smtClean="0"/>
          </a:p>
          <a:p>
            <a:pPr>
              <a:buFontTx/>
              <a:buNone/>
            </a:pPr>
            <a:r>
              <a:rPr lang="en-CA" sz="2400" smtClean="0"/>
              <a:t>One way of thinking of a loop is that we spend each loop iteration </a:t>
            </a:r>
            <a:r>
              <a:rPr lang="en-CA" sz="2400" i="1" smtClean="0"/>
              <a:t>fixing </a:t>
            </a:r>
            <a:r>
              <a:rPr lang="en-CA" sz="2400" smtClean="0"/>
              <a:t>the invariant for the next iteration.</a:t>
            </a:r>
          </a:p>
        </p:txBody>
      </p:sp>
      <p:sp>
        <p:nvSpPr>
          <p:cNvPr id="2662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523E5B-C092-4D8F-A700-DDE388702C33}" type="slidenum">
              <a:rPr lang="en-US" sz="1400" smtClean="0"/>
              <a:pPr/>
              <a:t>25</a:t>
            </a:fld>
            <a:endParaRPr lang="en-US" sz="1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custDataLst>
              <p:tags r:id="rId1"/>
            </p:custDataLst>
          </p:nvPr>
        </p:nvSpPr>
        <p:spPr/>
        <p:txBody>
          <a:bodyPr/>
          <a:lstStyle/>
          <a:p>
            <a:r>
              <a:rPr lang="en-CA" smtClean="0"/>
              <a:t>Insertion Sort</a:t>
            </a:r>
          </a:p>
        </p:txBody>
      </p:sp>
      <p:sp>
        <p:nvSpPr>
          <p:cNvPr id="27651" name="Content Placeholder 2"/>
          <p:cNvSpPr>
            <a:spLocks noGrp="1"/>
          </p:cNvSpPr>
          <p:nvPr>
            <p:ph idx="1"/>
            <p:custDataLst>
              <p:tags r:id="rId2"/>
            </p:custDataLst>
          </p:nvPr>
        </p:nvSpPr>
        <p:spPr>
          <a:xfrm>
            <a:off x="685800" y="1857375"/>
            <a:ext cx="7772400" cy="4114800"/>
          </a:xfrm>
        </p:spPr>
        <p:txBody>
          <a:bodyPr/>
          <a:lstStyle/>
          <a:p>
            <a:pPr>
              <a:buFontTx/>
              <a:buNone/>
            </a:pPr>
            <a:r>
              <a:rPr lang="en-CA" sz="1500" b="1" smtClean="0">
                <a:latin typeface="Courier New" pitchFamily="49" charset="0"/>
                <a:cs typeface="Courier New" pitchFamily="49" charset="0"/>
              </a:rPr>
              <a:t>int insertionSort(int array[], int length)</a:t>
            </a:r>
          </a:p>
          <a:p>
            <a:pPr>
              <a:buFontTx/>
              <a:buNone/>
            </a:pPr>
            <a:r>
              <a:rPr lang="en-CA" sz="1500" b="1" smtClean="0">
                <a:latin typeface="Courier New" pitchFamily="49" charset="0"/>
                <a:cs typeface="Courier New" pitchFamily="49" charset="0"/>
              </a:rPr>
              <a:t>{</a:t>
            </a:r>
          </a:p>
          <a:p>
            <a:pPr>
              <a:buFontTx/>
              <a:buNone/>
            </a:pPr>
            <a:r>
              <a:rPr lang="en-CA" sz="1500" b="1" smtClean="0">
                <a:latin typeface="Courier New" pitchFamily="49" charset="0"/>
                <a:cs typeface="Courier New" pitchFamily="49" charset="0"/>
              </a:rPr>
              <a:t>  // Invariant: before each test i &lt; length (including the last</a:t>
            </a:r>
          </a:p>
          <a:p>
            <a:pPr>
              <a:buFontTx/>
              <a:buNone/>
            </a:pPr>
            <a:r>
              <a:rPr lang="en-CA" sz="1500" b="1" smtClean="0">
                <a:latin typeface="Courier New" pitchFamily="49" charset="0"/>
                <a:cs typeface="Courier New" pitchFamily="49" charset="0"/>
              </a:rPr>
              <a:t>  // one), the elements in array[0..i-1] are in sorted order.</a:t>
            </a:r>
          </a:p>
          <a:p>
            <a:pPr>
              <a:buFontTx/>
              <a:buNone/>
            </a:pPr>
            <a:r>
              <a:rPr lang="en-CA" sz="1500" b="1" smtClean="0">
                <a:latin typeface="Courier New" pitchFamily="49" charset="0"/>
                <a:cs typeface="Courier New" pitchFamily="49" charset="0"/>
              </a:rPr>
              <a:t>  for (int i = 1; i &lt; length; i++)</a:t>
            </a:r>
          </a:p>
          <a:p>
            <a:pPr>
              <a:buFontTx/>
              <a:buNone/>
            </a:pPr>
            <a:r>
              <a:rPr lang="en-CA" sz="1500" b="1" smtClean="0">
                <a:latin typeface="Courier New" pitchFamily="49" charset="0"/>
                <a:cs typeface="Courier New" pitchFamily="49" charset="0"/>
              </a:rPr>
              <a:t>  {</a:t>
            </a:r>
          </a:p>
          <a:p>
            <a:pPr>
              <a:buFontTx/>
              <a:buNone/>
            </a:pPr>
            <a:r>
              <a:rPr lang="en-CA" sz="1500" b="1" smtClean="0">
                <a:latin typeface="Courier New" pitchFamily="49" charset="0"/>
                <a:cs typeface="Courier New" pitchFamily="49" charset="0"/>
              </a:rPr>
              <a:t>    // i is about to go up by 1 but array[i] may be out of order!</a:t>
            </a:r>
          </a:p>
          <a:p>
            <a:pPr>
              <a:buFontTx/>
              <a:buNone/>
            </a:pPr>
            <a:r>
              <a:rPr lang="en-CA" sz="1500" b="1" smtClean="0">
                <a:latin typeface="Courier New" pitchFamily="49" charset="0"/>
                <a:cs typeface="Courier New" pitchFamily="49" charset="0"/>
              </a:rPr>
              <a:t>    // gotta fix it gotta fix it </a:t>
            </a:r>
            <a:r>
              <a:rPr lang="en-CA" sz="1500" b="1" i="1" smtClean="0">
                <a:latin typeface="Courier New" pitchFamily="49" charset="0"/>
                <a:cs typeface="Courier New" pitchFamily="49" charset="0"/>
              </a:rPr>
              <a:t>gotta fix it</a:t>
            </a:r>
            <a:r>
              <a:rPr lang="en-CA" sz="1500" b="1" smtClean="0">
                <a:latin typeface="Courier New" pitchFamily="49" charset="0"/>
                <a:cs typeface="Courier New" pitchFamily="49" charset="0"/>
              </a:rPr>
              <a:t>!!!</a:t>
            </a:r>
          </a:p>
          <a:p>
            <a:pPr>
              <a:buFontTx/>
              <a:buNone/>
            </a:pPr>
            <a:r>
              <a:rPr lang="en-CA" sz="1500" b="1" smtClean="0">
                <a:latin typeface="Courier New" pitchFamily="49" charset="0"/>
                <a:cs typeface="Courier New" pitchFamily="49" charset="0"/>
              </a:rPr>
              <a:t>    int val = array[i];</a:t>
            </a:r>
          </a:p>
          <a:p>
            <a:pPr>
              <a:buFontTx/>
              <a:buNone/>
            </a:pPr>
            <a:r>
              <a:rPr lang="en-CA" sz="1500" b="1" smtClean="0">
                <a:latin typeface="Courier New" pitchFamily="49" charset="0"/>
                <a:cs typeface="Courier New" pitchFamily="49" charset="0"/>
              </a:rPr>
              <a:t>    int newIndex = bSearch(array, val, 0, i);</a:t>
            </a:r>
          </a:p>
          <a:p>
            <a:pPr>
              <a:buFontTx/>
              <a:buNone/>
            </a:pPr>
            <a:r>
              <a:rPr lang="en-CA" sz="1500" b="1" smtClean="0">
                <a:latin typeface="Courier New" pitchFamily="49" charset="0"/>
                <a:cs typeface="Courier New" pitchFamily="49" charset="0"/>
              </a:rPr>
              <a:t>    for (int j = i; j &gt; newIndex; j--)</a:t>
            </a:r>
          </a:p>
          <a:p>
            <a:pPr>
              <a:buFontTx/>
              <a:buNone/>
            </a:pPr>
            <a:r>
              <a:rPr lang="en-CA" sz="1500" b="1" smtClean="0">
                <a:latin typeface="Courier New" pitchFamily="49" charset="0"/>
                <a:cs typeface="Courier New" pitchFamily="49" charset="0"/>
              </a:rPr>
              <a:t>      array[j] = array[j-1];</a:t>
            </a:r>
          </a:p>
          <a:p>
            <a:pPr>
              <a:buFontTx/>
              <a:buNone/>
            </a:pPr>
            <a:r>
              <a:rPr lang="en-CA" sz="1500" b="1" smtClean="0">
                <a:latin typeface="Courier New" pitchFamily="49" charset="0"/>
                <a:cs typeface="Courier New" pitchFamily="49" charset="0"/>
              </a:rPr>
              <a:t>    array[newIndex] = val;</a:t>
            </a:r>
          </a:p>
          <a:p>
            <a:pPr>
              <a:buFontTx/>
              <a:buNone/>
            </a:pPr>
            <a:r>
              <a:rPr lang="en-CA" sz="1500" b="1" smtClean="0">
                <a:latin typeface="Courier New" pitchFamily="49" charset="0"/>
                <a:cs typeface="Courier New" pitchFamily="49" charset="0"/>
              </a:rPr>
              <a:t>  }</a:t>
            </a:r>
          </a:p>
          <a:p>
            <a:pPr>
              <a:buFontTx/>
              <a:buNone/>
            </a:pPr>
            <a:r>
              <a:rPr lang="en-CA" sz="1500" b="1" smtClean="0">
                <a:latin typeface="Courier New" pitchFamily="49" charset="0"/>
                <a:cs typeface="Courier New" pitchFamily="49" charset="0"/>
              </a:rPr>
              <a:t>}</a:t>
            </a:r>
          </a:p>
          <a:p>
            <a:pPr>
              <a:buFontTx/>
              <a:buNone/>
            </a:pPr>
            <a:endParaRPr lang="en-CA" sz="1500" smtClean="0"/>
          </a:p>
        </p:txBody>
      </p:sp>
      <p:sp>
        <p:nvSpPr>
          <p:cNvPr id="2765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133668-C107-49E2-9218-303503829986}" type="slidenum">
              <a:rPr lang="en-US" sz="1400" smtClean="0"/>
              <a:pPr/>
              <a:t>26</a:t>
            </a:fld>
            <a:endParaRPr lang="en-US" sz="1400" smtClean="0"/>
          </a:p>
        </p:txBody>
      </p:sp>
      <p:sp>
        <p:nvSpPr>
          <p:cNvPr id="27653" name="TextBox 1"/>
          <p:cNvSpPr txBox="1">
            <a:spLocks noChangeArrowheads="1"/>
          </p:cNvSpPr>
          <p:nvPr>
            <p:custDataLst>
              <p:tags r:id="rId4"/>
            </p:custDataLst>
          </p:nvPr>
        </p:nvSpPr>
        <p:spPr bwMode="auto">
          <a:xfrm>
            <a:off x="7035800" y="5089525"/>
            <a:ext cx="2081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2000">
                <a:solidFill>
                  <a:srgbClr val="FF0000"/>
                </a:solidFill>
              </a:rPr>
              <a:t>(invariant anxiety)</a:t>
            </a:r>
          </a:p>
        </p:txBody>
      </p:sp>
      <p:cxnSp>
        <p:nvCxnSpPr>
          <p:cNvPr id="27654" name="Straight Arrow Connector 3"/>
          <p:cNvCxnSpPr>
            <a:cxnSpLocks noChangeShapeType="1"/>
            <a:stCxn id="27653" idx="1"/>
          </p:cNvCxnSpPr>
          <p:nvPr>
            <p:custDataLst>
              <p:tags r:id="rId5"/>
            </p:custDataLst>
          </p:nvPr>
        </p:nvCxnSpPr>
        <p:spPr bwMode="auto">
          <a:xfrm flipH="1" flipV="1">
            <a:off x="6084888" y="4149725"/>
            <a:ext cx="950912" cy="113982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7655" name="TextBox 12"/>
          <p:cNvSpPr txBox="1">
            <a:spLocks noChangeArrowheads="1"/>
          </p:cNvSpPr>
          <p:nvPr>
            <p:custDataLst>
              <p:tags r:id="rId6"/>
            </p:custDataLst>
          </p:nvPr>
        </p:nvSpPr>
        <p:spPr bwMode="auto">
          <a:xfrm>
            <a:off x="6559550" y="1773238"/>
            <a:ext cx="1263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2000">
                <a:solidFill>
                  <a:srgbClr val="FF0000"/>
                </a:solidFill>
              </a:rPr>
              <a:t>(invariant)</a:t>
            </a:r>
          </a:p>
        </p:txBody>
      </p:sp>
      <p:cxnSp>
        <p:nvCxnSpPr>
          <p:cNvPr id="27656" name="Straight Arrow Connector 13"/>
          <p:cNvCxnSpPr>
            <a:cxnSpLocks noChangeShapeType="1"/>
            <a:stCxn id="27655" idx="1"/>
          </p:cNvCxnSpPr>
          <p:nvPr>
            <p:custDataLst>
              <p:tags r:id="rId7"/>
            </p:custDataLst>
          </p:nvPr>
        </p:nvCxnSpPr>
        <p:spPr bwMode="auto">
          <a:xfrm flipH="1">
            <a:off x="5940425" y="1973263"/>
            <a:ext cx="619125" cy="37623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custDataLst>
              <p:tags r:id="rId1"/>
            </p:custDataLst>
          </p:nvPr>
        </p:nvSpPr>
        <p:spPr/>
        <p:txBody>
          <a:bodyPr/>
          <a:lstStyle/>
          <a:p>
            <a:r>
              <a:rPr lang="en-CA" smtClean="0"/>
              <a:t>Proving a Loop Invariant</a:t>
            </a:r>
          </a:p>
        </p:txBody>
      </p:sp>
      <p:sp>
        <p:nvSpPr>
          <p:cNvPr id="15363" name="Content Placeholder 2"/>
          <p:cNvSpPr>
            <a:spLocks noGrp="1"/>
          </p:cNvSpPr>
          <p:nvPr>
            <p:ph idx="1"/>
            <p:custDataLst>
              <p:tags r:id="rId2"/>
            </p:custDataLst>
          </p:nvPr>
        </p:nvSpPr>
        <p:spPr>
          <a:xfrm>
            <a:off x="685800" y="1857375"/>
            <a:ext cx="7772400" cy="4114800"/>
          </a:xfrm>
        </p:spPr>
        <p:txBody>
          <a:bodyPr>
            <a:normAutofit fontScale="92500" lnSpcReduction="20000"/>
          </a:bodyPr>
          <a:lstStyle/>
          <a:p>
            <a:pPr>
              <a:buFontTx/>
              <a:buNone/>
              <a:defRPr/>
            </a:pPr>
            <a:r>
              <a:rPr lang="en-CA" dirty="0" smtClean="0">
                <a:solidFill>
                  <a:srgbClr val="339933"/>
                </a:solidFill>
              </a:rPr>
              <a:t>Induction variable</a:t>
            </a:r>
            <a:r>
              <a:rPr lang="en-CA" dirty="0" smtClean="0"/>
              <a:t>: number of times through the loop.</a:t>
            </a:r>
          </a:p>
          <a:p>
            <a:pPr>
              <a:buFontTx/>
              <a:buNone/>
              <a:defRPr/>
            </a:pPr>
            <a:endParaRPr lang="en-CA" sz="1900" dirty="0" smtClean="0"/>
          </a:p>
          <a:p>
            <a:pPr>
              <a:buFontTx/>
              <a:buNone/>
              <a:defRPr/>
            </a:pPr>
            <a:r>
              <a:rPr lang="en-CA" dirty="0" smtClean="0">
                <a:solidFill>
                  <a:srgbClr val="339933"/>
                </a:solidFill>
              </a:rPr>
              <a:t>Base case</a:t>
            </a:r>
            <a:r>
              <a:rPr lang="en-CA" dirty="0" smtClean="0"/>
              <a:t>: Prove the invariant true before the first loop guard test. </a:t>
            </a:r>
          </a:p>
          <a:p>
            <a:pPr>
              <a:buFontTx/>
              <a:buNone/>
              <a:defRPr/>
            </a:pPr>
            <a:endParaRPr lang="en-CA" sz="1900" dirty="0" smtClean="0"/>
          </a:p>
          <a:p>
            <a:pPr>
              <a:buFontTx/>
              <a:buNone/>
              <a:defRPr/>
            </a:pPr>
            <a:r>
              <a:rPr lang="en-CA" dirty="0" smtClean="0">
                <a:solidFill>
                  <a:srgbClr val="339933"/>
                </a:solidFill>
              </a:rPr>
              <a:t>Induction hypothesis</a:t>
            </a:r>
            <a:r>
              <a:rPr lang="en-CA" dirty="0" smtClean="0"/>
              <a:t>: Assume the invariant holds just before some (unspecified) iteration’s loop guard test.</a:t>
            </a:r>
          </a:p>
          <a:p>
            <a:pPr>
              <a:buFontTx/>
              <a:buNone/>
              <a:defRPr/>
            </a:pPr>
            <a:endParaRPr lang="en-CA" sz="1900" dirty="0" smtClean="0"/>
          </a:p>
          <a:p>
            <a:pPr>
              <a:buFontTx/>
              <a:buNone/>
              <a:defRPr/>
            </a:pPr>
            <a:r>
              <a:rPr lang="en-CA" dirty="0" smtClean="0">
                <a:solidFill>
                  <a:srgbClr val="339933"/>
                </a:solidFill>
              </a:rPr>
              <a:t>Inductive step</a:t>
            </a:r>
            <a:r>
              <a:rPr lang="en-CA" dirty="0" smtClean="0"/>
              <a:t>: Prove the invariant holds at the end of that iteration (just before the next loop guard test).</a:t>
            </a:r>
          </a:p>
          <a:p>
            <a:pPr>
              <a:buFontTx/>
              <a:buNone/>
              <a:defRPr/>
            </a:pPr>
            <a:endParaRPr lang="en-CA" sz="1900" dirty="0" smtClean="0"/>
          </a:p>
          <a:p>
            <a:pPr>
              <a:buFontTx/>
              <a:buNone/>
              <a:defRPr/>
            </a:pPr>
            <a:r>
              <a:rPr lang="en-CA" dirty="0" smtClean="0">
                <a:solidFill>
                  <a:srgbClr val="9900CC"/>
                </a:solidFill>
              </a:rPr>
              <a:t>Extra bit</a:t>
            </a:r>
            <a:r>
              <a:rPr lang="en-CA" dirty="0" smtClean="0"/>
              <a:t>: Make sure the loop will eventually end!</a:t>
            </a:r>
          </a:p>
        </p:txBody>
      </p:sp>
      <p:sp>
        <p:nvSpPr>
          <p:cNvPr id="2867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6AACBF2-1A39-4BD9-9A07-CA146375A782}" type="slidenum">
              <a:rPr lang="en-US" sz="1400" smtClean="0"/>
              <a:pPr/>
              <a:t>27</a:t>
            </a:fld>
            <a:endParaRPr lang="en-US" sz="1400" smtClean="0"/>
          </a:p>
        </p:txBody>
      </p:sp>
      <p:sp>
        <p:nvSpPr>
          <p:cNvPr id="28677" name="TextBox 4"/>
          <p:cNvSpPr txBox="1">
            <a:spLocks noChangeArrowheads="1"/>
          </p:cNvSpPr>
          <p:nvPr>
            <p:custDataLst>
              <p:tags r:id="rId4"/>
            </p:custDataLst>
          </p:nvPr>
        </p:nvSpPr>
        <p:spPr bwMode="auto">
          <a:xfrm>
            <a:off x="647700" y="6072188"/>
            <a:ext cx="8353425" cy="70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sz="2000">
                <a:solidFill>
                  <a:srgbClr val="FF0000"/>
                </a:solidFill>
              </a:rPr>
              <a:t>We’ll prove insertion sort works, but the cool part is not proving it works (duh).</a:t>
            </a:r>
          </a:p>
          <a:p>
            <a:pPr algn="r"/>
            <a:r>
              <a:rPr lang="en-CA" sz="2000">
                <a:solidFill>
                  <a:srgbClr val="FF0000"/>
                </a:solidFill>
              </a:rPr>
              <a:t>The cool part is that the proof is a natural way to think about it working!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custDataLst>
              <p:tags r:id="rId1"/>
            </p:custDataLst>
          </p:nvPr>
        </p:nvSpPr>
        <p:spPr/>
        <p:txBody>
          <a:bodyPr/>
          <a:lstStyle/>
          <a:p>
            <a:r>
              <a:rPr lang="en-CA" smtClean="0"/>
              <a:t>Proving Insertion Sort Works</a:t>
            </a:r>
          </a:p>
        </p:txBody>
      </p:sp>
      <p:sp>
        <p:nvSpPr>
          <p:cNvPr id="29699" name="Content Placeholder 2"/>
          <p:cNvSpPr>
            <a:spLocks noGrp="1"/>
          </p:cNvSpPr>
          <p:nvPr>
            <p:ph idx="1"/>
            <p:custDataLst>
              <p:tags r:id="rId2"/>
            </p:custDataLst>
          </p:nvPr>
        </p:nvSpPr>
        <p:spPr>
          <a:xfrm>
            <a:off x="685800" y="1857375"/>
            <a:ext cx="7772400" cy="4114800"/>
          </a:xfrm>
        </p:spPr>
        <p:txBody>
          <a:bodyPr/>
          <a:lstStyle/>
          <a:p>
            <a:pPr>
              <a:buFontTx/>
              <a:buNone/>
            </a:pPr>
            <a:r>
              <a:rPr lang="en-CA" sz="1500" b="1" smtClean="0">
                <a:latin typeface="Courier New" pitchFamily="49" charset="0"/>
                <a:cs typeface="Courier New" pitchFamily="49" charset="0"/>
              </a:rPr>
              <a:t>  // Invariant: before each test i &lt; length (including the last</a:t>
            </a:r>
          </a:p>
          <a:p>
            <a:pPr>
              <a:buFontTx/>
              <a:buNone/>
            </a:pPr>
            <a:r>
              <a:rPr lang="en-CA" sz="1500" b="1" smtClean="0">
                <a:latin typeface="Courier New" pitchFamily="49" charset="0"/>
                <a:cs typeface="Courier New" pitchFamily="49" charset="0"/>
              </a:rPr>
              <a:t>  // one), the elements in array[0..i-1] are in sorted order.</a:t>
            </a:r>
          </a:p>
          <a:p>
            <a:pPr>
              <a:buFontTx/>
              <a:buNone/>
            </a:pPr>
            <a:r>
              <a:rPr lang="en-CA" sz="1500" b="1" smtClean="0">
                <a:latin typeface="Courier New" pitchFamily="49" charset="0"/>
                <a:cs typeface="Courier New" pitchFamily="49" charset="0"/>
              </a:rPr>
              <a:t>  for (int i = 1; i &lt; length; i++)</a:t>
            </a:r>
          </a:p>
          <a:p>
            <a:pPr>
              <a:buFontTx/>
              <a:buNone/>
            </a:pPr>
            <a:r>
              <a:rPr lang="en-CA" sz="1500" b="1" smtClean="0">
                <a:latin typeface="Courier New" pitchFamily="49" charset="0"/>
                <a:cs typeface="Courier New" pitchFamily="49" charset="0"/>
              </a:rPr>
              <a:t>  {</a:t>
            </a:r>
          </a:p>
          <a:p>
            <a:pPr>
              <a:buFontTx/>
              <a:buNone/>
            </a:pPr>
            <a:r>
              <a:rPr lang="en-CA" sz="1500" b="1" smtClean="0">
                <a:latin typeface="Courier New" pitchFamily="49" charset="0"/>
                <a:cs typeface="Courier New" pitchFamily="49" charset="0"/>
              </a:rPr>
              <a:t>    // i is about to go up by 1 but array[i] may be out of order!</a:t>
            </a:r>
          </a:p>
          <a:p>
            <a:pPr>
              <a:buFontTx/>
              <a:buNone/>
            </a:pPr>
            <a:r>
              <a:rPr lang="en-CA" sz="1500" b="1" smtClean="0">
                <a:latin typeface="Courier New" pitchFamily="49" charset="0"/>
                <a:cs typeface="Courier New" pitchFamily="49" charset="0"/>
              </a:rPr>
              <a:t>    int val = array[i];</a:t>
            </a:r>
          </a:p>
          <a:p>
            <a:pPr>
              <a:buFontTx/>
              <a:buNone/>
            </a:pPr>
            <a:r>
              <a:rPr lang="en-CA" sz="1500" b="1" smtClean="0">
                <a:latin typeface="Courier New" pitchFamily="49" charset="0"/>
                <a:cs typeface="Courier New" pitchFamily="49" charset="0"/>
              </a:rPr>
              <a:t>    int newIndex = bSearch(array, val, 0, i);</a:t>
            </a:r>
          </a:p>
          <a:p>
            <a:pPr>
              <a:buFontTx/>
              <a:buNone/>
            </a:pPr>
            <a:r>
              <a:rPr lang="en-CA" sz="1500" b="1" smtClean="0">
                <a:latin typeface="Courier New" pitchFamily="49" charset="0"/>
                <a:cs typeface="Courier New" pitchFamily="49" charset="0"/>
              </a:rPr>
              <a:t>    for (int j = i; j &gt; newIndex; j--)</a:t>
            </a:r>
          </a:p>
          <a:p>
            <a:pPr>
              <a:buFontTx/>
              <a:buNone/>
            </a:pPr>
            <a:r>
              <a:rPr lang="en-CA" sz="1500" b="1" smtClean="0">
                <a:latin typeface="Courier New" pitchFamily="49" charset="0"/>
                <a:cs typeface="Courier New" pitchFamily="49" charset="0"/>
              </a:rPr>
              <a:t>      array[j] = array[j-1];</a:t>
            </a:r>
          </a:p>
          <a:p>
            <a:pPr>
              <a:buFontTx/>
              <a:buNone/>
            </a:pPr>
            <a:r>
              <a:rPr lang="en-CA" sz="1500" b="1" smtClean="0">
                <a:latin typeface="Courier New" pitchFamily="49" charset="0"/>
                <a:cs typeface="Courier New" pitchFamily="49" charset="0"/>
              </a:rPr>
              <a:t>    array[newIndex] = val;</a:t>
            </a:r>
          </a:p>
          <a:p>
            <a:pPr>
              <a:buFontTx/>
              <a:buNone/>
            </a:pPr>
            <a:r>
              <a:rPr lang="en-CA" sz="1500" b="1" smtClean="0">
                <a:latin typeface="Courier New" pitchFamily="49" charset="0"/>
                <a:cs typeface="Courier New" pitchFamily="49" charset="0"/>
              </a:rPr>
              <a:t>  }</a:t>
            </a:r>
            <a:endParaRPr lang="en-CA" sz="1500" smtClean="0"/>
          </a:p>
          <a:p>
            <a:pPr>
              <a:buFontTx/>
              <a:buNone/>
            </a:pPr>
            <a:endParaRPr lang="en-CA" sz="1500" b="1" smtClean="0">
              <a:latin typeface="Courier New" pitchFamily="49" charset="0"/>
              <a:cs typeface="Courier New" pitchFamily="49" charset="0"/>
            </a:endParaRPr>
          </a:p>
          <a:p>
            <a:pPr>
              <a:buFontTx/>
              <a:buNone/>
            </a:pPr>
            <a:r>
              <a:rPr lang="en-CA" smtClean="0">
                <a:solidFill>
                  <a:srgbClr val="339933"/>
                </a:solidFill>
              </a:rPr>
              <a:t>Base case</a:t>
            </a:r>
            <a:r>
              <a:rPr lang="en-CA" smtClean="0"/>
              <a:t> (just before “</a:t>
            </a:r>
            <a:r>
              <a:rPr lang="en-CA" sz="2400" b="1" smtClean="0">
                <a:latin typeface="Courier New" pitchFamily="49" charset="0"/>
                <a:cs typeface="Courier New" pitchFamily="49" charset="0"/>
              </a:rPr>
              <a:t>1 &lt; length</a:t>
            </a:r>
            <a:r>
              <a:rPr lang="en-CA" smtClean="0"/>
              <a:t>”): array[0..0] has one element; so, it’s always in sorted order.</a:t>
            </a:r>
          </a:p>
        </p:txBody>
      </p:sp>
      <p:sp>
        <p:nvSpPr>
          <p:cNvPr id="2970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395D4B-32CB-4E6B-8BED-07314C23B1D5}" type="slidenum">
              <a:rPr lang="en-US" sz="1400" smtClean="0"/>
              <a:pPr/>
              <a:t>28</a:t>
            </a:fld>
            <a:endParaRPr lang="en-US" sz="1400" smtClean="0"/>
          </a:p>
        </p:txBody>
      </p:sp>
      <p:sp>
        <p:nvSpPr>
          <p:cNvPr id="29701" name="TextBox 4"/>
          <p:cNvSpPr txBox="1">
            <a:spLocks noChangeArrowheads="1"/>
          </p:cNvSpPr>
          <p:nvPr>
            <p:custDataLst>
              <p:tags r:id="rId4"/>
            </p:custDataLst>
          </p:nvPr>
        </p:nvSpPr>
        <p:spPr bwMode="auto">
          <a:xfrm>
            <a:off x="3660775" y="6340475"/>
            <a:ext cx="44799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sz="2000">
                <a:solidFill>
                  <a:srgbClr val="FF0000"/>
                </a:solidFill>
              </a:rPr>
              <a:t>What’s the niggly detail we skipped here?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custDataLst>
              <p:tags r:id="rId1"/>
            </p:custDataLst>
          </p:nvPr>
        </p:nvSpPr>
        <p:spPr/>
        <p:txBody>
          <a:bodyPr/>
          <a:lstStyle/>
          <a:p>
            <a:r>
              <a:rPr lang="en-CA" smtClean="0"/>
              <a:t>Proving Insertion Sort Works</a:t>
            </a:r>
          </a:p>
        </p:txBody>
      </p:sp>
      <p:sp>
        <p:nvSpPr>
          <p:cNvPr id="30723" name="Content Placeholder 2"/>
          <p:cNvSpPr>
            <a:spLocks noGrp="1"/>
          </p:cNvSpPr>
          <p:nvPr>
            <p:ph idx="1"/>
            <p:custDataLst>
              <p:tags r:id="rId2"/>
            </p:custDataLst>
          </p:nvPr>
        </p:nvSpPr>
        <p:spPr>
          <a:xfrm>
            <a:off x="685800" y="1857375"/>
            <a:ext cx="7772400" cy="4114800"/>
          </a:xfrm>
        </p:spPr>
        <p:txBody>
          <a:bodyPr/>
          <a:lstStyle/>
          <a:p>
            <a:pPr>
              <a:buFontTx/>
              <a:buNone/>
            </a:pPr>
            <a:r>
              <a:rPr lang="en-CA" sz="1500" b="1" smtClean="0">
                <a:latin typeface="Courier New" pitchFamily="49" charset="0"/>
                <a:cs typeface="Courier New" pitchFamily="49" charset="0"/>
              </a:rPr>
              <a:t>  // Invariant: before each test i &lt; length (including the last</a:t>
            </a:r>
          </a:p>
          <a:p>
            <a:pPr>
              <a:buFontTx/>
              <a:buNone/>
            </a:pPr>
            <a:r>
              <a:rPr lang="en-CA" sz="1500" b="1" smtClean="0">
                <a:latin typeface="Courier New" pitchFamily="49" charset="0"/>
                <a:cs typeface="Courier New" pitchFamily="49" charset="0"/>
              </a:rPr>
              <a:t>  // one), the elements in array[0..i-1] are in sorted order.</a:t>
            </a:r>
          </a:p>
          <a:p>
            <a:pPr>
              <a:buFontTx/>
              <a:buNone/>
            </a:pPr>
            <a:r>
              <a:rPr lang="en-CA" sz="1500" b="1" smtClean="0">
                <a:latin typeface="Courier New" pitchFamily="49" charset="0"/>
                <a:cs typeface="Courier New" pitchFamily="49" charset="0"/>
              </a:rPr>
              <a:t>  for (int i = 1; i &lt; length; i++)</a:t>
            </a:r>
          </a:p>
          <a:p>
            <a:pPr>
              <a:buFontTx/>
              <a:buNone/>
            </a:pPr>
            <a:r>
              <a:rPr lang="en-CA" sz="1500" b="1" smtClean="0">
                <a:latin typeface="Courier New" pitchFamily="49" charset="0"/>
                <a:cs typeface="Courier New" pitchFamily="49" charset="0"/>
              </a:rPr>
              <a:t>  {</a:t>
            </a:r>
          </a:p>
          <a:p>
            <a:pPr>
              <a:buFontTx/>
              <a:buNone/>
            </a:pPr>
            <a:r>
              <a:rPr lang="en-CA" sz="1500" b="1" smtClean="0">
                <a:latin typeface="Courier New" pitchFamily="49" charset="0"/>
                <a:cs typeface="Courier New" pitchFamily="49" charset="0"/>
              </a:rPr>
              <a:t>    // i is about to go up by 1 but array[i] may be out of order!</a:t>
            </a:r>
          </a:p>
          <a:p>
            <a:pPr>
              <a:buFontTx/>
              <a:buNone/>
            </a:pPr>
            <a:r>
              <a:rPr lang="en-CA" sz="1500" b="1" smtClean="0">
                <a:latin typeface="Courier New" pitchFamily="49" charset="0"/>
                <a:cs typeface="Courier New" pitchFamily="49" charset="0"/>
              </a:rPr>
              <a:t>    int val = array[i];</a:t>
            </a:r>
          </a:p>
          <a:p>
            <a:pPr>
              <a:buFontTx/>
              <a:buNone/>
            </a:pPr>
            <a:r>
              <a:rPr lang="en-CA" sz="1500" b="1" smtClean="0">
                <a:latin typeface="Courier New" pitchFamily="49" charset="0"/>
                <a:cs typeface="Courier New" pitchFamily="49" charset="0"/>
              </a:rPr>
              <a:t>    int newIndex = bSearch(array, val, 0, i);</a:t>
            </a:r>
          </a:p>
          <a:p>
            <a:pPr>
              <a:buFontTx/>
              <a:buNone/>
            </a:pPr>
            <a:r>
              <a:rPr lang="en-CA" sz="1500" b="1" smtClean="0">
                <a:latin typeface="Courier New" pitchFamily="49" charset="0"/>
                <a:cs typeface="Courier New" pitchFamily="49" charset="0"/>
              </a:rPr>
              <a:t>    for (int j = i; j &gt; newIndex; j--)</a:t>
            </a:r>
          </a:p>
          <a:p>
            <a:pPr>
              <a:buFontTx/>
              <a:buNone/>
            </a:pPr>
            <a:r>
              <a:rPr lang="en-CA" sz="1500" b="1" smtClean="0">
                <a:latin typeface="Courier New" pitchFamily="49" charset="0"/>
                <a:cs typeface="Courier New" pitchFamily="49" charset="0"/>
              </a:rPr>
              <a:t>      array[j] = array[j-1];</a:t>
            </a:r>
          </a:p>
          <a:p>
            <a:pPr>
              <a:buFontTx/>
              <a:buNone/>
            </a:pPr>
            <a:r>
              <a:rPr lang="en-CA" sz="1500" b="1" smtClean="0">
                <a:latin typeface="Courier New" pitchFamily="49" charset="0"/>
                <a:cs typeface="Courier New" pitchFamily="49" charset="0"/>
              </a:rPr>
              <a:t>    array[newIndex] = val;</a:t>
            </a:r>
          </a:p>
          <a:p>
            <a:pPr>
              <a:buFontTx/>
              <a:buNone/>
            </a:pPr>
            <a:r>
              <a:rPr lang="en-CA" sz="1500" b="1" smtClean="0">
                <a:latin typeface="Courier New" pitchFamily="49" charset="0"/>
                <a:cs typeface="Courier New" pitchFamily="49" charset="0"/>
              </a:rPr>
              <a:t>  }</a:t>
            </a:r>
          </a:p>
          <a:p>
            <a:pPr>
              <a:buFontTx/>
              <a:buNone/>
            </a:pPr>
            <a:endParaRPr lang="en-CA" sz="1500" b="1" smtClean="0">
              <a:latin typeface="Courier New" pitchFamily="49" charset="0"/>
              <a:cs typeface="Courier New" pitchFamily="49" charset="0"/>
            </a:endParaRPr>
          </a:p>
          <a:p>
            <a:pPr>
              <a:buFontTx/>
              <a:buNone/>
            </a:pPr>
            <a:r>
              <a:rPr lang="en-CA" smtClean="0">
                <a:solidFill>
                  <a:srgbClr val="339933"/>
                </a:solidFill>
              </a:rPr>
              <a:t>Induction hypothesis</a:t>
            </a:r>
            <a:r>
              <a:rPr lang="en-CA" smtClean="0"/>
              <a:t>: just before we test </a:t>
            </a:r>
            <a:br>
              <a:rPr lang="en-CA" smtClean="0"/>
            </a:br>
            <a:r>
              <a:rPr lang="en-CA" b="1" smtClean="0">
                <a:latin typeface="Courier New" pitchFamily="49" charset="0"/>
                <a:cs typeface="Courier New" pitchFamily="49" charset="0"/>
              </a:rPr>
              <a:t>k &lt; length</a:t>
            </a:r>
            <a:r>
              <a:rPr lang="en-CA" smtClean="0"/>
              <a:t>, array[0..k-1] are in sorted order.  (When the loop starts, i = k.)</a:t>
            </a:r>
          </a:p>
        </p:txBody>
      </p:sp>
      <p:sp>
        <p:nvSpPr>
          <p:cNvPr id="3072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7CB3562-5BB2-4D85-B27E-D1913DF1CDCB}" type="slidenum">
              <a:rPr lang="en-US" sz="1400" smtClean="0"/>
              <a:pPr/>
              <a:t>29</a:t>
            </a:fld>
            <a:endParaRPr lang="en-US"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custDataLst>
              <p:tags r:id="rId1"/>
            </p:custDataLst>
          </p:nvPr>
        </p:nvSpPr>
        <p:spPr/>
        <p:txBody>
          <a:bodyPr/>
          <a:lstStyle/>
          <a:p>
            <a:r>
              <a:rPr lang="en-CA" smtClean="0"/>
              <a:t>Random String Permutations</a:t>
            </a:r>
            <a:br>
              <a:rPr lang="en-CA" smtClean="0"/>
            </a:br>
            <a:r>
              <a:rPr lang="en-CA" smtClean="0"/>
              <a:t>(reigniouS mPRrtmnsdtan aot)</a:t>
            </a:r>
          </a:p>
        </p:txBody>
      </p:sp>
      <p:sp>
        <p:nvSpPr>
          <p:cNvPr id="4099" name="Content Placeholder 2"/>
          <p:cNvSpPr>
            <a:spLocks noGrp="1"/>
          </p:cNvSpPr>
          <p:nvPr>
            <p:ph idx="1"/>
            <p:custDataLst>
              <p:tags r:id="rId2"/>
            </p:custDataLst>
          </p:nvPr>
        </p:nvSpPr>
        <p:spPr/>
        <p:txBody>
          <a:bodyPr/>
          <a:lstStyle/>
          <a:p>
            <a:pPr>
              <a:buFontTx/>
              <a:buNone/>
            </a:pPr>
            <a:r>
              <a:rPr lang="en-CA" b="1" smtClean="0"/>
              <a:t>Problem</a:t>
            </a:r>
            <a:r>
              <a:rPr lang="en-CA" smtClean="0"/>
              <a:t>: Permute a string so that every reordering of the string is equally likely.  You may use a function </a:t>
            </a:r>
            <a:r>
              <a:rPr lang="en-CA" b="1" smtClean="0">
                <a:latin typeface="Courier New" pitchFamily="49" charset="0"/>
                <a:cs typeface="Courier New" pitchFamily="49" charset="0"/>
              </a:rPr>
              <a:t>randrange(n)</a:t>
            </a:r>
            <a:r>
              <a:rPr lang="en-CA" smtClean="0"/>
              <a:t>, which selects a number </a:t>
            </a:r>
            <a:r>
              <a:rPr lang="en-CA" b="1" smtClean="0">
                <a:latin typeface="Courier New" pitchFamily="49" charset="0"/>
                <a:cs typeface="Courier New" pitchFamily="49" charset="0"/>
              </a:rPr>
              <a:t>[0,n)</a:t>
            </a:r>
            <a:r>
              <a:rPr lang="en-CA" smtClean="0"/>
              <a:t> uniformly at random.</a:t>
            </a:r>
          </a:p>
        </p:txBody>
      </p:sp>
      <p:sp>
        <p:nvSpPr>
          <p:cNvPr id="410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1655A5-BA6C-48E0-9172-83E9D91821AE}" type="slidenum">
              <a:rPr lang="en-US" sz="1400" smtClean="0"/>
              <a:pPr/>
              <a:t>3</a:t>
            </a:fld>
            <a:endParaRPr lang="en-US" sz="1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custDataLst>
              <p:tags r:id="rId1"/>
            </p:custDataLst>
          </p:nvPr>
        </p:nvSpPr>
        <p:spPr/>
        <p:txBody>
          <a:bodyPr/>
          <a:lstStyle/>
          <a:p>
            <a:r>
              <a:rPr lang="en-CA" smtClean="0"/>
              <a:t>Proving Insertion Sort Works</a:t>
            </a:r>
          </a:p>
        </p:txBody>
      </p:sp>
      <p:sp>
        <p:nvSpPr>
          <p:cNvPr id="31747" name="Content Placeholder 2"/>
          <p:cNvSpPr>
            <a:spLocks noGrp="1"/>
          </p:cNvSpPr>
          <p:nvPr>
            <p:ph idx="1"/>
            <p:custDataLst>
              <p:tags r:id="rId2"/>
            </p:custDataLst>
          </p:nvPr>
        </p:nvSpPr>
        <p:spPr>
          <a:xfrm>
            <a:off x="685800" y="1857375"/>
            <a:ext cx="7772400" cy="4114800"/>
          </a:xfrm>
        </p:spPr>
        <p:txBody>
          <a:bodyPr/>
          <a:lstStyle/>
          <a:p>
            <a:pPr>
              <a:buFontTx/>
              <a:buNone/>
            </a:pPr>
            <a:r>
              <a:rPr lang="en-CA" sz="1500" b="1" smtClean="0">
                <a:latin typeface="Courier New" pitchFamily="49" charset="0"/>
                <a:cs typeface="Courier New" pitchFamily="49" charset="0"/>
              </a:rPr>
              <a:t>  // Invariant: before each test i &lt; length (including the last</a:t>
            </a:r>
          </a:p>
          <a:p>
            <a:pPr>
              <a:buFontTx/>
              <a:buNone/>
            </a:pPr>
            <a:r>
              <a:rPr lang="en-CA" sz="1500" b="1" smtClean="0">
                <a:latin typeface="Courier New" pitchFamily="49" charset="0"/>
                <a:cs typeface="Courier New" pitchFamily="49" charset="0"/>
              </a:rPr>
              <a:t>  // one), the elements in array[0..i-1] are in sorted order.</a:t>
            </a:r>
          </a:p>
          <a:p>
            <a:pPr>
              <a:buFontTx/>
              <a:buNone/>
            </a:pPr>
            <a:r>
              <a:rPr lang="en-CA" sz="1500" b="1" smtClean="0">
                <a:latin typeface="Courier New" pitchFamily="49" charset="0"/>
                <a:cs typeface="Courier New" pitchFamily="49" charset="0"/>
              </a:rPr>
              <a:t>  for (int i = 1; i &lt; length; i++)</a:t>
            </a:r>
          </a:p>
          <a:p>
            <a:pPr>
              <a:buFontTx/>
              <a:buNone/>
            </a:pPr>
            <a:r>
              <a:rPr lang="en-CA" sz="1500" b="1" smtClean="0">
                <a:latin typeface="Courier New" pitchFamily="49" charset="0"/>
                <a:cs typeface="Courier New" pitchFamily="49" charset="0"/>
              </a:rPr>
              <a:t>  {</a:t>
            </a:r>
          </a:p>
          <a:p>
            <a:pPr>
              <a:buFontTx/>
              <a:buNone/>
            </a:pPr>
            <a:r>
              <a:rPr lang="en-CA" sz="1500" b="1" smtClean="0">
                <a:latin typeface="Courier New" pitchFamily="49" charset="0"/>
                <a:cs typeface="Courier New" pitchFamily="49" charset="0"/>
              </a:rPr>
              <a:t>    // i is about to go up by 1 but array[i] may be out of order!</a:t>
            </a:r>
          </a:p>
          <a:p>
            <a:pPr>
              <a:buFontTx/>
              <a:buNone/>
            </a:pPr>
            <a:r>
              <a:rPr lang="en-CA" sz="1500" b="1" smtClean="0">
                <a:latin typeface="Courier New" pitchFamily="49" charset="0"/>
                <a:cs typeface="Courier New" pitchFamily="49" charset="0"/>
              </a:rPr>
              <a:t>    int val = array[i];</a:t>
            </a:r>
          </a:p>
          <a:p>
            <a:pPr>
              <a:buFontTx/>
              <a:buNone/>
            </a:pPr>
            <a:r>
              <a:rPr lang="en-CA" sz="1500" b="1" smtClean="0">
                <a:latin typeface="Courier New" pitchFamily="49" charset="0"/>
                <a:cs typeface="Courier New" pitchFamily="49" charset="0"/>
              </a:rPr>
              <a:t>    int newIndex = bSearch(array, val, 0, i);</a:t>
            </a:r>
          </a:p>
          <a:p>
            <a:pPr>
              <a:buFontTx/>
              <a:buNone/>
            </a:pPr>
            <a:r>
              <a:rPr lang="en-CA" sz="1500" b="1" smtClean="0">
                <a:latin typeface="Courier New" pitchFamily="49" charset="0"/>
                <a:cs typeface="Courier New" pitchFamily="49" charset="0"/>
              </a:rPr>
              <a:t>    for (int j = i; j &gt; newIndex; j--)</a:t>
            </a:r>
          </a:p>
          <a:p>
            <a:pPr>
              <a:buFontTx/>
              <a:buNone/>
            </a:pPr>
            <a:r>
              <a:rPr lang="en-CA" sz="1500" b="1" smtClean="0">
                <a:latin typeface="Courier New" pitchFamily="49" charset="0"/>
                <a:cs typeface="Courier New" pitchFamily="49" charset="0"/>
              </a:rPr>
              <a:t>      array[j] = array[j-1];</a:t>
            </a:r>
          </a:p>
          <a:p>
            <a:pPr>
              <a:buFontTx/>
              <a:buNone/>
            </a:pPr>
            <a:r>
              <a:rPr lang="en-CA" sz="1500" b="1" smtClean="0">
                <a:latin typeface="Courier New" pitchFamily="49" charset="0"/>
                <a:cs typeface="Courier New" pitchFamily="49" charset="0"/>
              </a:rPr>
              <a:t>    array[newIndex] = val;</a:t>
            </a:r>
          </a:p>
          <a:p>
            <a:pPr>
              <a:buFontTx/>
              <a:buNone/>
            </a:pPr>
            <a:r>
              <a:rPr lang="en-CA" sz="1500" b="1" smtClean="0">
                <a:latin typeface="Courier New" pitchFamily="49" charset="0"/>
                <a:cs typeface="Courier New" pitchFamily="49" charset="0"/>
              </a:rPr>
              <a:t>  }</a:t>
            </a:r>
          </a:p>
          <a:p>
            <a:pPr>
              <a:buFontTx/>
              <a:buNone/>
            </a:pPr>
            <a:endParaRPr lang="en-CA" sz="1500" b="1" smtClean="0">
              <a:latin typeface="Courier New" pitchFamily="49" charset="0"/>
              <a:cs typeface="Courier New" pitchFamily="49" charset="0"/>
            </a:endParaRPr>
          </a:p>
          <a:p>
            <a:pPr>
              <a:buFontTx/>
              <a:buNone/>
            </a:pPr>
            <a:r>
              <a:rPr lang="en-CA" sz="2400" smtClean="0">
                <a:solidFill>
                  <a:srgbClr val="339933"/>
                </a:solidFill>
              </a:rPr>
              <a:t>Inductive Step</a:t>
            </a:r>
            <a:r>
              <a:rPr lang="en-CA" sz="2400" smtClean="0"/>
              <a:t>: bSearch gives the appropriate index at which to put array[i].  So, the new element ends up in sorted order, and the rest of array[0..i] stays in sorted order.</a:t>
            </a:r>
          </a:p>
          <a:p>
            <a:pPr>
              <a:buFontTx/>
              <a:buNone/>
            </a:pPr>
            <a:r>
              <a:rPr lang="en-CA" sz="2400" smtClean="0">
                <a:solidFill>
                  <a:srgbClr val="FF0000"/>
                </a:solidFill>
              </a:rPr>
              <a:t>(A bit hand-wavy… what </a:t>
            </a:r>
            <a:r>
              <a:rPr lang="en-CA" sz="2400" i="1" smtClean="0">
                <a:solidFill>
                  <a:srgbClr val="FF0000"/>
                </a:solidFill>
              </a:rPr>
              <a:t>should</a:t>
            </a:r>
            <a:r>
              <a:rPr lang="en-CA" sz="2400" smtClean="0">
                <a:solidFill>
                  <a:srgbClr val="FF0000"/>
                </a:solidFill>
              </a:rPr>
              <a:t> we have done?)</a:t>
            </a:r>
          </a:p>
        </p:txBody>
      </p:sp>
      <p:sp>
        <p:nvSpPr>
          <p:cNvPr id="3174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6488F5-65CA-4C35-878D-AADB9772C895}" type="slidenum">
              <a:rPr lang="en-US" sz="1400" smtClean="0"/>
              <a:pPr/>
              <a:t>30</a:t>
            </a:fld>
            <a:endParaRPr lang="en-US" sz="1400" smtClean="0"/>
          </a:p>
        </p:txBody>
      </p:sp>
      <p:sp>
        <p:nvSpPr>
          <p:cNvPr id="31749" name="TextBox 1"/>
          <p:cNvSpPr txBox="1">
            <a:spLocks noChangeArrowheads="1"/>
          </p:cNvSpPr>
          <p:nvPr>
            <p:custDataLst>
              <p:tags r:id="rId4"/>
            </p:custDataLst>
          </p:nvPr>
        </p:nvSpPr>
        <p:spPr bwMode="auto">
          <a:xfrm>
            <a:off x="6372225" y="3302000"/>
            <a:ext cx="2895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1800">
                <a:solidFill>
                  <a:srgbClr val="FF0000"/>
                </a:solidFill>
              </a:rPr>
              <a:t>(surprisingly: linear search may be a better choice here; ask after class!)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custDataLst>
              <p:tags r:id="rId1"/>
            </p:custDataLst>
          </p:nvPr>
        </p:nvSpPr>
        <p:spPr/>
        <p:txBody>
          <a:bodyPr/>
          <a:lstStyle/>
          <a:p>
            <a:r>
              <a:rPr lang="en-CA" smtClean="0"/>
              <a:t>Proving Insertion Sort Works</a:t>
            </a:r>
          </a:p>
        </p:txBody>
      </p:sp>
      <p:sp>
        <p:nvSpPr>
          <p:cNvPr id="32771" name="Content Placeholder 2"/>
          <p:cNvSpPr>
            <a:spLocks noGrp="1"/>
          </p:cNvSpPr>
          <p:nvPr>
            <p:ph idx="1"/>
            <p:custDataLst>
              <p:tags r:id="rId2"/>
            </p:custDataLst>
          </p:nvPr>
        </p:nvSpPr>
        <p:spPr>
          <a:xfrm>
            <a:off x="685800" y="1857375"/>
            <a:ext cx="7772400" cy="4114800"/>
          </a:xfrm>
        </p:spPr>
        <p:txBody>
          <a:bodyPr/>
          <a:lstStyle/>
          <a:p>
            <a:pPr>
              <a:buFontTx/>
              <a:buNone/>
            </a:pPr>
            <a:r>
              <a:rPr lang="en-CA" sz="1500" b="1" smtClean="0">
                <a:latin typeface="Courier New" pitchFamily="49" charset="0"/>
                <a:cs typeface="Courier New" pitchFamily="49" charset="0"/>
              </a:rPr>
              <a:t>  // Invariant: before each test i &lt; length (including the last</a:t>
            </a:r>
          </a:p>
          <a:p>
            <a:pPr>
              <a:buFontTx/>
              <a:buNone/>
            </a:pPr>
            <a:r>
              <a:rPr lang="en-CA" sz="1500" b="1" smtClean="0">
                <a:latin typeface="Courier New" pitchFamily="49" charset="0"/>
                <a:cs typeface="Courier New" pitchFamily="49" charset="0"/>
              </a:rPr>
              <a:t>  // one), the elements in array[0..i-1] are in sorted order.</a:t>
            </a:r>
          </a:p>
          <a:p>
            <a:pPr>
              <a:buFontTx/>
              <a:buNone/>
            </a:pPr>
            <a:r>
              <a:rPr lang="en-CA" sz="1500" b="1" smtClean="0">
                <a:latin typeface="Courier New" pitchFamily="49" charset="0"/>
                <a:cs typeface="Courier New" pitchFamily="49" charset="0"/>
              </a:rPr>
              <a:t>  for (int i = 1; i &lt; length; i++)</a:t>
            </a:r>
          </a:p>
          <a:p>
            <a:pPr>
              <a:buFontTx/>
              <a:buNone/>
            </a:pPr>
            <a:r>
              <a:rPr lang="en-CA" sz="1500" b="1" smtClean="0">
                <a:latin typeface="Courier New" pitchFamily="49" charset="0"/>
                <a:cs typeface="Courier New" pitchFamily="49" charset="0"/>
              </a:rPr>
              <a:t>  {</a:t>
            </a:r>
          </a:p>
          <a:p>
            <a:pPr>
              <a:buFontTx/>
              <a:buNone/>
            </a:pPr>
            <a:r>
              <a:rPr lang="en-CA" sz="1500" b="1" smtClean="0">
                <a:latin typeface="Courier New" pitchFamily="49" charset="0"/>
                <a:cs typeface="Courier New" pitchFamily="49" charset="0"/>
              </a:rPr>
              <a:t>    // i is about to go up by 1 but array[i] may be out of order!</a:t>
            </a:r>
          </a:p>
          <a:p>
            <a:pPr>
              <a:buFontTx/>
              <a:buNone/>
            </a:pPr>
            <a:r>
              <a:rPr lang="en-CA" sz="1500" b="1" smtClean="0">
                <a:latin typeface="Courier New" pitchFamily="49" charset="0"/>
                <a:cs typeface="Courier New" pitchFamily="49" charset="0"/>
              </a:rPr>
              <a:t>    int val = array[i];</a:t>
            </a:r>
          </a:p>
          <a:p>
            <a:pPr>
              <a:buFontTx/>
              <a:buNone/>
            </a:pPr>
            <a:r>
              <a:rPr lang="en-CA" sz="1500" b="1" smtClean="0">
                <a:latin typeface="Courier New" pitchFamily="49" charset="0"/>
                <a:cs typeface="Courier New" pitchFamily="49" charset="0"/>
              </a:rPr>
              <a:t>    int newIndex = bSearch(array, val, 0, i);</a:t>
            </a:r>
          </a:p>
          <a:p>
            <a:pPr>
              <a:buFontTx/>
              <a:buNone/>
            </a:pPr>
            <a:r>
              <a:rPr lang="en-CA" sz="1500" b="1" smtClean="0">
                <a:latin typeface="Courier New" pitchFamily="49" charset="0"/>
                <a:cs typeface="Courier New" pitchFamily="49" charset="0"/>
              </a:rPr>
              <a:t>    for (int j = i; j &gt; newIndex; j--)</a:t>
            </a:r>
          </a:p>
          <a:p>
            <a:pPr>
              <a:buFontTx/>
              <a:buNone/>
            </a:pPr>
            <a:r>
              <a:rPr lang="en-CA" sz="1500" b="1" smtClean="0">
                <a:latin typeface="Courier New" pitchFamily="49" charset="0"/>
                <a:cs typeface="Courier New" pitchFamily="49" charset="0"/>
              </a:rPr>
              <a:t>      array[j] = array[j-1];</a:t>
            </a:r>
          </a:p>
          <a:p>
            <a:pPr>
              <a:buFontTx/>
              <a:buNone/>
            </a:pPr>
            <a:r>
              <a:rPr lang="en-CA" sz="1500" b="1" smtClean="0">
                <a:latin typeface="Courier New" pitchFamily="49" charset="0"/>
                <a:cs typeface="Courier New" pitchFamily="49" charset="0"/>
              </a:rPr>
              <a:t>    array[newIndex] = val;</a:t>
            </a:r>
          </a:p>
          <a:p>
            <a:pPr>
              <a:buFontTx/>
              <a:buNone/>
            </a:pPr>
            <a:r>
              <a:rPr lang="en-CA" sz="1500" b="1" smtClean="0">
                <a:latin typeface="Courier New" pitchFamily="49" charset="0"/>
                <a:cs typeface="Courier New" pitchFamily="49" charset="0"/>
              </a:rPr>
              <a:t>  }</a:t>
            </a:r>
          </a:p>
          <a:p>
            <a:pPr>
              <a:buFontTx/>
              <a:buNone/>
            </a:pPr>
            <a:endParaRPr lang="en-CA" sz="1500" b="1" smtClean="0">
              <a:latin typeface="Courier New" pitchFamily="49" charset="0"/>
              <a:cs typeface="Courier New" pitchFamily="49" charset="0"/>
            </a:endParaRPr>
          </a:p>
          <a:p>
            <a:pPr>
              <a:buFontTx/>
              <a:buNone/>
            </a:pPr>
            <a:r>
              <a:rPr lang="en-CA" sz="2400" smtClean="0">
                <a:solidFill>
                  <a:srgbClr val="9900CC"/>
                </a:solidFill>
              </a:rPr>
              <a:t>Loop termination</a:t>
            </a:r>
            <a:r>
              <a:rPr lang="en-CA" sz="2400" smtClean="0"/>
              <a:t>: The loop ends when i </a:t>
            </a:r>
            <a:r>
              <a:rPr lang="en-CA" sz="2400" smtClean="0">
                <a:sym typeface="Symbol" pitchFamily="18" charset="2"/>
              </a:rPr>
              <a:t>== length (which it must be eventually since length is non-negative and i increases).  </a:t>
            </a:r>
            <a:r>
              <a:rPr lang="en-CA" sz="2400" smtClean="0"/>
              <a:t>At which point, array[0..i-1] is sorted… which is array[0..length-1] or the whole array</a:t>
            </a:r>
          </a:p>
        </p:txBody>
      </p:sp>
      <p:sp>
        <p:nvSpPr>
          <p:cNvPr id="3277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50E7A2-C4E3-43D5-A474-C7EB78F4C209}" type="slidenum">
              <a:rPr lang="en-US" sz="1400" smtClean="0"/>
              <a:pPr/>
              <a:t>31</a:t>
            </a:fld>
            <a:endParaRPr lang="en-US" sz="14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custDataLst>
              <p:tags r:id="rId1"/>
            </p:custDataLst>
          </p:nvPr>
        </p:nvSpPr>
        <p:spPr/>
        <p:txBody>
          <a:bodyPr/>
          <a:lstStyle/>
          <a:p>
            <a:r>
              <a:rPr lang="en-CA" smtClean="0"/>
              <a:t>Practice: </a:t>
            </a:r>
            <a:br>
              <a:rPr lang="en-CA" smtClean="0"/>
            </a:br>
            <a:r>
              <a:rPr lang="en-CA" smtClean="0"/>
              <a:t>Prove the Inner Loop Correct</a:t>
            </a:r>
          </a:p>
        </p:txBody>
      </p:sp>
      <p:sp>
        <p:nvSpPr>
          <p:cNvPr id="33795" name="Content Placeholder 2"/>
          <p:cNvSpPr>
            <a:spLocks noGrp="1"/>
          </p:cNvSpPr>
          <p:nvPr>
            <p:ph idx="1"/>
            <p:custDataLst>
              <p:tags r:id="rId2"/>
            </p:custDataLst>
          </p:nvPr>
        </p:nvSpPr>
        <p:spPr>
          <a:xfrm>
            <a:off x="685800" y="1857375"/>
            <a:ext cx="7772400" cy="4114800"/>
          </a:xfrm>
        </p:spPr>
        <p:txBody>
          <a:bodyPr/>
          <a:lstStyle/>
          <a:p>
            <a:pPr>
              <a:buFontTx/>
              <a:buNone/>
            </a:pPr>
            <a:r>
              <a:rPr lang="en-CA" sz="1500" b="1" smtClean="0">
                <a:latin typeface="Courier New" pitchFamily="49" charset="0"/>
                <a:cs typeface="Courier New" pitchFamily="49" charset="0"/>
              </a:rPr>
              <a:t>for (int i = 1; i &lt; length; i++)</a:t>
            </a:r>
          </a:p>
          <a:p>
            <a:pPr>
              <a:buFontTx/>
              <a:buNone/>
            </a:pPr>
            <a:r>
              <a:rPr lang="en-CA" sz="1500" b="1" smtClean="0">
                <a:latin typeface="Courier New" pitchFamily="49" charset="0"/>
                <a:cs typeface="Courier New" pitchFamily="49" charset="0"/>
              </a:rPr>
              <a:t>{</a:t>
            </a:r>
          </a:p>
          <a:p>
            <a:pPr>
              <a:buFontTx/>
              <a:buNone/>
            </a:pPr>
            <a:r>
              <a:rPr lang="en-CA" sz="1500" b="1" smtClean="0">
                <a:latin typeface="Courier New" pitchFamily="49" charset="0"/>
                <a:cs typeface="Courier New" pitchFamily="49" charset="0"/>
              </a:rPr>
              <a:t>  // i is about to go up by 1 but array[i] may be out of order!</a:t>
            </a:r>
          </a:p>
          <a:p>
            <a:pPr>
              <a:buFontTx/>
              <a:buNone/>
            </a:pPr>
            <a:r>
              <a:rPr lang="en-CA" sz="1500" b="1" smtClean="0">
                <a:latin typeface="Courier New" pitchFamily="49" charset="0"/>
                <a:cs typeface="Courier New" pitchFamily="49" charset="0"/>
              </a:rPr>
              <a:t>  int val = array[i];</a:t>
            </a:r>
          </a:p>
          <a:p>
            <a:pPr>
              <a:buFontTx/>
              <a:buNone/>
            </a:pPr>
            <a:r>
              <a:rPr lang="en-CA" sz="1500" b="1" smtClean="0">
                <a:latin typeface="Courier New" pitchFamily="49" charset="0"/>
                <a:cs typeface="Courier New" pitchFamily="49" charset="0"/>
              </a:rPr>
              <a:t>  int newIndex = bSearch(array, val, 0, i);</a:t>
            </a:r>
          </a:p>
          <a:p>
            <a:pPr>
              <a:buFontTx/>
              <a:buNone/>
            </a:pPr>
            <a:r>
              <a:rPr lang="en-CA" sz="1500" b="1" smtClean="0">
                <a:latin typeface="Courier New" pitchFamily="49" charset="0"/>
                <a:cs typeface="Courier New" pitchFamily="49" charset="0"/>
              </a:rPr>
              <a:t>  // What’s the invariant?  Maybe: just before j &gt; newIndex,  </a:t>
            </a:r>
          </a:p>
          <a:p>
            <a:pPr>
              <a:buFontTx/>
              <a:buNone/>
            </a:pPr>
            <a:r>
              <a:rPr lang="en-CA" sz="1500" b="1" smtClean="0">
                <a:latin typeface="Courier New" pitchFamily="49" charset="0"/>
                <a:cs typeface="Courier New" pitchFamily="49" charset="0"/>
              </a:rPr>
              <a:t>  // “array[0..j-1] + array[j+1..i] = the old array[0..i-1]”</a:t>
            </a:r>
          </a:p>
          <a:p>
            <a:pPr>
              <a:buFontTx/>
              <a:buNone/>
            </a:pPr>
            <a:r>
              <a:rPr lang="en-CA" sz="1500" b="1" smtClean="0">
                <a:latin typeface="Courier New" pitchFamily="49" charset="0"/>
                <a:cs typeface="Courier New" pitchFamily="49" charset="0"/>
              </a:rPr>
              <a:t>  for (int j = i; j &gt; newIndex; j--)</a:t>
            </a:r>
          </a:p>
          <a:p>
            <a:pPr>
              <a:buFontTx/>
              <a:buNone/>
            </a:pPr>
            <a:r>
              <a:rPr lang="en-CA" sz="1500" b="1" smtClean="0">
                <a:latin typeface="Courier New" pitchFamily="49" charset="0"/>
                <a:cs typeface="Courier New" pitchFamily="49" charset="0"/>
              </a:rPr>
              <a:t>    array[j] = array[j-1];</a:t>
            </a:r>
          </a:p>
          <a:p>
            <a:pPr>
              <a:buFontTx/>
              <a:buNone/>
            </a:pPr>
            <a:r>
              <a:rPr lang="en-CA" sz="1500" b="1" smtClean="0">
                <a:latin typeface="Courier New" pitchFamily="49" charset="0"/>
                <a:cs typeface="Courier New" pitchFamily="49" charset="0"/>
              </a:rPr>
              <a:t>  array[newIndex] = val;</a:t>
            </a:r>
          </a:p>
          <a:p>
            <a:pPr>
              <a:buFontTx/>
              <a:buNone/>
            </a:pPr>
            <a:r>
              <a:rPr lang="en-CA" sz="1500" b="1" smtClean="0">
                <a:latin typeface="Courier New" pitchFamily="49" charset="0"/>
                <a:cs typeface="Courier New" pitchFamily="49" charset="0"/>
              </a:rPr>
              <a:t>}</a:t>
            </a:r>
          </a:p>
          <a:p>
            <a:pPr>
              <a:buFontTx/>
              <a:buNone/>
            </a:pPr>
            <a:endParaRPr lang="en-CA" sz="1500" b="1" smtClean="0">
              <a:latin typeface="Courier New" pitchFamily="49" charset="0"/>
              <a:cs typeface="Courier New" pitchFamily="49" charset="0"/>
            </a:endParaRPr>
          </a:p>
          <a:p>
            <a:pPr>
              <a:buFontTx/>
              <a:buNone/>
            </a:pPr>
            <a:r>
              <a:rPr lang="en-CA" sz="2400" smtClean="0"/>
              <a:t>We just waved our hands at the inner loop.  Prove it’s correct! (This may feel unrealistically easy!)</a:t>
            </a:r>
          </a:p>
          <a:p>
            <a:pPr>
              <a:buFontTx/>
              <a:buNone/>
            </a:pPr>
            <a:r>
              <a:rPr lang="en-CA" sz="2400" smtClean="0"/>
              <a:t>Do note that j is going </a:t>
            </a:r>
            <a:r>
              <a:rPr lang="en-CA" sz="2400" i="1" smtClean="0"/>
              <a:t>down</a:t>
            </a:r>
            <a:r>
              <a:rPr lang="en-CA" sz="2400" smtClean="0"/>
              <a:t>, not up.</a:t>
            </a:r>
          </a:p>
        </p:txBody>
      </p:sp>
      <p:sp>
        <p:nvSpPr>
          <p:cNvPr id="3379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36ECD65-2CA3-4531-A01C-B009851BD83C}" type="slidenum">
              <a:rPr lang="en-US" sz="1400" smtClean="0"/>
              <a:pPr/>
              <a:t>32</a:t>
            </a:fld>
            <a:endParaRPr lang="en-US" sz="1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custDataLst>
              <p:tags r:id="rId1"/>
            </p:custDataLst>
          </p:nvPr>
        </p:nvSpPr>
        <p:spPr/>
        <p:txBody>
          <a:bodyPr/>
          <a:lstStyle/>
          <a:p>
            <a:r>
              <a:rPr lang="en-US" smtClean="0"/>
              <a:t>Today’s Outline</a:t>
            </a:r>
          </a:p>
        </p:txBody>
      </p:sp>
      <p:sp>
        <p:nvSpPr>
          <p:cNvPr id="34819" name="Rectangle 3"/>
          <p:cNvSpPr>
            <a:spLocks noGrp="1" noChangeArrowheads="1"/>
          </p:cNvSpPr>
          <p:nvPr>
            <p:ph type="body" idx="1"/>
            <p:custDataLst>
              <p:tags r:id="rId2"/>
            </p:custDataLst>
          </p:nvPr>
        </p:nvSpPr>
        <p:spPr/>
        <p:txBody>
          <a:bodyPr/>
          <a:lstStyle/>
          <a:p>
            <a:r>
              <a:rPr lang="en-US" smtClean="0">
                <a:solidFill>
                  <a:schemeClr val="bg2"/>
                </a:solidFill>
              </a:rPr>
              <a:t>Thinking Recursively</a:t>
            </a:r>
          </a:p>
          <a:p>
            <a:r>
              <a:rPr lang="en-US" smtClean="0">
                <a:solidFill>
                  <a:schemeClr val="bg2"/>
                </a:solidFill>
              </a:rPr>
              <a:t>Recursion Examples</a:t>
            </a:r>
          </a:p>
          <a:p>
            <a:r>
              <a:rPr lang="en-US" smtClean="0">
                <a:solidFill>
                  <a:schemeClr val="bg2"/>
                </a:solidFill>
              </a:rPr>
              <a:t>Analyzing Recursion:  Induction and Recurrences</a:t>
            </a:r>
          </a:p>
          <a:p>
            <a:r>
              <a:rPr lang="en-US" smtClean="0">
                <a:solidFill>
                  <a:schemeClr val="bg2"/>
                </a:solidFill>
              </a:rPr>
              <a:t>Analyzing Iteration: Loop Invariants</a:t>
            </a:r>
          </a:p>
          <a:p>
            <a:r>
              <a:rPr lang="en-US" smtClean="0"/>
              <a:t>Mythbusters:</a:t>
            </a:r>
            <a:br>
              <a:rPr lang="en-US" smtClean="0"/>
            </a:br>
            <a:r>
              <a:rPr lang="en-US" smtClean="0"/>
              <a:t>“Recursion’s not as efficient as iteration”??</a:t>
            </a:r>
          </a:p>
          <a:p>
            <a:pPr lvl="1"/>
            <a:r>
              <a:rPr lang="en-US" smtClean="0"/>
              <a:t>Recursion and the Call Stack</a:t>
            </a:r>
          </a:p>
          <a:p>
            <a:pPr lvl="1"/>
            <a:r>
              <a:rPr lang="en-US" smtClean="0"/>
              <a:t>Iteration and Explicit Stacks</a:t>
            </a:r>
          </a:p>
          <a:p>
            <a:pPr lvl="1"/>
            <a:r>
              <a:rPr lang="en-US" smtClean="0"/>
              <a:t>Tail Recursion (but our KW text is wrong about this!)</a:t>
            </a:r>
          </a:p>
        </p:txBody>
      </p:sp>
      <p:sp>
        <p:nvSpPr>
          <p:cNvPr id="3482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443362-9B2B-4BCE-B637-BEDD14B9B7B2}" type="slidenum">
              <a:rPr lang="en-US" sz="1400" smtClean="0"/>
              <a:pPr/>
              <a:t>33</a:t>
            </a:fld>
            <a:endParaRPr lang="en-US" sz="14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custDataLst>
              <p:tags r:id="rId1"/>
            </p:custDataLst>
          </p:nvPr>
        </p:nvSpPr>
        <p:spPr/>
        <p:txBody>
          <a:bodyPr/>
          <a:lstStyle/>
          <a:p>
            <a:r>
              <a:rPr lang="en-CA" smtClean="0"/>
              <a:t>Mythbusters: </a:t>
            </a:r>
            <a:br>
              <a:rPr lang="en-CA" smtClean="0"/>
            </a:br>
            <a:r>
              <a:rPr lang="en-CA" smtClean="0"/>
              <a:t>Recursion vs. Iteration</a:t>
            </a:r>
          </a:p>
        </p:txBody>
      </p:sp>
      <p:sp>
        <p:nvSpPr>
          <p:cNvPr id="35843" name="Content Placeholder 2"/>
          <p:cNvSpPr>
            <a:spLocks noGrp="1"/>
          </p:cNvSpPr>
          <p:nvPr>
            <p:ph idx="1"/>
            <p:custDataLst>
              <p:tags r:id="rId2"/>
            </p:custDataLst>
          </p:nvPr>
        </p:nvSpPr>
        <p:spPr>
          <a:xfrm>
            <a:off x="685800" y="1857375"/>
            <a:ext cx="7772400" cy="4114800"/>
          </a:xfrm>
        </p:spPr>
        <p:txBody>
          <a:bodyPr/>
          <a:lstStyle/>
          <a:p>
            <a:pPr>
              <a:buFontTx/>
              <a:buNone/>
            </a:pPr>
            <a:r>
              <a:rPr lang="en-CA" smtClean="0"/>
              <a:t>Which one can </a:t>
            </a:r>
            <a:r>
              <a:rPr lang="en-CA" b="1" i="1" smtClean="0"/>
              <a:t>do</a:t>
            </a:r>
            <a:r>
              <a:rPr lang="en-CA" smtClean="0"/>
              <a:t> more?  Recursion or iteration?</a:t>
            </a:r>
            <a:endParaRPr lang="en-CA" sz="2000" b="1" smtClean="0">
              <a:latin typeface="Courier New" pitchFamily="49" charset="0"/>
              <a:cs typeface="Courier New" pitchFamily="49" charset="0"/>
            </a:endParaRPr>
          </a:p>
        </p:txBody>
      </p:sp>
      <p:sp>
        <p:nvSpPr>
          <p:cNvPr id="3584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07153C3-1D7E-4461-AC2B-8C7AA61D1721}" type="slidenum">
              <a:rPr lang="en-US" sz="1400" smtClean="0"/>
              <a:pPr/>
              <a:t>34</a:t>
            </a:fld>
            <a:endParaRPr lang="en-US" sz="14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custDataLst>
              <p:tags r:id="rId1"/>
            </p:custDataLst>
          </p:nvPr>
        </p:nvSpPr>
        <p:spPr/>
        <p:txBody>
          <a:bodyPr/>
          <a:lstStyle/>
          <a:p>
            <a:r>
              <a:rPr lang="en-CA" sz="4000" smtClean="0"/>
              <a:t>Mythbusters: </a:t>
            </a:r>
            <a:br>
              <a:rPr lang="en-CA" sz="4000" smtClean="0"/>
            </a:br>
            <a:r>
              <a:rPr lang="en-CA" sz="4000" smtClean="0"/>
              <a:t>Simulating a Loop with Recursion</a:t>
            </a:r>
          </a:p>
        </p:txBody>
      </p:sp>
      <p:sp>
        <p:nvSpPr>
          <p:cNvPr id="36867" name="Content Placeholder 2"/>
          <p:cNvSpPr>
            <a:spLocks noGrp="1"/>
          </p:cNvSpPr>
          <p:nvPr>
            <p:ph sz="half" idx="1"/>
            <p:custDataLst>
              <p:tags r:id="rId2"/>
            </p:custDataLst>
          </p:nvPr>
        </p:nvSpPr>
        <p:spPr/>
        <p:txBody>
          <a:bodyPr/>
          <a:lstStyle/>
          <a:p>
            <a:pPr>
              <a:buFontTx/>
              <a:buNone/>
            </a:pPr>
            <a:r>
              <a:rPr lang="en-CA" sz="1700" b="1" smtClean="0">
                <a:latin typeface="Courier New" pitchFamily="49" charset="0"/>
                <a:cs typeface="Courier New" pitchFamily="49" charset="0"/>
              </a:rPr>
              <a:t>int i = 0</a:t>
            </a:r>
          </a:p>
          <a:p>
            <a:pPr>
              <a:buFontTx/>
              <a:buNone/>
            </a:pPr>
            <a:r>
              <a:rPr lang="en-CA" sz="1700" b="1" smtClean="0">
                <a:latin typeface="Courier New" pitchFamily="49" charset="0"/>
                <a:cs typeface="Courier New" pitchFamily="49" charset="0"/>
              </a:rPr>
              <a:t>while (i &lt; n)</a:t>
            </a:r>
          </a:p>
          <a:p>
            <a:pPr>
              <a:buFontTx/>
              <a:buNone/>
            </a:pPr>
            <a:r>
              <a:rPr lang="en-CA" sz="1700" b="1" smtClean="0">
                <a:latin typeface="Courier New" pitchFamily="49" charset="0"/>
                <a:cs typeface="Courier New" pitchFamily="49" charset="0"/>
              </a:rPr>
              <a:t>  doFoo(i)</a:t>
            </a:r>
          </a:p>
          <a:p>
            <a:pPr>
              <a:buFontTx/>
              <a:buNone/>
            </a:pPr>
            <a:r>
              <a:rPr lang="en-CA" sz="1700" b="1" smtClean="0">
                <a:latin typeface="Courier New" pitchFamily="49" charset="0"/>
                <a:cs typeface="Courier New" pitchFamily="49" charset="0"/>
              </a:rPr>
              <a:t>  i++</a:t>
            </a:r>
          </a:p>
          <a:p>
            <a:pPr>
              <a:buFontTx/>
              <a:buNone/>
            </a:pPr>
            <a:endParaRPr lang="en-CA" sz="1700" b="1" smtClean="0">
              <a:latin typeface="Courier New" pitchFamily="49" charset="0"/>
              <a:cs typeface="Courier New" pitchFamily="49" charset="0"/>
            </a:endParaRPr>
          </a:p>
        </p:txBody>
      </p:sp>
      <p:sp>
        <p:nvSpPr>
          <p:cNvPr id="36868" name="Content Placeholder 4"/>
          <p:cNvSpPr>
            <a:spLocks noGrp="1"/>
          </p:cNvSpPr>
          <p:nvPr>
            <p:ph sz="half" idx="2"/>
            <p:custDataLst>
              <p:tags r:id="rId3"/>
            </p:custDataLst>
          </p:nvPr>
        </p:nvSpPr>
        <p:spPr/>
        <p:txBody>
          <a:bodyPr/>
          <a:lstStyle/>
          <a:p>
            <a:pPr>
              <a:buFontTx/>
              <a:buNone/>
            </a:pPr>
            <a:r>
              <a:rPr lang="en-CA" sz="1600" b="1" smtClean="0">
                <a:latin typeface="Courier New" pitchFamily="49" charset="0"/>
                <a:cs typeface="Courier New" pitchFamily="49" charset="0"/>
              </a:rPr>
              <a:t>recDoFoo(0, n)</a:t>
            </a:r>
          </a:p>
          <a:p>
            <a:pPr>
              <a:buFontTx/>
              <a:buNone/>
            </a:pPr>
            <a:endParaRPr lang="en-CA" sz="1600" b="1" smtClean="0">
              <a:latin typeface="Courier New" pitchFamily="49" charset="0"/>
              <a:cs typeface="Courier New" pitchFamily="49" charset="0"/>
            </a:endParaRPr>
          </a:p>
          <a:p>
            <a:pPr>
              <a:buFontTx/>
              <a:buNone/>
            </a:pPr>
            <a:r>
              <a:rPr lang="en-CA" smtClean="0"/>
              <a:t>Where </a:t>
            </a:r>
            <a:r>
              <a:rPr lang="en-CA" sz="2000" b="1" smtClean="0">
                <a:latin typeface="Courier New" pitchFamily="49" charset="0"/>
                <a:cs typeface="Courier New" pitchFamily="49" charset="0"/>
              </a:rPr>
              <a:t>recDoFoo</a:t>
            </a:r>
            <a:r>
              <a:rPr lang="en-CA" smtClean="0"/>
              <a:t> is:</a:t>
            </a:r>
          </a:p>
          <a:p>
            <a:pPr>
              <a:buFontTx/>
              <a:buNone/>
            </a:pPr>
            <a:endParaRPr lang="en-CA" sz="1600" b="1" smtClean="0">
              <a:latin typeface="Courier New" pitchFamily="49" charset="0"/>
              <a:cs typeface="Courier New" pitchFamily="49" charset="0"/>
            </a:endParaRPr>
          </a:p>
          <a:p>
            <a:pPr>
              <a:buFontTx/>
              <a:buNone/>
            </a:pPr>
            <a:r>
              <a:rPr lang="en-CA" sz="1700" b="1" smtClean="0">
                <a:latin typeface="Courier New" pitchFamily="49" charset="0"/>
                <a:cs typeface="Courier New" pitchFamily="49" charset="0"/>
              </a:rPr>
              <a:t>void recDoFoo(int i, int n)</a:t>
            </a:r>
          </a:p>
          <a:p>
            <a:pPr>
              <a:buFontTx/>
              <a:buNone/>
            </a:pPr>
            <a:r>
              <a:rPr lang="en-CA" sz="1700" b="1" smtClean="0">
                <a:latin typeface="Courier New" pitchFamily="49" charset="0"/>
                <a:cs typeface="Courier New" pitchFamily="49" charset="0"/>
              </a:rPr>
              <a:t>{</a:t>
            </a:r>
          </a:p>
          <a:p>
            <a:pPr>
              <a:buFontTx/>
              <a:buNone/>
            </a:pPr>
            <a:r>
              <a:rPr lang="en-CA" sz="1700" b="1" smtClean="0">
                <a:latin typeface="Courier New" pitchFamily="49" charset="0"/>
                <a:cs typeface="Courier New" pitchFamily="49" charset="0"/>
              </a:rPr>
              <a:t>  if (i &lt; n) {</a:t>
            </a:r>
          </a:p>
          <a:p>
            <a:pPr>
              <a:buFontTx/>
              <a:buNone/>
            </a:pPr>
            <a:r>
              <a:rPr lang="en-CA" sz="1700" b="1" smtClean="0">
                <a:latin typeface="Courier New" pitchFamily="49" charset="0"/>
                <a:cs typeface="Courier New" pitchFamily="49" charset="0"/>
              </a:rPr>
              <a:t>    doFoo(i)</a:t>
            </a:r>
          </a:p>
          <a:p>
            <a:pPr>
              <a:buFontTx/>
              <a:buNone/>
            </a:pPr>
            <a:r>
              <a:rPr lang="en-CA" sz="1700" b="1" smtClean="0">
                <a:latin typeface="Courier New" pitchFamily="49" charset="0"/>
                <a:cs typeface="Courier New" pitchFamily="49" charset="0"/>
              </a:rPr>
              <a:t>    recDoFoo(i + 1, n)</a:t>
            </a:r>
          </a:p>
          <a:p>
            <a:pPr>
              <a:buFontTx/>
              <a:buNone/>
            </a:pPr>
            <a:r>
              <a:rPr lang="en-CA" sz="1700" b="1" smtClean="0">
                <a:latin typeface="Courier New" pitchFamily="49" charset="0"/>
                <a:cs typeface="Courier New" pitchFamily="49" charset="0"/>
              </a:rPr>
              <a:t>  }</a:t>
            </a:r>
          </a:p>
          <a:p>
            <a:pPr>
              <a:buFontTx/>
              <a:buNone/>
            </a:pPr>
            <a:r>
              <a:rPr lang="en-CA" sz="1700" b="1" smtClean="0">
                <a:latin typeface="Courier New" pitchFamily="49" charset="0"/>
                <a:cs typeface="Courier New" pitchFamily="49" charset="0"/>
              </a:rPr>
              <a:t>}</a:t>
            </a:r>
          </a:p>
          <a:p>
            <a:pPr>
              <a:buFontTx/>
              <a:buNone/>
            </a:pPr>
            <a:endParaRPr lang="en-CA" sz="1700" b="1" smtClean="0">
              <a:latin typeface="Courier New" pitchFamily="49" charset="0"/>
              <a:cs typeface="Courier New" pitchFamily="49" charset="0"/>
            </a:endParaRPr>
          </a:p>
          <a:p>
            <a:pPr>
              <a:buFontTx/>
              <a:buNone/>
            </a:pPr>
            <a:endParaRPr lang="en-CA" sz="1700" b="1" smtClean="0">
              <a:latin typeface="Courier New" pitchFamily="49" charset="0"/>
              <a:cs typeface="Courier New" pitchFamily="49" charset="0"/>
            </a:endParaRPr>
          </a:p>
        </p:txBody>
      </p:sp>
      <p:sp>
        <p:nvSpPr>
          <p:cNvPr id="36869" name="Slide Number Placeholder 3"/>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BE5CC96-91EE-41FA-BA30-563F197E7AB7}" type="slidenum">
              <a:rPr lang="en-US" sz="1400" smtClean="0"/>
              <a:pPr/>
              <a:t>35</a:t>
            </a:fld>
            <a:endParaRPr lang="en-US" sz="1400" smtClean="0"/>
          </a:p>
        </p:txBody>
      </p:sp>
      <p:sp>
        <p:nvSpPr>
          <p:cNvPr id="36870" name="TextBox 5"/>
          <p:cNvSpPr txBox="1">
            <a:spLocks noChangeArrowheads="1"/>
          </p:cNvSpPr>
          <p:nvPr>
            <p:custDataLst>
              <p:tags r:id="rId5"/>
            </p:custDataLst>
          </p:nvPr>
        </p:nvSpPr>
        <p:spPr bwMode="auto">
          <a:xfrm>
            <a:off x="357188" y="6143625"/>
            <a:ext cx="7716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Anything we can do with iteration, we can do with recursion.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custDataLst>
              <p:tags r:id="rId1"/>
            </p:custDataLst>
          </p:nvPr>
        </p:nvSpPr>
        <p:spPr/>
        <p:txBody>
          <a:bodyPr/>
          <a:lstStyle/>
          <a:p>
            <a:r>
              <a:rPr lang="en-CA" sz="4000" smtClean="0"/>
              <a:t>Mythbusters: </a:t>
            </a:r>
            <a:br>
              <a:rPr lang="en-CA" sz="4000" smtClean="0"/>
            </a:br>
            <a:r>
              <a:rPr lang="en-CA" sz="4000" smtClean="0"/>
              <a:t>Simulating Recursion with a Stack</a:t>
            </a:r>
            <a:br>
              <a:rPr lang="en-CA" sz="4000" smtClean="0"/>
            </a:br>
            <a:r>
              <a:rPr lang="en-CA" sz="4000" smtClean="0"/>
              <a:t>(Going Quick.. Already Discussed)</a:t>
            </a:r>
          </a:p>
        </p:txBody>
      </p:sp>
      <p:sp>
        <p:nvSpPr>
          <p:cNvPr id="37891" name="Content Placeholder 2"/>
          <p:cNvSpPr>
            <a:spLocks noGrp="1"/>
          </p:cNvSpPr>
          <p:nvPr>
            <p:ph idx="1"/>
            <p:custDataLst>
              <p:tags r:id="rId2"/>
            </p:custDataLst>
          </p:nvPr>
        </p:nvSpPr>
        <p:spPr>
          <a:xfrm>
            <a:off x="685800" y="1981200"/>
            <a:ext cx="8029575" cy="4114800"/>
          </a:xfrm>
        </p:spPr>
        <p:txBody>
          <a:bodyPr/>
          <a:lstStyle/>
          <a:p>
            <a:pPr>
              <a:buFontTx/>
              <a:buNone/>
            </a:pPr>
            <a:r>
              <a:rPr lang="en-CA" dirty="0" smtClean="0"/>
              <a:t>How does fib actually work?  </a:t>
            </a:r>
          </a:p>
          <a:p>
            <a:pPr>
              <a:buFontTx/>
              <a:buNone/>
            </a:pPr>
            <a:r>
              <a:rPr lang="en-CA" dirty="0" smtClean="0"/>
              <a:t>Each function call generates a </a:t>
            </a:r>
            <a:r>
              <a:rPr lang="en-CA" i="1" dirty="0" smtClean="0"/>
              <a:t>stack frame</a:t>
            </a:r>
            <a:r>
              <a:rPr lang="en-CA" dirty="0" smtClean="0"/>
              <a:t> </a:t>
            </a:r>
            <a:r>
              <a:rPr lang="en-CA" sz="2400" dirty="0" smtClean="0"/>
              <a:t>(also known as </a:t>
            </a:r>
            <a:r>
              <a:rPr lang="en-CA" sz="2400" i="1" dirty="0" smtClean="0"/>
              <a:t>activation record</a:t>
            </a:r>
            <a:r>
              <a:rPr lang="en-CA" sz="2400" dirty="0" smtClean="0"/>
              <a:t> or, just between us, </a:t>
            </a:r>
            <a:r>
              <a:rPr lang="en-CA" sz="2400" i="1" dirty="0" smtClean="0"/>
              <a:t>function pancake</a:t>
            </a:r>
            <a:r>
              <a:rPr lang="en-CA" sz="2400" dirty="0" smtClean="0"/>
              <a:t>)</a:t>
            </a:r>
            <a:r>
              <a:rPr lang="en-CA" i="1" dirty="0" smtClean="0"/>
              <a:t> </a:t>
            </a:r>
            <a:r>
              <a:rPr lang="en-CA" dirty="0" smtClean="0"/>
              <a:t>holding local variables and the program point to return to, which is pushed on a stack (the call stack) that tracks the current chain of function calls.</a:t>
            </a:r>
          </a:p>
          <a:p>
            <a:pPr>
              <a:buFontTx/>
              <a:buNone/>
            </a:pPr>
            <a:endParaRPr lang="en-CA" sz="2000" b="1" dirty="0" smtClean="0">
              <a:latin typeface="Courier New" pitchFamily="49" charset="0"/>
              <a:cs typeface="Courier New" pitchFamily="49" charset="0"/>
            </a:endParaRPr>
          </a:p>
          <a:p>
            <a:pPr>
              <a:buFontTx/>
              <a:buNone/>
            </a:pPr>
            <a:r>
              <a:rPr lang="en-CA" sz="1800" b="1" dirty="0" err="1" smtClean="0">
                <a:latin typeface="Courier New" pitchFamily="49" charset="0"/>
                <a:cs typeface="Courier New" pitchFamily="49" charset="0"/>
              </a:rPr>
              <a:t>int</a:t>
            </a:r>
            <a:r>
              <a:rPr lang="en-CA" sz="1800" b="1" dirty="0" smtClean="0">
                <a:latin typeface="Courier New" pitchFamily="49" charset="0"/>
                <a:cs typeface="Courier New" pitchFamily="49" charset="0"/>
              </a:rPr>
              <a:t> fib(</a:t>
            </a:r>
            <a:r>
              <a:rPr lang="en-CA" sz="1800" b="1" dirty="0" err="1" smtClean="0">
                <a:latin typeface="Courier New" pitchFamily="49" charset="0"/>
                <a:cs typeface="Courier New" pitchFamily="49" charset="0"/>
              </a:rPr>
              <a:t>int</a:t>
            </a:r>
            <a:r>
              <a:rPr lang="en-CA" sz="1800" b="1" dirty="0" smtClean="0">
                <a:latin typeface="Courier New" pitchFamily="49" charset="0"/>
                <a:cs typeface="Courier New" pitchFamily="49" charset="0"/>
              </a:rPr>
              <a:t> n) {</a:t>
            </a:r>
          </a:p>
          <a:p>
            <a:pPr>
              <a:buFontTx/>
              <a:buNone/>
            </a:pPr>
            <a:r>
              <a:rPr lang="en-CA" sz="1800" b="1" dirty="0" smtClean="0">
                <a:latin typeface="Courier New" pitchFamily="49" charset="0"/>
                <a:cs typeface="Courier New" pitchFamily="49" charset="0"/>
              </a:rPr>
              <a:t>  if (n &lt;= 2) return 1;</a:t>
            </a:r>
          </a:p>
          <a:p>
            <a:pPr>
              <a:buFontTx/>
              <a:buNone/>
            </a:pPr>
            <a:r>
              <a:rPr lang="en-CA" sz="1800" b="1" dirty="0" smtClean="0">
                <a:latin typeface="Courier New" pitchFamily="49" charset="0"/>
                <a:cs typeface="Courier New" pitchFamily="49" charset="0"/>
              </a:rPr>
              <a:t>  else        return fib(n-1) + fib(n-2);</a:t>
            </a:r>
          </a:p>
          <a:p>
            <a:pPr>
              <a:buFontTx/>
              <a:buNone/>
            </a:pPr>
            <a:r>
              <a:rPr lang="en-CA" sz="1800" b="1" dirty="0" smtClean="0">
                <a:latin typeface="Courier New" pitchFamily="49" charset="0"/>
                <a:cs typeface="Courier New" pitchFamily="49" charset="0"/>
              </a:rPr>
              <a:t>}</a:t>
            </a:r>
          </a:p>
          <a:p>
            <a:pPr>
              <a:buFontTx/>
              <a:buNone/>
            </a:pPr>
            <a:r>
              <a:rPr lang="en-CA" sz="1800" b="1" dirty="0" err="1" smtClean="0">
                <a:latin typeface="Courier New" pitchFamily="49" charset="0"/>
                <a:cs typeface="Courier New" pitchFamily="49" charset="0"/>
              </a:rPr>
              <a:t>cout</a:t>
            </a:r>
            <a:r>
              <a:rPr lang="en-CA" sz="1800" b="1" dirty="0" smtClean="0">
                <a:latin typeface="Courier New" pitchFamily="49" charset="0"/>
                <a:cs typeface="Courier New" pitchFamily="49" charset="0"/>
              </a:rPr>
              <a:t> &lt;&lt; fib(4) &lt;&lt; </a:t>
            </a:r>
            <a:r>
              <a:rPr lang="en-CA" sz="1800" b="1" dirty="0" err="1" smtClean="0">
                <a:latin typeface="Courier New" pitchFamily="49" charset="0"/>
                <a:cs typeface="Courier New" pitchFamily="49" charset="0"/>
              </a:rPr>
              <a:t>endl</a:t>
            </a:r>
            <a:r>
              <a:rPr lang="en-CA" sz="1800" b="1" dirty="0" smtClean="0">
                <a:latin typeface="Courier New" pitchFamily="49" charset="0"/>
                <a:cs typeface="Courier New" pitchFamily="49" charset="0"/>
              </a:rPr>
              <a:t>;</a:t>
            </a:r>
          </a:p>
          <a:p>
            <a:pPr>
              <a:buFontTx/>
              <a:buNone/>
            </a:pPr>
            <a:endParaRPr lang="en-CA" sz="2000" b="1" dirty="0" smtClean="0">
              <a:latin typeface="Courier New" pitchFamily="49" charset="0"/>
              <a:cs typeface="Courier New" pitchFamily="49" charset="0"/>
            </a:endParaRPr>
          </a:p>
        </p:txBody>
      </p:sp>
      <p:sp>
        <p:nvSpPr>
          <p:cNvPr id="3789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FA99F9-428C-43B3-9DA7-4AA6E738B84A}" type="slidenum">
              <a:rPr lang="en-US" sz="1400" smtClean="0"/>
              <a:pPr/>
              <a:t>36</a:t>
            </a:fld>
            <a:endParaRPr lang="en-US" sz="1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custDataLst>
              <p:tags r:id="rId1"/>
            </p:custDataLst>
          </p:nvPr>
        </p:nvSpPr>
        <p:spPr/>
        <p:txBody>
          <a:bodyPr/>
          <a:lstStyle/>
          <a:p>
            <a:r>
              <a:rPr lang="en-CA" sz="4000" smtClean="0"/>
              <a:t>Mythbusters: </a:t>
            </a:r>
            <a:br>
              <a:rPr lang="en-CA" sz="4000" smtClean="0"/>
            </a:br>
            <a:r>
              <a:rPr lang="en-CA" sz="4000" smtClean="0"/>
              <a:t>Simulating Recursion with a Stack</a:t>
            </a:r>
            <a:br>
              <a:rPr lang="en-CA" sz="4000" smtClean="0"/>
            </a:br>
            <a:r>
              <a:rPr lang="en-CA" sz="4000" smtClean="0"/>
              <a:t>(Going Quick.. Already Discussed)</a:t>
            </a:r>
          </a:p>
        </p:txBody>
      </p:sp>
      <p:sp>
        <p:nvSpPr>
          <p:cNvPr id="38915" name="Content Placeholder 2"/>
          <p:cNvSpPr>
            <a:spLocks noGrp="1"/>
          </p:cNvSpPr>
          <p:nvPr>
            <p:ph idx="1"/>
            <p:custDataLst>
              <p:tags r:id="rId2"/>
            </p:custDataLst>
          </p:nvPr>
        </p:nvSpPr>
        <p:spPr>
          <a:xfrm>
            <a:off x="685800" y="1857375"/>
            <a:ext cx="7772400" cy="4114800"/>
          </a:xfrm>
        </p:spPr>
        <p:txBody>
          <a:bodyPr/>
          <a:lstStyle/>
          <a:p>
            <a:pPr>
              <a:buFontTx/>
              <a:buNone/>
            </a:pPr>
            <a:r>
              <a:rPr lang="en-CA" smtClean="0"/>
              <a:t>How does fib actually work?  </a:t>
            </a:r>
          </a:p>
          <a:p>
            <a:pPr>
              <a:buFontTx/>
              <a:buNone/>
            </a:pPr>
            <a:endParaRPr lang="en-CA" sz="2000" b="1" smtClean="0">
              <a:latin typeface="Courier New" pitchFamily="49" charset="0"/>
              <a:cs typeface="Courier New" pitchFamily="49" charset="0"/>
            </a:endParaRPr>
          </a:p>
          <a:p>
            <a:pPr>
              <a:buFontTx/>
              <a:buNone/>
            </a:pPr>
            <a:r>
              <a:rPr lang="en-CA" sz="1800" b="1" smtClean="0">
                <a:latin typeface="Courier New" pitchFamily="49" charset="0"/>
                <a:cs typeface="Courier New" pitchFamily="49" charset="0"/>
              </a:rPr>
              <a:t>int fib(int n) {</a:t>
            </a:r>
          </a:p>
          <a:p>
            <a:pPr>
              <a:buFontTx/>
              <a:buNone/>
            </a:pPr>
            <a:r>
              <a:rPr lang="en-CA" sz="1800" b="1" smtClean="0">
                <a:latin typeface="Courier New" pitchFamily="49" charset="0"/>
                <a:cs typeface="Courier New" pitchFamily="49" charset="0"/>
              </a:rPr>
              <a:t>  if (n &lt;= 2) return 1;</a:t>
            </a:r>
          </a:p>
          <a:p>
            <a:pPr>
              <a:buFontTx/>
              <a:buNone/>
            </a:pPr>
            <a:r>
              <a:rPr lang="en-CA" sz="1800" b="1" smtClean="0">
                <a:latin typeface="Courier New" pitchFamily="49" charset="0"/>
                <a:cs typeface="Courier New" pitchFamily="49" charset="0"/>
              </a:rPr>
              <a:t>  else        return fib(n-1) + fib(n-2);</a:t>
            </a:r>
          </a:p>
          <a:p>
            <a:pPr>
              <a:buFontTx/>
              <a:buNone/>
            </a:pPr>
            <a:r>
              <a:rPr lang="en-CA" sz="1800" b="1" smtClean="0">
                <a:latin typeface="Courier New" pitchFamily="49" charset="0"/>
                <a:cs typeface="Courier New" pitchFamily="49" charset="0"/>
              </a:rPr>
              <a:t>}</a:t>
            </a:r>
          </a:p>
          <a:p>
            <a:pPr>
              <a:buFontTx/>
              <a:buNone/>
            </a:pPr>
            <a:r>
              <a:rPr lang="en-CA" sz="1800" b="1" smtClean="0">
                <a:latin typeface="Courier New" pitchFamily="49" charset="0"/>
                <a:cs typeface="Courier New" pitchFamily="49" charset="0"/>
              </a:rPr>
              <a:t>cout &lt;&lt; fib(4) &lt;&lt; endl;</a:t>
            </a:r>
          </a:p>
          <a:p>
            <a:pPr>
              <a:buFontTx/>
              <a:buNone/>
            </a:pPr>
            <a:endParaRPr lang="en-CA" sz="2000" b="1" smtClean="0">
              <a:latin typeface="Courier New" pitchFamily="49" charset="0"/>
              <a:cs typeface="Courier New" pitchFamily="49" charset="0"/>
            </a:endParaRPr>
          </a:p>
        </p:txBody>
      </p:sp>
      <p:sp>
        <p:nvSpPr>
          <p:cNvPr id="3891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D96CFAE-FA40-408F-B457-A1983375DB27}" type="slidenum">
              <a:rPr lang="en-US" sz="1400" smtClean="0"/>
              <a:pPr/>
              <a:t>37</a:t>
            </a:fld>
            <a:endParaRPr lang="en-US" sz="1400" smtClean="0"/>
          </a:p>
        </p:txBody>
      </p:sp>
      <p:grpSp>
        <p:nvGrpSpPr>
          <p:cNvPr id="38917" name="Group 2"/>
          <p:cNvGrpSpPr>
            <a:grpSpLocks/>
          </p:cNvGrpSpPr>
          <p:nvPr>
            <p:custDataLst>
              <p:tags r:id="rId4"/>
            </p:custDataLst>
          </p:nvPr>
        </p:nvGrpSpPr>
        <p:grpSpPr bwMode="auto">
          <a:xfrm>
            <a:off x="698500" y="5038725"/>
            <a:ext cx="7588250" cy="1168400"/>
            <a:chOff x="0" y="0"/>
            <a:chExt cx="4780" cy="736"/>
          </a:xfrm>
        </p:grpSpPr>
        <p:grpSp>
          <p:nvGrpSpPr>
            <p:cNvPr id="38921" name="Group 3"/>
            <p:cNvGrpSpPr>
              <a:grpSpLocks/>
            </p:cNvGrpSpPr>
            <p:nvPr/>
          </p:nvGrpSpPr>
          <p:grpSpPr bwMode="auto">
            <a:xfrm>
              <a:off x="3" y="3"/>
              <a:ext cx="4774" cy="730"/>
              <a:chOff x="0" y="0"/>
              <a:chExt cx="4774" cy="730"/>
            </a:xfrm>
          </p:grpSpPr>
          <p:grpSp>
            <p:nvGrpSpPr>
              <p:cNvPr id="38923" name="Group 8"/>
              <p:cNvGrpSpPr>
                <a:grpSpLocks/>
              </p:cNvGrpSpPr>
              <p:nvPr/>
            </p:nvGrpSpPr>
            <p:grpSpPr bwMode="auto">
              <a:xfrm>
                <a:off x="0" y="0"/>
                <a:ext cx="434" cy="730"/>
                <a:chOff x="0" y="0"/>
                <a:chExt cx="434" cy="730"/>
              </a:xfrm>
            </p:grpSpPr>
            <p:sp>
              <p:nvSpPr>
                <p:cNvPr id="38954" name="Rectangle 5"/>
                <p:cNvSpPr>
                  <a:spLocks/>
                </p:cNvSpPr>
                <p:nvPr>
                  <p:custDataLst>
                    <p:tags r:id="rId29"/>
                  </p:custDataLst>
                </p:nvPr>
              </p:nvSpPr>
              <p:spPr bwMode="auto">
                <a:xfrm>
                  <a:off x="43" y="570"/>
                  <a:ext cx="35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main</a:t>
                  </a:r>
                </a:p>
              </p:txBody>
            </p:sp>
            <p:sp>
              <p:nvSpPr>
                <p:cNvPr id="38955" name="Rectangle 6"/>
                <p:cNvSpPr>
                  <a:spLocks/>
                </p:cNvSpPr>
                <p:nvPr>
                  <p:custDataLst>
                    <p:tags r:id="rId30"/>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grpSp>
          <p:grpSp>
            <p:nvGrpSpPr>
              <p:cNvPr id="38924" name="Group 7"/>
              <p:cNvGrpSpPr>
                <a:grpSpLocks/>
              </p:cNvGrpSpPr>
              <p:nvPr/>
            </p:nvGrpSpPr>
            <p:grpSpPr bwMode="auto">
              <a:xfrm>
                <a:off x="434" y="0"/>
                <a:ext cx="434" cy="730"/>
                <a:chOff x="0" y="0"/>
                <a:chExt cx="434" cy="730"/>
              </a:xfrm>
            </p:grpSpPr>
            <p:sp>
              <p:nvSpPr>
                <p:cNvPr id="38952" name="Rectangle 8"/>
                <p:cNvSpPr>
                  <a:spLocks/>
                </p:cNvSpPr>
                <p:nvPr>
                  <p:custDataLst>
                    <p:tags r:id="rId27"/>
                  </p:custDataLst>
                </p:nvPr>
              </p:nvSpPr>
              <p:spPr bwMode="auto">
                <a:xfrm>
                  <a:off x="43" y="402"/>
                  <a:ext cx="35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main</a:t>
                  </a:r>
                </a:p>
              </p:txBody>
            </p:sp>
            <p:sp>
              <p:nvSpPr>
                <p:cNvPr id="38953" name="Rectangle 9"/>
                <p:cNvSpPr>
                  <a:spLocks/>
                </p:cNvSpPr>
                <p:nvPr>
                  <p:custDataLst>
                    <p:tags r:id="rId28"/>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grpSp>
          <p:grpSp>
            <p:nvGrpSpPr>
              <p:cNvPr id="38925" name="Group 10"/>
              <p:cNvGrpSpPr>
                <a:grpSpLocks/>
              </p:cNvGrpSpPr>
              <p:nvPr/>
            </p:nvGrpSpPr>
            <p:grpSpPr bwMode="auto">
              <a:xfrm>
                <a:off x="868" y="0"/>
                <a:ext cx="434" cy="730"/>
                <a:chOff x="0" y="0"/>
                <a:chExt cx="434" cy="730"/>
              </a:xfrm>
            </p:grpSpPr>
            <p:sp>
              <p:nvSpPr>
                <p:cNvPr id="38950" name="Rectangle 11"/>
                <p:cNvSpPr>
                  <a:spLocks/>
                </p:cNvSpPr>
                <p:nvPr>
                  <p:custDataLst>
                    <p:tags r:id="rId25"/>
                  </p:custDataLst>
                </p:nvPr>
              </p:nvSpPr>
              <p:spPr bwMode="auto">
                <a:xfrm>
                  <a:off x="43" y="234"/>
                  <a:ext cx="3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fib(3)</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main</a:t>
                  </a:r>
                </a:p>
              </p:txBody>
            </p:sp>
            <p:sp>
              <p:nvSpPr>
                <p:cNvPr id="38951" name="Rectangle 12"/>
                <p:cNvSpPr>
                  <a:spLocks/>
                </p:cNvSpPr>
                <p:nvPr>
                  <p:custDataLst>
                    <p:tags r:id="rId26"/>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grpSp>
          <p:grpSp>
            <p:nvGrpSpPr>
              <p:cNvPr id="38926" name="Group 13"/>
              <p:cNvGrpSpPr>
                <a:grpSpLocks/>
              </p:cNvGrpSpPr>
              <p:nvPr/>
            </p:nvGrpSpPr>
            <p:grpSpPr bwMode="auto">
              <a:xfrm>
                <a:off x="1302" y="0"/>
                <a:ext cx="434" cy="730"/>
                <a:chOff x="0" y="0"/>
                <a:chExt cx="434" cy="730"/>
              </a:xfrm>
            </p:grpSpPr>
            <p:sp>
              <p:nvSpPr>
                <p:cNvPr id="38948" name="Rectangle 14"/>
                <p:cNvSpPr>
                  <a:spLocks/>
                </p:cNvSpPr>
                <p:nvPr>
                  <p:custDataLst>
                    <p:tags r:id="rId23"/>
                  </p:custDataLst>
                </p:nvPr>
              </p:nvSpPr>
              <p:spPr bwMode="auto">
                <a:xfrm>
                  <a:off x="43" y="66"/>
                  <a:ext cx="35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fib(2)</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fib(3)</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main</a:t>
                  </a:r>
                </a:p>
              </p:txBody>
            </p:sp>
            <p:sp>
              <p:nvSpPr>
                <p:cNvPr id="38949" name="Rectangle 15"/>
                <p:cNvSpPr>
                  <a:spLocks/>
                </p:cNvSpPr>
                <p:nvPr>
                  <p:custDataLst>
                    <p:tags r:id="rId24"/>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grpSp>
          <p:grpSp>
            <p:nvGrpSpPr>
              <p:cNvPr id="38927" name="Group 16"/>
              <p:cNvGrpSpPr>
                <a:grpSpLocks/>
              </p:cNvGrpSpPr>
              <p:nvPr/>
            </p:nvGrpSpPr>
            <p:grpSpPr bwMode="auto">
              <a:xfrm>
                <a:off x="1736" y="0"/>
                <a:ext cx="434" cy="730"/>
                <a:chOff x="0" y="0"/>
                <a:chExt cx="434" cy="730"/>
              </a:xfrm>
            </p:grpSpPr>
            <p:sp>
              <p:nvSpPr>
                <p:cNvPr id="38946" name="Rectangle 17"/>
                <p:cNvSpPr>
                  <a:spLocks/>
                </p:cNvSpPr>
                <p:nvPr>
                  <p:custDataLst>
                    <p:tags r:id="rId21"/>
                  </p:custDataLst>
                </p:nvPr>
              </p:nvSpPr>
              <p:spPr bwMode="auto">
                <a:xfrm>
                  <a:off x="43" y="66"/>
                  <a:ext cx="35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FFFFFF"/>
                      </a:solidFill>
                      <a:cs typeface="Times New Roman" pitchFamily="18" charset="0"/>
                      <a:sym typeface="Times New Roman" pitchFamily="18" charset="0"/>
                    </a:rPr>
                    <a:t> </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fib(3)</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main</a:t>
                  </a:r>
                </a:p>
              </p:txBody>
            </p:sp>
            <p:sp>
              <p:nvSpPr>
                <p:cNvPr id="38947" name="Rectangle 18"/>
                <p:cNvSpPr>
                  <a:spLocks/>
                </p:cNvSpPr>
                <p:nvPr>
                  <p:custDataLst>
                    <p:tags r:id="rId22"/>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grpSp>
          <p:grpSp>
            <p:nvGrpSpPr>
              <p:cNvPr id="38928" name="Group 19"/>
              <p:cNvGrpSpPr>
                <a:grpSpLocks/>
              </p:cNvGrpSpPr>
              <p:nvPr/>
            </p:nvGrpSpPr>
            <p:grpSpPr bwMode="auto">
              <a:xfrm>
                <a:off x="2170" y="0"/>
                <a:ext cx="434" cy="730"/>
                <a:chOff x="0" y="0"/>
                <a:chExt cx="434" cy="730"/>
              </a:xfrm>
            </p:grpSpPr>
            <p:sp>
              <p:nvSpPr>
                <p:cNvPr id="38944" name="Rectangle 20"/>
                <p:cNvSpPr>
                  <a:spLocks/>
                </p:cNvSpPr>
                <p:nvPr>
                  <p:custDataLst>
                    <p:tags r:id="rId19"/>
                  </p:custDataLst>
                </p:nvPr>
              </p:nvSpPr>
              <p:spPr bwMode="auto">
                <a:xfrm>
                  <a:off x="43" y="66"/>
                  <a:ext cx="35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fib(1)</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fib(3)</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main</a:t>
                  </a:r>
                </a:p>
              </p:txBody>
            </p:sp>
            <p:sp>
              <p:nvSpPr>
                <p:cNvPr id="38945" name="Rectangle 21"/>
                <p:cNvSpPr>
                  <a:spLocks/>
                </p:cNvSpPr>
                <p:nvPr>
                  <p:custDataLst>
                    <p:tags r:id="rId20"/>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grpSp>
          <p:grpSp>
            <p:nvGrpSpPr>
              <p:cNvPr id="38929" name="Group 22"/>
              <p:cNvGrpSpPr>
                <a:grpSpLocks/>
              </p:cNvGrpSpPr>
              <p:nvPr/>
            </p:nvGrpSpPr>
            <p:grpSpPr bwMode="auto">
              <a:xfrm>
                <a:off x="2604" y="0"/>
                <a:ext cx="434" cy="730"/>
                <a:chOff x="0" y="0"/>
                <a:chExt cx="434" cy="730"/>
              </a:xfrm>
            </p:grpSpPr>
            <p:sp>
              <p:nvSpPr>
                <p:cNvPr id="38942" name="Rectangle 23"/>
                <p:cNvSpPr>
                  <a:spLocks/>
                </p:cNvSpPr>
                <p:nvPr>
                  <p:custDataLst>
                    <p:tags r:id="rId17"/>
                  </p:custDataLst>
                </p:nvPr>
              </p:nvSpPr>
              <p:spPr bwMode="auto">
                <a:xfrm>
                  <a:off x="43" y="234"/>
                  <a:ext cx="3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fib(3)</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main</a:t>
                  </a:r>
                </a:p>
              </p:txBody>
            </p:sp>
            <p:sp>
              <p:nvSpPr>
                <p:cNvPr id="38943" name="Rectangle 24"/>
                <p:cNvSpPr>
                  <a:spLocks/>
                </p:cNvSpPr>
                <p:nvPr>
                  <p:custDataLst>
                    <p:tags r:id="rId18"/>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grpSp>
          <p:grpSp>
            <p:nvGrpSpPr>
              <p:cNvPr id="38930" name="Group 25"/>
              <p:cNvGrpSpPr>
                <a:grpSpLocks/>
              </p:cNvGrpSpPr>
              <p:nvPr/>
            </p:nvGrpSpPr>
            <p:grpSpPr bwMode="auto">
              <a:xfrm>
                <a:off x="3038" y="0"/>
                <a:ext cx="434" cy="730"/>
                <a:chOff x="0" y="0"/>
                <a:chExt cx="434" cy="730"/>
              </a:xfrm>
            </p:grpSpPr>
            <p:sp>
              <p:nvSpPr>
                <p:cNvPr id="38940" name="Rectangle 26"/>
                <p:cNvSpPr>
                  <a:spLocks/>
                </p:cNvSpPr>
                <p:nvPr>
                  <p:custDataLst>
                    <p:tags r:id="rId15"/>
                  </p:custDataLst>
                </p:nvPr>
              </p:nvSpPr>
              <p:spPr bwMode="auto">
                <a:xfrm>
                  <a:off x="43" y="402"/>
                  <a:ext cx="35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main</a:t>
                  </a:r>
                </a:p>
              </p:txBody>
            </p:sp>
            <p:sp>
              <p:nvSpPr>
                <p:cNvPr id="38941" name="Rectangle 27"/>
                <p:cNvSpPr>
                  <a:spLocks/>
                </p:cNvSpPr>
                <p:nvPr>
                  <p:custDataLst>
                    <p:tags r:id="rId16"/>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grpSp>
          <p:grpSp>
            <p:nvGrpSpPr>
              <p:cNvPr id="38931" name="Group 28"/>
              <p:cNvGrpSpPr>
                <a:grpSpLocks/>
              </p:cNvGrpSpPr>
              <p:nvPr/>
            </p:nvGrpSpPr>
            <p:grpSpPr bwMode="auto">
              <a:xfrm>
                <a:off x="3472" y="0"/>
                <a:ext cx="434" cy="730"/>
                <a:chOff x="0" y="0"/>
                <a:chExt cx="434" cy="730"/>
              </a:xfrm>
            </p:grpSpPr>
            <p:sp>
              <p:nvSpPr>
                <p:cNvPr id="38938" name="Rectangle 29"/>
                <p:cNvSpPr>
                  <a:spLocks/>
                </p:cNvSpPr>
                <p:nvPr>
                  <p:custDataLst>
                    <p:tags r:id="rId13"/>
                  </p:custDataLst>
                </p:nvPr>
              </p:nvSpPr>
              <p:spPr bwMode="auto">
                <a:xfrm>
                  <a:off x="43" y="234"/>
                  <a:ext cx="3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fib(2)</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main</a:t>
                  </a:r>
                </a:p>
              </p:txBody>
            </p:sp>
            <p:sp>
              <p:nvSpPr>
                <p:cNvPr id="38939" name="Rectangle 30"/>
                <p:cNvSpPr>
                  <a:spLocks/>
                </p:cNvSpPr>
                <p:nvPr>
                  <p:custDataLst>
                    <p:tags r:id="rId14"/>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grpSp>
          <p:grpSp>
            <p:nvGrpSpPr>
              <p:cNvPr id="38932" name="Group 31"/>
              <p:cNvGrpSpPr>
                <a:grpSpLocks/>
              </p:cNvGrpSpPr>
              <p:nvPr/>
            </p:nvGrpSpPr>
            <p:grpSpPr bwMode="auto">
              <a:xfrm>
                <a:off x="3906" y="0"/>
                <a:ext cx="434" cy="730"/>
                <a:chOff x="0" y="0"/>
                <a:chExt cx="434" cy="730"/>
              </a:xfrm>
            </p:grpSpPr>
            <p:sp>
              <p:nvSpPr>
                <p:cNvPr id="38936" name="Rectangle 32"/>
                <p:cNvSpPr>
                  <a:spLocks/>
                </p:cNvSpPr>
                <p:nvPr>
                  <p:custDataLst>
                    <p:tags r:id="rId11"/>
                  </p:custDataLst>
                </p:nvPr>
              </p:nvSpPr>
              <p:spPr bwMode="auto">
                <a:xfrm>
                  <a:off x="43" y="402"/>
                  <a:ext cx="35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main</a:t>
                  </a:r>
                </a:p>
              </p:txBody>
            </p:sp>
            <p:sp>
              <p:nvSpPr>
                <p:cNvPr id="38937" name="Rectangle 33"/>
                <p:cNvSpPr>
                  <a:spLocks/>
                </p:cNvSpPr>
                <p:nvPr>
                  <p:custDataLst>
                    <p:tags r:id="rId12"/>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grpSp>
          <p:grpSp>
            <p:nvGrpSpPr>
              <p:cNvPr id="38933" name="Group 34"/>
              <p:cNvGrpSpPr>
                <a:grpSpLocks/>
              </p:cNvGrpSpPr>
              <p:nvPr/>
            </p:nvGrpSpPr>
            <p:grpSpPr bwMode="auto">
              <a:xfrm>
                <a:off x="4340" y="0"/>
                <a:ext cx="434" cy="730"/>
                <a:chOff x="0" y="0"/>
                <a:chExt cx="434" cy="730"/>
              </a:xfrm>
            </p:grpSpPr>
            <p:sp>
              <p:nvSpPr>
                <p:cNvPr id="38934" name="Rectangle 35"/>
                <p:cNvSpPr>
                  <a:spLocks/>
                </p:cNvSpPr>
                <p:nvPr>
                  <p:custDataLst>
                    <p:tags r:id="rId9"/>
                  </p:custDataLst>
                </p:nvPr>
              </p:nvSpPr>
              <p:spPr bwMode="auto">
                <a:xfrm>
                  <a:off x="43" y="570"/>
                  <a:ext cx="35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cs typeface="Times New Roman" pitchFamily="18" charset="0"/>
                      <a:sym typeface="Times New Roman" pitchFamily="18" charset="0"/>
                    </a:rPr>
                    <a:t>main</a:t>
                  </a:r>
                </a:p>
              </p:txBody>
            </p:sp>
            <p:sp>
              <p:nvSpPr>
                <p:cNvPr id="38935" name="Rectangle 36"/>
                <p:cNvSpPr>
                  <a:spLocks/>
                </p:cNvSpPr>
                <p:nvPr>
                  <p:custDataLst>
                    <p:tags r:id="rId10"/>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grpSp>
        </p:grpSp>
        <p:sp>
          <p:nvSpPr>
            <p:cNvPr id="38922" name="Rectangle 37"/>
            <p:cNvSpPr>
              <a:spLocks/>
            </p:cNvSpPr>
            <p:nvPr>
              <p:custDataLst>
                <p:tags r:id="rId8"/>
              </p:custDataLst>
            </p:nvPr>
          </p:nvSpPr>
          <p:spPr bwMode="auto">
            <a:xfrm>
              <a:off x="0" y="0"/>
              <a:ext cx="4780" cy="736"/>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a:p>
          </p:txBody>
        </p:sp>
      </p:grpSp>
      <p:sp>
        <p:nvSpPr>
          <p:cNvPr id="38918" name="TextBox 41"/>
          <p:cNvSpPr txBox="1">
            <a:spLocks noChangeArrowheads="1"/>
          </p:cNvSpPr>
          <p:nvPr>
            <p:custDataLst>
              <p:tags r:id="rId5"/>
            </p:custDataLst>
          </p:nvPr>
        </p:nvSpPr>
        <p:spPr bwMode="auto">
          <a:xfrm>
            <a:off x="714375" y="6253163"/>
            <a:ext cx="757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CA"/>
              <a:t>Time</a:t>
            </a:r>
          </a:p>
        </p:txBody>
      </p:sp>
      <p:cxnSp>
        <p:nvCxnSpPr>
          <p:cNvPr id="38919" name="Straight Arrow Connector 43"/>
          <p:cNvCxnSpPr>
            <a:cxnSpLocks noChangeShapeType="1"/>
          </p:cNvCxnSpPr>
          <p:nvPr>
            <p:custDataLst>
              <p:tags r:id="rId6"/>
            </p:custDataLst>
          </p:nvPr>
        </p:nvCxnSpPr>
        <p:spPr bwMode="auto">
          <a:xfrm>
            <a:off x="928688" y="6323013"/>
            <a:ext cx="7215187"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920" name="TextBox 44"/>
          <p:cNvSpPr txBox="1">
            <a:spLocks noChangeArrowheads="1"/>
          </p:cNvSpPr>
          <p:nvPr>
            <p:custDataLst>
              <p:tags r:id="rId7"/>
            </p:custDataLst>
          </p:nvPr>
        </p:nvSpPr>
        <p:spPr bwMode="auto">
          <a:xfrm>
            <a:off x="2571750" y="4572000"/>
            <a:ext cx="3836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t>The call (or “run-time”) stack</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custDataLst>
              <p:tags r:id="rId1"/>
            </p:custDataLst>
          </p:nvPr>
        </p:nvSpPr>
        <p:spPr/>
        <p:txBody>
          <a:bodyPr/>
          <a:lstStyle/>
          <a:p>
            <a:r>
              <a:rPr lang="en-CA" sz="4000" smtClean="0"/>
              <a:t>Aside: Efficiency and the Call Stack</a:t>
            </a:r>
          </a:p>
        </p:txBody>
      </p:sp>
      <p:sp>
        <p:nvSpPr>
          <p:cNvPr id="39939" name="Content Placeholder 2"/>
          <p:cNvSpPr>
            <a:spLocks noGrp="1"/>
          </p:cNvSpPr>
          <p:nvPr>
            <p:ph idx="1"/>
            <p:custDataLst>
              <p:tags r:id="rId2"/>
            </p:custDataLst>
          </p:nvPr>
        </p:nvSpPr>
        <p:spPr>
          <a:xfrm>
            <a:off x="685800" y="1857375"/>
            <a:ext cx="7772400" cy="4114800"/>
          </a:xfrm>
        </p:spPr>
        <p:txBody>
          <a:bodyPr/>
          <a:lstStyle/>
          <a:p>
            <a:pPr>
              <a:buFontTx/>
              <a:buNone/>
            </a:pPr>
            <a:r>
              <a:rPr lang="en-CA" dirty="0" smtClean="0"/>
              <a:t>The </a:t>
            </a:r>
            <a:r>
              <a:rPr lang="en-CA" i="1" dirty="0" smtClean="0"/>
              <a:t>height</a:t>
            </a:r>
            <a:r>
              <a:rPr lang="en-CA" dirty="0" smtClean="0"/>
              <a:t> of the call stack tells us the maximum memory we use storing the stack.</a:t>
            </a:r>
          </a:p>
          <a:p>
            <a:pPr>
              <a:buFontTx/>
              <a:buNone/>
            </a:pPr>
            <a:endParaRPr lang="en-CA" dirty="0" smtClean="0"/>
          </a:p>
          <a:p>
            <a:pPr>
              <a:buFontTx/>
              <a:buNone/>
            </a:pPr>
            <a:endParaRPr lang="en-CA" dirty="0" smtClean="0"/>
          </a:p>
          <a:p>
            <a:pPr>
              <a:buFontTx/>
              <a:buNone/>
            </a:pPr>
            <a:endParaRPr lang="en-CA" dirty="0" smtClean="0"/>
          </a:p>
          <a:p>
            <a:pPr>
              <a:buFontTx/>
              <a:buNone/>
            </a:pPr>
            <a:r>
              <a:rPr lang="en-CA" dirty="0" smtClean="0"/>
              <a:t>The number of calls that go through the call stack tells us something about time usage.  (The # of calls multiplied by worst-case time per call bounds the asymptotic complexity.)</a:t>
            </a:r>
          </a:p>
          <a:p>
            <a:pPr>
              <a:buFontTx/>
              <a:buNone/>
            </a:pPr>
            <a:endParaRPr lang="en-CA" sz="2000" b="1" dirty="0" smtClean="0">
              <a:latin typeface="Courier New" pitchFamily="49" charset="0"/>
              <a:cs typeface="Courier New" pitchFamily="49" charset="0"/>
            </a:endParaRPr>
          </a:p>
        </p:txBody>
      </p:sp>
      <p:sp>
        <p:nvSpPr>
          <p:cNvPr id="3994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02E7E4F-996E-48E8-8E3F-449A1A601FFB}" type="slidenum">
              <a:rPr lang="en-US" sz="1400" smtClean="0"/>
              <a:pPr/>
              <a:t>38</a:t>
            </a:fld>
            <a:endParaRPr lang="en-US" sz="1400" smtClean="0"/>
          </a:p>
        </p:txBody>
      </p:sp>
      <p:grpSp>
        <p:nvGrpSpPr>
          <p:cNvPr id="39941" name="Group 2"/>
          <p:cNvGrpSpPr>
            <a:grpSpLocks/>
          </p:cNvGrpSpPr>
          <p:nvPr>
            <p:custDataLst>
              <p:tags r:id="rId4"/>
            </p:custDataLst>
          </p:nvPr>
        </p:nvGrpSpPr>
        <p:grpSpPr bwMode="auto">
          <a:xfrm>
            <a:off x="2000250" y="2927350"/>
            <a:ext cx="6500813" cy="1001713"/>
            <a:chOff x="0" y="0"/>
            <a:chExt cx="4780" cy="736"/>
          </a:xfrm>
        </p:grpSpPr>
        <p:grpSp>
          <p:nvGrpSpPr>
            <p:cNvPr id="39944" name="Group 3"/>
            <p:cNvGrpSpPr>
              <a:grpSpLocks/>
            </p:cNvGrpSpPr>
            <p:nvPr/>
          </p:nvGrpSpPr>
          <p:grpSpPr bwMode="auto">
            <a:xfrm>
              <a:off x="3" y="3"/>
              <a:ext cx="4774" cy="730"/>
              <a:chOff x="0" y="0"/>
              <a:chExt cx="4774" cy="730"/>
            </a:xfrm>
          </p:grpSpPr>
          <p:grpSp>
            <p:nvGrpSpPr>
              <p:cNvPr id="39946" name="Group 8"/>
              <p:cNvGrpSpPr>
                <a:grpSpLocks/>
              </p:cNvGrpSpPr>
              <p:nvPr/>
            </p:nvGrpSpPr>
            <p:grpSpPr bwMode="auto">
              <a:xfrm>
                <a:off x="0" y="0"/>
                <a:ext cx="434" cy="730"/>
                <a:chOff x="0" y="0"/>
                <a:chExt cx="434" cy="730"/>
              </a:xfrm>
            </p:grpSpPr>
            <p:sp>
              <p:nvSpPr>
                <p:cNvPr id="39977" name="Rectangle 5"/>
                <p:cNvSpPr>
                  <a:spLocks/>
                </p:cNvSpPr>
                <p:nvPr>
                  <p:custDataLst>
                    <p:tags r:id="rId28"/>
                  </p:custDataLst>
                </p:nvPr>
              </p:nvSpPr>
              <p:spPr bwMode="auto">
                <a:xfrm>
                  <a:off x="43" y="570"/>
                  <a:ext cx="35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main</a:t>
                  </a:r>
                </a:p>
              </p:txBody>
            </p:sp>
            <p:sp>
              <p:nvSpPr>
                <p:cNvPr id="39978" name="Rectangle 6"/>
                <p:cNvSpPr>
                  <a:spLocks/>
                </p:cNvSpPr>
                <p:nvPr>
                  <p:custDataLst>
                    <p:tags r:id="rId29"/>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sz="2000"/>
                </a:p>
              </p:txBody>
            </p:sp>
          </p:grpSp>
          <p:grpSp>
            <p:nvGrpSpPr>
              <p:cNvPr id="39947" name="Group 7"/>
              <p:cNvGrpSpPr>
                <a:grpSpLocks/>
              </p:cNvGrpSpPr>
              <p:nvPr/>
            </p:nvGrpSpPr>
            <p:grpSpPr bwMode="auto">
              <a:xfrm>
                <a:off x="434" y="0"/>
                <a:ext cx="434" cy="730"/>
                <a:chOff x="0" y="0"/>
                <a:chExt cx="434" cy="730"/>
              </a:xfrm>
            </p:grpSpPr>
            <p:sp>
              <p:nvSpPr>
                <p:cNvPr id="39975" name="Rectangle 8"/>
                <p:cNvSpPr>
                  <a:spLocks/>
                </p:cNvSpPr>
                <p:nvPr>
                  <p:custDataLst>
                    <p:tags r:id="rId26"/>
                  </p:custDataLst>
                </p:nvPr>
              </p:nvSpPr>
              <p:spPr bwMode="auto">
                <a:xfrm>
                  <a:off x="43" y="402"/>
                  <a:ext cx="35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main</a:t>
                  </a:r>
                </a:p>
              </p:txBody>
            </p:sp>
            <p:sp>
              <p:nvSpPr>
                <p:cNvPr id="39976" name="Rectangle 9"/>
                <p:cNvSpPr>
                  <a:spLocks/>
                </p:cNvSpPr>
                <p:nvPr>
                  <p:custDataLst>
                    <p:tags r:id="rId27"/>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sz="2000"/>
                </a:p>
              </p:txBody>
            </p:sp>
          </p:grpSp>
          <p:grpSp>
            <p:nvGrpSpPr>
              <p:cNvPr id="39948" name="Group 10"/>
              <p:cNvGrpSpPr>
                <a:grpSpLocks/>
              </p:cNvGrpSpPr>
              <p:nvPr/>
            </p:nvGrpSpPr>
            <p:grpSpPr bwMode="auto">
              <a:xfrm>
                <a:off x="868" y="0"/>
                <a:ext cx="434" cy="730"/>
                <a:chOff x="0" y="0"/>
                <a:chExt cx="434" cy="730"/>
              </a:xfrm>
            </p:grpSpPr>
            <p:sp>
              <p:nvSpPr>
                <p:cNvPr id="39973" name="Rectangle 11"/>
                <p:cNvSpPr>
                  <a:spLocks/>
                </p:cNvSpPr>
                <p:nvPr>
                  <p:custDataLst>
                    <p:tags r:id="rId24"/>
                  </p:custDataLst>
                </p:nvPr>
              </p:nvSpPr>
              <p:spPr bwMode="auto">
                <a:xfrm>
                  <a:off x="43" y="234"/>
                  <a:ext cx="3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fib(3)</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main</a:t>
                  </a:r>
                </a:p>
              </p:txBody>
            </p:sp>
            <p:sp>
              <p:nvSpPr>
                <p:cNvPr id="39974" name="Rectangle 12"/>
                <p:cNvSpPr>
                  <a:spLocks/>
                </p:cNvSpPr>
                <p:nvPr>
                  <p:custDataLst>
                    <p:tags r:id="rId25"/>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sz="2000"/>
                </a:p>
              </p:txBody>
            </p:sp>
          </p:grpSp>
          <p:grpSp>
            <p:nvGrpSpPr>
              <p:cNvPr id="39949" name="Group 13"/>
              <p:cNvGrpSpPr>
                <a:grpSpLocks/>
              </p:cNvGrpSpPr>
              <p:nvPr/>
            </p:nvGrpSpPr>
            <p:grpSpPr bwMode="auto">
              <a:xfrm>
                <a:off x="1302" y="0"/>
                <a:ext cx="434" cy="730"/>
                <a:chOff x="0" y="0"/>
                <a:chExt cx="434" cy="730"/>
              </a:xfrm>
            </p:grpSpPr>
            <p:sp>
              <p:nvSpPr>
                <p:cNvPr id="39971" name="Rectangle 14"/>
                <p:cNvSpPr>
                  <a:spLocks/>
                </p:cNvSpPr>
                <p:nvPr>
                  <p:custDataLst>
                    <p:tags r:id="rId22"/>
                  </p:custDataLst>
                </p:nvPr>
              </p:nvSpPr>
              <p:spPr bwMode="auto">
                <a:xfrm>
                  <a:off x="43" y="66"/>
                  <a:ext cx="35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fib(2)</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fib(3)</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main</a:t>
                  </a:r>
                </a:p>
              </p:txBody>
            </p:sp>
            <p:sp>
              <p:nvSpPr>
                <p:cNvPr id="39972" name="Rectangle 15"/>
                <p:cNvSpPr>
                  <a:spLocks/>
                </p:cNvSpPr>
                <p:nvPr>
                  <p:custDataLst>
                    <p:tags r:id="rId23"/>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sz="2000"/>
                </a:p>
              </p:txBody>
            </p:sp>
          </p:grpSp>
          <p:grpSp>
            <p:nvGrpSpPr>
              <p:cNvPr id="39950" name="Group 16"/>
              <p:cNvGrpSpPr>
                <a:grpSpLocks/>
              </p:cNvGrpSpPr>
              <p:nvPr/>
            </p:nvGrpSpPr>
            <p:grpSpPr bwMode="auto">
              <a:xfrm>
                <a:off x="1736" y="0"/>
                <a:ext cx="434" cy="730"/>
                <a:chOff x="0" y="0"/>
                <a:chExt cx="434" cy="730"/>
              </a:xfrm>
            </p:grpSpPr>
            <p:sp>
              <p:nvSpPr>
                <p:cNvPr id="39969" name="Rectangle 17"/>
                <p:cNvSpPr>
                  <a:spLocks/>
                </p:cNvSpPr>
                <p:nvPr>
                  <p:custDataLst>
                    <p:tags r:id="rId20"/>
                  </p:custDataLst>
                </p:nvPr>
              </p:nvSpPr>
              <p:spPr bwMode="auto">
                <a:xfrm>
                  <a:off x="43" y="66"/>
                  <a:ext cx="35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FFFFFF"/>
                      </a:solidFill>
                      <a:cs typeface="Times New Roman" pitchFamily="18" charset="0"/>
                      <a:sym typeface="Times New Roman" pitchFamily="18" charset="0"/>
                    </a:rPr>
                    <a:t> </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fib(3)</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main</a:t>
                  </a:r>
                </a:p>
              </p:txBody>
            </p:sp>
            <p:sp>
              <p:nvSpPr>
                <p:cNvPr id="39970" name="Rectangle 18"/>
                <p:cNvSpPr>
                  <a:spLocks/>
                </p:cNvSpPr>
                <p:nvPr>
                  <p:custDataLst>
                    <p:tags r:id="rId21"/>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sz="2000"/>
                </a:p>
              </p:txBody>
            </p:sp>
          </p:grpSp>
          <p:grpSp>
            <p:nvGrpSpPr>
              <p:cNvPr id="39951" name="Group 19"/>
              <p:cNvGrpSpPr>
                <a:grpSpLocks/>
              </p:cNvGrpSpPr>
              <p:nvPr/>
            </p:nvGrpSpPr>
            <p:grpSpPr bwMode="auto">
              <a:xfrm>
                <a:off x="2170" y="0"/>
                <a:ext cx="434" cy="730"/>
                <a:chOff x="0" y="0"/>
                <a:chExt cx="434" cy="730"/>
              </a:xfrm>
            </p:grpSpPr>
            <p:sp>
              <p:nvSpPr>
                <p:cNvPr id="39967" name="Rectangle 20"/>
                <p:cNvSpPr>
                  <a:spLocks/>
                </p:cNvSpPr>
                <p:nvPr>
                  <p:custDataLst>
                    <p:tags r:id="rId18"/>
                  </p:custDataLst>
                </p:nvPr>
              </p:nvSpPr>
              <p:spPr bwMode="auto">
                <a:xfrm>
                  <a:off x="43" y="66"/>
                  <a:ext cx="35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fib(1)</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fib(3)</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main</a:t>
                  </a:r>
                </a:p>
              </p:txBody>
            </p:sp>
            <p:sp>
              <p:nvSpPr>
                <p:cNvPr id="39968" name="Rectangle 21"/>
                <p:cNvSpPr>
                  <a:spLocks/>
                </p:cNvSpPr>
                <p:nvPr>
                  <p:custDataLst>
                    <p:tags r:id="rId19"/>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sz="2000"/>
                </a:p>
              </p:txBody>
            </p:sp>
          </p:grpSp>
          <p:grpSp>
            <p:nvGrpSpPr>
              <p:cNvPr id="39952" name="Group 22"/>
              <p:cNvGrpSpPr>
                <a:grpSpLocks/>
              </p:cNvGrpSpPr>
              <p:nvPr/>
            </p:nvGrpSpPr>
            <p:grpSpPr bwMode="auto">
              <a:xfrm>
                <a:off x="2604" y="0"/>
                <a:ext cx="434" cy="730"/>
                <a:chOff x="0" y="0"/>
                <a:chExt cx="434" cy="730"/>
              </a:xfrm>
            </p:grpSpPr>
            <p:sp>
              <p:nvSpPr>
                <p:cNvPr id="39965" name="Rectangle 23"/>
                <p:cNvSpPr>
                  <a:spLocks/>
                </p:cNvSpPr>
                <p:nvPr>
                  <p:custDataLst>
                    <p:tags r:id="rId16"/>
                  </p:custDataLst>
                </p:nvPr>
              </p:nvSpPr>
              <p:spPr bwMode="auto">
                <a:xfrm>
                  <a:off x="43" y="234"/>
                  <a:ext cx="3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fib(3)</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main</a:t>
                  </a:r>
                </a:p>
              </p:txBody>
            </p:sp>
            <p:sp>
              <p:nvSpPr>
                <p:cNvPr id="39966" name="Rectangle 24"/>
                <p:cNvSpPr>
                  <a:spLocks/>
                </p:cNvSpPr>
                <p:nvPr>
                  <p:custDataLst>
                    <p:tags r:id="rId17"/>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sz="2000"/>
                </a:p>
              </p:txBody>
            </p:sp>
          </p:grpSp>
          <p:grpSp>
            <p:nvGrpSpPr>
              <p:cNvPr id="39953" name="Group 25"/>
              <p:cNvGrpSpPr>
                <a:grpSpLocks/>
              </p:cNvGrpSpPr>
              <p:nvPr/>
            </p:nvGrpSpPr>
            <p:grpSpPr bwMode="auto">
              <a:xfrm>
                <a:off x="3038" y="0"/>
                <a:ext cx="434" cy="730"/>
                <a:chOff x="0" y="0"/>
                <a:chExt cx="434" cy="730"/>
              </a:xfrm>
            </p:grpSpPr>
            <p:sp>
              <p:nvSpPr>
                <p:cNvPr id="39963" name="Rectangle 26"/>
                <p:cNvSpPr>
                  <a:spLocks/>
                </p:cNvSpPr>
                <p:nvPr>
                  <p:custDataLst>
                    <p:tags r:id="rId14"/>
                  </p:custDataLst>
                </p:nvPr>
              </p:nvSpPr>
              <p:spPr bwMode="auto">
                <a:xfrm>
                  <a:off x="43" y="402"/>
                  <a:ext cx="35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main</a:t>
                  </a:r>
                </a:p>
              </p:txBody>
            </p:sp>
            <p:sp>
              <p:nvSpPr>
                <p:cNvPr id="39964" name="Rectangle 27"/>
                <p:cNvSpPr>
                  <a:spLocks/>
                </p:cNvSpPr>
                <p:nvPr>
                  <p:custDataLst>
                    <p:tags r:id="rId15"/>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sz="2000"/>
                </a:p>
              </p:txBody>
            </p:sp>
          </p:grpSp>
          <p:grpSp>
            <p:nvGrpSpPr>
              <p:cNvPr id="39954" name="Group 28"/>
              <p:cNvGrpSpPr>
                <a:grpSpLocks/>
              </p:cNvGrpSpPr>
              <p:nvPr/>
            </p:nvGrpSpPr>
            <p:grpSpPr bwMode="auto">
              <a:xfrm>
                <a:off x="3472" y="0"/>
                <a:ext cx="434" cy="730"/>
                <a:chOff x="0" y="0"/>
                <a:chExt cx="434" cy="730"/>
              </a:xfrm>
            </p:grpSpPr>
            <p:sp>
              <p:nvSpPr>
                <p:cNvPr id="39961" name="Rectangle 29"/>
                <p:cNvSpPr>
                  <a:spLocks/>
                </p:cNvSpPr>
                <p:nvPr>
                  <p:custDataLst>
                    <p:tags r:id="rId12"/>
                  </p:custDataLst>
                </p:nvPr>
              </p:nvSpPr>
              <p:spPr bwMode="auto">
                <a:xfrm>
                  <a:off x="43" y="234"/>
                  <a:ext cx="3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fib(2)</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main</a:t>
                  </a:r>
                </a:p>
              </p:txBody>
            </p:sp>
            <p:sp>
              <p:nvSpPr>
                <p:cNvPr id="39962" name="Rectangle 30"/>
                <p:cNvSpPr>
                  <a:spLocks/>
                </p:cNvSpPr>
                <p:nvPr>
                  <p:custDataLst>
                    <p:tags r:id="rId13"/>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sz="2000"/>
                </a:p>
              </p:txBody>
            </p:sp>
          </p:grpSp>
          <p:grpSp>
            <p:nvGrpSpPr>
              <p:cNvPr id="39955" name="Group 31"/>
              <p:cNvGrpSpPr>
                <a:grpSpLocks/>
              </p:cNvGrpSpPr>
              <p:nvPr/>
            </p:nvGrpSpPr>
            <p:grpSpPr bwMode="auto">
              <a:xfrm>
                <a:off x="3906" y="0"/>
                <a:ext cx="434" cy="730"/>
                <a:chOff x="0" y="0"/>
                <a:chExt cx="434" cy="730"/>
              </a:xfrm>
            </p:grpSpPr>
            <p:sp>
              <p:nvSpPr>
                <p:cNvPr id="39959" name="Rectangle 32"/>
                <p:cNvSpPr>
                  <a:spLocks/>
                </p:cNvSpPr>
                <p:nvPr>
                  <p:custDataLst>
                    <p:tags r:id="rId10"/>
                  </p:custDataLst>
                </p:nvPr>
              </p:nvSpPr>
              <p:spPr bwMode="auto">
                <a:xfrm>
                  <a:off x="43" y="402"/>
                  <a:ext cx="35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fib(4)</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main</a:t>
                  </a:r>
                </a:p>
              </p:txBody>
            </p:sp>
            <p:sp>
              <p:nvSpPr>
                <p:cNvPr id="39960" name="Rectangle 33"/>
                <p:cNvSpPr>
                  <a:spLocks/>
                </p:cNvSpPr>
                <p:nvPr>
                  <p:custDataLst>
                    <p:tags r:id="rId11"/>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sz="2000"/>
                </a:p>
              </p:txBody>
            </p:sp>
          </p:grpSp>
          <p:grpSp>
            <p:nvGrpSpPr>
              <p:cNvPr id="39956" name="Group 34"/>
              <p:cNvGrpSpPr>
                <a:grpSpLocks/>
              </p:cNvGrpSpPr>
              <p:nvPr/>
            </p:nvGrpSpPr>
            <p:grpSpPr bwMode="auto">
              <a:xfrm>
                <a:off x="4340" y="0"/>
                <a:ext cx="434" cy="730"/>
                <a:chOff x="0" y="0"/>
                <a:chExt cx="434" cy="730"/>
              </a:xfrm>
            </p:grpSpPr>
            <p:sp>
              <p:nvSpPr>
                <p:cNvPr id="39957" name="Rectangle 35"/>
                <p:cNvSpPr>
                  <a:spLocks/>
                </p:cNvSpPr>
                <p:nvPr>
                  <p:custDataLst>
                    <p:tags r:id="rId8"/>
                  </p:custDataLst>
                </p:nvPr>
              </p:nvSpPr>
              <p:spPr bwMode="auto">
                <a:xfrm>
                  <a:off x="43" y="570"/>
                  <a:ext cx="35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cs typeface="Times New Roman" pitchFamily="18" charset="0"/>
                      <a:sym typeface="Times New Roman" pitchFamily="18" charset="0"/>
                    </a:rPr>
                    <a:t>main</a:t>
                  </a:r>
                </a:p>
              </p:txBody>
            </p:sp>
            <p:sp>
              <p:nvSpPr>
                <p:cNvPr id="39958" name="Rectangle 36"/>
                <p:cNvSpPr>
                  <a:spLocks/>
                </p:cNvSpPr>
                <p:nvPr>
                  <p:custDataLst>
                    <p:tags r:id="rId9"/>
                  </p:custDataLst>
                </p:nvPr>
              </p:nvSpPr>
              <p:spPr bwMode="auto">
                <a:xfrm>
                  <a:off x="0" y="0"/>
                  <a:ext cx="434" cy="730"/>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sz="2000"/>
                </a:p>
              </p:txBody>
            </p:sp>
          </p:grpSp>
        </p:grpSp>
        <p:sp>
          <p:nvSpPr>
            <p:cNvPr id="39945" name="Rectangle 37"/>
            <p:cNvSpPr>
              <a:spLocks/>
            </p:cNvSpPr>
            <p:nvPr>
              <p:custDataLst>
                <p:tags r:id="rId7"/>
              </p:custDataLst>
            </p:nvPr>
          </p:nvSpPr>
          <p:spPr bwMode="auto">
            <a:xfrm>
              <a:off x="0" y="0"/>
              <a:ext cx="4780" cy="736"/>
            </a:xfrm>
            <a:prstGeom prst="rect">
              <a:avLst/>
            </a:prstGeom>
            <a:noFill/>
            <a:ln w="127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CA" sz="2000"/>
            </a:p>
          </p:txBody>
        </p:sp>
      </p:grpSp>
      <p:cxnSp>
        <p:nvCxnSpPr>
          <p:cNvPr id="39942" name="Straight Arrow Connector 41"/>
          <p:cNvCxnSpPr>
            <a:cxnSpLocks noChangeShapeType="1"/>
          </p:cNvCxnSpPr>
          <p:nvPr>
            <p:custDataLst>
              <p:tags r:id="rId5"/>
            </p:custDataLst>
          </p:nvPr>
        </p:nvCxnSpPr>
        <p:spPr bwMode="auto">
          <a:xfrm rot="5400000">
            <a:off x="1355726" y="3429000"/>
            <a:ext cx="1001712" cy="1587"/>
          </a:xfrm>
          <a:prstGeom prst="straightConnector1">
            <a:avLst/>
          </a:prstGeom>
          <a:noFill/>
          <a:ln w="9525" algn="ctr">
            <a:solidFill>
              <a:srgbClr val="339933"/>
            </a:solidFill>
            <a:round/>
            <a:headEnd type="arrow" w="med" len="med"/>
            <a:tailEnd type="arrow" w="med" len="med"/>
          </a:ln>
          <a:extLst>
            <a:ext uri="{909E8E84-426E-40DD-AFC4-6F175D3DCCD1}">
              <a14:hiddenFill xmlns:a14="http://schemas.microsoft.com/office/drawing/2010/main">
                <a:noFill/>
              </a14:hiddenFill>
            </a:ext>
          </a:extLst>
        </p:spPr>
      </p:cxnSp>
      <p:sp>
        <p:nvSpPr>
          <p:cNvPr id="39943" name="TextBox 42"/>
          <p:cNvSpPr txBox="1">
            <a:spLocks noChangeArrowheads="1"/>
          </p:cNvSpPr>
          <p:nvPr>
            <p:custDataLst>
              <p:tags r:id="rId6"/>
            </p:custDataLst>
          </p:nvPr>
        </p:nvSpPr>
        <p:spPr bwMode="auto">
          <a:xfrm>
            <a:off x="500063" y="3000375"/>
            <a:ext cx="12525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339933"/>
                </a:solidFill>
              </a:rPr>
              <a:t>height =</a:t>
            </a:r>
            <a:br>
              <a:rPr lang="en-CA">
                <a:solidFill>
                  <a:srgbClr val="339933"/>
                </a:solidFill>
              </a:rPr>
            </a:br>
            <a:r>
              <a:rPr lang="en-CA">
                <a:solidFill>
                  <a:srgbClr val="339933"/>
                </a:solidFill>
              </a:rPr>
              <a:t>4 frames</a:t>
            </a:r>
          </a:p>
        </p:txBody>
      </p:sp>
      <p:sp>
        <p:nvSpPr>
          <p:cNvPr id="2" name="TextBox 1"/>
          <p:cNvSpPr txBox="1"/>
          <p:nvPr/>
        </p:nvSpPr>
        <p:spPr>
          <a:xfrm>
            <a:off x="1403648" y="6165304"/>
            <a:ext cx="7648248" cy="646331"/>
          </a:xfrm>
          <a:prstGeom prst="rect">
            <a:avLst/>
          </a:prstGeom>
          <a:solidFill>
            <a:schemeClr val="bg1"/>
          </a:solidFill>
        </p:spPr>
        <p:txBody>
          <a:bodyPr wrap="none" rtlCol="0">
            <a:spAutoFit/>
          </a:bodyPr>
          <a:lstStyle/>
          <a:p>
            <a:pPr algn="r"/>
            <a:r>
              <a:rPr lang="en-CA" sz="1800" dirty="0" smtClean="0">
                <a:solidFill>
                  <a:srgbClr val="FF0000"/>
                </a:solidFill>
              </a:rPr>
              <a:t>So, when calculating memory usage, we must consider stack space!</a:t>
            </a:r>
          </a:p>
          <a:p>
            <a:r>
              <a:rPr lang="en-CA" sz="1800" dirty="0" smtClean="0">
                <a:solidFill>
                  <a:srgbClr val="FF0000"/>
                </a:solidFill>
              </a:rPr>
              <a:t>But only the non-tail-calls count… see later slides on tail recursion and tail calls.</a:t>
            </a:r>
            <a:endParaRPr lang="en-CA" sz="1800"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custDataLst>
              <p:tags r:id="rId1"/>
            </p:custDataLst>
          </p:nvPr>
        </p:nvSpPr>
        <p:spPr/>
        <p:txBody>
          <a:bodyPr/>
          <a:lstStyle/>
          <a:p>
            <a:r>
              <a:rPr lang="en-CA" sz="4000" smtClean="0"/>
              <a:t>Aside: Limits of the Call Stack</a:t>
            </a:r>
          </a:p>
        </p:txBody>
      </p:sp>
      <p:sp>
        <p:nvSpPr>
          <p:cNvPr id="40963" name="Content Placeholder 2"/>
          <p:cNvSpPr>
            <a:spLocks noGrp="1"/>
          </p:cNvSpPr>
          <p:nvPr>
            <p:ph idx="1"/>
            <p:custDataLst>
              <p:tags r:id="rId2"/>
            </p:custDataLst>
          </p:nvPr>
        </p:nvSpPr>
        <p:spPr>
          <a:xfrm>
            <a:off x="685800" y="1857375"/>
            <a:ext cx="7772400" cy="4114800"/>
          </a:xfrm>
        </p:spPr>
        <p:txBody>
          <a:bodyPr/>
          <a:lstStyle/>
          <a:p>
            <a:pPr>
              <a:buFontTx/>
              <a:buNone/>
            </a:pPr>
            <a:r>
              <a:rPr lang="en-CA" sz="2000" b="1" smtClean="0">
                <a:latin typeface="Courier New" pitchFamily="49" charset="0"/>
                <a:cs typeface="Courier New" pitchFamily="49" charset="0"/>
              </a:rPr>
              <a:t>int fib(int n) {</a:t>
            </a:r>
          </a:p>
          <a:p>
            <a:pPr>
              <a:buFontTx/>
              <a:buNone/>
            </a:pPr>
            <a:r>
              <a:rPr lang="en-CA" sz="2000" b="1" smtClean="0">
                <a:latin typeface="Courier New" pitchFamily="49" charset="0"/>
                <a:cs typeface="Courier New" pitchFamily="49" charset="0"/>
              </a:rPr>
              <a:t>  if (n == 1)      return 1;</a:t>
            </a:r>
          </a:p>
          <a:p>
            <a:pPr>
              <a:buFontTx/>
              <a:buNone/>
            </a:pPr>
            <a:r>
              <a:rPr lang="en-CA" sz="2000" b="1" smtClean="0">
                <a:latin typeface="Courier New" pitchFamily="49" charset="0"/>
                <a:cs typeface="Courier New" pitchFamily="49" charset="0"/>
              </a:rPr>
              <a:t>  else if (n == 2) return 1;</a:t>
            </a:r>
          </a:p>
          <a:p>
            <a:pPr>
              <a:buFontTx/>
              <a:buNone/>
            </a:pPr>
            <a:r>
              <a:rPr lang="en-CA" sz="2000" b="1" smtClean="0">
                <a:latin typeface="Courier New" pitchFamily="49" charset="0"/>
                <a:cs typeface="Courier New" pitchFamily="49" charset="0"/>
              </a:rPr>
              <a:t>  else             return fib(n-1) + fib(n-2);</a:t>
            </a:r>
          </a:p>
          <a:p>
            <a:pPr>
              <a:buFontTx/>
              <a:buNone/>
            </a:pPr>
            <a:r>
              <a:rPr lang="en-CA" sz="2000" b="1" smtClean="0">
                <a:latin typeface="Courier New" pitchFamily="49" charset="0"/>
                <a:cs typeface="Courier New" pitchFamily="49" charset="0"/>
              </a:rPr>
              <a:t>}</a:t>
            </a:r>
          </a:p>
          <a:p>
            <a:pPr>
              <a:buFontTx/>
              <a:buNone/>
            </a:pPr>
            <a:r>
              <a:rPr lang="en-CA" sz="2000" b="1" smtClean="0">
                <a:latin typeface="Courier New" pitchFamily="49" charset="0"/>
                <a:cs typeface="Courier New" pitchFamily="49" charset="0"/>
              </a:rPr>
              <a:t>cout &lt;&lt; fib(0) &lt;&lt; endl; </a:t>
            </a:r>
          </a:p>
          <a:p>
            <a:pPr>
              <a:buFontTx/>
              <a:buNone/>
            </a:pPr>
            <a:endParaRPr lang="en-CA" b="1" smtClean="0">
              <a:latin typeface="Courier New" pitchFamily="49" charset="0"/>
              <a:cs typeface="Courier New" pitchFamily="49" charset="0"/>
            </a:endParaRPr>
          </a:p>
        </p:txBody>
      </p:sp>
      <p:sp>
        <p:nvSpPr>
          <p:cNvPr id="4096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22A6966-949A-4C9F-B8DF-F938C23F9CCB}" type="slidenum">
              <a:rPr lang="en-US" sz="1400" smtClean="0"/>
              <a:pPr/>
              <a:t>39</a:t>
            </a:fld>
            <a:endParaRPr lang="en-US" sz="1400" smtClean="0"/>
          </a:p>
        </p:txBody>
      </p:sp>
      <p:sp>
        <p:nvSpPr>
          <p:cNvPr id="44" name="Rectangle 43"/>
          <p:cNvSpPr/>
          <p:nvPr>
            <p:custDataLst>
              <p:tags r:id="rId4"/>
            </p:custDataLst>
          </p:nvPr>
        </p:nvSpPr>
        <p:spPr>
          <a:xfrm>
            <a:off x="1071563" y="4376738"/>
            <a:ext cx="7215187" cy="2124075"/>
          </a:xfrm>
          <a:prstGeom prst="rect">
            <a:avLst/>
          </a:prstGeom>
        </p:spPr>
        <p:txBody>
          <a:bodyPr>
            <a:spAutoFit/>
          </a:bodyPr>
          <a:lstStyle/>
          <a:p>
            <a:pPr>
              <a:defRPr/>
            </a:pPr>
            <a:r>
              <a:rPr lang="en-CA" sz="2200" dirty="0">
                <a:solidFill>
                  <a:srgbClr val="FF0000"/>
                </a:solidFill>
              </a:rPr>
              <a:t>What will happen?</a:t>
            </a:r>
          </a:p>
          <a:p>
            <a:pPr marL="514350" indent="-514350">
              <a:buFontTx/>
              <a:buAutoNum type="alphaLcPeriod"/>
              <a:defRPr/>
            </a:pPr>
            <a:r>
              <a:rPr lang="en-CA" sz="2200" dirty="0">
                <a:solidFill>
                  <a:srgbClr val="FF0000"/>
                </a:solidFill>
              </a:rPr>
              <a:t>Returns 1 immediately.</a:t>
            </a:r>
          </a:p>
          <a:p>
            <a:pPr marL="514350" indent="-514350">
              <a:buFontTx/>
              <a:buAutoNum type="alphaLcPeriod"/>
              <a:defRPr/>
            </a:pPr>
            <a:r>
              <a:rPr lang="en-CA" sz="2200" dirty="0">
                <a:solidFill>
                  <a:srgbClr val="FF0000"/>
                </a:solidFill>
              </a:rPr>
              <a:t>Runs forever (infinite recursion)</a:t>
            </a:r>
          </a:p>
          <a:p>
            <a:pPr marL="514350" indent="-514350">
              <a:buFontTx/>
              <a:buAutoNum type="alphaLcPeriod"/>
              <a:defRPr/>
            </a:pPr>
            <a:r>
              <a:rPr lang="en-CA" sz="2200" dirty="0">
                <a:solidFill>
                  <a:srgbClr val="FF0000"/>
                </a:solidFill>
              </a:rPr>
              <a:t>Stops running when n “wraps around” to positive values.</a:t>
            </a:r>
          </a:p>
          <a:p>
            <a:pPr marL="514350" indent="-514350">
              <a:buFontTx/>
              <a:buAutoNum type="alphaLcPeriod"/>
              <a:defRPr/>
            </a:pPr>
            <a:r>
              <a:rPr lang="en-CA" sz="2200" dirty="0">
                <a:solidFill>
                  <a:srgbClr val="FF0000"/>
                </a:solidFill>
              </a:rPr>
              <a:t>Bombs when the computer runs out of stack space.</a:t>
            </a:r>
          </a:p>
          <a:p>
            <a:pPr marL="514350" indent="-514350">
              <a:buFontTx/>
              <a:buAutoNum type="alphaLcPeriod"/>
              <a:defRPr/>
            </a:pPr>
            <a:r>
              <a:rPr lang="en-CA" sz="2200" dirty="0">
                <a:solidFill>
                  <a:srgbClr val="FF0000"/>
                </a:solidFill>
              </a:rPr>
              <a:t>None of these.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custDataLst>
              <p:tags r:id="rId1"/>
            </p:custDataLst>
          </p:nvPr>
        </p:nvSpPr>
        <p:spPr/>
        <p:txBody>
          <a:bodyPr/>
          <a:lstStyle/>
          <a:p>
            <a:r>
              <a:rPr lang="en-CA" smtClean="0"/>
              <a:t>Random String Permutations</a:t>
            </a:r>
            <a:br>
              <a:rPr lang="en-CA" smtClean="0"/>
            </a:br>
            <a:r>
              <a:rPr lang="en-CA" smtClean="0"/>
              <a:t>Understanding the Problem</a:t>
            </a:r>
          </a:p>
        </p:txBody>
      </p:sp>
      <p:sp>
        <p:nvSpPr>
          <p:cNvPr id="5123" name="Content Placeholder 2"/>
          <p:cNvSpPr>
            <a:spLocks noGrp="1"/>
          </p:cNvSpPr>
          <p:nvPr>
            <p:ph idx="1"/>
            <p:custDataLst>
              <p:tags r:id="rId2"/>
            </p:custDataLst>
          </p:nvPr>
        </p:nvSpPr>
        <p:spPr/>
        <p:txBody>
          <a:bodyPr/>
          <a:lstStyle/>
          <a:p>
            <a:pPr marL="0" indent="0">
              <a:buFontTx/>
              <a:buNone/>
            </a:pPr>
            <a:r>
              <a:rPr lang="en-CA" smtClean="0"/>
              <a:t>A string is:</a:t>
            </a:r>
            <a:br>
              <a:rPr lang="en-CA" smtClean="0"/>
            </a:br>
            <a:r>
              <a:rPr lang="en-CA" smtClean="0"/>
              <a:t>  an empty string </a:t>
            </a:r>
            <a:r>
              <a:rPr lang="en-CA" b="1" smtClean="0"/>
              <a:t>or</a:t>
            </a:r>
            <a:r>
              <a:rPr lang="en-CA" smtClean="0"/>
              <a:t> a letter plus the rest of the string.</a:t>
            </a:r>
          </a:p>
          <a:p>
            <a:pPr marL="0" indent="0">
              <a:buFontTx/>
              <a:buNone/>
            </a:pPr>
            <a:endParaRPr lang="en-CA" smtClean="0"/>
          </a:p>
          <a:p>
            <a:pPr marL="0" indent="0">
              <a:buFontTx/>
              <a:buNone/>
            </a:pPr>
            <a:r>
              <a:rPr lang="en-CA" smtClean="0"/>
              <a:t>We want every letter to have an equal chance to end up first.  We want all permutations of the rest of the string to be equally likely to go after.</a:t>
            </a:r>
          </a:p>
          <a:p>
            <a:pPr marL="0" indent="0">
              <a:buFontTx/>
              <a:buNone/>
            </a:pPr>
            <a:endParaRPr lang="en-CA" smtClean="0"/>
          </a:p>
          <a:p>
            <a:pPr marL="0" indent="0">
              <a:buFontTx/>
              <a:buNone/>
            </a:pPr>
            <a:r>
              <a:rPr lang="en-CA" smtClean="0"/>
              <a:t>And.. there’s only one empty string.</a:t>
            </a:r>
          </a:p>
          <a:p>
            <a:pPr marL="0" indent="0">
              <a:buFontTx/>
              <a:buNone/>
            </a:pPr>
            <a:endParaRPr lang="en-CA" smtClean="0"/>
          </a:p>
          <a:p>
            <a:pPr marL="0" indent="0">
              <a:buFontTx/>
              <a:buNone/>
            </a:pPr>
            <a:r>
              <a:rPr lang="en-CA" sz="2000" smtClean="0"/>
              <a:t>(Tests: tricky, but result should always have same letters as orginal.)</a:t>
            </a:r>
          </a:p>
        </p:txBody>
      </p:sp>
      <p:sp>
        <p:nvSpPr>
          <p:cNvPr id="512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EFAB524-1951-445B-8526-6638C081E2B8}" type="slidenum">
              <a:rPr lang="en-US" sz="1400" smtClean="0"/>
              <a:pPr/>
              <a:t>4</a:t>
            </a:fld>
            <a:endParaRPr lang="en-US" sz="14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custDataLst>
              <p:tags r:id="rId1"/>
            </p:custDataLst>
          </p:nvPr>
        </p:nvSpPr>
        <p:spPr/>
        <p:txBody>
          <a:bodyPr/>
          <a:lstStyle/>
          <a:p>
            <a:r>
              <a:rPr lang="en-CA" sz="4000" smtClean="0"/>
              <a:t>Mythbusters: </a:t>
            </a:r>
            <a:br>
              <a:rPr lang="en-CA" sz="4000" smtClean="0"/>
            </a:br>
            <a:r>
              <a:rPr lang="en-CA" sz="4000" smtClean="0"/>
              <a:t>Simulating Recursion with a Stack</a:t>
            </a:r>
          </a:p>
        </p:txBody>
      </p:sp>
      <p:sp>
        <p:nvSpPr>
          <p:cNvPr id="41987" name="Content Placeholder 2"/>
          <p:cNvSpPr>
            <a:spLocks noGrp="1"/>
          </p:cNvSpPr>
          <p:nvPr>
            <p:ph idx="1"/>
            <p:custDataLst>
              <p:tags r:id="rId2"/>
            </p:custDataLst>
          </p:nvPr>
        </p:nvSpPr>
        <p:spPr>
          <a:xfrm>
            <a:off x="685800" y="1857375"/>
            <a:ext cx="7772400" cy="4114800"/>
          </a:xfrm>
        </p:spPr>
        <p:txBody>
          <a:bodyPr/>
          <a:lstStyle/>
          <a:p>
            <a:pPr>
              <a:buFontTx/>
              <a:buNone/>
            </a:pPr>
            <a:r>
              <a:rPr lang="en-CA" smtClean="0"/>
              <a:t>How do we simulate fib with a stack?</a:t>
            </a:r>
          </a:p>
          <a:p>
            <a:pPr>
              <a:buFontTx/>
              <a:buNone/>
            </a:pPr>
            <a:r>
              <a:rPr lang="en-CA" smtClean="0"/>
              <a:t>That’s what our computer </a:t>
            </a:r>
            <a:r>
              <a:rPr lang="en-CA" i="1" smtClean="0"/>
              <a:t>already</a:t>
            </a:r>
            <a:r>
              <a:rPr lang="en-CA" smtClean="0"/>
              <a:t> does.  We can sometimes do it a bit more efficiently by only storing what’s really needed on the stack:</a:t>
            </a:r>
          </a:p>
          <a:p>
            <a:pPr>
              <a:buFontTx/>
              <a:buNone/>
            </a:pPr>
            <a:endParaRPr lang="en-CA" sz="1400" b="1" smtClean="0">
              <a:latin typeface="Courier New" pitchFamily="49" charset="0"/>
              <a:cs typeface="Courier New" pitchFamily="49" charset="0"/>
            </a:endParaRPr>
          </a:p>
          <a:p>
            <a:pPr>
              <a:buFontTx/>
              <a:buNone/>
            </a:pPr>
            <a:r>
              <a:rPr lang="en-CA" sz="1700" b="1" smtClean="0">
                <a:latin typeface="Courier New" pitchFamily="49" charset="0"/>
                <a:cs typeface="Courier New" pitchFamily="49" charset="0"/>
              </a:rPr>
              <a:t>int fib(int n)</a:t>
            </a:r>
          </a:p>
          <a:p>
            <a:pPr>
              <a:buFontTx/>
              <a:buNone/>
            </a:pPr>
            <a:r>
              <a:rPr lang="en-CA" sz="1700" b="1" smtClean="0">
                <a:latin typeface="Courier New" pitchFamily="49" charset="0"/>
                <a:cs typeface="Courier New" pitchFamily="49" charset="0"/>
              </a:rPr>
              <a:t>  result = 0</a:t>
            </a:r>
          </a:p>
          <a:p>
            <a:pPr>
              <a:buFontTx/>
              <a:buNone/>
            </a:pPr>
            <a:r>
              <a:rPr lang="en-CA" sz="1700" b="1" smtClean="0">
                <a:latin typeface="Courier New" pitchFamily="49" charset="0"/>
                <a:cs typeface="Courier New" pitchFamily="49" charset="0"/>
              </a:rPr>
              <a:t>  push(n)</a:t>
            </a:r>
          </a:p>
          <a:p>
            <a:pPr>
              <a:buFontTx/>
              <a:buNone/>
            </a:pPr>
            <a:r>
              <a:rPr lang="en-CA" sz="1700" b="1" smtClean="0">
                <a:latin typeface="Courier New" pitchFamily="49" charset="0"/>
                <a:cs typeface="Courier New" pitchFamily="49" charset="0"/>
              </a:rPr>
              <a:t>  while not isEmpty</a:t>
            </a:r>
          </a:p>
          <a:p>
            <a:pPr>
              <a:buFontTx/>
              <a:buNone/>
            </a:pPr>
            <a:r>
              <a:rPr lang="en-CA" sz="1700" b="1" smtClean="0">
                <a:latin typeface="Courier New" pitchFamily="49" charset="0"/>
                <a:cs typeface="Courier New" pitchFamily="49" charset="0"/>
              </a:rPr>
              <a:t>    n = pop</a:t>
            </a:r>
          </a:p>
          <a:p>
            <a:pPr>
              <a:buFontTx/>
              <a:buNone/>
            </a:pPr>
            <a:r>
              <a:rPr lang="en-CA" sz="1700" b="1" smtClean="0">
                <a:latin typeface="Courier New" pitchFamily="49" charset="0"/>
                <a:cs typeface="Courier New" pitchFamily="49" charset="0"/>
              </a:rPr>
              <a:t>    if (n &lt;= 2) result++;</a:t>
            </a:r>
          </a:p>
          <a:p>
            <a:pPr>
              <a:buFontTx/>
              <a:buNone/>
            </a:pPr>
            <a:r>
              <a:rPr lang="en-CA" sz="1700" b="1" smtClean="0">
                <a:latin typeface="Courier New" pitchFamily="49" charset="0"/>
                <a:cs typeface="Courier New" pitchFamily="49" charset="0"/>
              </a:rPr>
              <a:t>    else push(n – 1); push(n – 2)</a:t>
            </a:r>
          </a:p>
          <a:p>
            <a:pPr>
              <a:buFontTx/>
              <a:buNone/>
            </a:pPr>
            <a:r>
              <a:rPr lang="en-CA" sz="1700" b="1" smtClean="0">
                <a:latin typeface="Courier New" pitchFamily="49" charset="0"/>
                <a:cs typeface="Courier New" pitchFamily="49" charset="0"/>
              </a:rPr>
              <a:t>  return result</a:t>
            </a:r>
          </a:p>
        </p:txBody>
      </p:sp>
      <p:sp>
        <p:nvSpPr>
          <p:cNvPr id="4198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F017EF-EE4F-404C-9EF5-92A3D1E8BF4C}" type="slidenum">
              <a:rPr lang="en-US" sz="1400" smtClean="0"/>
              <a:pPr/>
              <a:t>40</a:t>
            </a:fld>
            <a:endParaRPr lang="en-US" sz="1400" smtClean="0"/>
          </a:p>
        </p:txBody>
      </p:sp>
      <p:sp>
        <p:nvSpPr>
          <p:cNvPr id="41989" name="TextBox 45"/>
          <p:cNvSpPr txBox="1">
            <a:spLocks noChangeArrowheads="1"/>
          </p:cNvSpPr>
          <p:nvPr>
            <p:custDataLst>
              <p:tags r:id="rId4"/>
            </p:custDataLst>
          </p:nvPr>
        </p:nvSpPr>
        <p:spPr bwMode="auto">
          <a:xfrm>
            <a:off x="4429125" y="6143625"/>
            <a:ext cx="4714875" cy="70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sz="2000">
                <a:solidFill>
                  <a:srgbClr val="FF0000"/>
                </a:solidFill>
              </a:rPr>
              <a:t>OK, this is cheating a bit (in a good way).  To get down and dirty, see CPSC 313 + 311.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custDataLst>
              <p:tags r:id="rId1"/>
            </p:custDataLst>
          </p:nvPr>
        </p:nvSpPr>
        <p:spPr/>
        <p:txBody>
          <a:bodyPr/>
          <a:lstStyle/>
          <a:p>
            <a:r>
              <a:rPr lang="en-CA" smtClean="0"/>
              <a:t>Mythbusters: </a:t>
            </a:r>
            <a:br>
              <a:rPr lang="en-CA" smtClean="0"/>
            </a:br>
            <a:r>
              <a:rPr lang="en-CA" smtClean="0"/>
              <a:t>Recursion vs. Iteration</a:t>
            </a:r>
          </a:p>
        </p:txBody>
      </p:sp>
      <p:sp>
        <p:nvSpPr>
          <p:cNvPr id="43011" name="Content Placeholder 2"/>
          <p:cNvSpPr>
            <a:spLocks noGrp="1"/>
          </p:cNvSpPr>
          <p:nvPr>
            <p:ph idx="1"/>
            <p:custDataLst>
              <p:tags r:id="rId2"/>
            </p:custDataLst>
          </p:nvPr>
        </p:nvSpPr>
        <p:spPr>
          <a:xfrm>
            <a:off x="685800" y="1857375"/>
            <a:ext cx="7772400" cy="4114800"/>
          </a:xfrm>
        </p:spPr>
        <p:txBody>
          <a:bodyPr/>
          <a:lstStyle/>
          <a:p>
            <a:pPr>
              <a:buFontTx/>
              <a:buNone/>
            </a:pPr>
            <a:r>
              <a:rPr lang="en-CA" smtClean="0"/>
              <a:t>Which one is more elegant?  Recursion or iteration?</a:t>
            </a:r>
            <a:endParaRPr lang="en-CA" sz="2000" b="1" smtClean="0">
              <a:latin typeface="Courier New" pitchFamily="49" charset="0"/>
              <a:cs typeface="Courier New" pitchFamily="49" charset="0"/>
            </a:endParaRPr>
          </a:p>
        </p:txBody>
      </p:sp>
      <p:sp>
        <p:nvSpPr>
          <p:cNvPr id="4301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81DFC8F-ACB6-4999-8821-586A574AD80F}" type="slidenum">
              <a:rPr lang="en-US" sz="1400" smtClean="0"/>
              <a:pPr/>
              <a:t>41</a:t>
            </a:fld>
            <a:endParaRPr lang="en-US" sz="14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custDataLst>
              <p:tags r:id="rId1"/>
            </p:custDataLst>
          </p:nvPr>
        </p:nvSpPr>
        <p:spPr/>
        <p:txBody>
          <a:bodyPr/>
          <a:lstStyle/>
          <a:p>
            <a:r>
              <a:rPr lang="en-CA" smtClean="0"/>
              <a:t>Mythbusters: </a:t>
            </a:r>
            <a:br>
              <a:rPr lang="en-CA" smtClean="0"/>
            </a:br>
            <a:r>
              <a:rPr lang="en-CA" smtClean="0"/>
              <a:t>Recursion vs. Iteration</a:t>
            </a:r>
          </a:p>
        </p:txBody>
      </p:sp>
      <p:sp>
        <p:nvSpPr>
          <p:cNvPr id="44035" name="Content Placeholder 2"/>
          <p:cNvSpPr>
            <a:spLocks noGrp="1"/>
          </p:cNvSpPr>
          <p:nvPr>
            <p:ph idx="1"/>
            <p:custDataLst>
              <p:tags r:id="rId2"/>
            </p:custDataLst>
          </p:nvPr>
        </p:nvSpPr>
        <p:spPr>
          <a:xfrm>
            <a:off x="685800" y="1857375"/>
            <a:ext cx="7772400" cy="4114800"/>
          </a:xfrm>
        </p:spPr>
        <p:txBody>
          <a:bodyPr/>
          <a:lstStyle/>
          <a:p>
            <a:pPr>
              <a:buFontTx/>
              <a:buNone/>
            </a:pPr>
            <a:r>
              <a:rPr lang="en-CA" smtClean="0"/>
              <a:t>Which one is more efficient?  Recursion or iteration?</a:t>
            </a:r>
            <a:endParaRPr lang="en-CA" sz="2000" b="1" smtClean="0">
              <a:latin typeface="Courier New" pitchFamily="49" charset="0"/>
              <a:cs typeface="Courier New" pitchFamily="49" charset="0"/>
            </a:endParaRPr>
          </a:p>
        </p:txBody>
      </p:sp>
      <p:sp>
        <p:nvSpPr>
          <p:cNvPr id="4403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7412F9-69DA-483A-996F-F35A067656CF}" type="slidenum">
              <a:rPr lang="en-US" sz="1400" smtClean="0"/>
              <a:pPr/>
              <a:t>42</a:t>
            </a:fld>
            <a:endParaRPr lang="en-US" sz="14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custDataLst>
              <p:tags r:id="rId1"/>
            </p:custDataLst>
          </p:nvPr>
        </p:nvSpPr>
        <p:spPr/>
        <p:txBody>
          <a:bodyPr/>
          <a:lstStyle/>
          <a:p>
            <a:r>
              <a:rPr lang="en-CA" dirty="0" smtClean="0"/>
              <a:t>Accidentally Making </a:t>
            </a:r>
            <a:r>
              <a:rPr lang="en-CA" b="1" dirty="0" smtClean="0"/>
              <a:t>Lots</a:t>
            </a:r>
            <a:r>
              <a:rPr lang="en-CA" dirty="0" smtClean="0"/>
              <a:t> of Recursive Calls; Recall...</a:t>
            </a:r>
          </a:p>
        </p:txBody>
      </p:sp>
      <p:sp>
        <p:nvSpPr>
          <p:cNvPr id="45059" name="Content Placeholder 2"/>
          <p:cNvSpPr>
            <a:spLocks noGrp="1"/>
          </p:cNvSpPr>
          <p:nvPr>
            <p:ph idx="1"/>
            <p:custDataLst>
              <p:tags r:id="rId2"/>
            </p:custDataLst>
          </p:nvPr>
        </p:nvSpPr>
        <p:spPr/>
        <p:txBody>
          <a:bodyPr/>
          <a:lstStyle/>
          <a:p>
            <a:r>
              <a:rPr lang="en-US" sz="2000" dirty="0" smtClean="0"/>
              <a:t>Recursive Fibonacci:</a:t>
            </a:r>
          </a:p>
          <a:p>
            <a:pPr>
              <a:buFontTx/>
              <a:buNone/>
            </a:pPr>
            <a:r>
              <a:rPr lang="en-US" sz="2000" b="1" dirty="0" smtClean="0">
                <a:latin typeface="Courier New" pitchFamily="49" charset="0"/>
              </a:rPr>
              <a:t>	</a:t>
            </a:r>
            <a:r>
              <a:rPr lang="en-US" sz="2000" b="1" dirty="0" err="1" smtClean="0">
                <a:latin typeface="Courier New" pitchFamily="49" charset="0"/>
              </a:rPr>
              <a:t>int</a:t>
            </a:r>
            <a:r>
              <a:rPr lang="en-US" sz="2000" b="1" dirty="0" smtClean="0">
                <a:latin typeface="Courier New" pitchFamily="49" charset="0"/>
              </a:rPr>
              <a:t> Fib(n)</a:t>
            </a:r>
          </a:p>
          <a:p>
            <a:pPr>
              <a:buFontTx/>
              <a:buNone/>
            </a:pPr>
            <a:r>
              <a:rPr lang="en-US" sz="2000" b="1" dirty="0" smtClean="0">
                <a:latin typeface="Courier New" pitchFamily="49" charset="0"/>
              </a:rPr>
              <a:t>	  if (n == 0 or n == 1) return 1</a:t>
            </a:r>
          </a:p>
          <a:p>
            <a:pPr>
              <a:buFontTx/>
              <a:buNone/>
            </a:pPr>
            <a:r>
              <a:rPr lang="en-US" sz="2000" b="1" dirty="0" smtClean="0">
                <a:latin typeface="Courier New" pitchFamily="49" charset="0"/>
              </a:rPr>
              <a:t>    else return Fib(n - 1) + Fib(n - 2)</a:t>
            </a:r>
          </a:p>
          <a:p>
            <a:r>
              <a:rPr lang="en-US" sz="2000" i="1" dirty="0" smtClean="0"/>
              <a:t>Lower</a:t>
            </a:r>
            <a:r>
              <a:rPr lang="en-US" sz="2000" dirty="0" smtClean="0"/>
              <a:t> bound analysis</a:t>
            </a:r>
          </a:p>
          <a:p>
            <a:r>
              <a:rPr lang="en-US" sz="2000" b="1" dirty="0" smtClean="0">
                <a:latin typeface="Courier New" pitchFamily="49" charset="0"/>
              </a:rPr>
              <a:t>T(0), T(1) &gt;= b</a:t>
            </a:r>
          </a:p>
          <a:p>
            <a:pPr>
              <a:buFontTx/>
              <a:buNone/>
            </a:pPr>
            <a:r>
              <a:rPr lang="en-US" sz="2000" b="1" dirty="0" smtClean="0">
                <a:latin typeface="Courier New" pitchFamily="49" charset="0"/>
              </a:rPr>
              <a:t>	T(</a:t>
            </a:r>
            <a:r>
              <a:rPr lang="en-US" sz="2000" b="1" i="1" dirty="0" smtClean="0">
                <a:solidFill>
                  <a:schemeClr val="accent2"/>
                </a:solidFill>
                <a:latin typeface="Courier New" pitchFamily="49" charset="0"/>
              </a:rPr>
              <a:t>n</a:t>
            </a:r>
            <a:r>
              <a:rPr lang="en-US" sz="2000" b="1" dirty="0" smtClean="0">
                <a:latin typeface="Courier New" pitchFamily="49" charset="0"/>
              </a:rPr>
              <a:t>) &gt;= T(</a:t>
            </a:r>
            <a:r>
              <a:rPr lang="en-US" sz="2000" b="1" i="1" dirty="0" smtClean="0">
                <a:solidFill>
                  <a:schemeClr val="accent2"/>
                </a:solidFill>
                <a:latin typeface="Courier New" pitchFamily="49" charset="0"/>
              </a:rPr>
              <a:t>n</a:t>
            </a:r>
            <a:r>
              <a:rPr lang="en-US" sz="2000" b="1" dirty="0" smtClean="0">
                <a:latin typeface="Courier New" pitchFamily="49" charset="0"/>
              </a:rPr>
              <a:t> - 1) + T(</a:t>
            </a:r>
            <a:r>
              <a:rPr lang="en-US" sz="2000" b="1" i="1" dirty="0" smtClean="0">
                <a:solidFill>
                  <a:schemeClr val="accent2"/>
                </a:solidFill>
                <a:latin typeface="Courier New" pitchFamily="49" charset="0"/>
              </a:rPr>
              <a:t>n</a:t>
            </a:r>
            <a:r>
              <a:rPr lang="en-US" sz="2000" b="1" dirty="0" smtClean="0">
                <a:latin typeface="Courier New" pitchFamily="49" charset="0"/>
              </a:rPr>
              <a:t> - 2) + c 	</a:t>
            </a:r>
            <a:r>
              <a:rPr lang="en-US" sz="2000" i="1" dirty="0" smtClean="0"/>
              <a:t>if</a:t>
            </a:r>
            <a:r>
              <a:rPr lang="en-US" sz="2000" b="1" dirty="0" smtClean="0">
                <a:latin typeface="Courier New" pitchFamily="49" charset="0"/>
              </a:rPr>
              <a:t> </a:t>
            </a:r>
            <a:r>
              <a:rPr lang="en-US" sz="2000" b="1" i="1" dirty="0" smtClean="0">
                <a:solidFill>
                  <a:schemeClr val="accent2"/>
                </a:solidFill>
                <a:latin typeface="Courier New" pitchFamily="49" charset="0"/>
              </a:rPr>
              <a:t>n </a:t>
            </a:r>
            <a:r>
              <a:rPr lang="en-US" sz="2000" b="1" dirty="0" smtClean="0">
                <a:latin typeface="Courier New" pitchFamily="49" charset="0"/>
              </a:rPr>
              <a:t>&gt; 1</a:t>
            </a:r>
            <a:endParaRPr lang="en-US" sz="2000" dirty="0" smtClean="0"/>
          </a:p>
          <a:p>
            <a:r>
              <a:rPr lang="en-US" sz="2000" dirty="0" smtClean="0">
                <a:sym typeface="Symbol" pitchFamily="18" charset="2"/>
              </a:rPr>
              <a:t>Analysis</a:t>
            </a:r>
          </a:p>
          <a:p>
            <a:pPr>
              <a:buFontTx/>
              <a:buNone/>
            </a:pPr>
            <a:r>
              <a:rPr lang="en-US" sz="2000" b="1" dirty="0" smtClean="0">
                <a:latin typeface="Courier New" pitchFamily="49" charset="0"/>
              </a:rPr>
              <a:t>	</a:t>
            </a:r>
            <a:r>
              <a:rPr lang="en-US" sz="2000" dirty="0" smtClean="0"/>
              <a:t>let </a:t>
            </a:r>
            <a:r>
              <a:rPr lang="en-US" sz="2000" b="1" dirty="0" smtClean="0">
                <a:latin typeface="Courier New" pitchFamily="49" charset="0"/>
                <a:sym typeface="Symbol" pitchFamily="18" charset="2"/>
              </a:rPr>
              <a:t></a:t>
            </a:r>
            <a:r>
              <a:rPr lang="en-US" sz="2000" dirty="0" smtClean="0"/>
              <a:t> be </a:t>
            </a:r>
            <a:r>
              <a:rPr lang="en-US" sz="2000" b="1" dirty="0" smtClean="0">
                <a:latin typeface="Courier New" pitchFamily="49" charset="0"/>
              </a:rPr>
              <a:t>(1 + </a:t>
            </a:r>
            <a:r>
              <a:rPr lang="en-US" sz="2000" b="1" dirty="0" smtClean="0">
                <a:latin typeface="Courier New" pitchFamily="49" charset="0"/>
                <a:sym typeface="Symbol" pitchFamily="18" charset="2"/>
              </a:rPr>
              <a:t></a:t>
            </a:r>
            <a:r>
              <a:rPr lang="en-US" sz="2000" b="1" dirty="0" smtClean="0">
                <a:latin typeface="Courier New" pitchFamily="49" charset="0"/>
              </a:rPr>
              <a:t>5)/2</a:t>
            </a:r>
            <a:r>
              <a:rPr lang="en-US" sz="2000" dirty="0" smtClean="0"/>
              <a:t> which satisfies </a:t>
            </a:r>
            <a:r>
              <a:rPr lang="en-US" sz="2000" b="1" dirty="0" smtClean="0">
                <a:latin typeface="Courier New" pitchFamily="49" charset="0"/>
                <a:sym typeface="Symbol" pitchFamily="18" charset="2"/>
              </a:rPr>
              <a:t></a:t>
            </a:r>
            <a:r>
              <a:rPr lang="en-US" sz="2000" b="1" baseline="30000" dirty="0" smtClean="0">
                <a:latin typeface="Courier New" pitchFamily="49" charset="0"/>
              </a:rPr>
              <a:t>2</a:t>
            </a:r>
            <a:r>
              <a:rPr lang="en-US" sz="2000" b="1" dirty="0" smtClean="0">
                <a:latin typeface="Courier New" pitchFamily="49" charset="0"/>
              </a:rPr>
              <a:t> = </a:t>
            </a:r>
            <a:r>
              <a:rPr lang="en-US" sz="2000" b="1" dirty="0" smtClean="0">
                <a:latin typeface="Courier New" pitchFamily="49" charset="0"/>
                <a:sym typeface="Symbol" pitchFamily="18" charset="2"/>
              </a:rPr>
              <a:t></a:t>
            </a:r>
            <a:r>
              <a:rPr lang="en-US" sz="2000" b="1" dirty="0" smtClean="0">
                <a:latin typeface="Courier New" pitchFamily="49" charset="0"/>
              </a:rPr>
              <a:t> + 1</a:t>
            </a:r>
          </a:p>
          <a:p>
            <a:pPr>
              <a:buFontTx/>
              <a:buNone/>
            </a:pPr>
            <a:r>
              <a:rPr lang="en-US" sz="2000" dirty="0" smtClean="0"/>
              <a:t>	show by induction on </a:t>
            </a:r>
            <a:r>
              <a:rPr lang="en-US" sz="2000" b="1" i="1" dirty="0" smtClean="0">
                <a:solidFill>
                  <a:schemeClr val="accent2"/>
                </a:solidFill>
                <a:latin typeface="Courier New" pitchFamily="49" charset="0"/>
              </a:rPr>
              <a:t>n</a:t>
            </a:r>
            <a:r>
              <a:rPr lang="en-US" sz="2000" dirty="0" smtClean="0"/>
              <a:t>  that </a:t>
            </a:r>
            <a:r>
              <a:rPr lang="en-US" sz="2000" b="1" dirty="0" smtClean="0">
                <a:latin typeface="Courier New" pitchFamily="49" charset="0"/>
              </a:rPr>
              <a:t>T(</a:t>
            </a:r>
            <a:r>
              <a:rPr lang="en-US" sz="2000" b="1" i="1" dirty="0" smtClean="0">
                <a:solidFill>
                  <a:schemeClr val="accent2"/>
                </a:solidFill>
                <a:latin typeface="Courier New" pitchFamily="49" charset="0"/>
              </a:rPr>
              <a:t>n</a:t>
            </a:r>
            <a:r>
              <a:rPr lang="en-US" sz="2000" b="1" dirty="0" smtClean="0">
                <a:latin typeface="Courier New" pitchFamily="49" charset="0"/>
              </a:rPr>
              <a:t>) &gt;= </a:t>
            </a:r>
            <a:r>
              <a:rPr lang="en-US" sz="2000" b="1" dirty="0" err="1" smtClean="0">
                <a:latin typeface="Courier New" pitchFamily="49" charset="0"/>
              </a:rPr>
              <a:t>b</a:t>
            </a:r>
            <a:r>
              <a:rPr lang="en-US" sz="2000" b="1" dirty="0" err="1" smtClean="0">
                <a:latin typeface="Courier New" pitchFamily="49" charset="0"/>
                <a:sym typeface="Symbol" pitchFamily="18" charset="2"/>
              </a:rPr>
              <a:t></a:t>
            </a:r>
            <a:r>
              <a:rPr lang="en-US" sz="2000" b="1" i="1" baseline="30000" dirty="0" err="1" smtClean="0">
                <a:solidFill>
                  <a:schemeClr val="accent2"/>
                </a:solidFill>
                <a:latin typeface="Courier New" pitchFamily="49" charset="0"/>
              </a:rPr>
              <a:t>n</a:t>
            </a:r>
            <a:r>
              <a:rPr lang="en-US" sz="2000" b="1" baseline="30000" dirty="0" smtClean="0">
                <a:latin typeface="Courier New" pitchFamily="49" charset="0"/>
              </a:rPr>
              <a:t> - 1</a:t>
            </a:r>
          </a:p>
        </p:txBody>
      </p:sp>
      <p:sp>
        <p:nvSpPr>
          <p:cNvPr id="4506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9FF229-8C32-41EA-90FC-112F80985429}" type="slidenum">
              <a:rPr lang="en-US" sz="1400" smtClean="0"/>
              <a:pPr/>
              <a:t>43</a:t>
            </a:fld>
            <a:endParaRPr lang="en-US" sz="1400" smtClean="0"/>
          </a:p>
        </p:txBody>
      </p:sp>
      <p:sp>
        <p:nvSpPr>
          <p:cNvPr id="45061" name="TextBox 1"/>
          <p:cNvSpPr txBox="1">
            <a:spLocks noChangeArrowheads="1"/>
          </p:cNvSpPr>
          <p:nvPr>
            <p:custDataLst>
              <p:tags r:id="rId4"/>
            </p:custDataLst>
          </p:nvPr>
        </p:nvSpPr>
        <p:spPr bwMode="auto">
          <a:xfrm>
            <a:off x="4427538" y="6381750"/>
            <a:ext cx="4672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Already discussed Day 1.. Skipping.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custDataLst>
              <p:tags r:id="rId1"/>
            </p:custDataLst>
          </p:nvPr>
        </p:nvSpPr>
        <p:spPr/>
        <p:txBody>
          <a:bodyPr/>
          <a:lstStyle/>
          <a:p>
            <a:r>
              <a:rPr lang="en-CA" smtClean="0"/>
              <a:t>Accidentally Making </a:t>
            </a:r>
            <a:r>
              <a:rPr lang="en-CA" b="1" smtClean="0"/>
              <a:t>Lots</a:t>
            </a:r>
            <a:r>
              <a:rPr lang="en-CA" smtClean="0"/>
              <a:t> of Recursive Calls; Recall...</a:t>
            </a:r>
          </a:p>
        </p:txBody>
      </p:sp>
      <p:sp>
        <p:nvSpPr>
          <p:cNvPr id="45059" name="Content Placeholder 2"/>
          <p:cNvSpPr>
            <a:spLocks noGrp="1"/>
          </p:cNvSpPr>
          <p:nvPr>
            <p:ph idx="1"/>
            <p:custDataLst>
              <p:tags r:id="rId2"/>
            </p:custDataLst>
          </p:nvPr>
        </p:nvSpPr>
        <p:spPr/>
        <p:txBody>
          <a:bodyPr/>
          <a:lstStyle/>
          <a:p>
            <a:pPr>
              <a:buFontTx/>
              <a:buNone/>
              <a:defRPr/>
            </a:pPr>
            <a:r>
              <a:rPr lang="en-US" sz="2000" b="1" dirty="0" smtClean="0">
                <a:latin typeface="Courier New" pitchFamily="49" charset="0"/>
              </a:rPr>
              <a:t>	</a:t>
            </a:r>
            <a:r>
              <a:rPr lang="en-US" sz="2000" b="1" dirty="0" err="1" smtClean="0">
                <a:latin typeface="Courier New" pitchFamily="49" charset="0"/>
              </a:rPr>
              <a:t>int</a:t>
            </a:r>
            <a:r>
              <a:rPr lang="en-US" sz="2000" b="1" dirty="0" smtClean="0">
                <a:latin typeface="Courier New" pitchFamily="49" charset="0"/>
              </a:rPr>
              <a:t> Fib(n)</a:t>
            </a:r>
          </a:p>
          <a:p>
            <a:pPr>
              <a:buFontTx/>
              <a:buNone/>
              <a:defRPr/>
            </a:pPr>
            <a:r>
              <a:rPr lang="en-US" sz="2000" b="1" dirty="0" smtClean="0">
                <a:latin typeface="Courier New" pitchFamily="49" charset="0"/>
              </a:rPr>
              <a:t>	  if (n == 1 or n == 2) return 1</a:t>
            </a:r>
          </a:p>
          <a:p>
            <a:pPr>
              <a:buFontTx/>
              <a:buNone/>
              <a:defRPr/>
            </a:pPr>
            <a:r>
              <a:rPr lang="en-US" sz="2000" b="1" dirty="0" smtClean="0">
                <a:latin typeface="Courier New" pitchFamily="49" charset="0"/>
              </a:rPr>
              <a:t>    else return Fib(n - 1) + Fib(n - 2)</a:t>
            </a:r>
          </a:p>
          <a:p>
            <a:pPr>
              <a:buFontTx/>
              <a:buNone/>
              <a:defRPr/>
            </a:pPr>
            <a:endParaRPr lang="en-US" sz="1050" b="1" dirty="0" smtClean="0">
              <a:latin typeface="Courier New" pitchFamily="49" charset="0"/>
            </a:endParaRPr>
          </a:p>
          <a:p>
            <a:pPr>
              <a:buFontTx/>
              <a:buNone/>
              <a:defRPr/>
            </a:pPr>
            <a:r>
              <a:rPr lang="en-US" dirty="0" smtClean="0"/>
              <a:t>Finish the recursion tree for Fib(5)…</a:t>
            </a:r>
          </a:p>
          <a:p>
            <a:pPr>
              <a:buFontTx/>
              <a:buNone/>
              <a:defRPr/>
            </a:pPr>
            <a:endParaRPr lang="en-US" dirty="0" smtClean="0"/>
          </a:p>
        </p:txBody>
      </p:sp>
      <p:sp>
        <p:nvSpPr>
          <p:cNvPr id="4608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56BAC9F-DD3C-44D6-9BCA-2EF5562CADBA}" type="slidenum">
              <a:rPr lang="en-US" sz="1400" smtClean="0"/>
              <a:pPr/>
              <a:t>44</a:t>
            </a:fld>
            <a:endParaRPr lang="en-US" sz="1400" smtClean="0"/>
          </a:p>
        </p:txBody>
      </p:sp>
      <p:sp>
        <p:nvSpPr>
          <p:cNvPr id="46085" name="Oval 4"/>
          <p:cNvSpPr>
            <a:spLocks noChangeAspect="1"/>
          </p:cNvSpPr>
          <p:nvPr>
            <p:custDataLst>
              <p:tags r:id="rId4"/>
            </p:custDataLst>
          </p:nvPr>
        </p:nvSpPr>
        <p:spPr bwMode="auto">
          <a:xfrm>
            <a:off x="4143375" y="3770313"/>
            <a:ext cx="658813" cy="658812"/>
          </a:xfrm>
          <a:prstGeom prst="ellipse">
            <a:avLst/>
          </a:prstGeom>
          <a:solidFill>
            <a:schemeClr val="accent1"/>
          </a:solidFill>
          <a:ln w="9525" algn="ctr">
            <a:solidFill>
              <a:schemeClr val="tx1"/>
            </a:solidFill>
            <a:round/>
            <a:headEnd/>
            <a:tailEnd/>
          </a:ln>
        </p:spPr>
        <p:txBody>
          <a:bodyPr/>
          <a:lstStyle/>
          <a:p>
            <a:pPr algn="ctr"/>
            <a:r>
              <a:rPr lang="en-CA" sz="1600"/>
              <a:t>Fib(5)</a:t>
            </a:r>
          </a:p>
        </p:txBody>
      </p:sp>
      <p:sp>
        <p:nvSpPr>
          <p:cNvPr id="46086" name="Oval 5"/>
          <p:cNvSpPr>
            <a:spLocks noChangeAspect="1"/>
          </p:cNvSpPr>
          <p:nvPr>
            <p:custDataLst>
              <p:tags r:id="rId5"/>
            </p:custDataLst>
          </p:nvPr>
        </p:nvSpPr>
        <p:spPr bwMode="auto">
          <a:xfrm>
            <a:off x="3429000" y="4484688"/>
            <a:ext cx="658813" cy="658812"/>
          </a:xfrm>
          <a:prstGeom prst="ellipse">
            <a:avLst/>
          </a:prstGeom>
          <a:solidFill>
            <a:schemeClr val="accent1"/>
          </a:solidFill>
          <a:ln w="9525" algn="ctr">
            <a:solidFill>
              <a:schemeClr val="tx1"/>
            </a:solidFill>
            <a:round/>
            <a:headEnd/>
            <a:tailEnd/>
          </a:ln>
        </p:spPr>
        <p:txBody>
          <a:bodyPr/>
          <a:lstStyle/>
          <a:p>
            <a:pPr algn="ctr"/>
            <a:r>
              <a:rPr lang="en-CA" sz="1600"/>
              <a:t>Fib(4)</a:t>
            </a:r>
          </a:p>
        </p:txBody>
      </p:sp>
      <p:sp>
        <p:nvSpPr>
          <p:cNvPr id="46087" name="Oval 6"/>
          <p:cNvSpPr>
            <a:spLocks noChangeAspect="1"/>
          </p:cNvSpPr>
          <p:nvPr>
            <p:custDataLst>
              <p:tags r:id="rId6"/>
            </p:custDataLst>
          </p:nvPr>
        </p:nvSpPr>
        <p:spPr bwMode="auto">
          <a:xfrm>
            <a:off x="4929188" y="4484688"/>
            <a:ext cx="658812" cy="658812"/>
          </a:xfrm>
          <a:prstGeom prst="ellipse">
            <a:avLst/>
          </a:prstGeom>
          <a:solidFill>
            <a:schemeClr val="accent1"/>
          </a:solidFill>
          <a:ln w="9525" algn="ctr">
            <a:solidFill>
              <a:schemeClr val="tx1"/>
            </a:solidFill>
            <a:round/>
            <a:headEnd/>
            <a:tailEnd/>
          </a:ln>
        </p:spPr>
        <p:txBody>
          <a:bodyPr/>
          <a:lstStyle/>
          <a:p>
            <a:pPr algn="ctr"/>
            <a:r>
              <a:rPr lang="en-CA" sz="1600"/>
              <a:t>Fib(3)</a:t>
            </a:r>
          </a:p>
        </p:txBody>
      </p:sp>
      <p:cxnSp>
        <p:nvCxnSpPr>
          <p:cNvPr id="46088" name="Shape 10"/>
          <p:cNvCxnSpPr>
            <a:cxnSpLocks noChangeShapeType="1"/>
            <a:stCxn id="46085" idx="2"/>
            <a:endCxn id="46086" idx="0"/>
          </p:cNvCxnSpPr>
          <p:nvPr>
            <p:custDataLst>
              <p:tags r:id="rId7"/>
            </p:custDataLst>
          </p:nvPr>
        </p:nvCxnSpPr>
        <p:spPr bwMode="auto">
          <a:xfrm rot="10800000" flipV="1">
            <a:off x="3757613" y="4100513"/>
            <a:ext cx="385762" cy="384175"/>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089" name="Shape 12"/>
          <p:cNvCxnSpPr>
            <a:cxnSpLocks noChangeShapeType="1"/>
            <a:stCxn id="46085" idx="6"/>
            <a:endCxn id="46087" idx="0"/>
          </p:cNvCxnSpPr>
          <p:nvPr>
            <p:custDataLst>
              <p:tags r:id="rId8"/>
            </p:custDataLst>
          </p:nvPr>
        </p:nvCxnSpPr>
        <p:spPr bwMode="auto">
          <a:xfrm>
            <a:off x="4802188" y="4100513"/>
            <a:ext cx="455612" cy="384175"/>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0" name="TextBox 15"/>
          <p:cNvSpPr txBox="1">
            <a:spLocks noChangeArrowheads="1"/>
          </p:cNvSpPr>
          <p:nvPr>
            <p:custDataLst>
              <p:tags r:id="rId9"/>
            </p:custDataLst>
          </p:nvPr>
        </p:nvSpPr>
        <p:spPr bwMode="auto">
          <a:xfrm>
            <a:off x="4427538" y="6381750"/>
            <a:ext cx="4672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Already discussed Day 1.. Skipping.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custDataLst>
              <p:tags r:id="rId1"/>
            </p:custDataLst>
          </p:nvPr>
        </p:nvSpPr>
        <p:spPr/>
        <p:txBody>
          <a:bodyPr/>
          <a:lstStyle/>
          <a:p>
            <a:r>
              <a:rPr lang="en-CA" smtClean="0"/>
              <a:t>Fixing Fib: Requires Iteration?</a:t>
            </a:r>
          </a:p>
        </p:txBody>
      </p:sp>
      <p:sp>
        <p:nvSpPr>
          <p:cNvPr id="47107" name="Content Placeholder 2"/>
          <p:cNvSpPr>
            <a:spLocks noGrp="1"/>
          </p:cNvSpPr>
          <p:nvPr>
            <p:ph idx="1"/>
            <p:custDataLst>
              <p:tags r:id="rId2"/>
            </p:custDataLst>
          </p:nvPr>
        </p:nvSpPr>
        <p:spPr/>
        <p:txBody>
          <a:bodyPr/>
          <a:lstStyle/>
          <a:p>
            <a:pPr>
              <a:buFontTx/>
              <a:buNone/>
            </a:pPr>
            <a:r>
              <a:rPr lang="en-US" smtClean="0"/>
              <a:t>What we really want is to “share” nodes in the recursion tree:</a:t>
            </a:r>
          </a:p>
        </p:txBody>
      </p:sp>
      <p:sp>
        <p:nvSpPr>
          <p:cNvPr id="4710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EFA621-D185-4670-9257-11A8A56267F9}" type="slidenum">
              <a:rPr lang="en-US" sz="1400" smtClean="0"/>
              <a:pPr/>
              <a:t>45</a:t>
            </a:fld>
            <a:endParaRPr lang="en-US" sz="1400" smtClean="0"/>
          </a:p>
        </p:txBody>
      </p:sp>
      <p:sp>
        <p:nvSpPr>
          <p:cNvPr id="47109" name="Oval 4"/>
          <p:cNvSpPr>
            <a:spLocks noChangeAspect="1"/>
          </p:cNvSpPr>
          <p:nvPr>
            <p:custDataLst>
              <p:tags r:id="rId4"/>
            </p:custDataLst>
          </p:nvPr>
        </p:nvSpPr>
        <p:spPr bwMode="auto">
          <a:xfrm>
            <a:off x="4699000" y="2913063"/>
            <a:ext cx="658813" cy="658812"/>
          </a:xfrm>
          <a:prstGeom prst="ellipse">
            <a:avLst/>
          </a:prstGeom>
          <a:solidFill>
            <a:schemeClr val="accent1"/>
          </a:solidFill>
          <a:ln w="9525" algn="ctr">
            <a:solidFill>
              <a:schemeClr val="tx1"/>
            </a:solidFill>
            <a:round/>
            <a:headEnd/>
            <a:tailEnd/>
          </a:ln>
        </p:spPr>
        <p:txBody>
          <a:bodyPr/>
          <a:lstStyle/>
          <a:p>
            <a:pPr algn="ctr"/>
            <a:r>
              <a:rPr lang="en-CA" sz="1600"/>
              <a:t>Fib(5)</a:t>
            </a:r>
          </a:p>
        </p:txBody>
      </p:sp>
      <p:sp>
        <p:nvSpPr>
          <p:cNvPr id="47110" name="Oval 5"/>
          <p:cNvSpPr>
            <a:spLocks noChangeAspect="1"/>
          </p:cNvSpPr>
          <p:nvPr>
            <p:custDataLst>
              <p:tags r:id="rId5"/>
            </p:custDataLst>
          </p:nvPr>
        </p:nvSpPr>
        <p:spPr bwMode="auto">
          <a:xfrm>
            <a:off x="3984625" y="3627438"/>
            <a:ext cx="658813" cy="658812"/>
          </a:xfrm>
          <a:prstGeom prst="ellipse">
            <a:avLst/>
          </a:prstGeom>
          <a:solidFill>
            <a:schemeClr val="accent1"/>
          </a:solidFill>
          <a:ln w="9525" algn="ctr">
            <a:solidFill>
              <a:schemeClr val="tx1"/>
            </a:solidFill>
            <a:round/>
            <a:headEnd/>
            <a:tailEnd/>
          </a:ln>
        </p:spPr>
        <p:txBody>
          <a:bodyPr/>
          <a:lstStyle/>
          <a:p>
            <a:pPr algn="ctr"/>
            <a:r>
              <a:rPr lang="en-CA" sz="1600"/>
              <a:t>Fib(4)</a:t>
            </a:r>
          </a:p>
        </p:txBody>
      </p:sp>
      <p:cxnSp>
        <p:nvCxnSpPr>
          <p:cNvPr id="47111" name="Shape 7"/>
          <p:cNvCxnSpPr>
            <a:cxnSpLocks noChangeShapeType="1"/>
            <a:stCxn id="47109" idx="2"/>
            <a:endCxn id="47110" idx="0"/>
          </p:cNvCxnSpPr>
          <p:nvPr>
            <p:custDataLst>
              <p:tags r:id="rId6"/>
            </p:custDataLst>
          </p:nvPr>
        </p:nvCxnSpPr>
        <p:spPr bwMode="auto">
          <a:xfrm rot="10800000" flipV="1">
            <a:off x="4314825" y="3243263"/>
            <a:ext cx="384175" cy="384175"/>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112" name="Oval 11"/>
          <p:cNvSpPr>
            <a:spLocks noChangeAspect="1"/>
          </p:cNvSpPr>
          <p:nvPr>
            <p:custDataLst>
              <p:tags r:id="rId7"/>
            </p:custDataLst>
          </p:nvPr>
        </p:nvSpPr>
        <p:spPr bwMode="auto">
          <a:xfrm>
            <a:off x="3413125" y="4484688"/>
            <a:ext cx="658813" cy="658812"/>
          </a:xfrm>
          <a:prstGeom prst="ellipse">
            <a:avLst/>
          </a:prstGeom>
          <a:solidFill>
            <a:schemeClr val="accent1"/>
          </a:solidFill>
          <a:ln w="9525" algn="ctr">
            <a:solidFill>
              <a:schemeClr val="tx1"/>
            </a:solidFill>
            <a:round/>
            <a:headEnd/>
            <a:tailEnd/>
          </a:ln>
        </p:spPr>
        <p:txBody>
          <a:bodyPr/>
          <a:lstStyle/>
          <a:p>
            <a:pPr algn="ctr"/>
            <a:r>
              <a:rPr lang="en-CA" sz="1600"/>
              <a:t>Fib(3)</a:t>
            </a:r>
          </a:p>
        </p:txBody>
      </p:sp>
      <p:sp>
        <p:nvSpPr>
          <p:cNvPr id="47113" name="Oval 12"/>
          <p:cNvSpPr>
            <a:spLocks noChangeAspect="1"/>
          </p:cNvSpPr>
          <p:nvPr>
            <p:custDataLst>
              <p:tags r:id="rId8"/>
            </p:custDataLst>
          </p:nvPr>
        </p:nvSpPr>
        <p:spPr bwMode="auto">
          <a:xfrm>
            <a:off x="2841625" y="5341938"/>
            <a:ext cx="658813" cy="658812"/>
          </a:xfrm>
          <a:prstGeom prst="ellipse">
            <a:avLst/>
          </a:prstGeom>
          <a:solidFill>
            <a:schemeClr val="accent1"/>
          </a:solidFill>
          <a:ln w="9525" algn="ctr">
            <a:solidFill>
              <a:schemeClr val="tx1"/>
            </a:solidFill>
            <a:round/>
            <a:headEnd/>
            <a:tailEnd/>
          </a:ln>
        </p:spPr>
        <p:txBody>
          <a:bodyPr/>
          <a:lstStyle/>
          <a:p>
            <a:pPr algn="ctr"/>
            <a:r>
              <a:rPr lang="en-CA" sz="1600"/>
              <a:t>Fib(2)</a:t>
            </a:r>
          </a:p>
        </p:txBody>
      </p:sp>
      <p:sp>
        <p:nvSpPr>
          <p:cNvPr id="47114" name="Oval 13"/>
          <p:cNvSpPr>
            <a:spLocks noChangeAspect="1"/>
          </p:cNvSpPr>
          <p:nvPr>
            <p:custDataLst>
              <p:tags r:id="rId9"/>
            </p:custDataLst>
          </p:nvPr>
        </p:nvSpPr>
        <p:spPr bwMode="auto">
          <a:xfrm>
            <a:off x="3984625" y="5341938"/>
            <a:ext cx="658813" cy="658812"/>
          </a:xfrm>
          <a:prstGeom prst="ellipse">
            <a:avLst/>
          </a:prstGeom>
          <a:solidFill>
            <a:schemeClr val="accent1"/>
          </a:solidFill>
          <a:ln w="9525" algn="ctr">
            <a:solidFill>
              <a:schemeClr val="tx1"/>
            </a:solidFill>
            <a:round/>
            <a:headEnd/>
            <a:tailEnd/>
          </a:ln>
        </p:spPr>
        <p:txBody>
          <a:bodyPr/>
          <a:lstStyle/>
          <a:p>
            <a:pPr algn="ctr"/>
            <a:r>
              <a:rPr lang="en-CA" sz="1600"/>
              <a:t>Fib(1)</a:t>
            </a:r>
          </a:p>
        </p:txBody>
      </p:sp>
      <p:cxnSp>
        <p:nvCxnSpPr>
          <p:cNvPr id="47115" name="Shape 15"/>
          <p:cNvCxnSpPr>
            <a:cxnSpLocks noChangeShapeType="1"/>
            <a:stCxn id="47112" idx="2"/>
            <a:endCxn id="47113" idx="0"/>
          </p:cNvCxnSpPr>
          <p:nvPr>
            <p:custDataLst>
              <p:tags r:id="rId10"/>
            </p:custDataLst>
          </p:nvPr>
        </p:nvCxnSpPr>
        <p:spPr bwMode="auto">
          <a:xfrm rot="10800000" flipV="1">
            <a:off x="3171825" y="4814888"/>
            <a:ext cx="241300" cy="5270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6" name="Shape 17"/>
          <p:cNvCxnSpPr>
            <a:cxnSpLocks noChangeShapeType="1"/>
            <a:stCxn id="47112" idx="6"/>
            <a:endCxn id="47114" idx="0"/>
          </p:cNvCxnSpPr>
          <p:nvPr>
            <p:custDataLst>
              <p:tags r:id="rId11"/>
            </p:custDataLst>
          </p:nvPr>
        </p:nvCxnSpPr>
        <p:spPr bwMode="auto">
          <a:xfrm>
            <a:off x="4071938" y="4814888"/>
            <a:ext cx="242887" cy="5270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7" name="Curved Connector 19"/>
          <p:cNvCxnSpPr>
            <a:cxnSpLocks noChangeShapeType="1"/>
            <a:stCxn id="47110" idx="2"/>
            <a:endCxn id="47112" idx="0"/>
          </p:cNvCxnSpPr>
          <p:nvPr>
            <p:custDataLst>
              <p:tags r:id="rId12"/>
            </p:custDataLst>
          </p:nvPr>
        </p:nvCxnSpPr>
        <p:spPr bwMode="auto">
          <a:xfrm rot="10800000" flipV="1">
            <a:off x="3743325" y="3957638"/>
            <a:ext cx="241300" cy="5270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8" name="Shape 23"/>
          <p:cNvCxnSpPr>
            <a:cxnSpLocks noChangeShapeType="1"/>
            <a:stCxn id="47110" idx="6"/>
            <a:endCxn id="47113" idx="7"/>
          </p:cNvCxnSpPr>
          <p:nvPr>
            <p:custDataLst>
              <p:tags r:id="rId13"/>
            </p:custDataLst>
          </p:nvPr>
        </p:nvCxnSpPr>
        <p:spPr bwMode="auto">
          <a:xfrm flipH="1">
            <a:off x="3403600" y="3957638"/>
            <a:ext cx="1239838" cy="1481137"/>
          </a:xfrm>
          <a:prstGeom prst="curvedConnector4">
            <a:avLst>
              <a:gd name="adj1" fmla="val -18444"/>
              <a:gd name="adj2" fmla="val 82537"/>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7119" name="Shape 25"/>
          <p:cNvCxnSpPr>
            <a:cxnSpLocks noChangeShapeType="1"/>
            <a:stCxn id="47109" idx="6"/>
            <a:endCxn id="47112" idx="7"/>
          </p:cNvCxnSpPr>
          <p:nvPr>
            <p:custDataLst>
              <p:tags r:id="rId14"/>
            </p:custDataLst>
          </p:nvPr>
        </p:nvCxnSpPr>
        <p:spPr bwMode="auto">
          <a:xfrm flipH="1">
            <a:off x="3975100" y="3243263"/>
            <a:ext cx="1382713" cy="1338262"/>
          </a:xfrm>
          <a:prstGeom prst="curvedConnector4">
            <a:avLst>
              <a:gd name="adj1" fmla="val -16537"/>
              <a:gd name="adj2" fmla="val 81458"/>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7120" name="TextBox 15"/>
          <p:cNvSpPr txBox="1">
            <a:spLocks noChangeArrowheads="1"/>
          </p:cNvSpPr>
          <p:nvPr>
            <p:custDataLst>
              <p:tags r:id="rId15"/>
            </p:custDataLst>
          </p:nvPr>
        </p:nvSpPr>
        <p:spPr bwMode="auto">
          <a:xfrm>
            <a:off x="4427538" y="6381750"/>
            <a:ext cx="4672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Already discussed Day 1.. Skipping.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custDataLst>
              <p:tags r:id="rId1"/>
            </p:custDataLst>
          </p:nvPr>
        </p:nvSpPr>
        <p:spPr/>
        <p:txBody>
          <a:bodyPr/>
          <a:lstStyle/>
          <a:p>
            <a:r>
              <a:rPr lang="en-CA" smtClean="0"/>
              <a:t>Fixing Fib with Iteration and “Dynamic Programming”</a:t>
            </a:r>
          </a:p>
        </p:txBody>
      </p:sp>
      <p:sp>
        <p:nvSpPr>
          <p:cNvPr id="48131" name="Content Placeholder 2"/>
          <p:cNvSpPr>
            <a:spLocks noGrp="1"/>
          </p:cNvSpPr>
          <p:nvPr>
            <p:ph idx="1"/>
            <p:custDataLst>
              <p:tags r:id="rId2"/>
            </p:custDataLst>
          </p:nvPr>
        </p:nvSpPr>
        <p:spPr/>
        <p:txBody>
          <a:bodyPr/>
          <a:lstStyle/>
          <a:p>
            <a:pPr>
              <a:buFontTx/>
              <a:buNone/>
            </a:pPr>
            <a:r>
              <a:rPr lang="en-US" smtClean="0"/>
              <a:t>Here’s one fix that “walks up” the left of the tree:</a:t>
            </a:r>
          </a:p>
          <a:p>
            <a:pPr>
              <a:buFontTx/>
              <a:buNone/>
            </a:pPr>
            <a:r>
              <a:rPr lang="en-US" sz="1800" b="1" smtClean="0">
                <a:latin typeface="Courier New" pitchFamily="49" charset="0"/>
                <a:cs typeface="Courier New" pitchFamily="49" charset="0"/>
              </a:rPr>
              <a:t>int fib_dp(int n)</a:t>
            </a:r>
          </a:p>
          <a:p>
            <a:pPr>
              <a:buFontTx/>
              <a:buNone/>
            </a:pPr>
            <a:r>
              <a:rPr lang="en-US" sz="1800" b="1" smtClean="0">
                <a:latin typeface="Courier New" pitchFamily="49" charset="0"/>
                <a:cs typeface="Courier New" pitchFamily="49" charset="0"/>
              </a:rPr>
              <a:t>{</a:t>
            </a:r>
          </a:p>
          <a:p>
            <a:pPr>
              <a:buFontTx/>
              <a:buNone/>
            </a:pPr>
            <a:r>
              <a:rPr lang="en-US" sz="1800" b="1" smtClean="0">
                <a:latin typeface="Courier New" pitchFamily="49" charset="0"/>
                <a:cs typeface="Courier New" pitchFamily="49" charset="0"/>
              </a:rPr>
              <a:t>  if (n == 1) return 1;</a:t>
            </a:r>
          </a:p>
          <a:p>
            <a:pPr>
              <a:buFontTx/>
              <a:buNone/>
            </a:pPr>
            <a:r>
              <a:rPr lang="en-US" sz="1800" b="1" smtClean="0">
                <a:latin typeface="Courier New" pitchFamily="49" charset="0"/>
                <a:cs typeface="Courier New" pitchFamily="49" charset="0"/>
              </a:rPr>
              <a:t>  int fib = 1, fib_old = 1;</a:t>
            </a:r>
          </a:p>
          <a:p>
            <a:pPr>
              <a:buFontTx/>
              <a:buNone/>
            </a:pPr>
            <a:r>
              <a:rPr lang="en-US" sz="1800" b="1" smtClean="0">
                <a:latin typeface="Courier New" pitchFamily="49" charset="0"/>
                <a:cs typeface="Courier New" pitchFamily="49" charset="0"/>
              </a:rPr>
              <a:t>  int i = 2;</a:t>
            </a:r>
          </a:p>
          <a:p>
            <a:pPr>
              <a:buFontTx/>
              <a:buNone/>
            </a:pPr>
            <a:r>
              <a:rPr lang="en-US" sz="1800" b="1" smtClean="0">
                <a:latin typeface="Courier New" pitchFamily="49" charset="0"/>
                <a:cs typeface="Courier New" pitchFamily="49" charset="0"/>
              </a:rPr>
              <a:t>  while (i &lt; n) {</a:t>
            </a:r>
          </a:p>
          <a:p>
            <a:pPr>
              <a:buFontTx/>
              <a:buNone/>
            </a:pPr>
            <a:r>
              <a:rPr lang="en-US" sz="1800" b="1" smtClean="0">
                <a:latin typeface="Courier New" pitchFamily="49" charset="0"/>
                <a:cs typeface="Courier New" pitchFamily="49" charset="0"/>
              </a:rPr>
              <a:t>    int fib_new = fib + fib_old;</a:t>
            </a:r>
          </a:p>
          <a:p>
            <a:pPr>
              <a:buFontTx/>
              <a:buNone/>
            </a:pPr>
            <a:r>
              <a:rPr lang="en-US" sz="1800" b="1" smtClean="0">
                <a:latin typeface="Courier New" pitchFamily="49" charset="0"/>
                <a:cs typeface="Courier New" pitchFamily="49" charset="0"/>
              </a:rPr>
              <a:t>    fib_old = fib;</a:t>
            </a:r>
          </a:p>
          <a:p>
            <a:pPr>
              <a:buFontTx/>
              <a:buNone/>
            </a:pPr>
            <a:r>
              <a:rPr lang="en-US" sz="1800" b="1" smtClean="0">
                <a:latin typeface="Courier New" pitchFamily="49" charset="0"/>
                <a:cs typeface="Courier New" pitchFamily="49" charset="0"/>
              </a:rPr>
              <a:t>    fib = fib_new;</a:t>
            </a:r>
          </a:p>
          <a:p>
            <a:pPr>
              <a:buFontTx/>
              <a:buNone/>
            </a:pPr>
            <a:r>
              <a:rPr lang="en-US" sz="1800" b="1" smtClean="0">
                <a:latin typeface="Courier New" pitchFamily="49" charset="0"/>
                <a:cs typeface="Courier New" pitchFamily="49" charset="0"/>
              </a:rPr>
              <a:t>    i++;</a:t>
            </a:r>
          </a:p>
          <a:p>
            <a:pPr>
              <a:buFontTx/>
              <a:buNone/>
            </a:pPr>
            <a:r>
              <a:rPr lang="en-US" sz="1800" b="1" smtClean="0">
                <a:latin typeface="Courier New" pitchFamily="49" charset="0"/>
                <a:cs typeface="Courier New" pitchFamily="49" charset="0"/>
              </a:rPr>
              <a:t>  }</a:t>
            </a:r>
          </a:p>
          <a:p>
            <a:pPr>
              <a:buFontTx/>
              <a:buNone/>
            </a:pPr>
            <a:r>
              <a:rPr lang="en-US" sz="1800" b="1" smtClean="0">
                <a:latin typeface="Courier New" pitchFamily="49" charset="0"/>
                <a:cs typeface="Courier New" pitchFamily="49" charset="0"/>
              </a:rPr>
              <a:t>  return fib;</a:t>
            </a:r>
          </a:p>
          <a:p>
            <a:pPr>
              <a:buFontTx/>
              <a:buNone/>
            </a:pPr>
            <a:r>
              <a:rPr lang="en-US" sz="1800" b="1" smtClean="0">
                <a:latin typeface="Courier New" pitchFamily="49" charset="0"/>
                <a:cs typeface="Courier New" pitchFamily="49" charset="0"/>
              </a:rPr>
              <a:t>}</a:t>
            </a:r>
          </a:p>
        </p:txBody>
      </p:sp>
      <p:sp>
        <p:nvSpPr>
          <p:cNvPr id="4813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105640-51C9-46FE-828B-A568AD15B4B9}" type="slidenum">
              <a:rPr lang="en-US" sz="1400" smtClean="0"/>
              <a:pPr/>
              <a:t>46</a:t>
            </a:fld>
            <a:endParaRPr lang="en-US" sz="1400" smtClean="0"/>
          </a:p>
        </p:txBody>
      </p:sp>
      <p:sp>
        <p:nvSpPr>
          <p:cNvPr id="48133" name="Oval 4"/>
          <p:cNvSpPr>
            <a:spLocks noChangeAspect="1"/>
          </p:cNvSpPr>
          <p:nvPr>
            <p:custDataLst>
              <p:tags r:id="rId4"/>
            </p:custDataLst>
          </p:nvPr>
        </p:nvSpPr>
        <p:spPr bwMode="auto">
          <a:xfrm>
            <a:off x="7643813" y="2913063"/>
            <a:ext cx="658812" cy="658812"/>
          </a:xfrm>
          <a:prstGeom prst="ellipse">
            <a:avLst/>
          </a:prstGeom>
          <a:solidFill>
            <a:schemeClr val="accent1"/>
          </a:solidFill>
          <a:ln w="9525" algn="ctr">
            <a:solidFill>
              <a:schemeClr val="tx1"/>
            </a:solidFill>
            <a:round/>
            <a:headEnd/>
            <a:tailEnd/>
          </a:ln>
        </p:spPr>
        <p:txBody>
          <a:bodyPr/>
          <a:lstStyle/>
          <a:p>
            <a:pPr algn="ctr"/>
            <a:r>
              <a:rPr lang="en-CA" sz="1600"/>
              <a:t>Fib(5)</a:t>
            </a:r>
          </a:p>
        </p:txBody>
      </p:sp>
      <p:sp>
        <p:nvSpPr>
          <p:cNvPr id="48134" name="Oval 5"/>
          <p:cNvSpPr>
            <a:spLocks noChangeAspect="1"/>
          </p:cNvSpPr>
          <p:nvPr>
            <p:custDataLst>
              <p:tags r:id="rId5"/>
            </p:custDataLst>
          </p:nvPr>
        </p:nvSpPr>
        <p:spPr bwMode="auto">
          <a:xfrm>
            <a:off x="6929438" y="3627438"/>
            <a:ext cx="658812" cy="658812"/>
          </a:xfrm>
          <a:prstGeom prst="ellipse">
            <a:avLst/>
          </a:prstGeom>
          <a:solidFill>
            <a:schemeClr val="accent1"/>
          </a:solidFill>
          <a:ln w="9525" algn="ctr">
            <a:solidFill>
              <a:schemeClr val="tx1"/>
            </a:solidFill>
            <a:round/>
            <a:headEnd/>
            <a:tailEnd/>
          </a:ln>
        </p:spPr>
        <p:txBody>
          <a:bodyPr/>
          <a:lstStyle/>
          <a:p>
            <a:pPr algn="ctr"/>
            <a:r>
              <a:rPr lang="en-CA" sz="1600"/>
              <a:t>Fib(4)</a:t>
            </a:r>
          </a:p>
        </p:txBody>
      </p:sp>
      <p:cxnSp>
        <p:nvCxnSpPr>
          <p:cNvPr id="48135" name="Shape 7"/>
          <p:cNvCxnSpPr>
            <a:cxnSpLocks noChangeShapeType="1"/>
            <a:stCxn id="48133" idx="2"/>
            <a:endCxn id="48134" idx="0"/>
          </p:cNvCxnSpPr>
          <p:nvPr>
            <p:custDataLst>
              <p:tags r:id="rId6"/>
            </p:custDataLst>
          </p:nvPr>
        </p:nvCxnSpPr>
        <p:spPr bwMode="auto">
          <a:xfrm rot="10800000" flipV="1">
            <a:off x="7258050" y="3243263"/>
            <a:ext cx="385763" cy="384175"/>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36" name="Oval 11"/>
          <p:cNvSpPr>
            <a:spLocks noChangeAspect="1"/>
          </p:cNvSpPr>
          <p:nvPr>
            <p:custDataLst>
              <p:tags r:id="rId7"/>
            </p:custDataLst>
          </p:nvPr>
        </p:nvSpPr>
        <p:spPr bwMode="auto">
          <a:xfrm>
            <a:off x="6357938" y="4484688"/>
            <a:ext cx="658812" cy="658812"/>
          </a:xfrm>
          <a:prstGeom prst="ellipse">
            <a:avLst/>
          </a:prstGeom>
          <a:solidFill>
            <a:schemeClr val="accent1"/>
          </a:solidFill>
          <a:ln w="9525" algn="ctr">
            <a:solidFill>
              <a:schemeClr val="tx1"/>
            </a:solidFill>
            <a:round/>
            <a:headEnd/>
            <a:tailEnd/>
          </a:ln>
        </p:spPr>
        <p:txBody>
          <a:bodyPr/>
          <a:lstStyle/>
          <a:p>
            <a:pPr algn="ctr"/>
            <a:r>
              <a:rPr lang="en-CA" sz="1600"/>
              <a:t>Fib(3)</a:t>
            </a:r>
          </a:p>
        </p:txBody>
      </p:sp>
      <p:sp>
        <p:nvSpPr>
          <p:cNvPr id="48137" name="Oval 12"/>
          <p:cNvSpPr>
            <a:spLocks noChangeAspect="1"/>
          </p:cNvSpPr>
          <p:nvPr>
            <p:custDataLst>
              <p:tags r:id="rId8"/>
            </p:custDataLst>
          </p:nvPr>
        </p:nvSpPr>
        <p:spPr bwMode="auto">
          <a:xfrm>
            <a:off x="5786438" y="5341938"/>
            <a:ext cx="658812" cy="658812"/>
          </a:xfrm>
          <a:prstGeom prst="ellipse">
            <a:avLst/>
          </a:prstGeom>
          <a:solidFill>
            <a:schemeClr val="accent1"/>
          </a:solidFill>
          <a:ln w="9525" algn="ctr">
            <a:solidFill>
              <a:schemeClr val="tx1"/>
            </a:solidFill>
            <a:round/>
            <a:headEnd/>
            <a:tailEnd/>
          </a:ln>
        </p:spPr>
        <p:txBody>
          <a:bodyPr/>
          <a:lstStyle/>
          <a:p>
            <a:pPr algn="ctr"/>
            <a:r>
              <a:rPr lang="en-CA" sz="1600"/>
              <a:t>Fib(2)</a:t>
            </a:r>
          </a:p>
        </p:txBody>
      </p:sp>
      <p:sp>
        <p:nvSpPr>
          <p:cNvPr id="48138" name="Oval 13"/>
          <p:cNvSpPr>
            <a:spLocks noChangeAspect="1"/>
          </p:cNvSpPr>
          <p:nvPr>
            <p:custDataLst>
              <p:tags r:id="rId9"/>
            </p:custDataLst>
          </p:nvPr>
        </p:nvSpPr>
        <p:spPr bwMode="auto">
          <a:xfrm>
            <a:off x="6929438" y="5341938"/>
            <a:ext cx="658812" cy="658812"/>
          </a:xfrm>
          <a:prstGeom prst="ellipse">
            <a:avLst/>
          </a:prstGeom>
          <a:solidFill>
            <a:schemeClr val="accent1"/>
          </a:solidFill>
          <a:ln w="9525" algn="ctr">
            <a:solidFill>
              <a:schemeClr val="tx1"/>
            </a:solidFill>
            <a:round/>
            <a:headEnd/>
            <a:tailEnd/>
          </a:ln>
        </p:spPr>
        <p:txBody>
          <a:bodyPr/>
          <a:lstStyle/>
          <a:p>
            <a:pPr algn="ctr"/>
            <a:r>
              <a:rPr lang="en-CA" sz="1600"/>
              <a:t>Fib(1)</a:t>
            </a:r>
          </a:p>
        </p:txBody>
      </p:sp>
      <p:cxnSp>
        <p:nvCxnSpPr>
          <p:cNvPr id="48139" name="Shape 15"/>
          <p:cNvCxnSpPr>
            <a:cxnSpLocks noChangeShapeType="1"/>
            <a:stCxn id="48136" idx="2"/>
            <a:endCxn id="48137" idx="0"/>
          </p:cNvCxnSpPr>
          <p:nvPr>
            <p:custDataLst>
              <p:tags r:id="rId10"/>
            </p:custDataLst>
          </p:nvPr>
        </p:nvCxnSpPr>
        <p:spPr bwMode="auto">
          <a:xfrm rot="10800000" flipV="1">
            <a:off x="6115050" y="4814888"/>
            <a:ext cx="242888" cy="5270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40" name="Shape 17"/>
          <p:cNvCxnSpPr>
            <a:cxnSpLocks noChangeShapeType="1"/>
            <a:stCxn id="48136" idx="6"/>
            <a:endCxn id="48138" idx="0"/>
          </p:cNvCxnSpPr>
          <p:nvPr>
            <p:custDataLst>
              <p:tags r:id="rId11"/>
            </p:custDataLst>
          </p:nvPr>
        </p:nvCxnSpPr>
        <p:spPr bwMode="auto">
          <a:xfrm>
            <a:off x="7016750" y="4814888"/>
            <a:ext cx="241300" cy="5270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41" name="Curved Connector 19"/>
          <p:cNvCxnSpPr>
            <a:cxnSpLocks noChangeShapeType="1"/>
            <a:stCxn id="48134" idx="2"/>
            <a:endCxn id="48136" idx="0"/>
          </p:cNvCxnSpPr>
          <p:nvPr>
            <p:custDataLst>
              <p:tags r:id="rId12"/>
            </p:custDataLst>
          </p:nvPr>
        </p:nvCxnSpPr>
        <p:spPr bwMode="auto">
          <a:xfrm rot="10800000" flipV="1">
            <a:off x="6686550" y="3957638"/>
            <a:ext cx="242888" cy="5270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42" name="Shape 23"/>
          <p:cNvCxnSpPr>
            <a:cxnSpLocks noChangeShapeType="1"/>
            <a:stCxn id="48134" idx="6"/>
            <a:endCxn id="48137" idx="7"/>
          </p:cNvCxnSpPr>
          <p:nvPr>
            <p:custDataLst>
              <p:tags r:id="rId13"/>
            </p:custDataLst>
          </p:nvPr>
        </p:nvCxnSpPr>
        <p:spPr bwMode="auto">
          <a:xfrm flipH="1">
            <a:off x="6348413" y="3957638"/>
            <a:ext cx="1239837" cy="1481137"/>
          </a:xfrm>
          <a:prstGeom prst="curvedConnector4">
            <a:avLst>
              <a:gd name="adj1" fmla="val -18444"/>
              <a:gd name="adj2" fmla="val 82537"/>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8143" name="Shape 25"/>
          <p:cNvCxnSpPr>
            <a:cxnSpLocks noChangeShapeType="1"/>
            <a:stCxn id="48133" idx="6"/>
            <a:endCxn id="48136" idx="7"/>
          </p:cNvCxnSpPr>
          <p:nvPr>
            <p:custDataLst>
              <p:tags r:id="rId14"/>
            </p:custDataLst>
          </p:nvPr>
        </p:nvCxnSpPr>
        <p:spPr bwMode="auto">
          <a:xfrm flipH="1">
            <a:off x="6919913" y="3243263"/>
            <a:ext cx="1382712" cy="1338262"/>
          </a:xfrm>
          <a:prstGeom prst="curvedConnector4">
            <a:avLst>
              <a:gd name="adj1" fmla="val -16537"/>
              <a:gd name="adj2" fmla="val 81458"/>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8144" name="TextBox 16"/>
          <p:cNvSpPr txBox="1">
            <a:spLocks noChangeArrowheads="1"/>
          </p:cNvSpPr>
          <p:nvPr>
            <p:custDataLst>
              <p:tags r:id="rId15"/>
            </p:custDataLst>
          </p:nvPr>
        </p:nvSpPr>
        <p:spPr bwMode="auto">
          <a:xfrm>
            <a:off x="4427538" y="6381750"/>
            <a:ext cx="4672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Already discussed Day 1.. Skipping.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custDataLst>
              <p:tags r:id="rId1"/>
            </p:custDataLst>
          </p:nvPr>
        </p:nvSpPr>
        <p:spPr/>
        <p:txBody>
          <a:bodyPr/>
          <a:lstStyle/>
          <a:p>
            <a:r>
              <a:rPr lang="en-CA" smtClean="0"/>
              <a:t>Fixing Fib with Recursion and “Memoizing”</a:t>
            </a:r>
          </a:p>
        </p:txBody>
      </p:sp>
      <p:sp>
        <p:nvSpPr>
          <p:cNvPr id="49155" name="Content Placeholder 2"/>
          <p:cNvSpPr>
            <a:spLocks noGrp="1"/>
          </p:cNvSpPr>
          <p:nvPr>
            <p:ph idx="1"/>
            <p:custDataLst>
              <p:tags r:id="rId2"/>
            </p:custDataLst>
          </p:nvPr>
        </p:nvSpPr>
        <p:spPr/>
        <p:txBody>
          <a:bodyPr/>
          <a:lstStyle/>
          <a:p>
            <a:pPr>
              <a:buFontTx/>
              <a:buNone/>
            </a:pPr>
            <a:r>
              <a:rPr lang="en-US" smtClean="0"/>
              <a:t>Here’s another fix that just takes note of problems it’s solved before:</a:t>
            </a:r>
          </a:p>
          <a:p>
            <a:pPr>
              <a:buFontTx/>
              <a:buNone/>
            </a:pPr>
            <a:r>
              <a:rPr lang="en-US" sz="1800" b="1" smtClean="0">
                <a:latin typeface="Courier New" pitchFamily="49" charset="0"/>
                <a:cs typeface="Courier New" pitchFamily="49" charset="0"/>
              </a:rPr>
              <a:t>int[] fib_solns = new int[large_enough]; // init to 0</a:t>
            </a:r>
          </a:p>
          <a:p>
            <a:pPr>
              <a:buFontTx/>
              <a:buNone/>
            </a:pPr>
            <a:r>
              <a:rPr lang="en-US" sz="1800" b="1" smtClean="0">
                <a:latin typeface="Courier New" pitchFamily="49" charset="0"/>
                <a:cs typeface="Courier New" pitchFamily="49" charset="0"/>
              </a:rPr>
              <a:t>fib_solns[1] = 1;</a:t>
            </a:r>
          </a:p>
          <a:p>
            <a:pPr>
              <a:buFontTx/>
              <a:buNone/>
            </a:pPr>
            <a:r>
              <a:rPr lang="en-US" sz="1800" b="1" smtClean="0">
                <a:latin typeface="Courier New" pitchFamily="49" charset="0"/>
                <a:cs typeface="Courier New" pitchFamily="49" charset="0"/>
              </a:rPr>
              <a:t>fib_solns[2] = 1;</a:t>
            </a:r>
          </a:p>
          <a:p>
            <a:pPr>
              <a:buFontTx/>
              <a:buNone/>
            </a:pPr>
            <a:r>
              <a:rPr lang="en-US" sz="1800" b="1" smtClean="0">
                <a:latin typeface="Courier New" pitchFamily="49" charset="0"/>
                <a:cs typeface="Courier New" pitchFamily="49" charset="0"/>
              </a:rPr>
              <a:t>int fib_memo(int n)</a:t>
            </a:r>
          </a:p>
          <a:p>
            <a:pPr>
              <a:buFontTx/>
              <a:buNone/>
            </a:pPr>
            <a:r>
              <a:rPr lang="en-US" sz="1800" b="1" smtClean="0">
                <a:latin typeface="Courier New" pitchFamily="49" charset="0"/>
                <a:cs typeface="Courier New" pitchFamily="49" charset="0"/>
              </a:rPr>
              <a:t>{</a:t>
            </a:r>
          </a:p>
          <a:p>
            <a:pPr>
              <a:buFontTx/>
              <a:buNone/>
            </a:pPr>
            <a:r>
              <a:rPr lang="en-US" sz="1800" b="1" smtClean="0">
                <a:latin typeface="Courier New" pitchFamily="49" charset="0"/>
                <a:cs typeface="Courier New" pitchFamily="49" charset="0"/>
              </a:rPr>
              <a:t>  // If we don’t know the answer…</a:t>
            </a:r>
          </a:p>
          <a:p>
            <a:pPr>
              <a:buFontTx/>
              <a:buNone/>
            </a:pPr>
            <a:r>
              <a:rPr lang="en-US" sz="1800" b="1" smtClean="0">
                <a:latin typeface="Courier New" pitchFamily="49" charset="0"/>
                <a:cs typeface="Courier New" pitchFamily="49" charset="0"/>
              </a:rPr>
              <a:t>  if (fib_solns[n] == 0)</a:t>
            </a:r>
          </a:p>
          <a:p>
            <a:pPr>
              <a:buFontTx/>
              <a:buNone/>
            </a:pPr>
            <a:r>
              <a:rPr lang="en-US" sz="1800" b="1" smtClean="0">
                <a:latin typeface="Courier New" pitchFamily="49" charset="0"/>
                <a:cs typeface="Courier New" pitchFamily="49" charset="0"/>
              </a:rPr>
              <a:t>    fib_solns[n] = fib_memo(n-1) + </a:t>
            </a:r>
          </a:p>
          <a:p>
            <a:pPr>
              <a:buFontTx/>
              <a:buNone/>
            </a:pPr>
            <a:r>
              <a:rPr lang="en-US" sz="1800" b="1" smtClean="0">
                <a:latin typeface="Courier New" pitchFamily="49" charset="0"/>
                <a:cs typeface="Courier New" pitchFamily="49" charset="0"/>
              </a:rPr>
              <a:t>                   fib_memo(n-2);</a:t>
            </a:r>
          </a:p>
          <a:p>
            <a:pPr>
              <a:buFontTx/>
              <a:buNone/>
            </a:pPr>
            <a:r>
              <a:rPr lang="en-US" sz="1800" b="1" smtClean="0">
                <a:latin typeface="Courier New" pitchFamily="49" charset="0"/>
                <a:cs typeface="Courier New" pitchFamily="49" charset="0"/>
              </a:rPr>
              <a:t>  return fib_solns[n];</a:t>
            </a:r>
          </a:p>
          <a:p>
            <a:pPr>
              <a:buFontTx/>
              <a:buNone/>
            </a:pPr>
            <a:r>
              <a:rPr lang="en-US" sz="1800" b="1" smtClean="0">
                <a:latin typeface="Courier New" pitchFamily="49" charset="0"/>
                <a:cs typeface="Courier New" pitchFamily="49" charset="0"/>
              </a:rPr>
              <a:t>}</a:t>
            </a:r>
          </a:p>
        </p:txBody>
      </p:sp>
      <p:sp>
        <p:nvSpPr>
          <p:cNvPr id="4915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4D6BA4-E3C0-4A0C-886E-4F18AB8C7CC2}" type="slidenum">
              <a:rPr lang="en-US" sz="1400" smtClean="0"/>
              <a:pPr/>
              <a:t>47</a:t>
            </a:fld>
            <a:endParaRPr lang="en-US" sz="1400" smtClean="0"/>
          </a:p>
        </p:txBody>
      </p:sp>
      <p:sp>
        <p:nvSpPr>
          <p:cNvPr id="49157" name="Oval 4"/>
          <p:cNvSpPr>
            <a:spLocks noChangeAspect="1"/>
          </p:cNvSpPr>
          <p:nvPr>
            <p:custDataLst>
              <p:tags r:id="rId4"/>
            </p:custDataLst>
          </p:nvPr>
        </p:nvSpPr>
        <p:spPr bwMode="auto">
          <a:xfrm>
            <a:off x="7842250" y="3413125"/>
            <a:ext cx="658813" cy="658813"/>
          </a:xfrm>
          <a:prstGeom prst="ellipse">
            <a:avLst/>
          </a:prstGeom>
          <a:solidFill>
            <a:schemeClr val="accent1"/>
          </a:solidFill>
          <a:ln w="9525" algn="ctr">
            <a:solidFill>
              <a:schemeClr val="tx1"/>
            </a:solidFill>
            <a:round/>
            <a:headEnd/>
            <a:tailEnd/>
          </a:ln>
        </p:spPr>
        <p:txBody>
          <a:bodyPr/>
          <a:lstStyle/>
          <a:p>
            <a:pPr algn="ctr"/>
            <a:r>
              <a:rPr lang="en-CA" sz="1600"/>
              <a:t>Fib(5)</a:t>
            </a:r>
          </a:p>
        </p:txBody>
      </p:sp>
      <p:sp>
        <p:nvSpPr>
          <p:cNvPr id="49158" name="Oval 5"/>
          <p:cNvSpPr>
            <a:spLocks noChangeAspect="1"/>
          </p:cNvSpPr>
          <p:nvPr>
            <p:custDataLst>
              <p:tags r:id="rId5"/>
            </p:custDataLst>
          </p:nvPr>
        </p:nvSpPr>
        <p:spPr bwMode="auto">
          <a:xfrm>
            <a:off x="7127875" y="4127500"/>
            <a:ext cx="658813" cy="658813"/>
          </a:xfrm>
          <a:prstGeom prst="ellipse">
            <a:avLst/>
          </a:prstGeom>
          <a:solidFill>
            <a:schemeClr val="accent1"/>
          </a:solidFill>
          <a:ln w="9525" algn="ctr">
            <a:solidFill>
              <a:schemeClr val="tx1"/>
            </a:solidFill>
            <a:round/>
            <a:headEnd/>
            <a:tailEnd/>
          </a:ln>
        </p:spPr>
        <p:txBody>
          <a:bodyPr/>
          <a:lstStyle/>
          <a:p>
            <a:pPr algn="ctr"/>
            <a:r>
              <a:rPr lang="en-CA" sz="1600"/>
              <a:t>Fib(4)</a:t>
            </a:r>
          </a:p>
        </p:txBody>
      </p:sp>
      <p:cxnSp>
        <p:nvCxnSpPr>
          <p:cNvPr id="49159" name="Shape 7"/>
          <p:cNvCxnSpPr>
            <a:cxnSpLocks noChangeShapeType="1"/>
            <a:stCxn id="49157" idx="2"/>
            <a:endCxn id="49158" idx="0"/>
          </p:cNvCxnSpPr>
          <p:nvPr>
            <p:custDataLst>
              <p:tags r:id="rId6"/>
            </p:custDataLst>
          </p:nvPr>
        </p:nvCxnSpPr>
        <p:spPr bwMode="auto">
          <a:xfrm rot="10800000" flipV="1">
            <a:off x="7458075" y="3743325"/>
            <a:ext cx="384175" cy="384175"/>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9160" name="Oval 11"/>
          <p:cNvSpPr>
            <a:spLocks noChangeAspect="1"/>
          </p:cNvSpPr>
          <p:nvPr>
            <p:custDataLst>
              <p:tags r:id="rId7"/>
            </p:custDataLst>
          </p:nvPr>
        </p:nvSpPr>
        <p:spPr bwMode="auto">
          <a:xfrm>
            <a:off x="6556375" y="4984750"/>
            <a:ext cx="658813" cy="658813"/>
          </a:xfrm>
          <a:prstGeom prst="ellipse">
            <a:avLst/>
          </a:prstGeom>
          <a:solidFill>
            <a:schemeClr val="accent1"/>
          </a:solidFill>
          <a:ln w="9525" algn="ctr">
            <a:solidFill>
              <a:schemeClr val="tx1"/>
            </a:solidFill>
            <a:round/>
            <a:headEnd/>
            <a:tailEnd/>
          </a:ln>
        </p:spPr>
        <p:txBody>
          <a:bodyPr/>
          <a:lstStyle/>
          <a:p>
            <a:pPr algn="ctr"/>
            <a:r>
              <a:rPr lang="en-CA" sz="1600"/>
              <a:t>Fib(3)</a:t>
            </a:r>
          </a:p>
        </p:txBody>
      </p:sp>
      <p:sp>
        <p:nvSpPr>
          <p:cNvPr id="49161" name="Oval 12"/>
          <p:cNvSpPr>
            <a:spLocks noChangeAspect="1"/>
          </p:cNvSpPr>
          <p:nvPr>
            <p:custDataLst>
              <p:tags r:id="rId8"/>
            </p:custDataLst>
          </p:nvPr>
        </p:nvSpPr>
        <p:spPr bwMode="auto">
          <a:xfrm>
            <a:off x="5984875" y="5842000"/>
            <a:ext cx="658813" cy="658813"/>
          </a:xfrm>
          <a:prstGeom prst="ellipse">
            <a:avLst/>
          </a:prstGeom>
          <a:solidFill>
            <a:schemeClr val="accent1"/>
          </a:solidFill>
          <a:ln w="9525" algn="ctr">
            <a:solidFill>
              <a:schemeClr val="tx1"/>
            </a:solidFill>
            <a:round/>
            <a:headEnd/>
            <a:tailEnd/>
          </a:ln>
        </p:spPr>
        <p:txBody>
          <a:bodyPr/>
          <a:lstStyle/>
          <a:p>
            <a:pPr algn="ctr"/>
            <a:r>
              <a:rPr lang="en-CA" sz="1600"/>
              <a:t>Fib(2)</a:t>
            </a:r>
          </a:p>
        </p:txBody>
      </p:sp>
      <p:sp>
        <p:nvSpPr>
          <p:cNvPr id="49162" name="Oval 13"/>
          <p:cNvSpPr>
            <a:spLocks noChangeAspect="1"/>
          </p:cNvSpPr>
          <p:nvPr>
            <p:custDataLst>
              <p:tags r:id="rId9"/>
            </p:custDataLst>
          </p:nvPr>
        </p:nvSpPr>
        <p:spPr bwMode="auto">
          <a:xfrm>
            <a:off x="7127875" y="5842000"/>
            <a:ext cx="658813" cy="658813"/>
          </a:xfrm>
          <a:prstGeom prst="ellipse">
            <a:avLst/>
          </a:prstGeom>
          <a:solidFill>
            <a:schemeClr val="accent1"/>
          </a:solidFill>
          <a:ln w="9525" algn="ctr">
            <a:solidFill>
              <a:schemeClr val="tx1"/>
            </a:solidFill>
            <a:round/>
            <a:headEnd/>
            <a:tailEnd/>
          </a:ln>
        </p:spPr>
        <p:txBody>
          <a:bodyPr/>
          <a:lstStyle/>
          <a:p>
            <a:pPr algn="ctr"/>
            <a:r>
              <a:rPr lang="en-CA" sz="1600"/>
              <a:t>Fib(1)</a:t>
            </a:r>
          </a:p>
        </p:txBody>
      </p:sp>
      <p:cxnSp>
        <p:nvCxnSpPr>
          <p:cNvPr id="49163" name="Shape 15"/>
          <p:cNvCxnSpPr>
            <a:cxnSpLocks noChangeShapeType="1"/>
            <a:stCxn id="49160" idx="2"/>
            <a:endCxn id="49161" idx="0"/>
          </p:cNvCxnSpPr>
          <p:nvPr>
            <p:custDataLst>
              <p:tags r:id="rId10"/>
            </p:custDataLst>
          </p:nvPr>
        </p:nvCxnSpPr>
        <p:spPr bwMode="auto">
          <a:xfrm rot="10800000" flipV="1">
            <a:off x="6315075" y="5314950"/>
            <a:ext cx="241300" cy="5270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9164" name="Shape 17"/>
          <p:cNvCxnSpPr>
            <a:cxnSpLocks noChangeShapeType="1"/>
            <a:stCxn id="49160" idx="6"/>
            <a:endCxn id="49162" idx="0"/>
          </p:cNvCxnSpPr>
          <p:nvPr>
            <p:custDataLst>
              <p:tags r:id="rId11"/>
            </p:custDataLst>
          </p:nvPr>
        </p:nvCxnSpPr>
        <p:spPr bwMode="auto">
          <a:xfrm>
            <a:off x="7215188" y="5314950"/>
            <a:ext cx="242887" cy="5270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9165" name="Curved Connector 19"/>
          <p:cNvCxnSpPr>
            <a:cxnSpLocks noChangeShapeType="1"/>
            <a:stCxn id="49158" idx="2"/>
            <a:endCxn id="49160" idx="0"/>
          </p:cNvCxnSpPr>
          <p:nvPr>
            <p:custDataLst>
              <p:tags r:id="rId12"/>
            </p:custDataLst>
          </p:nvPr>
        </p:nvCxnSpPr>
        <p:spPr bwMode="auto">
          <a:xfrm rot="10800000" flipV="1">
            <a:off x="6886575" y="4457700"/>
            <a:ext cx="241300" cy="527050"/>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9166" name="Shape 23"/>
          <p:cNvCxnSpPr>
            <a:cxnSpLocks noChangeShapeType="1"/>
            <a:stCxn id="49158" idx="6"/>
            <a:endCxn id="49161" idx="7"/>
          </p:cNvCxnSpPr>
          <p:nvPr>
            <p:custDataLst>
              <p:tags r:id="rId13"/>
            </p:custDataLst>
          </p:nvPr>
        </p:nvCxnSpPr>
        <p:spPr bwMode="auto">
          <a:xfrm flipH="1">
            <a:off x="6546850" y="4457700"/>
            <a:ext cx="1239838" cy="1481138"/>
          </a:xfrm>
          <a:prstGeom prst="curvedConnector4">
            <a:avLst>
              <a:gd name="adj1" fmla="val -18444"/>
              <a:gd name="adj2" fmla="val 82537"/>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9167" name="Shape 25"/>
          <p:cNvCxnSpPr>
            <a:cxnSpLocks noChangeShapeType="1"/>
            <a:stCxn id="49157" idx="6"/>
            <a:endCxn id="49160" idx="7"/>
          </p:cNvCxnSpPr>
          <p:nvPr>
            <p:custDataLst>
              <p:tags r:id="rId14"/>
            </p:custDataLst>
          </p:nvPr>
        </p:nvCxnSpPr>
        <p:spPr bwMode="auto">
          <a:xfrm flipH="1">
            <a:off x="7118350" y="3743325"/>
            <a:ext cx="1382713" cy="1338263"/>
          </a:xfrm>
          <a:prstGeom prst="curvedConnector4">
            <a:avLst>
              <a:gd name="adj1" fmla="val -16537"/>
              <a:gd name="adj2" fmla="val 81458"/>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9168" name="TextBox 15"/>
          <p:cNvSpPr txBox="1">
            <a:spLocks noChangeArrowheads="1"/>
          </p:cNvSpPr>
          <p:nvPr>
            <p:custDataLst>
              <p:tags r:id="rId15"/>
            </p:custDataLst>
          </p:nvPr>
        </p:nvSpPr>
        <p:spPr bwMode="auto">
          <a:xfrm>
            <a:off x="4427538" y="6381750"/>
            <a:ext cx="4672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Already discussed Day 1.. Skipping.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custDataLst>
              <p:tags r:id="rId1"/>
            </p:custDataLst>
          </p:nvPr>
        </p:nvSpPr>
        <p:spPr/>
        <p:txBody>
          <a:bodyPr/>
          <a:lstStyle/>
          <a:p>
            <a:r>
              <a:rPr lang="en-CA" smtClean="0"/>
              <a:t>Fixing Fib with Recursion and Pure Functional Programming</a:t>
            </a:r>
          </a:p>
        </p:txBody>
      </p:sp>
      <p:sp>
        <p:nvSpPr>
          <p:cNvPr id="50179" name="Content Placeholder 2"/>
          <p:cNvSpPr>
            <a:spLocks noGrp="1"/>
          </p:cNvSpPr>
          <p:nvPr>
            <p:ph idx="1"/>
            <p:custDataLst>
              <p:tags r:id="rId2"/>
            </p:custDataLst>
          </p:nvPr>
        </p:nvSpPr>
        <p:spPr/>
        <p:txBody>
          <a:bodyPr/>
          <a:lstStyle/>
          <a:p>
            <a:pPr>
              <a:buFontTx/>
              <a:buNone/>
            </a:pPr>
            <a:r>
              <a:rPr lang="en-US" sz="2400" smtClean="0"/>
              <a:t>In a “pure functional” programming language (like Haskell and a subset of Racket), the interpreter </a:t>
            </a:r>
            <a:r>
              <a:rPr lang="en-US" sz="2400" i="1" smtClean="0"/>
              <a:t>can</a:t>
            </a:r>
            <a:r>
              <a:rPr lang="en-US" sz="2400" smtClean="0"/>
              <a:t> (but  may not) notice that nodes in the graph are the same and share them.</a:t>
            </a:r>
            <a:endParaRPr lang="en-US" sz="1600" b="1" smtClean="0">
              <a:latin typeface="Courier New" pitchFamily="49" charset="0"/>
              <a:cs typeface="Courier New" pitchFamily="49" charset="0"/>
            </a:endParaRPr>
          </a:p>
        </p:txBody>
      </p:sp>
      <p:sp>
        <p:nvSpPr>
          <p:cNvPr id="5018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DC1140B-6B52-4579-A8CF-DC6ED409B438}" type="slidenum">
              <a:rPr lang="en-US" sz="1400" smtClean="0"/>
              <a:pPr/>
              <a:t>48</a:t>
            </a:fld>
            <a:endParaRPr lang="en-US" sz="1400" smtClean="0"/>
          </a:p>
        </p:txBody>
      </p:sp>
      <p:sp>
        <p:nvSpPr>
          <p:cNvPr id="50181" name="Oval 4"/>
          <p:cNvSpPr>
            <a:spLocks noChangeAspect="1"/>
          </p:cNvSpPr>
          <p:nvPr>
            <p:custDataLst>
              <p:tags r:id="rId4"/>
            </p:custDataLst>
          </p:nvPr>
        </p:nvSpPr>
        <p:spPr bwMode="auto">
          <a:xfrm>
            <a:off x="7715250" y="3143250"/>
            <a:ext cx="658813" cy="658813"/>
          </a:xfrm>
          <a:prstGeom prst="ellipse">
            <a:avLst/>
          </a:prstGeom>
          <a:solidFill>
            <a:schemeClr val="accent1"/>
          </a:solidFill>
          <a:ln w="9525" algn="ctr">
            <a:solidFill>
              <a:schemeClr val="tx1"/>
            </a:solidFill>
            <a:round/>
            <a:headEnd/>
            <a:tailEnd/>
          </a:ln>
        </p:spPr>
        <p:txBody>
          <a:bodyPr/>
          <a:lstStyle/>
          <a:p>
            <a:pPr algn="ctr"/>
            <a:r>
              <a:rPr lang="en-CA" sz="1600"/>
              <a:t>Fib(5)</a:t>
            </a:r>
          </a:p>
        </p:txBody>
      </p:sp>
      <p:sp>
        <p:nvSpPr>
          <p:cNvPr id="50182" name="Oval 5"/>
          <p:cNvSpPr>
            <a:spLocks noChangeAspect="1"/>
          </p:cNvSpPr>
          <p:nvPr>
            <p:custDataLst>
              <p:tags r:id="rId5"/>
            </p:custDataLst>
          </p:nvPr>
        </p:nvSpPr>
        <p:spPr bwMode="auto">
          <a:xfrm>
            <a:off x="7000875" y="3857625"/>
            <a:ext cx="658813" cy="658813"/>
          </a:xfrm>
          <a:prstGeom prst="ellipse">
            <a:avLst/>
          </a:prstGeom>
          <a:solidFill>
            <a:schemeClr val="accent1"/>
          </a:solidFill>
          <a:ln w="9525" algn="ctr">
            <a:solidFill>
              <a:schemeClr val="tx1"/>
            </a:solidFill>
            <a:round/>
            <a:headEnd/>
            <a:tailEnd/>
          </a:ln>
        </p:spPr>
        <p:txBody>
          <a:bodyPr/>
          <a:lstStyle/>
          <a:p>
            <a:pPr algn="ctr"/>
            <a:r>
              <a:rPr lang="en-CA" sz="1600"/>
              <a:t>Fib(4)</a:t>
            </a:r>
          </a:p>
        </p:txBody>
      </p:sp>
      <p:cxnSp>
        <p:nvCxnSpPr>
          <p:cNvPr id="50183" name="Shape 7"/>
          <p:cNvCxnSpPr>
            <a:cxnSpLocks noChangeShapeType="1"/>
            <a:stCxn id="50181" idx="2"/>
            <a:endCxn id="50182" idx="0"/>
          </p:cNvCxnSpPr>
          <p:nvPr>
            <p:custDataLst>
              <p:tags r:id="rId6"/>
            </p:custDataLst>
          </p:nvPr>
        </p:nvCxnSpPr>
        <p:spPr bwMode="auto">
          <a:xfrm rot="10800000" flipV="1">
            <a:off x="7329488" y="3471863"/>
            <a:ext cx="385762" cy="385762"/>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184" name="Oval 11"/>
          <p:cNvSpPr>
            <a:spLocks noChangeAspect="1"/>
          </p:cNvSpPr>
          <p:nvPr>
            <p:custDataLst>
              <p:tags r:id="rId7"/>
            </p:custDataLst>
          </p:nvPr>
        </p:nvSpPr>
        <p:spPr bwMode="auto">
          <a:xfrm>
            <a:off x="6429375" y="4714875"/>
            <a:ext cx="658813" cy="658813"/>
          </a:xfrm>
          <a:prstGeom prst="ellipse">
            <a:avLst/>
          </a:prstGeom>
          <a:solidFill>
            <a:schemeClr val="accent1"/>
          </a:solidFill>
          <a:ln w="9525" algn="ctr">
            <a:solidFill>
              <a:schemeClr val="tx1"/>
            </a:solidFill>
            <a:round/>
            <a:headEnd/>
            <a:tailEnd/>
          </a:ln>
        </p:spPr>
        <p:txBody>
          <a:bodyPr/>
          <a:lstStyle/>
          <a:p>
            <a:pPr algn="ctr"/>
            <a:r>
              <a:rPr lang="en-CA" sz="1600"/>
              <a:t>Fib(3)</a:t>
            </a:r>
          </a:p>
        </p:txBody>
      </p:sp>
      <p:sp>
        <p:nvSpPr>
          <p:cNvPr id="50185" name="Oval 12"/>
          <p:cNvSpPr>
            <a:spLocks noChangeAspect="1"/>
          </p:cNvSpPr>
          <p:nvPr>
            <p:custDataLst>
              <p:tags r:id="rId8"/>
            </p:custDataLst>
          </p:nvPr>
        </p:nvSpPr>
        <p:spPr bwMode="auto">
          <a:xfrm>
            <a:off x="5857875" y="5572125"/>
            <a:ext cx="658813" cy="658813"/>
          </a:xfrm>
          <a:prstGeom prst="ellipse">
            <a:avLst/>
          </a:prstGeom>
          <a:solidFill>
            <a:schemeClr val="accent1"/>
          </a:solidFill>
          <a:ln w="9525" algn="ctr">
            <a:solidFill>
              <a:schemeClr val="tx1"/>
            </a:solidFill>
            <a:round/>
            <a:headEnd/>
            <a:tailEnd/>
          </a:ln>
        </p:spPr>
        <p:txBody>
          <a:bodyPr/>
          <a:lstStyle/>
          <a:p>
            <a:pPr algn="ctr"/>
            <a:r>
              <a:rPr lang="en-CA" sz="1600"/>
              <a:t>Fib(2)</a:t>
            </a:r>
          </a:p>
        </p:txBody>
      </p:sp>
      <p:sp>
        <p:nvSpPr>
          <p:cNvPr id="50186" name="Oval 13"/>
          <p:cNvSpPr>
            <a:spLocks noChangeAspect="1"/>
          </p:cNvSpPr>
          <p:nvPr>
            <p:custDataLst>
              <p:tags r:id="rId9"/>
            </p:custDataLst>
          </p:nvPr>
        </p:nvSpPr>
        <p:spPr bwMode="auto">
          <a:xfrm>
            <a:off x="7000875" y="5572125"/>
            <a:ext cx="658813" cy="658813"/>
          </a:xfrm>
          <a:prstGeom prst="ellipse">
            <a:avLst/>
          </a:prstGeom>
          <a:solidFill>
            <a:schemeClr val="accent1"/>
          </a:solidFill>
          <a:ln w="9525" algn="ctr">
            <a:solidFill>
              <a:schemeClr val="tx1"/>
            </a:solidFill>
            <a:round/>
            <a:headEnd/>
            <a:tailEnd/>
          </a:ln>
        </p:spPr>
        <p:txBody>
          <a:bodyPr/>
          <a:lstStyle/>
          <a:p>
            <a:pPr algn="ctr"/>
            <a:r>
              <a:rPr lang="en-CA" sz="1600"/>
              <a:t>Fib(1)</a:t>
            </a:r>
          </a:p>
        </p:txBody>
      </p:sp>
      <p:cxnSp>
        <p:nvCxnSpPr>
          <p:cNvPr id="50187" name="Shape 15"/>
          <p:cNvCxnSpPr>
            <a:cxnSpLocks noChangeShapeType="1"/>
            <a:stCxn id="50184" idx="2"/>
            <a:endCxn id="50185" idx="0"/>
          </p:cNvCxnSpPr>
          <p:nvPr>
            <p:custDataLst>
              <p:tags r:id="rId10"/>
            </p:custDataLst>
          </p:nvPr>
        </p:nvCxnSpPr>
        <p:spPr bwMode="auto">
          <a:xfrm rot="10800000" flipV="1">
            <a:off x="6186488" y="5043488"/>
            <a:ext cx="242887" cy="528637"/>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188" name="Shape 17"/>
          <p:cNvCxnSpPr>
            <a:cxnSpLocks noChangeShapeType="1"/>
            <a:stCxn id="50184" idx="6"/>
            <a:endCxn id="50186" idx="0"/>
          </p:cNvCxnSpPr>
          <p:nvPr>
            <p:custDataLst>
              <p:tags r:id="rId11"/>
            </p:custDataLst>
          </p:nvPr>
        </p:nvCxnSpPr>
        <p:spPr bwMode="auto">
          <a:xfrm>
            <a:off x="7088188" y="5043488"/>
            <a:ext cx="241300" cy="528637"/>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189" name="Curved Connector 19"/>
          <p:cNvCxnSpPr>
            <a:cxnSpLocks noChangeShapeType="1"/>
            <a:stCxn id="50182" idx="2"/>
            <a:endCxn id="50184" idx="0"/>
          </p:cNvCxnSpPr>
          <p:nvPr>
            <p:custDataLst>
              <p:tags r:id="rId12"/>
            </p:custDataLst>
          </p:nvPr>
        </p:nvCxnSpPr>
        <p:spPr bwMode="auto">
          <a:xfrm rot="10800000" flipV="1">
            <a:off x="6757988" y="4186238"/>
            <a:ext cx="242887" cy="528637"/>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190" name="Shape 23"/>
          <p:cNvCxnSpPr>
            <a:cxnSpLocks noChangeShapeType="1"/>
            <a:stCxn id="50182" idx="6"/>
            <a:endCxn id="50185" idx="7"/>
          </p:cNvCxnSpPr>
          <p:nvPr>
            <p:custDataLst>
              <p:tags r:id="rId13"/>
            </p:custDataLst>
          </p:nvPr>
        </p:nvCxnSpPr>
        <p:spPr bwMode="auto">
          <a:xfrm flipH="1">
            <a:off x="6419850" y="4186238"/>
            <a:ext cx="1239838" cy="1482725"/>
          </a:xfrm>
          <a:prstGeom prst="curvedConnector4">
            <a:avLst>
              <a:gd name="adj1" fmla="val -18444"/>
              <a:gd name="adj2" fmla="val 82537"/>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0191" name="Shape 25"/>
          <p:cNvCxnSpPr>
            <a:cxnSpLocks noChangeShapeType="1"/>
            <a:stCxn id="50181" idx="6"/>
            <a:endCxn id="50184" idx="7"/>
          </p:cNvCxnSpPr>
          <p:nvPr>
            <p:custDataLst>
              <p:tags r:id="rId14"/>
            </p:custDataLst>
          </p:nvPr>
        </p:nvCxnSpPr>
        <p:spPr bwMode="auto">
          <a:xfrm flipH="1">
            <a:off x="6991350" y="3471863"/>
            <a:ext cx="1382713" cy="1339850"/>
          </a:xfrm>
          <a:prstGeom prst="curvedConnector4">
            <a:avLst>
              <a:gd name="adj1" fmla="val -16537"/>
              <a:gd name="adj2" fmla="val 81458"/>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0192" name="Oval 16"/>
          <p:cNvSpPr>
            <a:spLocks noChangeAspect="1"/>
          </p:cNvSpPr>
          <p:nvPr>
            <p:custDataLst>
              <p:tags r:id="rId15"/>
            </p:custDataLst>
          </p:nvPr>
        </p:nvSpPr>
        <p:spPr bwMode="auto">
          <a:xfrm>
            <a:off x="2087563" y="3143250"/>
            <a:ext cx="657225" cy="658813"/>
          </a:xfrm>
          <a:prstGeom prst="ellipse">
            <a:avLst/>
          </a:prstGeom>
          <a:solidFill>
            <a:schemeClr val="accent1"/>
          </a:solidFill>
          <a:ln w="9525" algn="ctr">
            <a:solidFill>
              <a:schemeClr val="tx1"/>
            </a:solidFill>
            <a:round/>
            <a:headEnd/>
            <a:tailEnd/>
          </a:ln>
        </p:spPr>
        <p:txBody>
          <a:bodyPr/>
          <a:lstStyle/>
          <a:p>
            <a:pPr algn="ctr"/>
            <a:r>
              <a:rPr lang="en-CA" sz="1600"/>
              <a:t>Fib(5)</a:t>
            </a:r>
          </a:p>
        </p:txBody>
      </p:sp>
      <p:sp>
        <p:nvSpPr>
          <p:cNvPr id="50193" name="Oval 18"/>
          <p:cNvSpPr>
            <a:spLocks noChangeAspect="1"/>
          </p:cNvSpPr>
          <p:nvPr>
            <p:custDataLst>
              <p:tags r:id="rId16"/>
            </p:custDataLst>
          </p:nvPr>
        </p:nvSpPr>
        <p:spPr bwMode="auto">
          <a:xfrm>
            <a:off x="1214438" y="3857625"/>
            <a:ext cx="658812" cy="658813"/>
          </a:xfrm>
          <a:prstGeom prst="ellipse">
            <a:avLst/>
          </a:prstGeom>
          <a:solidFill>
            <a:schemeClr val="accent1"/>
          </a:solidFill>
          <a:ln w="9525" algn="ctr">
            <a:solidFill>
              <a:schemeClr val="tx1"/>
            </a:solidFill>
            <a:round/>
            <a:headEnd/>
            <a:tailEnd/>
          </a:ln>
        </p:spPr>
        <p:txBody>
          <a:bodyPr/>
          <a:lstStyle/>
          <a:p>
            <a:pPr algn="ctr"/>
            <a:r>
              <a:rPr lang="en-CA" sz="1600"/>
              <a:t>Fib(4)</a:t>
            </a:r>
          </a:p>
        </p:txBody>
      </p:sp>
      <p:cxnSp>
        <p:nvCxnSpPr>
          <p:cNvPr id="50194" name="Shape 20"/>
          <p:cNvCxnSpPr>
            <a:cxnSpLocks noChangeShapeType="1"/>
            <a:stCxn id="50192" idx="2"/>
            <a:endCxn id="50193" idx="0"/>
          </p:cNvCxnSpPr>
          <p:nvPr>
            <p:custDataLst>
              <p:tags r:id="rId17"/>
            </p:custDataLst>
          </p:nvPr>
        </p:nvCxnSpPr>
        <p:spPr bwMode="auto">
          <a:xfrm rot="10800000" flipV="1">
            <a:off x="1543050" y="3471863"/>
            <a:ext cx="544513" cy="385762"/>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195" name="Oval 21"/>
          <p:cNvSpPr>
            <a:spLocks noChangeAspect="1"/>
          </p:cNvSpPr>
          <p:nvPr>
            <p:custDataLst>
              <p:tags r:id="rId18"/>
            </p:custDataLst>
          </p:nvPr>
        </p:nvSpPr>
        <p:spPr bwMode="auto">
          <a:xfrm>
            <a:off x="642938" y="4714875"/>
            <a:ext cx="658812" cy="658813"/>
          </a:xfrm>
          <a:prstGeom prst="ellipse">
            <a:avLst/>
          </a:prstGeom>
          <a:solidFill>
            <a:schemeClr val="accent1"/>
          </a:solidFill>
          <a:ln w="9525" algn="ctr">
            <a:solidFill>
              <a:schemeClr val="tx1"/>
            </a:solidFill>
            <a:round/>
            <a:headEnd/>
            <a:tailEnd/>
          </a:ln>
        </p:spPr>
        <p:txBody>
          <a:bodyPr/>
          <a:lstStyle/>
          <a:p>
            <a:pPr algn="ctr"/>
            <a:r>
              <a:rPr lang="en-CA" sz="1600"/>
              <a:t>Fib(3)</a:t>
            </a:r>
          </a:p>
        </p:txBody>
      </p:sp>
      <p:sp>
        <p:nvSpPr>
          <p:cNvPr id="50196" name="Oval 22"/>
          <p:cNvSpPr>
            <a:spLocks noChangeAspect="1"/>
          </p:cNvSpPr>
          <p:nvPr>
            <p:custDataLst>
              <p:tags r:id="rId19"/>
            </p:custDataLst>
          </p:nvPr>
        </p:nvSpPr>
        <p:spPr bwMode="auto">
          <a:xfrm>
            <a:off x="71438" y="5572125"/>
            <a:ext cx="658812" cy="658813"/>
          </a:xfrm>
          <a:prstGeom prst="ellipse">
            <a:avLst/>
          </a:prstGeom>
          <a:solidFill>
            <a:schemeClr val="accent1"/>
          </a:solidFill>
          <a:ln w="9525" algn="ctr">
            <a:solidFill>
              <a:schemeClr val="tx1"/>
            </a:solidFill>
            <a:round/>
            <a:headEnd/>
            <a:tailEnd/>
          </a:ln>
        </p:spPr>
        <p:txBody>
          <a:bodyPr/>
          <a:lstStyle/>
          <a:p>
            <a:pPr algn="ctr"/>
            <a:r>
              <a:rPr lang="en-CA" sz="1600"/>
              <a:t>Fib(2)</a:t>
            </a:r>
          </a:p>
        </p:txBody>
      </p:sp>
      <p:sp>
        <p:nvSpPr>
          <p:cNvPr id="50197" name="Oval 24"/>
          <p:cNvSpPr>
            <a:spLocks noChangeAspect="1"/>
          </p:cNvSpPr>
          <p:nvPr>
            <p:custDataLst>
              <p:tags r:id="rId20"/>
            </p:custDataLst>
          </p:nvPr>
        </p:nvSpPr>
        <p:spPr bwMode="auto">
          <a:xfrm>
            <a:off x="1214438" y="5572125"/>
            <a:ext cx="658812" cy="658813"/>
          </a:xfrm>
          <a:prstGeom prst="ellipse">
            <a:avLst/>
          </a:prstGeom>
          <a:solidFill>
            <a:schemeClr val="accent1"/>
          </a:solidFill>
          <a:ln w="9525" algn="ctr">
            <a:solidFill>
              <a:schemeClr val="tx1"/>
            </a:solidFill>
            <a:round/>
            <a:headEnd/>
            <a:tailEnd/>
          </a:ln>
        </p:spPr>
        <p:txBody>
          <a:bodyPr/>
          <a:lstStyle/>
          <a:p>
            <a:pPr algn="ctr"/>
            <a:r>
              <a:rPr lang="en-CA" sz="1600"/>
              <a:t>Fib(1)</a:t>
            </a:r>
          </a:p>
        </p:txBody>
      </p:sp>
      <p:cxnSp>
        <p:nvCxnSpPr>
          <p:cNvPr id="50198" name="Shape 26"/>
          <p:cNvCxnSpPr>
            <a:cxnSpLocks noChangeShapeType="1"/>
            <a:stCxn id="50195" idx="2"/>
            <a:endCxn id="50196" idx="0"/>
          </p:cNvCxnSpPr>
          <p:nvPr>
            <p:custDataLst>
              <p:tags r:id="rId21"/>
            </p:custDataLst>
          </p:nvPr>
        </p:nvCxnSpPr>
        <p:spPr bwMode="auto">
          <a:xfrm rot="10800000" flipV="1">
            <a:off x="400050" y="5043488"/>
            <a:ext cx="242888" cy="528637"/>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199" name="Shape 27"/>
          <p:cNvCxnSpPr>
            <a:cxnSpLocks noChangeShapeType="1"/>
            <a:stCxn id="50195" idx="6"/>
            <a:endCxn id="50197" idx="0"/>
          </p:cNvCxnSpPr>
          <p:nvPr>
            <p:custDataLst>
              <p:tags r:id="rId22"/>
            </p:custDataLst>
          </p:nvPr>
        </p:nvCxnSpPr>
        <p:spPr bwMode="auto">
          <a:xfrm>
            <a:off x="1301750" y="5043488"/>
            <a:ext cx="241300" cy="528637"/>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00" name="Curved Connector 19"/>
          <p:cNvCxnSpPr>
            <a:cxnSpLocks noChangeShapeType="1"/>
            <a:stCxn id="50193" idx="2"/>
            <a:endCxn id="50195" idx="0"/>
          </p:cNvCxnSpPr>
          <p:nvPr>
            <p:custDataLst>
              <p:tags r:id="rId23"/>
            </p:custDataLst>
          </p:nvPr>
        </p:nvCxnSpPr>
        <p:spPr bwMode="auto">
          <a:xfrm rot="10800000" flipV="1">
            <a:off x="971550" y="4186238"/>
            <a:ext cx="242888" cy="528637"/>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201" name="Oval 32"/>
          <p:cNvSpPr>
            <a:spLocks noChangeAspect="1"/>
          </p:cNvSpPr>
          <p:nvPr>
            <p:custDataLst>
              <p:tags r:id="rId24"/>
            </p:custDataLst>
          </p:nvPr>
        </p:nvSpPr>
        <p:spPr bwMode="auto">
          <a:xfrm>
            <a:off x="3214688" y="3873500"/>
            <a:ext cx="658812" cy="657225"/>
          </a:xfrm>
          <a:prstGeom prst="ellipse">
            <a:avLst/>
          </a:prstGeom>
          <a:solidFill>
            <a:schemeClr val="accent1"/>
          </a:solidFill>
          <a:ln w="9525" algn="ctr">
            <a:solidFill>
              <a:schemeClr val="tx1"/>
            </a:solidFill>
            <a:round/>
            <a:headEnd/>
            <a:tailEnd/>
          </a:ln>
        </p:spPr>
        <p:txBody>
          <a:bodyPr/>
          <a:lstStyle/>
          <a:p>
            <a:pPr algn="ctr"/>
            <a:r>
              <a:rPr lang="en-CA" sz="1600"/>
              <a:t>Fib(3)</a:t>
            </a:r>
          </a:p>
        </p:txBody>
      </p:sp>
      <p:sp>
        <p:nvSpPr>
          <p:cNvPr id="50202" name="Oval 33"/>
          <p:cNvSpPr>
            <a:spLocks noChangeAspect="1"/>
          </p:cNvSpPr>
          <p:nvPr>
            <p:custDataLst>
              <p:tags r:id="rId25"/>
            </p:custDataLst>
          </p:nvPr>
        </p:nvSpPr>
        <p:spPr bwMode="auto">
          <a:xfrm>
            <a:off x="2643188" y="4730750"/>
            <a:ext cx="658812" cy="657225"/>
          </a:xfrm>
          <a:prstGeom prst="ellipse">
            <a:avLst/>
          </a:prstGeom>
          <a:solidFill>
            <a:schemeClr val="accent1"/>
          </a:solidFill>
          <a:ln w="9525" algn="ctr">
            <a:solidFill>
              <a:schemeClr val="tx1"/>
            </a:solidFill>
            <a:round/>
            <a:headEnd/>
            <a:tailEnd/>
          </a:ln>
        </p:spPr>
        <p:txBody>
          <a:bodyPr/>
          <a:lstStyle/>
          <a:p>
            <a:pPr algn="ctr"/>
            <a:r>
              <a:rPr lang="en-CA" sz="1600"/>
              <a:t>Fib(2)</a:t>
            </a:r>
          </a:p>
        </p:txBody>
      </p:sp>
      <p:sp>
        <p:nvSpPr>
          <p:cNvPr id="50203" name="Oval 34"/>
          <p:cNvSpPr>
            <a:spLocks noChangeAspect="1"/>
          </p:cNvSpPr>
          <p:nvPr>
            <p:custDataLst>
              <p:tags r:id="rId26"/>
            </p:custDataLst>
          </p:nvPr>
        </p:nvSpPr>
        <p:spPr bwMode="auto">
          <a:xfrm>
            <a:off x="3786188" y="4730750"/>
            <a:ext cx="658812" cy="657225"/>
          </a:xfrm>
          <a:prstGeom prst="ellipse">
            <a:avLst/>
          </a:prstGeom>
          <a:solidFill>
            <a:schemeClr val="accent1"/>
          </a:solidFill>
          <a:ln w="9525" algn="ctr">
            <a:solidFill>
              <a:schemeClr val="tx1"/>
            </a:solidFill>
            <a:round/>
            <a:headEnd/>
            <a:tailEnd/>
          </a:ln>
        </p:spPr>
        <p:txBody>
          <a:bodyPr/>
          <a:lstStyle/>
          <a:p>
            <a:pPr algn="ctr"/>
            <a:r>
              <a:rPr lang="en-CA" sz="1600"/>
              <a:t>Fib(1)</a:t>
            </a:r>
          </a:p>
        </p:txBody>
      </p:sp>
      <p:cxnSp>
        <p:nvCxnSpPr>
          <p:cNvPr id="50204" name="Shape 35"/>
          <p:cNvCxnSpPr>
            <a:cxnSpLocks noChangeShapeType="1"/>
            <a:stCxn id="50201" idx="2"/>
            <a:endCxn id="50202" idx="0"/>
          </p:cNvCxnSpPr>
          <p:nvPr>
            <p:custDataLst>
              <p:tags r:id="rId27"/>
            </p:custDataLst>
          </p:nvPr>
        </p:nvCxnSpPr>
        <p:spPr bwMode="auto">
          <a:xfrm rot="10800000" flipV="1">
            <a:off x="2971800" y="4202113"/>
            <a:ext cx="242888" cy="528637"/>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05" name="Shape 36"/>
          <p:cNvCxnSpPr>
            <a:cxnSpLocks noChangeShapeType="1"/>
            <a:stCxn id="50201" idx="6"/>
            <a:endCxn id="50203" idx="0"/>
          </p:cNvCxnSpPr>
          <p:nvPr>
            <p:custDataLst>
              <p:tags r:id="rId28"/>
            </p:custDataLst>
          </p:nvPr>
        </p:nvCxnSpPr>
        <p:spPr bwMode="auto">
          <a:xfrm>
            <a:off x="3873500" y="4202113"/>
            <a:ext cx="241300" cy="528637"/>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206" name="Oval 38"/>
          <p:cNvSpPr>
            <a:spLocks noChangeAspect="1"/>
          </p:cNvSpPr>
          <p:nvPr>
            <p:custDataLst>
              <p:tags r:id="rId29"/>
            </p:custDataLst>
          </p:nvPr>
        </p:nvSpPr>
        <p:spPr bwMode="auto">
          <a:xfrm>
            <a:off x="1801813" y="4730750"/>
            <a:ext cx="657225" cy="657225"/>
          </a:xfrm>
          <a:prstGeom prst="ellipse">
            <a:avLst/>
          </a:prstGeom>
          <a:solidFill>
            <a:schemeClr val="accent1"/>
          </a:solidFill>
          <a:ln w="9525" algn="ctr">
            <a:solidFill>
              <a:schemeClr val="tx1"/>
            </a:solidFill>
            <a:round/>
            <a:headEnd/>
            <a:tailEnd/>
          </a:ln>
        </p:spPr>
        <p:txBody>
          <a:bodyPr/>
          <a:lstStyle/>
          <a:p>
            <a:pPr algn="ctr"/>
            <a:r>
              <a:rPr lang="en-CA" sz="1600"/>
              <a:t>Fib(2)</a:t>
            </a:r>
          </a:p>
        </p:txBody>
      </p:sp>
      <p:cxnSp>
        <p:nvCxnSpPr>
          <p:cNvPr id="50207" name="Shape 39"/>
          <p:cNvCxnSpPr>
            <a:cxnSpLocks noChangeShapeType="1"/>
            <a:stCxn id="50193" idx="6"/>
            <a:endCxn id="50206" idx="0"/>
          </p:cNvCxnSpPr>
          <p:nvPr>
            <p:custDataLst>
              <p:tags r:id="rId30"/>
            </p:custDataLst>
          </p:nvPr>
        </p:nvCxnSpPr>
        <p:spPr bwMode="auto">
          <a:xfrm>
            <a:off x="1873250" y="4186238"/>
            <a:ext cx="257175" cy="544512"/>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208" name="Shape 42"/>
          <p:cNvCxnSpPr>
            <a:cxnSpLocks noChangeShapeType="1"/>
            <a:stCxn id="50192" idx="6"/>
            <a:endCxn id="50201" idx="0"/>
          </p:cNvCxnSpPr>
          <p:nvPr>
            <p:custDataLst>
              <p:tags r:id="rId31"/>
            </p:custDataLst>
          </p:nvPr>
        </p:nvCxnSpPr>
        <p:spPr bwMode="auto">
          <a:xfrm>
            <a:off x="2744788" y="3471863"/>
            <a:ext cx="798512" cy="401637"/>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209" name="Right Arrow 45"/>
          <p:cNvSpPr>
            <a:spLocks noChangeArrowheads="1"/>
          </p:cNvSpPr>
          <p:nvPr>
            <p:custDataLst>
              <p:tags r:id="rId32"/>
            </p:custDataLst>
          </p:nvPr>
        </p:nvSpPr>
        <p:spPr bwMode="auto">
          <a:xfrm>
            <a:off x="4873625" y="4244975"/>
            <a:ext cx="977900" cy="485775"/>
          </a:xfrm>
          <a:prstGeom prst="rightArrow">
            <a:avLst>
              <a:gd name="adj1" fmla="val 50000"/>
              <a:gd name="adj2" fmla="val 49861"/>
            </a:avLst>
          </a:prstGeom>
          <a:solidFill>
            <a:schemeClr val="accent1"/>
          </a:solidFill>
          <a:ln w="9525" algn="ctr">
            <a:solidFill>
              <a:schemeClr val="tx1"/>
            </a:solidFill>
            <a:round/>
            <a:headEnd/>
            <a:tailEnd/>
          </a:ln>
        </p:spPr>
        <p:txBody>
          <a:bodyPr/>
          <a:lstStyle/>
          <a:p>
            <a:endParaRPr lang="en-CA"/>
          </a:p>
        </p:txBody>
      </p:sp>
      <p:sp>
        <p:nvSpPr>
          <p:cNvPr id="50210" name="TextBox 46"/>
          <p:cNvSpPr txBox="1">
            <a:spLocks noChangeArrowheads="1"/>
          </p:cNvSpPr>
          <p:nvPr>
            <p:custDataLst>
              <p:tags r:id="rId33"/>
            </p:custDataLst>
          </p:nvPr>
        </p:nvSpPr>
        <p:spPr bwMode="auto">
          <a:xfrm>
            <a:off x="406400" y="6488113"/>
            <a:ext cx="8523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1800">
                <a:solidFill>
                  <a:srgbClr val="FF0000"/>
                </a:solidFill>
              </a:rPr>
              <a:t>Why?  Because Fib(n) can </a:t>
            </a:r>
            <a:r>
              <a:rPr lang="en-CA" sz="1800" i="1">
                <a:solidFill>
                  <a:srgbClr val="FF0000"/>
                </a:solidFill>
              </a:rPr>
              <a:t>never</a:t>
            </a:r>
            <a:r>
              <a:rPr lang="en-CA" sz="1800">
                <a:solidFill>
                  <a:srgbClr val="FF0000"/>
                </a:solidFill>
              </a:rPr>
              <a:t> return two different values in a pure functional language.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custDataLst>
              <p:tags r:id="rId1"/>
            </p:custDataLst>
          </p:nvPr>
        </p:nvSpPr>
        <p:spPr/>
        <p:txBody>
          <a:bodyPr/>
          <a:lstStyle/>
          <a:p>
            <a:r>
              <a:rPr lang="en-CA" smtClean="0"/>
              <a:t>Mythbusters: </a:t>
            </a:r>
            <a:br>
              <a:rPr lang="en-CA" smtClean="0"/>
            </a:br>
            <a:r>
              <a:rPr lang="en-CA" smtClean="0"/>
              <a:t>Recursion vs. Iteration</a:t>
            </a:r>
          </a:p>
        </p:txBody>
      </p:sp>
      <p:sp>
        <p:nvSpPr>
          <p:cNvPr id="51203" name="Content Placeholder 2"/>
          <p:cNvSpPr>
            <a:spLocks noGrp="1"/>
          </p:cNvSpPr>
          <p:nvPr>
            <p:ph idx="1"/>
            <p:custDataLst>
              <p:tags r:id="rId2"/>
            </p:custDataLst>
          </p:nvPr>
        </p:nvSpPr>
        <p:spPr>
          <a:xfrm>
            <a:off x="685800" y="1857375"/>
            <a:ext cx="7772400" cy="4114800"/>
          </a:xfrm>
        </p:spPr>
        <p:txBody>
          <a:bodyPr/>
          <a:lstStyle/>
          <a:p>
            <a:pPr>
              <a:buFontTx/>
              <a:buNone/>
            </a:pPr>
            <a:r>
              <a:rPr lang="en-CA" smtClean="0"/>
              <a:t>Which one is more </a:t>
            </a:r>
            <a:r>
              <a:rPr lang="en-CA" b="1" i="1" smtClean="0"/>
              <a:t>efficient</a:t>
            </a:r>
            <a:r>
              <a:rPr lang="en-CA" smtClean="0"/>
              <a:t>?  Recursion or iteration?</a:t>
            </a:r>
          </a:p>
          <a:p>
            <a:pPr>
              <a:buFontTx/>
              <a:buNone/>
            </a:pPr>
            <a:endParaRPr lang="en-CA" sz="2000" b="1" smtClean="0">
              <a:latin typeface="Courier New" pitchFamily="49" charset="0"/>
              <a:cs typeface="Courier New" pitchFamily="49" charset="0"/>
            </a:endParaRPr>
          </a:p>
          <a:p>
            <a:pPr>
              <a:buFontTx/>
              <a:buNone/>
            </a:pPr>
            <a:r>
              <a:rPr lang="en-CA" smtClean="0"/>
              <a:t>It’s probably easier to shoot yourself in the foot without noticing when you use recursion, and the call stack may carry around a bit more (a constant factor more) memory than you really need to store, but otherwise…</a:t>
            </a:r>
          </a:p>
          <a:p>
            <a:pPr>
              <a:buFontTx/>
              <a:buNone/>
            </a:pPr>
            <a:r>
              <a:rPr lang="en-CA" i="1" smtClean="0"/>
              <a:t>Neither</a:t>
            </a:r>
            <a:r>
              <a:rPr lang="en-CA" smtClean="0"/>
              <a:t> is more efficient.</a:t>
            </a:r>
          </a:p>
        </p:txBody>
      </p:sp>
      <p:sp>
        <p:nvSpPr>
          <p:cNvPr id="5120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EE5DC6-049B-4155-8CCE-99FC1F80096B}" type="slidenum">
              <a:rPr lang="en-US" sz="1400" smtClean="0"/>
              <a:pPr/>
              <a:t>49</a:t>
            </a:fld>
            <a:endParaRPr lang="en-US" sz="1400" smtClean="0"/>
          </a:p>
        </p:txBody>
      </p:sp>
      <p:sp>
        <p:nvSpPr>
          <p:cNvPr id="3" name="TextBox 2"/>
          <p:cNvSpPr txBox="1"/>
          <p:nvPr/>
        </p:nvSpPr>
        <p:spPr>
          <a:xfrm>
            <a:off x="2746313" y="6351711"/>
            <a:ext cx="6362191" cy="461665"/>
          </a:xfrm>
          <a:prstGeom prst="rect">
            <a:avLst/>
          </a:prstGeom>
          <a:noFill/>
        </p:spPr>
        <p:txBody>
          <a:bodyPr wrap="none" rtlCol="0">
            <a:spAutoFit/>
          </a:bodyPr>
          <a:lstStyle/>
          <a:p>
            <a:pPr algn="r"/>
            <a:r>
              <a:rPr lang="en-CA" dirty="0" smtClean="0">
                <a:solidFill>
                  <a:srgbClr val="FF0000"/>
                </a:solidFill>
              </a:rPr>
              <a:t>Before we move, on, let’s lather, rinse, and repeat.</a:t>
            </a:r>
            <a:endParaRPr lang="en-CA"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custDataLst>
              <p:tags r:id="rId1"/>
            </p:custDataLst>
          </p:nvPr>
        </p:nvSpPr>
        <p:spPr/>
        <p:txBody>
          <a:bodyPr/>
          <a:lstStyle/>
          <a:p>
            <a:r>
              <a:rPr lang="en-CA" smtClean="0"/>
              <a:t>Random String Permutations</a:t>
            </a:r>
            <a:br>
              <a:rPr lang="en-CA" smtClean="0"/>
            </a:br>
            <a:r>
              <a:rPr lang="en-CA" smtClean="0"/>
              <a:t>Algorithm</a:t>
            </a:r>
          </a:p>
        </p:txBody>
      </p:sp>
      <p:sp>
        <p:nvSpPr>
          <p:cNvPr id="6147" name="Content Placeholder 2"/>
          <p:cNvSpPr>
            <a:spLocks noGrp="1"/>
          </p:cNvSpPr>
          <p:nvPr>
            <p:ph idx="1"/>
            <p:custDataLst>
              <p:tags r:id="rId2"/>
            </p:custDataLst>
          </p:nvPr>
        </p:nvSpPr>
        <p:spPr>
          <a:xfrm>
            <a:off x="685800" y="1981200"/>
            <a:ext cx="7918450" cy="4114800"/>
          </a:xfrm>
        </p:spPr>
        <p:txBody>
          <a:bodyPr/>
          <a:lstStyle/>
          <a:p>
            <a:pPr marL="0" indent="0">
              <a:buFontTx/>
              <a:buNone/>
            </a:pPr>
            <a:r>
              <a:rPr lang="en-CA" smtClean="0"/>
              <a:t>PERMUTE(s): </a:t>
            </a:r>
            <a:br>
              <a:rPr lang="en-CA" smtClean="0"/>
            </a:br>
            <a:r>
              <a:rPr lang="en-CA" smtClean="0"/>
              <a:t>  if s is empty, just return s</a:t>
            </a:r>
            <a:br>
              <a:rPr lang="en-CA" smtClean="0"/>
            </a:br>
            <a:r>
              <a:rPr lang="en-CA" smtClean="0"/>
              <a:t>  else:</a:t>
            </a:r>
            <a:br>
              <a:rPr lang="en-CA" smtClean="0"/>
            </a:br>
            <a:r>
              <a:rPr lang="en-CA" smtClean="0"/>
              <a:t>    use randRange to choose a random first letter</a:t>
            </a:r>
            <a:br>
              <a:rPr lang="en-CA" smtClean="0"/>
            </a:br>
            <a:r>
              <a:rPr lang="en-CA" smtClean="0"/>
              <a:t>    permute the rest of the string </a:t>
            </a:r>
            <a:br>
              <a:rPr lang="en-CA" smtClean="0"/>
            </a:br>
            <a:r>
              <a:rPr lang="en-CA" smtClean="0"/>
              <a:t>       (minus that random letter)</a:t>
            </a:r>
            <a:br>
              <a:rPr lang="en-CA" smtClean="0"/>
            </a:br>
            <a:r>
              <a:rPr lang="en-CA" smtClean="0"/>
              <a:t>    return a string that starts with the random letter </a:t>
            </a:r>
            <a:br>
              <a:rPr lang="en-CA" smtClean="0"/>
            </a:br>
            <a:r>
              <a:rPr lang="en-CA" smtClean="0"/>
              <a:t>       and continues with the permuted rest of the string</a:t>
            </a:r>
          </a:p>
        </p:txBody>
      </p:sp>
      <p:sp>
        <p:nvSpPr>
          <p:cNvPr id="614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B5E306B-DEEE-4D0B-A0A8-4FE3DBF1FECB}" type="slidenum">
              <a:rPr lang="en-US" sz="1400" smtClean="0"/>
              <a:pPr/>
              <a:t>5</a:t>
            </a:fld>
            <a:endParaRPr lang="en-US" sz="14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custDataLst>
              <p:tags r:id="rId1"/>
            </p:custDataLst>
          </p:nvPr>
        </p:nvSpPr>
        <p:spPr/>
        <p:txBody>
          <a:bodyPr/>
          <a:lstStyle/>
          <a:p>
            <a:r>
              <a:rPr lang="en-CA" smtClean="0"/>
              <a:t>Managing the Call Stack: </a:t>
            </a:r>
            <a:br>
              <a:rPr lang="en-CA" smtClean="0"/>
            </a:br>
            <a:r>
              <a:rPr lang="en-CA" smtClean="0"/>
              <a:t>Tail Recursion</a:t>
            </a:r>
          </a:p>
        </p:txBody>
      </p:sp>
      <p:sp>
        <p:nvSpPr>
          <p:cNvPr id="52227" name="Content Placeholder 2"/>
          <p:cNvSpPr>
            <a:spLocks noGrp="1"/>
          </p:cNvSpPr>
          <p:nvPr>
            <p:ph idx="1"/>
            <p:custDataLst>
              <p:tags r:id="rId2"/>
            </p:custDataLst>
          </p:nvPr>
        </p:nvSpPr>
        <p:spPr>
          <a:xfrm>
            <a:off x="685800" y="1857375"/>
            <a:ext cx="7772400" cy="4114800"/>
          </a:xfrm>
        </p:spPr>
        <p:txBody>
          <a:bodyPr/>
          <a:lstStyle/>
          <a:p>
            <a:pPr>
              <a:buFontTx/>
              <a:buNone/>
            </a:pPr>
            <a:r>
              <a:rPr lang="en-CA" sz="2000" b="1" dirty="0" smtClean="0">
                <a:latin typeface="Courier New" pitchFamily="49" charset="0"/>
                <a:cs typeface="Courier New" pitchFamily="49" charset="0"/>
              </a:rPr>
              <a:t>void shampoo()</a:t>
            </a:r>
          </a:p>
          <a:p>
            <a:pPr>
              <a:buFontTx/>
              <a:buNone/>
            </a:pPr>
            <a:r>
              <a:rPr lang="en-CA" sz="2000" b="1" dirty="0" smtClean="0">
                <a:latin typeface="Courier New" pitchFamily="49" charset="0"/>
                <a:cs typeface="Courier New" pitchFamily="49" charset="0"/>
              </a:rPr>
              <a:t>{</a:t>
            </a:r>
          </a:p>
          <a:p>
            <a:pPr>
              <a:buFontTx/>
              <a:buNone/>
            </a:pPr>
            <a:r>
              <a:rPr lang="en-CA" sz="2000" b="1" dirty="0" smtClean="0">
                <a:latin typeface="Courier New" pitchFamily="49" charset="0"/>
                <a:cs typeface="Courier New" pitchFamily="49" charset="0"/>
              </a:rPr>
              <a:t>  </a:t>
            </a:r>
            <a:r>
              <a:rPr lang="en-CA" sz="2000" b="1" dirty="0" err="1" smtClean="0">
                <a:latin typeface="Courier New" pitchFamily="49" charset="0"/>
                <a:cs typeface="Courier New" pitchFamily="49" charset="0"/>
              </a:rPr>
              <a:t>cout</a:t>
            </a:r>
            <a:r>
              <a:rPr lang="en-CA" sz="2000" b="1" dirty="0" smtClean="0">
                <a:latin typeface="Courier New" pitchFamily="49" charset="0"/>
                <a:cs typeface="Courier New" pitchFamily="49" charset="0"/>
              </a:rPr>
              <a:t> &lt;&lt; "Lather, Rinse" &lt;&lt; </a:t>
            </a:r>
            <a:r>
              <a:rPr lang="en-CA" sz="2000" b="1" dirty="0" err="1" smtClean="0">
                <a:latin typeface="Courier New" pitchFamily="49" charset="0"/>
                <a:cs typeface="Courier New" pitchFamily="49" charset="0"/>
              </a:rPr>
              <a:t>endl</a:t>
            </a:r>
            <a:r>
              <a:rPr lang="en-CA" sz="2000" b="1" dirty="0" smtClean="0">
                <a:latin typeface="Courier New" pitchFamily="49" charset="0"/>
                <a:cs typeface="Courier New" pitchFamily="49" charset="0"/>
              </a:rPr>
              <a:t>;</a:t>
            </a:r>
          </a:p>
          <a:p>
            <a:pPr>
              <a:buFontTx/>
              <a:buNone/>
            </a:pPr>
            <a:r>
              <a:rPr lang="en-CA" sz="2000" b="1" dirty="0" smtClean="0">
                <a:latin typeface="Courier New" pitchFamily="49" charset="0"/>
                <a:cs typeface="Courier New" pitchFamily="49" charset="0"/>
              </a:rPr>
              <a:t>  shampoo();</a:t>
            </a:r>
          </a:p>
          <a:p>
            <a:pPr>
              <a:buFontTx/>
              <a:buNone/>
            </a:pPr>
            <a:r>
              <a:rPr lang="en-CA" sz="2000" b="1" dirty="0" smtClean="0">
                <a:latin typeface="Courier New" pitchFamily="49" charset="0"/>
                <a:cs typeface="Courier New" pitchFamily="49" charset="0"/>
              </a:rPr>
              <a:t>}</a:t>
            </a:r>
          </a:p>
          <a:p>
            <a:pPr>
              <a:buFontTx/>
              <a:buNone/>
            </a:pPr>
            <a:endParaRPr lang="en-CA" sz="2000" b="1" dirty="0" smtClean="0">
              <a:latin typeface="Courier New" pitchFamily="49" charset="0"/>
              <a:cs typeface="Courier New" pitchFamily="49" charset="0"/>
            </a:endParaRPr>
          </a:p>
          <a:p>
            <a:pPr>
              <a:buFontTx/>
              <a:buNone/>
            </a:pPr>
            <a:r>
              <a:rPr lang="en-CA" dirty="0" smtClean="0"/>
              <a:t>This is clearly infinite recursion.  The call stack will get as deep as it can get and then bomb, right?</a:t>
            </a:r>
          </a:p>
          <a:p>
            <a:pPr>
              <a:buFontTx/>
              <a:buNone/>
            </a:pPr>
            <a:r>
              <a:rPr lang="en-CA" dirty="0" smtClean="0"/>
              <a:t>But... why?  What </a:t>
            </a:r>
            <a:r>
              <a:rPr lang="en-CA" i="1" dirty="0" smtClean="0"/>
              <a:t>work</a:t>
            </a:r>
            <a:r>
              <a:rPr lang="en-CA" dirty="0" smtClean="0"/>
              <a:t> is the call stack doing?</a:t>
            </a:r>
          </a:p>
          <a:p>
            <a:pPr>
              <a:buFontTx/>
              <a:buNone/>
            </a:pPr>
            <a:r>
              <a:rPr lang="en-CA" dirty="0" smtClean="0"/>
              <a:t>There’s </a:t>
            </a:r>
            <a:r>
              <a:rPr lang="en-CA" i="1" dirty="0" smtClean="0"/>
              <a:t>nothing</a:t>
            </a:r>
            <a:r>
              <a:rPr lang="en-CA" dirty="0" smtClean="0"/>
              <a:t> to remember on the stack!</a:t>
            </a:r>
          </a:p>
        </p:txBody>
      </p:sp>
      <p:sp>
        <p:nvSpPr>
          <p:cNvPr id="5222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81C40EE-DFC7-4F85-887F-40272871DEC5}" type="slidenum">
              <a:rPr lang="en-US" sz="1400" smtClean="0"/>
              <a:pPr/>
              <a:t>50</a:t>
            </a:fld>
            <a:endParaRPr lang="en-US" sz="1400" smtClean="0"/>
          </a:p>
        </p:txBody>
      </p:sp>
      <p:sp>
        <p:nvSpPr>
          <p:cNvPr id="52229" name="TextBox 4"/>
          <p:cNvSpPr txBox="1">
            <a:spLocks noChangeArrowheads="1"/>
          </p:cNvSpPr>
          <p:nvPr>
            <p:custDataLst>
              <p:tags r:id="rId4"/>
            </p:custDataLst>
          </p:nvPr>
        </p:nvSpPr>
        <p:spPr bwMode="auto">
          <a:xfrm>
            <a:off x="293688" y="6000750"/>
            <a:ext cx="76930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a:solidFill>
                  <a:srgbClr val="FF0000"/>
                </a:solidFill>
              </a:rPr>
              <a:t>Try compiling it with at least –O2 optimization and running. </a:t>
            </a:r>
            <a:br>
              <a:rPr lang="en-CA">
                <a:solidFill>
                  <a:srgbClr val="FF0000"/>
                </a:solidFill>
              </a:rPr>
            </a:br>
            <a:r>
              <a:rPr lang="en-CA">
                <a:solidFill>
                  <a:srgbClr val="FF0000"/>
                </a:solidFill>
              </a:rPr>
              <a:t>It won’t give a stack overflow!</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custDataLst>
              <p:tags r:id="rId1"/>
            </p:custDataLst>
          </p:nvPr>
        </p:nvSpPr>
        <p:spPr/>
        <p:txBody>
          <a:bodyPr/>
          <a:lstStyle/>
          <a:p>
            <a:r>
              <a:rPr lang="en-CA" dirty="0" smtClean="0"/>
              <a:t>Tail </a:t>
            </a:r>
            <a:r>
              <a:rPr lang="en-CA" b="1" dirty="0" smtClean="0"/>
              <a:t>Call</a:t>
            </a:r>
            <a:r>
              <a:rPr lang="en-CA" dirty="0" smtClean="0"/>
              <a:t/>
            </a:r>
            <a:br>
              <a:rPr lang="en-CA" dirty="0" smtClean="0"/>
            </a:br>
            <a:r>
              <a:rPr lang="en-CA" dirty="0" smtClean="0"/>
              <a:t>(should be CPSC 110 review!)</a:t>
            </a:r>
          </a:p>
        </p:txBody>
      </p:sp>
      <p:sp>
        <p:nvSpPr>
          <p:cNvPr id="53251" name="Content Placeholder 2"/>
          <p:cNvSpPr>
            <a:spLocks noGrp="1"/>
          </p:cNvSpPr>
          <p:nvPr>
            <p:ph idx="1"/>
            <p:custDataLst>
              <p:tags r:id="rId2"/>
            </p:custDataLst>
          </p:nvPr>
        </p:nvSpPr>
        <p:spPr>
          <a:xfrm>
            <a:off x="685800" y="1857375"/>
            <a:ext cx="7772400" cy="4114800"/>
          </a:xfrm>
        </p:spPr>
        <p:txBody>
          <a:bodyPr/>
          <a:lstStyle/>
          <a:p>
            <a:pPr>
              <a:buFontTx/>
              <a:buNone/>
            </a:pPr>
            <a:r>
              <a:rPr lang="en-CA" dirty="0" smtClean="0"/>
              <a:t>A function call is a “tail call” if that call is the absolute last thing the function needs to do before returning.</a:t>
            </a:r>
          </a:p>
          <a:p>
            <a:pPr>
              <a:buFontTx/>
              <a:buNone/>
            </a:pPr>
            <a:r>
              <a:rPr lang="en-CA" dirty="0" smtClean="0"/>
              <a:t>In that case, why bother pushing a new stack frame?  There’s nothing to remember.  Just re-use the old frame.</a:t>
            </a:r>
          </a:p>
          <a:p>
            <a:pPr>
              <a:buFontTx/>
              <a:buNone/>
            </a:pPr>
            <a:r>
              <a:rPr lang="en-CA" dirty="0" smtClean="0"/>
              <a:t>That’s what most compilers will do (although Java has had some issues with this!).</a:t>
            </a:r>
          </a:p>
        </p:txBody>
      </p:sp>
      <p:sp>
        <p:nvSpPr>
          <p:cNvPr id="5325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535232-D5C0-4FDA-908A-899C75251F3B}" type="slidenum">
              <a:rPr lang="en-US" sz="1400" smtClean="0"/>
              <a:pPr/>
              <a:t>51</a:t>
            </a:fld>
            <a:endParaRPr lang="en-US" sz="14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custDataLst>
              <p:tags r:id="rId1"/>
            </p:custDataLst>
          </p:nvPr>
        </p:nvSpPr>
        <p:spPr/>
        <p:txBody>
          <a:bodyPr/>
          <a:lstStyle/>
          <a:p>
            <a:r>
              <a:rPr lang="en-CA" dirty="0" smtClean="0"/>
              <a:t>Tail </a:t>
            </a:r>
            <a:r>
              <a:rPr lang="en-CA" b="1" dirty="0" smtClean="0"/>
              <a:t>Recursion</a:t>
            </a:r>
            <a:r>
              <a:rPr lang="en-CA" dirty="0" smtClean="0"/>
              <a:t/>
            </a:r>
            <a:br>
              <a:rPr lang="en-CA" dirty="0" smtClean="0"/>
            </a:br>
            <a:r>
              <a:rPr lang="en-CA" dirty="0" smtClean="0"/>
              <a:t>(should be CPSC 110 review!)</a:t>
            </a:r>
          </a:p>
        </p:txBody>
      </p:sp>
      <p:sp>
        <p:nvSpPr>
          <p:cNvPr id="53251" name="Content Placeholder 2"/>
          <p:cNvSpPr>
            <a:spLocks noGrp="1"/>
          </p:cNvSpPr>
          <p:nvPr>
            <p:ph idx="1"/>
            <p:custDataLst>
              <p:tags r:id="rId2"/>
            </p:custDataLst>
          </p:nvPr>
        </p:nvSpPr>
        <p:spPr>
          <a:xfrm>
            <a:off x="685800" y="1857375"/>
            <a:ext cx="7772400" cy="4114800"/>
          </a:xfrm>
        </p:spPr>
        <p:txBody>
          <a:bodyPr/>
          <a:lstStyle/>
          <a:p>
            <a:pPr>
              <a:buFontTx/>
              <a:buNone/>
            </a:pPr>
            <a:r>
              <a:rPr lang="en-CA" dirty="0" smtClean="0"/>
              <a:t>A function is “tail recursive” if all of its recursive calls are tail calls (i.e., each recursive call in the function is the absolute last thing the function needs to do before returning).</a:t>
            </a:r>
          </a:p>
          <a:p>
            <a:pPr>
              <a:buFontTx/>
              <a:buNone/>
            </a:pPr>
            <a:r>
              <a:rPr lang="en-CA" b="1" dirty="0" smtClean="0"/>
              <a:t>Can</a:t>
            </a:r>
            <a:r>
              <a:rPr lang="en-CA" dirty="0" smtClean="0"/>
              <a:t> two calls </a:t>
            </a:r>
            <a:r>
              <a:rPr lang="en-CA" b="1" dirty="0" smtClean="0"/>
              <a:t>both</a:t>
            </a:r>
            <a:r>
              <a:rPr lang="en-CA" dirty="0" smtClean="0"/>
              <a:t> be the last thing that needs to be done before the function returns?</a:t>
            </a:r>
          </a:p>
          <a:p>
            <a:pPr>
              <a:buFontTx/>
              <a:buNone/>
            </a:pPr>
            <a:r>
              <a:rPr lang="en-CA" dirty="0" smtClean="0"/>
              <a:t>Sure: consider binary search: we </a:t>
            </a:r>
            <a:r>
              <a:rPr lang="en-CA" dirty="0" err="1" smtClean="0"/>
              <a:t>recurse</a:t>
            </a:r>
            <a:r>
              <a:rPr lang="en-CA" dirty="0" smtClean="0"/>
              <a:t> to the left or to the right, but not </a:t>
            </a:r>
            <a:r>
              <a:rPr lang="en-CA" b="1" dirty="0" smtClean="0"/>
              <a:t>both</a:t>
            </a:r>
            <a:r>
              <a:rPr lang="en-CA" dirty="0" smtClean="0"/>
              <a:t>.</a:t>
            </a:r>
          </a:p>
        </p:txBody>
      </p:sp>
      <p:sp>
        <p:nvSpPr>
          <p:cNvPr id="5325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535232-D5C0-4FDA-908A-899C75251F3B}" type="slidenum">
              <a:rPr lang="en-US" sz="1400" smtClean="0"/>
              <a:pPr/>
              <a:t>52</a:t>
            </a:fld>
            <a:endParaRPr lang="en-US" sz="1400" smtClean="0"/>
          </a:p>
        </p:txBody>
      </p:sp>
      <p:sp>
        <p:nvSpPr>
          <p:cNvPr id="53253" name="TextBox 1"/>
          <p:cNvSpPr txBox="1">
            <a:spLocks noChangeArrowheads="1"/>
          </p:cNvSpPr>
          <p:nvPr>
            <p:custDataLst>
              <p:tags r:id="rId4"/>
            </p:custDataLst>
          </p:nvPr>
        </p:nvSpPr>
        <p:spPr bwMode="auto">
          <a:xfrm>
            <a:off x="34925" y="5981700"/>
            <a:ext cx="86534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WARNING: Koffman and Wolfgang text is wrong about this!</a:t>
            </a:r>
          </a:p>
          <a:p>
            <a:r>
              <a:rPr lang="en-CA">
                <a:solidFill>
                  <a:srgbClr val="FF0000"/>
                </a:solidFill>
              </a:rPr>
              <a:t>Having a (or even “the”) recursive call on the last line is </a:t>
            </a:r>
            <a:r>
              <a:rPr lang="en-CA" b="1" i="1">
                <a:solidFill>
                  <a:srgbClr val="FF0000"/>
                </a:solidFill>
              </a:rPr>
              <a:t>not</a:t>
            </a:r>
            <a:r>
              <a:rPr lang="en-CA">
                <a:solidFill>
                  <a:srgbClr val="FF0000"/>
                </a:solidFill>
              </a:rPr>
              <a:t> enough.</a:t>
            </a:r>
          </a:p>
        </p:txBody>
      </p:sp>
    </p:spTree>
    <p:extLst>
      <p:ext uri="{BB962C8B-B14F-4D97-AF65-F5344CB8AC3E}">
        <p14:creationId xmlns:p14="http://schemas.microsoft.com/office/powerpoint/2010/main" val="4652526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custDataLst>
              <p:tags r:id="rId1"/>
            </p:custDataLst>
          </p:nvPr>
        </p:nvSpPr>
        <p:spPr/>
        <p:txBody>
          <a:bodyPr/>
          <a:lstStyle/>
          <a:p>
            <a:r>
              <a:rPr lang="en-CA" smtClean="0"/>
              <a:t>Tail Recursive?</a:t>
            </a:r>
          </a:p>
        </p:txBody>
      </p:sp>
      <p:sp>
        <p:nvSpPr>
          <p:cNvPr id="47107" name="Content Placeholder 2"/>
          <p:cNvSpPr>
            <a:spLocks noGrp="1"/>
          </p:cNvSpPr>
          <p:nvPr>
            <p:ph idx="1"/>
            <p:custDataLst>
              <p:tags r:id="rId2"/>
            </p:custDataLst>
          </p:nvPr>
        </p:nvSpPr>
        <p:spPr>
          <a:xfrm>
            <a:off x="685800" y="1857375"/>
            <a:ext cx="7772400" cy="4114800"/>
          </a:xfrm>
        </p:spPr>
        <p:txBody>
          <a:bodyPr/>
          <a:lstStyle/>
          <a:p>
            <a:pPr>
              <a:buFontTx/>
              <a:buNone/>
              <a:defRPr/>
            </a:pPr>
            <a:r>
              <a:rPr lang="en-CA" sz="2000" b="1" dirty="0" err="1" smtClean="0">
                <a:latin typeface="Courier New" pitchFamily="49" charset="0"/>
                <a:cs typeface="Courier New" pitchFamily="49" charset="0"/>
              </a:rPr>
              <a:t>int</a:t>
            </a:r>
            <a:r>
              <a:rPr lang="en-CA" sz="2000" b="1" dirty="0" smtClean="0">
                <a:latin typeface="Courier New" pitchFamily="49" charset="0"/>
                <a:cs typeface="Courier New" pitchFamily="49" charset="0"/>
              </a:rPr>
              <a:t> fib(</a:t>
            </a:r>
            <a:r>
              <a:rPr lang="en-CA" sz="2000" b="1" dirty="0" err="1" smtClean="0">
                <a:latin typeface="Courier New" pitchFamily="49" charset="0"/>
                <a:cs typeface="Courier New" pitchFamily="49" charset="0"/>
              </a:rPr>
              <a:t>int</a:t>
            </a:r>
            <a:r>
              <a:rPr lang="en-CA" sz="2000" b="1" dirty="0" smtClean="0">
                <a:latin typeface="Courier New" pitchFamily="49" charset="0"/>
                <a:cs typeface="Courier New" pitchFamily="49" charset="0"/>
              </a:rPr>
              <a:t> n) {</a:t>
            </a:r>
          </a:p>
          <a:p>
            <a:pPr>
              <a:buFontTx/>
              <a:buNone/>
              <a:defRPr/>
            </a:pPr>
            <a:r>
              <a:rPr lang="en-CA" sz="2000" b="1" dirty="0" smtClean="0">
                <a:latin typeface="Courier New" pitchFamily="49" charset="0"/>
                <a:cs typeface="Courier New" pitchFamily="49" charset="0"/>
              </a:rPr>
              <a:t>  if (n &lt;= 2) return 1;</a:t>
            </a:r>
          </a:p>
          <a:p>
            <a:pPr>
              <a:buFontTx/>
              <a:buNone/>
              <a:defRPr/>
            </a:pPr>
            <a:r>
              <a:rPr lang="en-CA" sz="2000" b="1" dirty="0" smtClean="0">
                <a:latin typeface="Courier New" pitchFamily="49" charset="0"/>
                <a:cs typeface="Courier New" pitchFamily="49" charset="0"/>
              </a:rPr>
              <a:t>  else        return fib(n-1) + fib(n-2);</a:t>
            </a:r>
          </a:p>
          <a:p>
            <a:pPr>
              <a:buFontTx/>
              <a:buNone/>
              <a:defRPr/>
            </a:pPr>
            <a:r>
              <a:rPr lang="en-CA" sz="2000" b="1" dirty="0" smtClean="0">
                <a:latin typeface="Courier New" pitchFamily="49" charset="0"/>
                <a:cs typeface="Courier New" pitchFamily="49" charset="0"/>
              </a:rPr>
              <a:t>}</a:t>
            </a:r>
          </a:p>
          <a:p>
            <a:pPr>
              <a:buFontTx/>
              <a:buNone/>
              <a:defRPr/>
            </a:pPr>
            <a:endParaRPr lang="en-CA" dirty="0" smtClean="0"/>
          </a:p>
          <a:p>
            <a:pPr>
              <a:buFontTx/>
              <a:buNone/>
              <a:defRPr/>
            </a:pPr>
            <a:r>
              <a:rPr lang="en-CA" dirty="0" smtClean="0">
                <a:solidFill>
                  <a:srgbClr val="FF0000"/>
                </a:solidFill>
              </a:rPr>
              <a:t>Tail recursive?</a:t>
            </a:r>
          </a:p>
          <a:p>
            <a:pPr marL="514350" indent="-514350">
              <a:buFontTx/>
              <a:buAutoNum type="alphaLcPeriod"/>
              <a:defRPr/>
            </a:pPr>
            <a:r>
              <a:rPr lang="en-CA" dirty="0" smtClean="0">
                <a:solidFill>
                  <a:srgbClr val="FF0000"/>
                </a:solidFill>
              </a:rPr>
              <a:t>Yes.</a:t>
            </a:r>
          </a:p>
          <a:p>
            <a:pPr marL="514350" indent="-514350">
              <a:buFontTx/>
              <a:buAutoNum type="alphaLcPeriod"/>
              <a:defRPr/>
            </a:pPr>
            <a:r>
              <a:rPr lang="en-CA" dirty="0" smtClean="0">
                <a:solidFill>
                  <a:srgbClr val="FF0000"/>
                </a:solidFill>
              </a:rPr>
              <a:t>No.</a:t>
            </a:r>
          </a:p>
          <a:p>
            <a:pPr marL="514350" indent="-514350">
              <a:buFontTx/>
              <a:buAutoNum type="alphaLcPeriod"/>
              <a:defRPr/>
            </a:pPr>
            <a:r>
              <a:rPr lang="en-CA" dirty="0" smtClean="0">
                <a:solidFill>
                  <a:srgbClr val="FF0000"/>
                </a:solidFill>
              </a:rPr>
              <a:t>Not enough information.</a:t>
            </a:r>
          </a:p>
        </p:txBody>
      </p:sp>
      <p:sp>
        <p:nvSpPr>
          <p:cNvPr id="5427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2CF9E0-D2C3-4C5D-96A1-7DE8138422DC}" type="slidenum">
              <a:rPr lang="en-US" sz="1400" smtClean="0"/>
              <a:pPr/>
              <a:t>53</a:t>
            </a:fld>
            <a:endParaRPr lang="en-US" sz="14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custDataLst>
              <p:tags r:id="rId1"/>
            </p:custDataLst>
          </p:nvPr>
        </p:nvSpPr>
        <p:spPr/>
        <p:txBody>
          <a:bodyPr/>
          <a:lstStyle/>
          <a:p>
            <a:r>
              <a:rPr lang="en-CA" smtClean="0"/>
              <a:t>Tail Recursive?</a:t>
            </a:r>
          </a:p>
        </p:txBody>
      </p:sp>
      <p:sp>
        <p:nvSpPr>
          <p:cNvPr id="47107" name="Content Placeholder 2"/>
          <p:cNvSpPr>
            <a:spLocks noGrp="1"/>
          </p:cNvSpPr>
          <p:nvPr>
            <p:ph idx="1"/>
            <p:custDataLst>
              <p:tags r:id="rId2"/>
            </p:custDataLst>
          </p:nvPr>
        </p:nvSpPr>
        <p:spPr>
          <a:xfrm>
            <a:off x="685800" y="1857375"/>
            <a:ext cx="7772400" cy="4114800"/>
          </a:xfrm>
        </p:spPr>
        <p:txBody>
          <a:bodyPr/>
          <a:lstStyle/>
          <a:p>
            <a:pPr>
              <a:buFontTx/>
              <a:buNone/>
              <a:defRPr/>
            </a:pPr>
            <a:r>
              <a:rPr lang="en-CA" sz="2000" b="1" dirty="0" err="1" smtClean="0">
                <a:latin typeface="Courier New" pitchFamily="49" charset="0"/>
                <a:cs typeface="Courier New" pitchFamily="49" charset="0"/>
              </a:rPr>
              <a:t>int</a:t>
            </a:r>
            <a:r>
              <a:rPr lang="en-CA" sz="2000" b="1" dirty="0" smtClean="0">
                <a:latin typeface="Courier New" pitchFamily="49" charset="0"/>
                <a:cs typeface="Courier New" pitchFamily="49" charset="0"/>
              </a:rPr>
              <a:t> factorial(</a:t>
            </a:r>
            <a:r>
              <a:rPr lang="en-CA" sz="2000" b="1" dirty="0" err="1" smtClean="0">
                <a:latin typeface="Courier New" pitchFamily="49" charset="0"/>
                <a:cs typeface="Courier New" pitchFamily="49" charset="0"/>
              </a:rPr>
              <a:t>int</a:t>
            </a:r>
            <a:r>
              <a:rPr lang="en-CA" sz="2000" b="1" dirty="0" smtClean="0">
                <a:latin typeface="Courier New" pitchFamily="49" charset="0"/>
                <a:cs typeface="Courier New" pitchFamily="49" charset="0"/>
              </a:rPr>
              <a:t> n) {</a:t>
            </a:r>
          </a:p>
          <a:p>
            <a:pPr>
              <a:buFontTx/>
              <a:buNone/>
              <a:defRPr/>
            </a:pPr>
            <a:r>
              <a:rPr lang="en-CA" sz="2000" b="1" dirty="0" smtClean="0">
                <a:latin typeface="Courier New" pitchFamily="49" charset="0"/>
                <a:cs typeface="Courier New" pitchFamily="49" charset="0"/>
              </a:rPr>
              <a:t>  if (n == 0) return 1;</a:t>
            </a:r>
          </a:p>
          <a:p>
            <a:pPr>
              <a:buFontTx/>
              <a:buNone/>
              <a:defRPr/>
            </a:pPr>
            <a:r>
              <a:rPr lang="en-CA" sz="2000" b="1" dirty="0" smtClean="0">
                <a:latin typeface="Courier New" pitchFamily="49" charset="0"/>
                <a:cs typeface="Courier New" pitchFamily="49" charset="0"/>
              </a:rPr>
              <a:t>  else        return n * factorial(n – 1);</a:t>
            </a:r>
          </a:p>
          <a:p>
            <a:pPr>
              <a:buFontTx/>
              <a:buNone/>
              <a:defRPr/>
            </a:pPr>
            <a:r>
              <a:rPr lang="en-CA" sz="2000" b="1" dirty="0" smtClean="0">
                <a:latin typeface="Courier New" pitchFamily="49" charset="0"/>
                <a:cs typeface="Courier New" pitchFamily="49" charset="0"/>
              </a:rPr>
              <a:t>}</a:t>
            </a:r>
          </a:p>
          <a:p>
            <a:pPr>
              <a:buFontTx/>
              <a:buNone/>
              <a:defRPr/>
            </a:pPr>
            <a:endParaRPr lang="en-CA" dirty="0" smtClean="0"/>
          </a:p>
          <a:p>
            <a:pPr>
              <a:buFontTx/>
              <a:buNone/>
              <a:defRPr/>
            </a:pPr>
            <a:r>
              <a:rPr lang="en-CA" dirty="0" smtClean="0">
                <a:solidFill>
                  <a:srgbClr val="FF0000"/>
                </a:solidFill>
              </a:rPr>
              <a:t>Tail recursive?</a:t>
            </a:r>
          </a:p>
          <a:p>
            <a:pPr marL="514350" indent="-514350">
              <a:buFontTx/>
              <a:buAutoNum type="alphaLcPeriod"/>
              <a:defRPr/>
            </a:pPr>
            <a:r>
              <a:rPr lang="en-CA" dirty="0" smtClean="0">
                <a:solidFill>
                  <a:srgbClr val="FF0000"/>
                </a:solidFill>
              </a:rPr>
              <a:t>Yes.</a:t>
            </a:r>
          </a:p>
          <a:p>
            <a:pPr marL="514350" indent="-514350">
              <a:buFontTx/>
              <a:buAutoNum type="alphaLcPeriod"/>
              <a:defRPr/>
            </a:pPr>
            <a:r>
              <a:rPr lang="en-CA" dirty="0" smtClean="0">
                <a:solidFill>
                  <a:srgbClr val="FF0000"/>
                </a:solidFill>
              </a:rPr>
              <a:t>No.</a:t>
            </a:r>
          </a:p>
          <a:p>
            <a:pPr marL="514350" indent="-514350">
              <a:buFontTx/>
              <a:buAutoNum type="alphaLcPeriod"/>
              <a:defRPr/>
            </a:pPr>
            <a:r>
              <a:rPr lang="en-CA" dirty="0" smtClean="0">
                <a:solidFill>
                  <a:srgbClr val="FF0000"/>
                </a:solidFill>
              </a:rPr>
              <a:t>Not enough information.</a:t>
            </a:r>
          </a:p>
        </p:txBody>
      </p:sp>
      <p:sp>
        <p:nvSpPr>
          <p:cNvPr id="5530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A69D18F-4C7E-43F1-BCB2-1D8F8F5077B8}" type="slidenum">
              <a:rPr lang="en-US" sz="1400" smtClean="0"/>
              <a:pPr/>
              <a:t>54</a:t>
            </a:fld>
            <a:endParaRPr lang="en-US" sz="140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custDataLst>
              <p:tags r:id="rId1"/>
            </p:custDataLst>
          </p:nvPr>
        </p:nvSpPr>
        <p:spPr/>
        <p:txBody>
          <a:bodyPr/>
          <a:lstStyle/>
          <a:p>
            <a:r>
              <a:rPr lang="en-CA" smtClean="0"/>
              <a:t>Tail Recursive?</a:t>
            </a:r>
          </a:p>
        </p:txBody>
      </p:sp>
      <p:sp>
        <p:nvSpPr>
          <p:cNvPr id="47107" name="Content Placeholder 2"/>
          <p:cNvSpPr>
            <a:spLocks noGrp="1"/>
          </p:cNvSpPr>
          <p:nvPr>
            <p:ph idx="1"/>
            <p:custDataLst>
              <p:tags r:id="rId2"/>
            </p:custDataLst>
          </p:nvPr>
        </p:nvSpPr>
        <p:spPr>
          <a:xfrm>
            <a:off x="685800" y="1857375"/>
            <a:ext cx="7772400" cy="4114800"/>
          </a:xfrm>
        </p:spPr>
        <p:txBody>
          <a:bodyPr/>
          <a:lstStyle/>
          <a:p>
            <a:pPr>
              <a:buFontTx/>
              <a:buNone/>
              <a:defRPr/>
            </a:pPr>
            <a:r>
              <a:rPr lang="en-CA" sz="2000" b="1" dirty="0" err="1" smtClean="0">
                <a:latin typeface="Courier New" pitchFamily="49" charset="0"/>
                <a:cs typeface="Courier New" pitchFamily="49" charset="0"/>
              </a:rPr>
              <a:t>int</a:t>
            </a:r>
            <a:r>
              <a:rPr lang="en-CA" sz="2000" b="1" dirty="0" smtClean="0">
                <a:latin typeface="Courier New" pitchFamily="49" charset="0"/>
                <a:cs typeface="Courier New" pitchFamily="49" charset="0"/>
              </a:rPr>
              <a:t> factorial(</a:t>
            </a:r>
            <a:r>
              <a:rPr lang="en-CA" sz="2000" b="1" dirty="0" err="1" smtClean="0">
                <a:latin typeface="Courier New" pitchFamily="49" charset="0"/>
                <a:cs typeface="Courier New" pitchFamily="49" charset="0"/>
              </a:rPr>
              <a:t>int</a:t>
            </a:r>
            <a:r>
              <a:rPr lang="en-CA" sz="2000" b="1" dirty="0" smtClean="0">
                <a:latin typeface="Courier New" pitchFamily="49" charset="0"/>
                <a:cs typeface="Courier New" pitchFamily="49" charset="0"/>
              </a:rPr>
              <a:t> n) { return </a:t>
            </a:r>
            <a:r>
              <a:rPr lang="en-CA" sz="2000" b="1" dirty="0" err="1" smtClean="0">
                <a:latin typeface="Courier New" pitchFamily="49" charset="0"/>
                <a:cs typeface="Courier New" pitchFamily="49" charset="0"/>
              </a:rPr>
              <a:t>fact_acc</a:t>
            </a:r>
            <a:r>
              <a:rPr lang="en-CA" sz="2000" b="1" dirty="0" smtClean="0">
                <a:latin typeface="Courier New" pitchFamily="49" charset="0"/>
                <a:cs typeface="Courier New" pitchFamily="49" charset="0"/>
              </a:rPr>
              <a:t>(n, 1); }</a:t>
            </a:r>
          </a:p>
          <a:p>
            <a:pPr>
              <a:buFontTx/>
              <a:buNone/>
              <a:defRPr/>
            </a:pPr>
            <a:endParaRPr lang="en-CA" sz="2000" b="1" dirty="0" smtClean="0">
              <a:latin typeface="Courier New" pitchFamily="49" charset="0"/>
              <a:cs typeface="Courier New" pitchFamily="49" charset="0"/>
            </a:endParaRPr>
          </a:p>
          <a:p>
            <a:pPr>
              <a:buFontTx/>
              <a:buNone/>
              <a:defRPr/>
            </a:pPr>
            <a:r>
              <a:rPr lang="en-CA" sz="2000" b="1" dirty="0" err="1" smtClean="0">
                <a:latin typeface="Courier New" pitchFamily="49" charset="0"/>
                <a:cs typeface="Courier New" pitchFamily="49" charset="0"/>
              </a:rPr>
              <a:t>int</a:t>
            </a:r>
            <a:r>
              <a:rPr lang="en-CA" sz="2000" b="1" dirty="0" smtClean="0">
                <a:latin typeface="Courier New" pitchFamily="49" charset="0"/>
                <a:cs typeface="Courier New" pitchFamily="49" charset="0"/>
              </a:rPr>
              <a:t> </a:t>
            </a:r>
            <a:r>
              <a:rPr lang="en-CA" sz="2000" b="1" dirty="0" err="1" smtClean="0">
                <a:latin typeface="Courier New" pitchFamily="49" charset="0"/>
                <a:cs typeface="Courier New" pitchFamily="49" charset="0"/>
              </a:rPr>
              <a:t>fact_acc</a:t>
            </a:r>
            <a:r>
              <a:rPr lang="en-CA" sz="2000" b="1" dirty="0" smtClean="0">
                <a:latin typeface="Courier New" pitchFamily="49" charset="0"/>
                <a:cs typeface="Courier New" pitchFamily="49" charset="0"/>
              </a:rPr>
              <a:t> (</a:t>
            </a:r>
            <a:r>
              <a:rPr lang="en-CA" sz="2000" b="1" dirty="0" err="1" smtClean="0">
                <a:latin typeface="Courier New" pitchFamily="49" charset="0"/>
                <a:cs typeface="Courier New" pitchFamily="49" charset="0"/>
              </a:rPr>
              <a:t>int</a:t>
            </a:r>
            <a:r>
              <a:rPr lang="en-CA" sz="2000" b="1" dirty="0" smtClean="0">
                <a:latin typeface="Courier New" pitchFamily="49" charset="0"/>
                <a:cs typeface="Courier New" pitchFamily="49" charset="0"/>
              </a:rPr>
              <a:t> n, </a:t>
            </a:r>
            <a:r>
              <a:rPr lang="en-CA" sz="2000" b="1" dirty="0" err="1" smtClean="0">
                <a:latin typeface="Courier New" pitchFamily="49" charset="0"/>
                <a:cs typeface="Courier New" pitchFamily="49" charset="0"/>
              </a:rPr>
              <a:t>int</a:t>
            </a:r>
            <a:r>
              <a:rPr lang="en-CA" sz="2000" b="1" dirty="0" smtClean="0">
                <a:latin typeface="Courier New" pitchFamily="49" charset="0"/>
                <a:cs typeface="Courier New" pitchFamily="49" charset="0"/>
              </a:rPr>
              <a:t> acc) {</a:t>
            </a:r>
          </a:p>
          <a:p>
            <a:pPr>
              <a:buFontTx/>
              <a:buNone/>
              <a:defRPr/>
            </a:pPr>
            <a:r>
              <a:rPr lang="en-CA" sz="2000" b="1" dirty="0" smtClean="0">
                <a:latin typeface="Courier New" pitchFamily="49" charset="0"/>
                <a:cs typeface="Courier New" pitchFamily="49" charset="0"/>
              </a:rPr>
              <a:t>  if (n == 0) return acc;</a:t>
            </a:r>
          </a:p>
          <a:p>
            <a:pPr>
              <a:buFontTx/>
              <a:buNone/>
              <a:defRPr/>
            </a:pPr>
            <a:r>
              <a:rPr lang="en-CA" sz="2000" b="1" dirty="0" smtClean="0">
                <a:latin typeface="Courier New" pitchFamily="49" charset="0"/>
                <a:cs typeface="Courier New" pitchFamily="49" charset="0"/>
              </a:rPr>
              <a:t>  else        return </a:t>
            </a:r>
            <a:r>
              <a:rPr lang="en-CA" sz="2000" b="1" dirty="0" err="1" smtClean="0">
                <a:latin typeface="Courier New" pitchFamily="49" charset="0"/>
                <a:cs typeface="Courier New" pitchFamily="49" charset="0"/>
              </a:rPr>
              <a:t>fact_acc</a:t>
            </a:r>
            <a:r>
              <a:rPr lang="en-CA" sz="2000" b="1" dirty="0" smtClean="0">
                <a:latin typeface="Courier New" pitchFamily="49" charset="0"/>
                <a:cs typeface="Courier New" pitchFamily="49" charset="0"/>
              </a:rPr>
              <a:t>(n – 1, acc * n);</a:t>
            </a:r>
          </a:p>
          <a:p>
            <a:pPr>
              <a:buFontTx/>
              <a:buNone/>
              <a:defRPr/>
            </a:pPr>
            <a:r>
              <a:rPr lang="en-CA" sz="2000" b="1" dirty="0" smtClean="0">
                <a:latin typeface="Courier New" pitchFamily="49" charset="0"/>
                <a:cs typeface="Courier New" pitchFamily="49" charset="0"/>
              </a:rPr>
              <a:t>}</a:t>
            </a:r>
            <a:endParaRPr lang="en-CA" sz="2000" dirty="0" smtClean="0"/>
          </a:p>
          <a:p>
            <a:pPr>
              <a:buFontTx/>
              <a:buNone/>
              <a:defRPr/>
            </a:pPr>
            <a:endParaRPr lang="en-CA" dirty="0" smtClean="0"/>
          </a:p>
          <a:p>
            <a:pPr>
              <a:buFontTx/>
              <a:buNone/>
              <a:defRPr/>
            </a:pPr>
            <a:r>
              <a:rPr lang="en-CA" dirty="0" smtClean="0">
                <a:solidFill>
                  <a:srgbClr val="FF0000"/>
                </a:solidFill>
              </a:rPr>
              <a:t>Tail recursive?</a:t>
            </a:r>
          </a:p>
          <a:p>
            <a:pPr marL="514350" indent="-514350">
              <a:buFontTx/>
              <a:buAutoNum type="alphaLcPeriod"/>
              <a:defRPr/>
            </a:pPr>
            <a:r>
              <a:rPr lang="en-CA" dirty="0" smtClean="0">
                <a:solidFill>
                  <a:srgbClr val="FF0000"/>
                </a:solidFill>
              </a:rPr>
              <a:t>Yes.</a:t>
            </a:r>
          </a:p>
          <a:p>
            <a:pPr marL="514350" indent="-514350">
              <a:buFontTx/>
              <a:buAutoNum type="alphaLcPeriod"/>
              <a:defRPr/>
            </a:pPr>
            <a:r>
              <a:rPr lang="en-CA" dirty="0" smtClean="0">
                <a:solidFill>
                  <a:srgbClr val="FF0000"/>
                </a:solidFill>
              </a:rPr>
              <a:t>No.</a:t>
            </a:r>
          </a:p>
          <a:p>
            <a:pPr marL="514350" indent="-514350">
              <a:buFontTx/>
              <a:buAutoNum type="alphaLcPeriod"/>
              <a:defRPr/>
            </a:pPr>
            <a:r>
              <a:rPr lang="en-CA" dirty="0" smtClean="0">
                <a:solidFill>
                  <a:srgbClr val="FF0000"/>
                </a:solidFill>
              </a:rPr>
              <a:t>Not enough information.</a:t>
            </a:r>
          </a:p>
        </p:txBody>
      </p:sp>
      <p:sp>
        <p:nvSpPr>
          <p:cNvPr id="5632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1597FF4-6E23-4EF1-99D4-D643DE0A7E6A}" type="slidenum">
              <a:rPr lang="en-US" sz="1400" smtClean="0"/>
              <a:pPr/>
              <a:t>55</a:t>
            </a:fld>
            <a:endParaRPr lang="en-US" sz="14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custDataLst>
              <p:tags r:id="rId1"/>
            </p:custDataLst>
          </p:nvPr>
        </p:nvSpPr>
        <p:spPr/>
        <p:txBody>
          <a:bodyPr/>
          <a:lstStyle/>
          <a:p>
            <a:r>
              <a:rPr lang="en-CA" dirty="0" smtClean="0"/>
              <a:t>Tail Calls</a:t>
            </a:r>
          </a:p>
        </p:txBody>
      </p:sp>
      <p:sp>
        <p:nvSpPr>
          <p:cNvPr id="57347" name="Content Placeholder 2"/>
          <p:cNvSpPr>
            <a:spLocks noGrp="1"/>
          </p:cNvSpPr>
          <p:nvPr>
            <p:ph idx="1"/>
            <p:custDataLst>
              <p:tags r:id="rId2"/>
            </p:custDataLst>
          </p:nvPr>
        </p:nvSpPr>
        <p:spPr>
          <a:xfrm>
            <a:off x="685800" y="1857375"/>
            <a:ext cx="7772400" cy="4114800"/>
          </a:xfrm>
        </p:spPr>
        <p:txBody>
          <a:bodyPr/>
          <a:lstStyle/>
          <a:p>
            <a:pPr>
              <a:buFontTx/>
              <a:buNone/>
            </a:pPr>
            <a:r>
              <a:rPr lang="en-CA" sz="2000" b="1" smtClean="0">
                <a:latin typeface="Courier New" pitchFamily="49" charset="0"/>
                <a:cs typeface="Courier New" pitchFamily="49" charset="0"/>
              </a:rPr>
              <a:t>int fact(int n) { return fact_acc(n, 1); }</a:t>
            </a:r>
          </a:p>
          <a:p>
            <a:pPr>
              <a:buFontTx/>
              <a:buNone/>
            </a:pPr>
            <a:endParaRPr lang="en-CA" sz="2000" b="1" smtClean="0">
              <a:latin typeface="Courier New" pitchFamily="49" charset="0"/>
              <a:cs typeface="Courier New" pitchFamily="49" charset="0"/>
            </a:endParaRPr>
          </a:p>
          <a:p>
            <a:pPr>
              <a:buFontTx/>
              <a:buNone/>
            </a:pPr>
            <a:r>
              <a:rPr lang="en-CA" sz="2000" b="1" smtClean="0">
                <a:latin typeface="Courier New" pitchFamily="49" charset="0"/>
                <a:cs typeface="Courier New" pitchFamily="49" charset="0"/>
              </a:rPr>
              <a:t>int fact_acc (int n, int acc) {</a:t>
            </a:r>
          </a:p>
          <a:p>
            <a:pPr>
              <a:buFontTx/>
              <a:buNone/>
            </a:pPr>
            <a:r>
              <a:rPr lang="en-CA" sz="2000" b="1" smtClean="0">
                <a:latin typeface="Courier New" pitchFamily="49" charset="0"/>
                <a:cs typeface="Courier New" pitchFamily="49" charset="0"/>
              </a:rPr>
              <a:t>  if (n == 0) return acc;</a:t>
            </a:r>
          </a:p>
          <a:p>
            <a:pPr>
              <a:buFontTx/>
              <a:buNone/>
            </a:pPr>
            <a:r>
              <a:rPr lang="en-CA" sz="2000" b="1" smtClean="0">
                <a:latin typeface="Courier New" pitchFamily="49" charset="0"/>
                <a:cs typeface="Courier New" pitchFamily="49" charset="0"/>
              </a:rPr>
              <a:t>  else        return fact_acc(n – 1, acc * n);</a:t>
            </a:r>
          </a:p>
          <a:p>
            <a:pPr>
              <a:buFontTx/>
              <a:buNone/>
            </a:pPr>
            <a:r>
              <a:rPr lang="en-CA" sz="2000" b="1" smtClean="0">
                <a:latin typeface="Courier New" pitchFamily="49" charset="0"/>
                <a:cs typeface="Courier New" pitchFamily="49" charset="0"/>
              </a:rPr>
              <a:t>}</a:t>
            </a:r>
            <a:endParaRPr lang="en-CA" sz="2000" smtClean="0"/>
          </a:p>
          <a:p>
            <a:pPr>
              <a:buFontTx/>
              <a:buNone/>
            </a:pPr>
            <a:endParaRPr lang="en-CA" smtClean="0"/>
          </a:p>
        </p:txBody>
      </p:sp>
      <p:sp>
        <p:nvSpPr>
          <p:cNvPr id="57348"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6BE7233-5B18-4301-92A5-A5673FC26DA3}" type="slidenum">
              <a:rPr lang="en-US" sz="1400" smtClean="0"/>
              <a:pPr/>
              <a:t>56</a:t>
            </a:fld>
            <a:endParaRPr lang="en-US" sz="1400" smtClean="0"/>
          </a:p>
        </p:txBody>
      </p:sp>
      <p:sp>
        <p:nvSpPr>
          <p:cNvPr id="57349" name="TextBox 4"/>
          <p:cNvSpPr txBox="1">
            <a:spLocks noChangeArrowheads="1"/>
          </p:cNvSpPr>
          <p:nvPr>
            <p:custDataLst>
              <p:tags r:id="rId4"/>
            </p:custDataLst>
          </p:nvPr>
        </p:nvSpPr>
        <p:spPr bwMode="auto">
          <a:xfrm>
            <a:off x="142875" y="4370388"/>
            <a:ext cx="896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dirty="0">
                <a:solidFill>
                  <a:srgbClr val="FF0000"/>
                </a:solidFill>
              </a:rPr>
              <a:t>T</a:t>
            </a:r>
            <a:r>
              <a:rPr lang="en-CA" dirty="0" smtClean="0">
                <a:solidFill>
                  <a:srgbClr val="FF0000"/>
                </a:solidFill>
              </a:rPr>
              <a:t>he </a:t>
            </a:r>
            <a:r>
              <a:rPr lang="en-CA" dirty="0">
                <a:solidFill>
                  <a:srgbClr val="FF0000"/>
                </a:solidFill>
              </a:rPr>
              <a:t>call to </a:t>
            </a:r>
            <a:r>
              <a:rPr lang="en-CA" sz="2000" b="1" dirty="0" err="1">
                <a:solidFill>
                  <a:srgbClr val="FF0000"/>
                </a:solidFill>
                <a:latin typeface="Courier New" pitchFamily="49" charset="0"/>
                <a:cs typeface="Courier New" pitchFamily="49" charset="0"/>
              </a:rPr>
              <a:t>fact_acc</a:t>
            </a:r>
            <a:r>
              <a:rPr lang="en-CA" dirty="0">
                <a:solidFill>
                  <a:srgbClr val="FF0000"/>
                </a:solidFill>
              </a:rPr>
              <a:t> in </a:t>
            </a:r>
            <a:r>
              <a:rPr lang="en-CA" sz="2000" b="1" dirty="0">
                <a:solidFill>
                  <a:srgbClr val="FF0000"/>
                </a:solidFill>
                <a:latin typeface="Courier New" pitchFamily="49" charset="0"/>
                <a:cs typeface="Courier New" pitchFamily="49" charset="0"/>
              </a:rPr>
              <a:t>factorial</a:t>
            </a:r>
            <a:r>
              <a:rPr lang="en-CA" dirty="0">
                <a:solidFill>
                  <a:srgbClr val="FF0000"/>
                </a:solidFill>
              </a:rPr>
              <a:t> is a tail </a:t>
            </a:r>
            <a:r>
              <a:rPr lang="en-CA" dirty="0" smtClean="0">
                <a:solidFill>
                  <a:srgbClr val="FF0000"/>
                </a:solidFill>
              </a:rPr>
              <a:t>call and therefore also need not consume extra stack space.</a:t>
            </a:r>
            <a:r>
              <a:rPr lang="en-CA" dirty="0">
                <a:solidFill>
                  <a:srgbClr val="FF0000"/>
                </a:solidFill>
              </a:rPr>
              <a:t/>
            </a:r>
            <a:br>
              <a:rPr lang="en-CA" dirty="0">
                <a:solidFill>
                  <a:srgbClr val="FF0000"/>
                </a:solidFill>
              </a:rPr>
            </a:br>
            <a:endParaRPr lang="en-CA" dirty="0">
              <a:solidFill>
                <a:srgbClr val="FF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custDataLst>
              <p:tags r:id="rId1"/>
            </p:custDataLst>
          </p:nvPr>
        </p:nvSpPr>
        <p:spPr/>
        <p:txBody>
          <a:bodyPr/>
          <a:lstStyle/>
          <a:p>
            <a:r>
              <a:rPr lang="en-US" smtClean="0"/>
              <a:t>To Do</a:t>
            </a:r>
          </a:p>
        </p:txBody>
      </p:sp>
      <p:sp>
        <p:nvSpPr>
          <p:cNvPr id="58371" name="Rectangle 3"/>
          <p:cNvSpPr>
            <a:spLocks noGrp="1" noChangeArrowheads="1"/>
          </p:cNvSpPr>
          <p:nvPr>
            <p:ph type="body" idx="1"/>
            <p:custDataLst>
              <p:tags r:id="rId2"/>
            </p:custDataLst>
          </p:nvPr>
        </p:nvSpPr>
        <p:spPr/>
        <p:txBody>
          <a:bodyPr/>
          <a:lstStyle/>
          <a:p>
            <a:r>
              <a:rPr lang="en-US" dirty="0" smtClean="0"/>
              <a:t>CPSC 121 Review: </a:t>
            </a:r>
            <a:r>
              <a:rPr lang="en-US" dirty="0" err="1" smtClean="0"/>
              <a:t>Epp</a:t>
            </a:r>
            <a:r>
              <a:rPr lang="en-US" dirty="0" smtClean="0"/>
              <a:t> </a:t>
            </a:r>
            <a:r>
              <a:rPr lang="fr-FR" dirty="0" smtClean="0"/>
              <a:t>4.2-4.4, 5.1-5.2, 7.1-7.2</a:t>
            </a:r>
          </a:p>
          <a:p>
            <a:r>
              <a:rPr lang="fr-FR" dirty="0" smtClean="0"/>
              <a:t>Read: </a:t>
            </a:r>
            <a:r>
              <a:rPr lang="fr-FR" dirty="0" err="1" smtClean="0"/>
              <a:t>Epp</a:t>
            </a:r>
            <a:r>
              <a:rPr lang="fr-FR" dirty="0" smtClean="0"/>
              <a:t> 4.5, </a:t>
            </a:r>
            <a:r>
              <a:rPr lang="fr-FR" dirty="0" err="1" smtClean="0"/>
              <a:t>Koffman</a:t>
            </a:r>
            <a:r>
              <a:rPr lang="fr-FR" dirty="0" smtClean="0"/>
              <a:t>/Wolfgang </a:t>
            </a:r>
            <a:r>
              <a:rPr lang="fr-FR" dirty="0" err="1" smtClean="0"/>
              <a:t>Chapter</a:t>
            </a:r>
            <a:r>
              <a:rPr lang="fr-FR" dirty="0" smtClean="0"/>
              <a:t> 7</a:t>
            </a:r>
          </a:p>
        </p:txBody>
      </p:sp>
      <p:sp>
        <p:nvSpPr>
          <p:cNvPr id="5837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619113A-5C8A-455F-A89D-4143366094AC}" type="slidenum">
              <a:rPr lang="en-US" sz="1400" smtClean="0"/>
              <a:pPr/>
              <a:t>57</a:t>
            </a:fld>
            <a:endParaRPr lang="en-US" sz="14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custDataLst>
              <p:tags r:id="rId1"/>
            </p:custDataLst>
          </p:nvPr>
        </p:nvSpPr>
        <p:spPr/>
        <p:txBody>
          <a:bodyPr/>
          <a:lstStyle/>
          <a:p>
            <a:r>
              <a:rPr lang="en-US" smtClean="0"/>
              <a:t>Coming Up</a:t>
            </a:r>
          </a:p>
        </p:txBody>
      </p:sp>
      <p:sp>
        <p:nvSpPr>
          <p:cNvPr id="59395" name="Rectangle 3"/>
          <p:cNvSpPr>
            <a:spLocks noGrp="1" noChangeArrowheads="1"/>
          </p:cNvSpPr>
          <p:nvPr>
            <p:ph type="body" idx="1"/>
            <p:custDataLst>
              <p:tags r:id="rId2"/>
            </p:custDataLst>
          </p:nvPr>
        </p:nvSpPr>
        <p:spPr/>
        <p:txBody>
          <a:bodyPr/>
          <a:lstStyle/>
          <a:p>
            <a:r>
              <a:rPr lang="en-US" dirty="0" smtClean="0"/>
              <a:t>One of (TBD!): </a:t>
            </a:r>
          </a:p>
          <a:p>
            <a:pPr lvl="1"/>
            <a:r>
              <a:rPr lang="en-US" dirty="0" smtClean="0"/>
              <a:t>Priority Queues</a:t>
            </a:r>
          </a:p>
          <a:p>
            <a:pPr lvl="1"/>
            <a:r>
              <a:rPr lang="en-US" dirty="0" smtClean="0"/>
              <a:t>Trees</a:t>
            </a:r>
          </a:p>
        </p:txBody>
      </p:sp>
      <p:sp>
        <p:nvSpPr>
          <p:cNvPr id="5939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D8B7BEA-1DAA-4E19-922E-1A1B3352B5DA}" type="slidenum">
              <a:rPr lang="en-US" sz="1400" smtClean="0"/>
              <a:pPr/>
              <a:t>58</a:t>
            </a:fld>
            <a:endParaRPr lang="en-US" sz="1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custDataLst>
              <p:tags r:id="rId1"/>
            </p:custDataLst>
          </p:nvPr>
        </p:nvSpPr>
        <p:spPr/>
        <p:txBody>
          <a:bodyPr/>
          <a:lstStyle/>
          <a:p>
            <a:r>
              <a:rPr lang="en-CA" smtClean="0"/>
              <a:t>Random String Permutations</a:t>
            </a:r>
            <a:br>
              <a:rPr lang="en-CA" smtClean="0"/>
            </a:br>
            <a:r>
              <a:rPr lang="en-CA" smtClean="0"/>
              <a:t>Converting Algorithm to Code</a:t>
            </a:r>
          </a:p>
        </p:txBody>
      </p:sp>
      <p:sp>
        <p:nvSpPr>
          <p:cNvPr id="7171" name="Content Placeholder 2"/>
          <p:cNvSpPr>
            <a:spLocks noGrp="1"/>
          </p:cNvSpPr>
          <p:nvPr>
            <p:ph idx="1"/>
            <p:custDataLst>
              <p:tags r:id="rId2"/>
            </p:custDataLst>
          </p:nvPr>
        </p:nvSpPr>
        <p:spPr>
          <a:xfrm>
            <a:off x="5365750" y="1916113"/>
            <a:ext cx="7918450" cy="4114800"/>
          </a:xfrm>
        </p:spPr>
        <p:txBody>
          <a:bodyPr/>
          <a:lstStyle/>
          <a:p>
            <a:pPr marL="0" indent="0">
              <a:buFontTx/>
              <a:buNone/>
            </a:pPr>
            <a:r>
              <a:rPr lang="en-CA" sz="2400" dirty="0" smtClean="0"/>
              <a:t>PERMUTE(s): </a:t>
            </a:r>
            <a:br>
              <a:rPr lang="en-CA" sz="2400" dirty="0" smtClean="0"/>
            </a:br>
            <a:r>
              <a:rPr lang="en-CA" sz="2400" dirty="0" smtClean="0"/>
              <a:t/>
            </a:r>
            <a:br>
              <a:rPr lang="en-CA" sz="2400" dirty="0" smtClean="0"/>
            </a:br>
            <a:r>
              <a:rPr lang="en-CA" sz="2400" dirty="0" smtClean="0"/>
              <a:t>  if s is empty, just return s</a:t>
            </a:r>
            <a:br>
              <a:rPr lang="en-CA" sz="2400" dirty="0" smtClean="0"/>
            </a:br>
            <a:r>
              <a:rPr lang="en-CA" sz="2400" dirty="0" smtClean="0"/>
              <a:t/>
            </a:r>
            <a:br>
              <a:rPr lang="en-CA" sz="2400" dirty="0" smtClean="0"/>
            </a:br>
            <a:r>
              <a:rPr lang="en-CA" sz="2400" dirty="0" smtClean="0"/>
              <a:t>  else:</a:t>
            </a:r>
            <a:br>
              <a:rPr lang="en-CA" sz="2400" dirty="0" smtClean="0"/>
            </a:br>
            <a:r>
              <a:rPr lang="en-CA" sz="2400" dirty="0" smtClean="0"/>
              <a:t/>
            </a:r>
            <a:br>
              <a:rPr lang="en-CA" sz="2400" dirty="0" smtClean="0"/>
            </a:br>
            <a:r>
              <a:rPr lang="en-CA" sz="2400" dirty="0" smtClean="0"/>
              <a:t>    choose random letter</a:t>
            </a:r>
            <a:br>
              <a:rPr lang="en-CA" sz="2400" dirty="0" smtClean="0"/>
            </a:br>
            <a:r>
              <a:rPr lang="en-CA" sz="2400" dirty="0" smtClean="0"/>
              <a:t/>
            </a:r>
            <a:br>
              <a:rPr lang="en-CA" sz="2400" dirty="0" smtClean="0"/>
            </a:br>
            <a:r>
              <a:rPr lang="en-CA" sz="2400" dirty="0" smtClean="0"/>
              <a:t>    permute the rest</a:t>
            </a:r>
            <a:br>
              <a:rPr lang="en-CA" sz="2400" dirty="0" smtClean="0"/>
            </a:br>
            <a:r>
              <a:rPr lang="en-CA" sz="2400" dirty="0" smtClean="0"/>
              <a:t/>
            </a:r>
            <a:br>
              <a:rPr lang="en-CA" sz="2400" dirty="0" smtClean="0"/>
            </a:br>
            <a:r>
              <a:rPr lang="en-CA" sz="2400" dirty="0" smtClean="0"/>
              <a:t>    return random letter + rest</a:t>
            </a:r>
          </a:p>
        </p:txBody>
      </p:sp>
      <p:sp>
        <p:nvSpPr>
          <p:cNvPr id="717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61BD8B2-A922-4BAC-95E0-3104FF1B4572}" type="slidenum">
              <a:rPr lang="en-US" sz="1400" smtClean="0"/>
              <a:pPr/>
              <a:t>6</a:t>
            </a:fld>
            <a:endParaRPr lang="en-US" sz="1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custDataLst>
              <p:tags r:id="rId1"/>
            </p:custDataLst>
          </p:nvPr>
        </p:nvSpPr>
        <p:spPr/>
        <p:txBody>
          <a:bodyPr/>
          <a:lstStyle/>
          <a:p>
            <a:r>
              <a:rPr lang="en-CA" smtClean="0"/>
              <a:t>Thinking Recursively</a:t>
            </a:r>
          </a:p>
        </p:txBody>
      </p:sp>
      <p:sp>
        <p:nvSpPr>
          <p:cNvPr id="8195" name="Content Placeholder 2"/>
          <p:cNvSpPr>
            <a:spLocks noGrp="1"/>
          </p:cNvSpPr>
          <p:nvPr>
            <p:ph idx="1"/>
            <p:custDataLst>
              <p:tags r:id="rId2"/>
            </p:custDataLst>
          </p:nvPr>
        </p:nvSpPr>
        <p:spPr/>
        <p:txBody>
          <a:bodyPr/>
          <a:lstStyle/>
          <a:p>
            <a:pPr>
              <a:buFontTx/>
              <a:buNone/>
            </a:pPr>
            <a:r>
              <a:rPr lang="en-CA" b="1" smtClean="0"/>
              <a:t>DO NOT START WITH CODE. </a:t>
            </a:r>
            <a:r>
              <a:rPr lang="en-CA" smtClean="0"/>
              <a:t> Write the </a:t>
            </a:r>
            <a:r>
              <a:rPr lang="en-CA" i="1" smtClean="0"/>
              <a:t>story</a:t>
            </a:r>
            <a:r>
              <a:rPr lang="en-CA" smtClean="0"/>
              <a:t> of the problem, including the data definition!</a:t>
            </a:r>
            <a:endParaRPr lang="en-CA" b="1" smtClean="0"/>
          </a:p>
          <a:p>
            <a:pPr>
              <a:buFontTx/>
              <a:buNone/>
            </a:pPr>
            <a:r>
              <a:rPr lang="en-CA" smtClean="0"/>
              <a:t>Define the problem: What should be done given a particular input?</a:t>
            </a:r>
          </a:p>
          <a:p>
            <a:pPr>
              <a:buFontTx/>
              <a:buNone/>
            </a:pPr>
            <a:r>
              <a:rPr lang="en-CA" smtClean="0"/>
              <a:t>Solve some example cases by hand.</a:t>
            </a:r>
          </a:p>
          <a:p>
            <a:pPr>
              <a:buFontTx/>
              <a:buNone/>
            </a:pPr>
            <a:r>
              <a:rPr lang="en-CA" smtClean="0"/>
              <a:t>Identify and solve the (usually simple) base case(s).</a:t>
            </a:r>
          </a:p>
          <a:p>
            <a:pPr>
              <a:buFontTx/>
              <a:buNone/>
            </a:pPr>
            <a:r>
              <a:rPr lang="en-CA" smtClean="0"/>
              <a:t>Figure out how to break the complex cases down in terms of </a:t>
            </a:r>
            <a:r>
              <a:rPr lang="en-CA" b="1" smtClean="0"/>
              <a:t>any smaller case(s)</a:t>
            </a:r>
            <a:r>
              <a:rPr lang="en-CA" smtClean="0"/>
              <a:t>.  For the smaller cases, call the function recursively and </a:t>
            </a:r>
            <a:r>
              <a:rPr lang="en-CA" b="1" smtClean="0"/>
              <a:t>assume it works</a:t>
            </a:r>
            <a:r>
              <a:rPr lang="en-CA" smtClean="0"/>
              <a:t>.  Do </a:t>
            </a:r>
            <a:r>
              <a:rPr lang="en-CA" b="1" smtClean="0"/>
              <a:t>not</a:t>
            </a:r>
            <a:r>
              <a:rPr lang="en-CA" smtClean="0"/>
              <a:t> think about how!</a:t>
            </a:r>
          </a:p>
        </p:txBody>
      </p:sp>
      <p:sp>
        <p:nvSpPr>
          <p:cNvPr id="8196"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2D22203-103B-4165-8156-CAAA5BC6E0C0}" type="slidenum">
              <a:rPr lang="en-US" sz="1400" smtClean="0"/>
              <a:pPr/>
              <a:t>7</a:t>
            </a:fld>
            <a:endParaRPr lang="en-US" sz="1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custDataLst>
              <p:tags r:id="rId1"/>
            </p:custDataLst>
          </p:nvPr>
        </p:nvSpPr>
        <p:spPr/>
        <p:txBody>
          <a:bodyPr/>
          <a:lstStyle/>
          <a:p>
            <a:r>
              <a:rPr lang="en-CA" smtClean="0"/>
              <a:t>Implementing Recursion</a:t>
            </a:r>
            <a:br>
              <a:rPr lang="en-CA" smtClean="0"/>
            </a:br>
            <a:r>
              <a:rPr lang="en-CA" smtClean="0"/>
              <a:t>(REMINDER!)</a:t>
            </a:r>
          </a:p>
        </p:txBody>
      </p:sp>
      <p:sp>
        <p:nvSpPr>
          <p:cNvPr id="9219" name="Content Placeholder 2"/>
          <p:cNvSpPr>
            <a:spLocks noGrp="1"/>
          </p:cNvSpPr>
          <p:nvPr>
            <p:ph idx="1"/>
            <p:custDataLst>
              <p:tags r:id="rId2"/>
            </p:custDataLst>
          </p:nvPr>
        </p:nvSpPr>
        <p:spPr/>
        <p:txBody>
          <a:bodyPr/>
          <a:lstStyle/>
          <a:p>
            <a:pPr>
              <a:buFontTx/>
              <a:buNone/>
            </a:pPr>
            <a:r>
              <a:rPr lang="en-CA" smtClean="0"/>
              <a:t>Once you have all that, write out your solution in comments (a “template”). Then fill out the code and test.  </a:t>
            </a:r>
          </a:p>
          <a:p>
            <a:pPr>
              <a:buFontTx/>
              <a:buNone/>
            </a:pPr>
            <a:endParaRPr lang="en-CA" smtClean="0"/>
          </a:p>
          <a:p>
            <a:pPr>
              <a:buFontTx/>
              <a:buNone/>
            </a:pPr>
            <a:r>
              <a:rPr lang="en-CA" smtClean="0"/>
              <a:t>(Should be easy… if it’s hard, maybe you’re not assuming your recursive call works!)</a:t>
            </a:r>
          </a:p>
        </p:txBody>
      </p:sp>
      <p:sp>
        <p:nvSpPr>
          <p:cNvPr id="922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A8C053-182E-416A-B14C-2680D510120E}" type="slidenum">
              <a:rPr lang="en-US" sz="1400" smtClean="0"/>
              <a:pPr/>
              <a:t>8</a:t>
            </a:fld>
            <a:endParaRPr lang="en-US" sz="1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custDataLst>
              <p:tags r:id="rId1"/>
            </p:custDataLst>
          </p:nvPr>
        </p:nvSpPr>
        <p:spPr/>
        <p:txBody>
          <a:bodyPr/>
          <a:lstStyle/>
          <a:p>
            <a:r>
              <a:rPr lang="en-CA" smtClean="0"/>
              <a:t>Recursion Example: Fibs</a:t>
            </a:r>
            <a:br>
              <a:rPr lang="en-CA" smtClean="0"/>
            </a:br>
            <a:r>
              <a:rPr lang="en-CA" smtClean="0"/>
              <a:t>(SKIPPING in class)</a:t>
            </a:r>
          </a:p>
        </p:txBody>
      </p:sp>
      <p:sp>
        <p:nvSpPr>
          <p:cNvPr id="8195" name="Content Placeholder 2"/>
          <p:cNvSpPr>
            <a:spLocks noGrp="1"/>
          </p:cNvSpPr>
          <p:nvPr>
            <p:ph idx="1"/>
            <p:custDataLst>
              <p:tags r:id="rId2"/>
            </p:custDataLst>
          </p:nvPr>
        </p:nvSpPr>
        <p:spPr/>
        <p:txBody>
          <a:bodyPr/>
          <a:lstStyle/>
          <a:p>
            <a:pPr>
              <a:buFontTx/>
              <a:buNone/>
              <a:defRPr/>
            </a:pPr>
            <a:r>
              <a:rPr lang="en-CA" b="1" dirty="0" smtClean="0"/>
              <a:t>Problem</a:t>
            </a:r>
            <a:r>
              <a:rPr lang="en-CA" dirty="0" smtClean="0"/>
              <a:t>: Calculate the n</a:t>
            </a:r>
            <a:r>
              <a:rPr lang="en-CA" baseline="30000" dirty="0" smtClean="0"/>
              <a:t>th</a:t>
            </a:r>
            <a:r>
              <a:rPr lang="en-CA" dirty="0" smtClean="0"/>
              <a:t> Fibonacci number, from the sequence 1, 1, 2, 3, 5, 8, 13, 21, 34, 55, ...</a:t>
            </a:r>
          </a:p>
          <a:p>
            <a:pPr marL="495300" indent="-457200">
              <a:spcBef>
                <a:spcPts val="1500"/>
              </a:spcBef>
              <a:buFontTx/>
              <a:buNone/>
              <a:tabLst>
                <a:tab pos="495300" algn="l"/>
                <a:tab pos="952500" algn="l"/>
                <a:tab pos="1409700" algn="l"/>
                <a:tab pos="1866900" algn="l"/>
                <a:tab pos="2324100" algn="l"/>
                <a:tab pos="2781300" algn="l"/>
                <a:tab pos="3238500" algn="l"/>
                <a:tab pos="3695700" algn="l"/>
                <a:tab pos="4152900" algn="l"/>
                <a:tab pos="4610100" algn="l"/>
                <a:tab pos="5067300" algn="l"/>
                <a:tab pos="5524500" algn="l"/>
                <a:tab pos="5981700" algn="l"/>
                <a:tab pos="6438900" algn="l"/>
                <a:tab pos="6896100" algn="l"/>
                <a:tab pos="7353300" algn="l"/>
                <a:tab pos="7810500" algn="l"/>
                <a:tab pos="8267700" algn="l"/>
                <a:tab pos="8724900" algn="l"/>
                <a:tab pos="9182100" algn="l"/>
                <a:tab pos="9639300" algn="l"/>
                <a:tab pos="495300" algn="l"/>
                <a:tab pos="952500" algn="l"/>
                <a:tab pos="1409700" algn="l"/>
                <a:tab pos="1866900" algn="l"/>
                <a:tab pos="2324100" algn="l"/>
                <a:tab pos="2781300" algn="l"/>
                <a:tab pos="3238500" algn="l"/>
                <a:tab pos="3695700" algn="l"/>
                <a:tab pos="4152900" algn="l"/>
                <a:tab pos="4610100" algn="l"/>
                <a:tab pos="5067300" algn="l"/>
              </a:tabLst>
              <a:defRPr/>
            </a:pPr>
            <a:r>
              <a:rPr lang="en-US" dirty="0" smtClean="0">
                <a:sym typeface="Arial" charset="0"/>
              </a:rPr>
              <a:t>First two numbers are 1; each succeeding number is the sum of the previous two numbers:</a:t>
            </a:r>
            <a:endParaRPr lang="en-US" dirty="0">
              <a:sym typeface="Arial" charset="0"/>
            </a:endParaRPr>
          </a:p>
        </p:txBody>
      </p:sp>
      <p:sp>
        <p:nvSpPr>
          <p:cNvPr id="1024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84FF8E2-86A7-4B22-A232-EB77D4921C2F}" type="slidenum">
              <a:rPr lang="en-US" sz="1400" smtClean="0"/>
              <a:pPr/>
              <a:t>9</a:t>
            </a:fld>
            <a:endParaRPr lang="en-US" sz="1400" smtClean="0"/>
          </a:p>
        </p:txBody>
      </p:sp>
      <p:pic>
        <p:nvPicPr>
          <p:cNvPr id="10245" name="Picture 2"/>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1571625" y="4071938"/>
            <a:ext cx="53213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ecture">
  <a:themeElements>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cture.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C:\MSOffice\Templates\lecture.pot</Template>
  <TotalTime>9179</TotalTime>
  <Words>4473</Words>
  <Application>Microsoft Office PowerPoint</Application>
  <PresentationFormat>On-screen Show (4:3)</PresentationFormat>
  <Paragraphs>761</Paragraphs>
  <Slides>58</Slides>
  <Notes>14</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lecture</vt:lpstr>
      <vt:lpstr>CS221: Algorithms and  Data Structures Lecture #2 (Tail) Recursion, Induction, Loop Invariants, and Call Stacks</vt:lpstr>
      <vt:lpstr>Today’s Outline</vt:lpstr>
      <vt:lpstr>Random String Permutations (reigniouS mPRrtmnsdtan aot)</vt:lpstr>
      <vt:lpstr>Random String Permutations Understanding the Problem</vt:lpstr>
      <vt:lpstr>Random String Permutations Algorithm</vt:lpstr>
      <vt:lpstr>Random String Permutations Converting Algorithm to Code</vt:lpstr>
      <vt:lpstr>Thinking Recursively</vt:lpstr>
      <vt:lpstr>Implementing Recursion (REMINDER!)</vt:lpstr>
      <vt:lpstr>Recursion Example: Fibs (SKIPPING in class)</vt:lpstr>
      <vt:lpstr>Fibs, Worked, First Pass (SKIPPING in class)</vt:lpstr>
      <vt:lpstr>Today’s Outline</vt:lpstr>
      <vt:lpstr>Induction and Recursion,  Twins Separated at Birth?</vt:lpstr>
      <vt:lpstr>Proving a Recursive Function Correct with Induction is EASY</vt:lpstr>
      <vt:lpstr>Reminder: Factorial</vt:lpstr>
      <vt:lpstr>Proving a Recursive Function Correct with Induction is EASY</vt:lpstr>
      <vt:lpstr>Proving A Recursive  Algorithm Works</vt:lpstr>
      <vt:lpstr>Recurrence Relations…  Already Covered</vt:lpstr>
      <vt:lpstr>Binary Search Problem (Worked)</vt:lpstr>
      <vt:lpstr>Binary Search Problem (Worked)</vt:lpstr>
      <vt:lpstr>Binary Search Problem (Worked)</vt:lpstr>
      <vt:lpstr>Binary Search Asymptotic Performance, Proof by Induction</vt:lpstr>
      <vt:lpstr>Binary Search Problem (Worked)</vt:lpstr>
      <vt:lpstr>Today’s Outline</vt:lpstr>
      <vt:lpstr>(Tail) Recursive  Iterative</vt:lpstr>
      <vt:lpstr>Analyzing Loops</vt:lpstr>
      <vt:lpstr>Insertion Sort</vt:lpstr>
      <vt:lpstr>Proving a Loop Invariant</vt:lpstr>
      <vt:lpstr>Proving Insertion Sort Works</vt:lpstr>
      <vt:lpstr>Proving Insertion Sort Works</vt:lpstr>
      <vt:lpstr>Proving Insertion Sort Works</vt:lpstr>
      <vt:lpstr>Proving Insertion Sort Works</vt:lpstr>
      <vt:lpstr>Practice:  Prove the Inner Loop Correct</vt:lpstr>
      <vt:lpstr>Today’s Outline</vt:lpstr>
      <vt:lpstr>Mythbusters:  Recursion vs. Iteration</vt:lpstr>
      <vt:lpstr>Mythbusters:  Simulating a Loop with Recursion</vt:lpstr>
      <vt:lpstr>Mythbusters:  Simulating Recursion with a Stack (Going Quick.. Already Discussed)</vt:lpstr>
      <vt:lpstr>Mythbusters:  Simulating Recursion with a Stack (Going Quick.. Already Discussed)</vt:lpstr>
      <vt:lpstr>Aside: Efficiency and the Call Stack</vt:lpstr>
      <vt:lpstr>Aside: Limits of the Call Stack</vt:lpstr>
      <vt:lpstr>Mythbusters:  Simulating Recursion with a Stack</vt:lpstr>
      <vt:lpstr>Mythbusters:  Recursion vs. Iteration</vt:lpstr>
      <vt:lpstr>Mythbusters:  Recursion vs. Iteration</vt:lpstr>
      <vt:lpstr>Accidentally Making Lots of Recursive Calls; Recall...</vt:lpstr>
      <vt:lpstr>Accidentally Making Lots of Recursive Calls; Recall...</vt:lpstr>
      <vt:lpstr>Fixing Fib: Requires Iteration?</vt:lpstr>
      <vt:lpstr>Fixing Fib with Iteration and “Dynamic Programming”</vt:lpstr>
      <vt:lpstr>Fixing Fib with Recursion and “Memoizing”</vt:lpstr>
      <vt:lpstr>Fixing Fib with Recursion and Pure Functional Programming</vt:lpstr>
      <vt:lpstr>Mythbusters:  Recursion vs. Iteration</vt:lpstr>
      <vt:lpstr>Managing the Call Stack:  Tail Recursion</vt:lpstr>
      <vt:lpstr>Tail Call (should be CPSC 110 review!)</vt:lpstr>
      <vt:lpstr>Tail Recursion (should be CPSC 110 review!)</vt:lpstr>
      <vt:lpstr>Tail Recursive?</vt:lpstr>
      <vt:lpstr>Tail Recursive?</vt:lpstr>
      <vt:lpstr>Tail Recursive?</vt:lpstr>
      <vt:lpstr>Tail Calls</vt:lpstr>
      <vt:lpstr>To Do</vt:lpstr>
      <vt:lpstr>Coming Up</vt:lpstr>
    </vt:vector>
  </TitlesOfParts>
  <Company>uw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326: Data Structures Lecture #2 measuring hOw fast with a Big-Oh</dc:title>
  <dc:creator>Steve Wolfman</dc:creator>
  <cp:lastModifiedBy>Steve</cp:lastModifiedBy>
  <cp:revision>120</cp:revision>
  <cp:lastPrinted>2012-01-14T23:04:55Z</cp:lastPrinted>
  <dcterms:created xsi:type="dcterms:W3CDTF">2000-01-07T19:39:37Z</dcterms:created>
  <dcterms:modified xsi:type="dcterms:W3CDTF">2014-09-29T19:49:35Z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owner-cse326@cs.washington.edu</vt:lpwstr>
  </property>
  <property fmtid="{D5CDD505-2E9C-101B-9397-08002B2CF9AE}" pid="8" name="HomePage">
    <vt:lpwstr>http://www.cs.washington.edu/326/</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3</vt:i4>
  </property>
  <property fmtid="{D5CDD505-2E9C-101B-9397-08002B2CF9AE}" pid="21" name="OutputDir">
    <vt:lpwstr>\\june\wolf\cse326\lectures</vt:lpwstr>
  </property>
</Properties>
</file>