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4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5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6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7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8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9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10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11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12.xml" ContentType="application/vnd.openxmlformats-officedocument.presentationml.notesSlid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notesSlides/notesSlide13.xml" ContentType="application/vnd.openxmlformats-officedocument.presentationml.notesSlide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notesSlides/notesSlide14.xml" ContentType="application/vnd.openxmlformats-officedocument.presentationml.notesSlide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15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notesSlides/notesSlide16.xml" ContentType="application/vnd.openxmlformats-officedocument.presentationml.notesSlid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notesSlides/notesSlide17.xml" ContentType="application/vnd.openxmlformats-officedocument.presentationml.notesSlide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notesSlides/notesSlide18.xml" ContentType="application/vnd.openxmlformats-officedocument.presentationml.notesSlide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notesSlides/notesSlide19.xml" ContentType="application/vnd.openxmlformats-officedocument.presentationml.notesSlide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notesSlides/notesSlide20.xml" ContentType="application/vnd.openxmlformats-officedocument.presentationml.notesSlide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notesSlides/notesSlide21.xml" ContentType="application/vnd.openxmlformats-officedocument.presentationml.notesSlide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notesSlides/notesSlide22.xml" ContentType="application/vnd.openxmlformats-officedocument.presentationml.notesSlide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notesSlides/notesSlide23.xml" ContentType="application/vnd.openxmlformats-officedocument.presentationml.notesSlide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notesSlides/notesSlide24.xml" ContentType="application/vnd.openxmlformats-officedocument.presentationml.notesSlide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notesSlides/notesSlide25.xml" ContentType="application/vnd.openxmlformats-officedocument.presentationml.notesSlide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notesSlides/notesSlide26.xml" ContentType="application/vnd.openxmlformats-officedocument.presentationml.notesSlide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notesSlides/notesSlide27.xml" ContentType="application/vnd.openxmlformats-officedocument.presentationml.notesSlide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notesSlides/notesSlide28.xml" ContentType="application/vnd.openxmlformats-officedocument.presentationml.notesSlide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notesSlides/notesSlide29.xml" ContentType="application/vnd.openxmlformats-officedocument.presentationml.notesSlide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notesSlides/notesSlide30.xml" ContentType="application/vnd.openxmlformats-officedocument.presentationml.notesSlide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notesSlides/notesSlide31.xml" ContentType="application/vnd.openxmlformats-officedocument.presentationml.notesSlide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notesSlides/notesSlide32.xml" ContentType="application/vnd.openxmlformats-officedocument.presentationml.notesSlide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notesSlides/notesSlide33.xml" ContentType="application/vnd.openxmlformats-officedocument.presentationml.notesSlide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notesSlides/notesSlide34.xml" ContentType="application/vnd.openxmlformats-officedocument.presentationml.notesSlide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notesSlides/notesSlide35.xml" ContentType="application/vnd.openxmlformats-officedocument.presentationml.notesSlide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notesSlides/notesSlide36.xml" ContentType="application/vnd.openxmlformats-officedocument.presentationml.notesSlide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notesSlides/notesSlide37.xml" ContentType="application/vnd.openxmlformats-officedocument.presentationml.notesSlide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notesSlides/notesSlide38.xml" ContentType="application/vnd.openxmlformats-officedocument.presentationml.notesSlide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45" r:id="rId2"/>
    <p:sldId id="339" r:id="rId3"/>
    <p:sldId id="292" r:id="rId4"/>
    <p:sldId id="312" r:id="rId5"/>
    <p:sldId id="340" r:id="rId6"/>
    <p:sldId id="282" r:id="rId7"/>
    <p:sldId id="283" r:id="rId8"/>
    <p:sldId id="308" r:id="rId9"/>
    <p:sldId id="284" r:id="rId10"/>
    <p:sldId id="286" r:id="rId11"/>
    <p:sldId id="285" r:id="rId12"/>
    <p:sldId id="341" r:id="rId13"/>
    <p:sldId id="291" r:id="rId14"/>
    <p:sldId id="293" r:id="rId15"/>
    <p:sldId id="294" r:id="rId16"/>
    <p:sldId id="297" r:id="rId17"/>
    <p:sldId id="342" r:id="rId18"/>
    <p:sldId id="298" r:id="rId19"/>
    <p:sldId id="299" r:id="rId20"/>
    <p:sldId id="300" r:id="rId21"/>
    <p:sldId id="301" r:id="rId22"/>
    <p:sldId id="303" r:id="rId23"/>
    <p:sldId id="307" r:id="rId24"/>
    <p:sldId id="327" r:id="rId25"/>
    <p:sldId id="328" r:id="rId26"/>
    <p:sldId id="343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44" r:id="rId36"/>
    <p:sldId id="337" r:id="rId37"/>
    <p:sldId id="338" r:id="rId38"/>
    <p:sldId id="280" r:id="rId39"/>
    <p:sldId id="281" r:id="rId40"/>
  </p:sldIdLst>
  <p:sldSz cx="9144000" cy="6858000" type="screen4x3"/>
  <p:notesSz cx="7315200" cy="9601200"/>
  <p:custDataLst>
    <p:tags r:id="rId4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8000"/>
    <a:srgbClr val="000066"/>
    <a:srgbClr val="CC9900"/>
    <a:srgbClr val="FFFF00"/>
    <a:srgbClr val="339933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725" autoAdjust="0"/>
  </p:normalViewPr>
  <p:slideViewPr>
    <p:cSldViewPr>
      <p:cViewPr varScale="1">
        <p:scale>
          <a:sx n="46" d="100"/>
          <a:sy n="46" d="100"/>
        </p:scale>
        <p:origin x="-1845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0"/>
    </p:cViewPr>
  </p:sorterViewPr>
  <p:notesViewPr>
    <p:cSldViewPr>
      <p:cViewPr varScale="1">
        <p:scale>
          <a:sx n="57" d="100"/>
          <a:sy n="57" d="100"/>
        </p:scale>
        <p:origin x="-1770" y="-84"/>
      </p:cViewPr>
      <p:guideLst>
        <p:guide orient="horz" pos="3023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29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2" tIns="47420" rIns="94842" bIns="47420" numCol="1" anchor="t" anchorCtr="0" compatLnSpc="1">
            <a:prstTxWarp prst="textNoShape">
              <a:avLst/>
            </a:prstTxWarp>
          </a:bodyPr>
          <a:lstStyle>
            <a:lvl1pPr defTabSz="948869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5438" y="0"/>
            <a:ext cx="318293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2" tIns="47420" rIns="94842" bIns="47420" numCol="1" anchor="t" anchorCtr="0" compatLnSpc="1">
            <a:prstTxWarp prst="textNoShape">
              <a:avLst/>
            </a:prstTxWarp>
          </a:bodyPr>
          <a:lstStyle>
            <a:lvl1pPr algn="r" defTabSz="948869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32888"/>
            <a:ext cx="3182938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2" tIns="47420" rIns="94842" bIns="47420" numCol="1" anchor="b" anchorCtr="0" compatLnSpc="1">
            <a:prstTxWarp prst="textNoShape">
              <a:avLst/>
            </a:prstTxWarp>
          </a:bodyPr>
          <a:lstStyle>
            <a:lvl1pPr defTabSz="948869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5438" y="9132888"/>
            <a:ext cx="318293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2" tIns="47420" rIns="94842" bIns="47420" numCol="1" anchor="b" anchorCtr="0" compatLnSpc="1">
            <a:prstTxWarp prst="textNoShape">
              <a:avLst/>
            </a:prstTxWarp>
          </a:bodyPr>
          <a:lstStyle>
            <a:lvl1pPr algn="r" defTabSz="948869">
              <a:defRPr sz="1200"/>
            </a:lvl1pPr>
          </a:lstStyle>
          <a:p>
            <a:pPr>
              <a:defRPr/>
            </a:pPr>
            <a:fld id="{79DFD5DB-A6A2-40C1-89F0-497586746C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15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8" tIns="48302" rIns="96608" bIns="48302" numCol="1" anchor="t" anchorCtr="0" compatLnSpc="1">
            <a:prstTxWarp prst="textNoShape">
              <a:avLst/>
            </a:prstTxWarp>
          </a:bodyPr>
          <a:lstStyle>
            <a:lvl1pPr defTabSz="96702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8" tIns="48302" rIns="96608" bIns="48302" numCol="1" anchor="t" anchorCtr="0" compatLnSpc="1">
            <a:prstTxWarp prst="textNoShape">
              <a:avLst/>
            </a:prstTxWarp>
          </a:bodyPr>
          <a:lstStyle>
            <a:lvl1pPr algn="r" defTabSz="96702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square" lIns="96608" tIns="48302" rIns="96608" bIns="483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8" tIns="48302" rIns="96608" bIns="48302" numCol="1" anchor="b" anchorCtr="0" compatLnSpc="1">
            <a:prstTxWarp prst="textNoShape">
              <a:avLst/>
            </a:prstTxWarp>
          </a:bodyPr>
          <a:lstStyle>
            <a:lvl1pPr defTabSz="96702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8" tIns="48302" rIns="96608" bIns="48302" numCol="1" anchor="b" anchorCtr="0" compatLnSpc="1">
            <a:prstTxWarp prst="textNoShape">
              <a:avLst/>
            </a:prstTxWarp>
          </a:bodyPr>
          <a:lstStyle>
            <a:lvl1pPr algn="r" defTabSz="967021">
              <a:defRPr sz="1200"/>
            </a:lvl1pPr>
          </a:lstStyle>
          <a:p>
            <a:pPr>
              <a:defRPr/>
            </a:pPr>
            <a:fld id="{EECEBD67-CFFE-4674-88BA-221DAC04CE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29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0BB0FF2-E7C5-41AA-B156-1EB749EDFA55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TODO (future terms): update</a:t>
            </a:r>
            <a:r>
              <a:rPr lang="en-US" baseline="0" dirty="0" smtClean="0"/>
              <a:t> term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5F2F55A-999A-4EDE-91B0-6B4770A263A4}" type="slidenum">
              <a:rPr lang="en-US" sz="1200" smtClean="0"/>
              <a:pPr/>
              <a:t>10</a:t>
            </a:fld>
            <a:endParaRPr lang="en-US" sz="120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4559300"/>
            <a:ext cx="53641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OK, how fast do we want these to be?</a:t>
            </a:r>
          </a:p>
          <a:p>
            <a:endParaRPr lang="en-US" smtClean="0"/>
          </a:p>
          <a:p>
            <a:r>
              <a:rPr lang="en-US" smtClean="0"/>
              <a:t>In general, however, we want finds in particular and inserts and deletes if possible to be </a:t>
            </a:r>
            <a:r>
              <a:rPr lang="en-US" b="1" smtClean="0"/>
              <a:t>fast</a:t>
            </a:r>
            <a:r>
              <a:rPr lang="en-US" smtClean="0"/>
              <a:t>.</a:t>
            </a:r>
          </a:p>
          <a:p>
            <a:endParaRPr lang="en-US" smtClean="0"/>
          </a:p>
          <a:p>
            <a:r>
              <a:rPr lang="en-US" smtClean="0"/>
              <a:t>O(log n) for all of them would be great.</a:t>
            </a:r>
          </a:p>
          <a:p>
            <a:r>
              <a:rPr lang="en-US" smtClean="0"/>
              <a:t>We’ll see later how to get an expected O(1) time for all of them.</a:t>
            </a:r>
          </a:p>
          <a:p>
            <a:r>
              <a:rPr lang="en-US" smtClean="0"/>
              <a:t>But can anyone think right now of a data structure that gives constant time search, at least, for dictionaries?</a:t>
            </a:r>
          </a:p>
          <a:p>
            <a:endParaRPr lang="en-US" smtClean="0"/>
          </a:p>
          <a:p>
            <a:r>
              <a:rPr lang="en-US" smtClean="0"/>
              <a:t>ARRAYS!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9DD73C3-A6F4-44F0-B5BC-73EC51CACA33}" type="slidenum">
              <a:rPr lang="en-US" sz="1200" smtClean="0"/>
              <a:pPr/>
              <a:t>11</a:t>
            </a:fld>
            <a:endParaRPr lang="en-US" sz="120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4559300"/>
            <a:ext cx="53657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LL: O(1), O(n), O(n)</a:t>
            </a:r>
          </a:p>
          <a:p>
            <a:r>
              <a:rPr lang="en-US" smtClean="0"/>
              <a:t>Uns: O(1), O(n), O(n)</a:t>
            </a:r>
          </a:p>
          <a:p>
            <a:r>
              <a:rPr lang="en-US" smtClean="0"/>
              <a:t>Sorted: O(n), O(log n), O(n)</a:t>
            </a:r>
          </a:p>
          <a:p>
            <a:r>
              <a:rPr lang="en-US" smtClean="0"/>
              <a:t>Sorted array is oh-so-close. O(log n) find time and almost O(log n) insert time. What’s wrong?</a:t>
            </a:r>
          </a:p>
          <a:p>
            <a:endParaRPr lang="en-US" smtClean="0"/>
          </a:p>
          <a:p>
            <a:r>
              <a:rPr lang="en-US" smtClean="0"/>
              <a:t>Let’s look at how that search goes:</a:t>
            </a:r>
          </a:p>
          <a:p>
            <a:endParaRPr lang="en-US" smtClean="0"/>
          </a:p>
          <a:p>
            <a:r>
              <a:rPr lang="en-US" smtClean="0"/>
              <a:t>Draw recursive calls (and potential recursive calls) in binary search. </a:t>
            </a:r>
          </a:p>
          <a:p>
            <a:r>
              <a:rPr lang="en-US" smtClean="0"/>
              <a:t>Note how it starts looking like a binary tree where the left subtrees have smaller elements and the right subtrees have bigger elements.</a:t>
            </a:r>
          </a:p>
          <a:p>
            <a:endParaRPr lang="en-US" smtClean="0"/>
          </a:p>
          <a:p>
            <a:r>
              <a:rPr lang="en-US" smtClean="0"/>
              <a:t>What if we could store the whole thing in the structure this recursive search is building?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B3C1459-2C84-4BCE-8B16-9F78315AFED4}" type="slidenum">
              <a:rPr lang="en-US" sz="1200" smtClean="0"/>
              <a:pPr/>
              <a:t>12</a:t>
            </a:fld>
            <a:endParaRPr lang="en-US" sz="12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C82C05-0680-45C7-8961-21833821EDE8}" type="slidenum">
              <a:rPr lang="en-US" sz="1200" smtClean="0"/>
              <a:pPr/>
              <a:t>13</a:t>
            </a:fld>
            <a:endParaRPr lang="en-US" sz="120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 binary search tree is a binary tree in which all nodes in the left subtree of a node have lower values than the node. All nodes in the right subtree of a node have higher value than the node.</a:t>
            </a:r>
          </a:p>
          <a:p>
            <a:r>
              <a:rPr lang="en-US" smtClean="0"/>
              <a:t>It’s like making that recursion into the data structure!</a:t>
            </a:r>
          </a:p>
          <a:p>
            <a:r>
              <a:rPr lang="en-US" smtClean="0"/>
              <a:t>I’m storing integers at each node. Does everybody think that’s what I’m _really_ going to store?</a:t>
            </a:r>
          </a:p>
          <a:p>
            <a:r>
              <a:rPr lang="en-US" smtClean="0"/>
              <a:t>What do I need to know about what I store?</a:t>
            </a:r>
          </a:p>
          <a:p>
            <a:r>
              <a:rPr lang="en-US" smtClean="0"/>
              <a:t>(comparison, equality testing)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DFD6680-8522-4AF5-9006-1C96E4E78EC7}" type="slidenum">
              <a:rPr lang="en-US" sz="1200" smtClean="0"/>
              <a:pPr/>
              <a:t>14</a:t>
            </a:fld>
            <a:endParaRPr lang="en-US" sz="120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Why is the one on the left a BST? It’s not complete!</a:t>
            </a:r>
          </a:p>
          <a:p>
            <a:r>
              <a:rPr lang="en-US" smtClean="0"/>
              <a:t>(B/c BSTs don’t need to be complete)</a:t>
            </a:r>
          </a:p>
          <a:p>
            <a:endParaRPr lang="en-US" smtClean="0"/>
          </a:p>
          <a:p>
            <a:r>
              <a:rPr lang="en-US" smtClean="0"/>
              <a:t>Why isn’t the one on the right a BST?</a:t>
            </a:r>
          </a:p>
          <a:p>
            <a:r>
              <a:rPr lang="en-US" smtClean="0"/>
              <a:t>Three children of 5</a:t>
            </a:r>
          </a:p>
          <a:p>
            <a:r>
              <a:rPr lang="en-US" smtClean="0"/>
              <a:t>20 has a left child larger than it.</a:t>
            </a:r>
          </a:p>
          <a:p>
            <a:r>
              <a:rPr lang="en-US" smtClean="0"/>
              <a:t>What’s wrong with 11?</a:t>
            </a:r>
          </a:p>
          <a:p>
            <a:r>
              <a:rPr lang="en-US" smtClean="0"/>
              <a:t>Even though 15 isn’t a direct child, it _still_ needs to be less than 11!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0C4B68B-FE43-4295-A9A6-096666B7EAC1}" type="slidenum">
              <a:rPr lang="en-US" sz="1200" smtClean="0"/>
              <a:pPr/>
              <a:t>15</a:t>
            </a:fld>
            <a:endParaRPr lang="en-US" sz="120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Anyone notice anything interesting about that in-order listing?</a:t>
            </a:r>
          </a:p>
          <a:p>
            <a:r>
              <a:rPr lang="en-US" smtClean="0"/>
              <a:t>Everything in the left subtree is listed first. Then the root. Then everything in the right subtree.</a:t>
            </a:r>
          </a:p>
          <a:p>
            <a:r>
              <a:rPr lang="en-US" smtClean="0"/>
              <a:t>OK, let’s work out the code to make the in-order listing.</a:t>
            </a:r>
          </a:p>
          <a:p>
            <a:r>
              <a:rPr lang="en-US" b="1" smtClean="0"/>
              <a:t>Is</a:t>
            </a:r>
            <a:r>
              <a:rPr lang="en-US" smtClean="0"/>
              <a:t> there an iterative version that doesn’t use its own stack?</a:t>
            </a:r>
          </a:p>
          <a:p>
            <a:r>
              <a:rPr lang="en-US" smtClean="0"/>
              <a:t>Not really, no. So, recursion is probably OK here. Anyway, if the tree’s too deep for recursion, you must have a </a:t>
            </a:r>
            <a:r>
              <a:rPr lang="en-US" b="1" smtClean="0"/>
              <a:t>huge</a:t>
            </a:r>
            <a:r>
              <a:rPr lang="en-US" smtClean="0"/>
              <a:t> amount of data.</a:t>
            </a:r>
          </a:p>
          <a:p>
            <a:r>
              <a:rPr lang="en-US" smtClean="0"/>
              <a:t>If (n != null)</a:t>
            </a:r>
          </a:p>
          <a:p>
            <a:r>
              <a:rPr lang="en-US" smtClean="0"/>
              <a:t>  inorder(n-&gt;left)</a:t>
            </a:r>
          </a:p>
          <a:p>
            <a:r>
              <a:rPr lang="en-US" smtClean="0"/>
              <a:t>  cout &lt;&lt; n</a:t>
            </a:r>
          </a:p>
          <a:p>
            <a:r>
              <a:rPr lang="en-US" smtClean="0"/>
              <a:t>  inorder(n-&gt;right)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9BAD6C-5211-426D-8F3B-BA1A4D14CF94}" type="slidenum">
              <a:rPr lang="en-US" sz="1200" smtClean="0"/>
              <a:pPr/>
              <a:t>16</a:t>
            </a:fld>
            <a:endParaRPr lang="en-US" sz="120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2538" y="4559300"/>
            <a:ext cx="53657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Now, let’s try finding a node. </a:t>
            </a:r>
          </a:p>
          <a:p>
            <a:r>
              <a:rPr lang="en-US" smtClean="0"/>
              <a:t>Find 9.</a:t>
            </a:r>
          </a:p>
          <a:p>
            <a:r>
              <a:rPr lang="en-US" smtClean="0"/>
              <a:t>This time I’ll supply the code.</a:t>
            </a:r>
          </a:p>
          <a:p>
            <a:endParaRPr lang="en-US" smtClean="0"/>
          </a:p>
          <a:p>
            <a:r>
              <a:rPr lang="en-US" smtClean="0"/>
              <a:t>This should look a _lot_ like binary search!</a:t>
            </a:r>
          </a:p>
          <a:p>
            <a:r>
              <a:rPr lang="en-US" smtClean="0"/>
              <a:t>How long does it take?</a:t>
            </a:r>
          </a:p>
          <a:p>
            <a:endParaRPr lang="en-US" smtClean="0"/>
          </a:p>
          <a:p>
            <a:r>
              <a:rPr lang="en-US" smtClean="0"/>
              <a:t>Log n is an easy answer, but what if the tree is very lopsided?</a:t>
            </a:r>
          </a:p>
          <a:p>
            <a:r>
              <a:rPr lang="en-US" smtClean="0"/>
              <a:t>So really, this is worst case O(n)!</a:t>
            </a:r>
          </a:p>
          <a:p>
            <a:r>
              <a:rPr lang="en-US" smtClean="0"/>
              <a:t>A better answer is theta of the depth of the node sought.</a:t>
            </a:r>
          </a:p>
          <a:p>
            <a:r>
              <a:rPr lang="en-US" smtClean="0"/>
              <a:t>If we can bound the depth of that node, we can bound the length of time a search takes.</a:t>
            </a:r>
          </a:p>
          <a:p>
            <a:endParaRPr lang="en-US" smtClean="0"/>
          </a:p>
          <a:p>
            <a:r>
              <a:rPr lang="en-US" smtClean="0"/>
              <a:t>What about the code? All those &amp;s and *s should look pretty scary. Let’s talk through them.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71E469-54AA-40C1-B4E7-843E93FE6D6E}" type="slidenum">
              <a:rPr lang="en-US" sz="1200" smtClean="0"/>
              <a:pPr/>
              <a:t>17</a:t>
            </a:fld>
            <a:endParaRPr lang="en-US" sz="120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2538" y="4559300"/>
            <a:ext cx="53657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Now, let’s try finding a node. </a:t>
            </a:r>
          </a:p>
          <a:p>
            <a:r>
              <a:rPr lang="en-US" smtClean="0"/>
              <a:t>Find 9.</a:t>
            </a:r>
          </a:p>
          <a:p>
            <a:r>
              <a:rPr lang="en-US" smtClean="0"/>
              <a:t>This time I’ll supply the code.</a:t>
            </a:r>
          </a:p>
          <a:p>
            <a:endParaRPr lang="en-US" smtClean="0"/>
          </a:p>
          <a:p>
            <a:r>
              <a:rPr lang="en-US" smtClean="0"/>
              <a:t>This should look a _lot_ like binary search!</a:t>
            </a:r>
          </a:p>
          <a:p>
            <a:r>
              <a:rPr lang="en-US" smtClean="0"/>
              <a:t>How long does it take?</a:t>
            </a:r>
          </a:p>
          <a:p>
            <a:endParaRPr lang="en-US" smtClean="0"/>
          </a:p>
          <a:p>
            <a:r>
              <a:rPr lang="en-US" smtClean="0"/>
              <a:t>Log n is an easy answer, but what if the tree is very lopsided?</a:t>
            </a:r>
          </a:p>
          <a:p>
            <a:r>
              <a:rPr lang="en-US" smtClean="0"/>
              <a:t>So really, this is worst case O(n)!</a:t>
            </a:r>
          </a:p>
          <a:p>
            <a:r>
              <a:rPr lang="en-US" smtClean="0"/>
              <a:t>A better answer is theta of the depth of the node sought.</a:t>
            </a:r>
          </a:p>
          <a:p>
            <a:r>
              <a:rPr lang="en-US" smtClean="0"/>
              <a:t>If we can bound the depth of that node, we can bound the length of time a search takes.</a:t>
            </a:r>
          </a:p>
          <a:p>
            <a:endParaRPr lang="en-US" smtClean="0"/>
          </a:p>
          <a:p>
            <a:r>
              <a:rPr lang="en-US" smtClean="0"/>
              <a:t>What about the code? All those &amp;s and *s should look pretty scary. Let’s talk through them.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AA8B07D-8D62-4E53-AEB1-E8A4A1F8DE19}" type="slidenum">
              <a:rPr lang="en-US" sz="1200" smtClean="0"/>
              <a:pPr/>
              <a:t>18</a:t>
            </a:fld>
            <a:endParaRPr lang="en-US" sz="120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OK, find 9 again.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C434248-42EF-45AF-A0EB-07C822F39BD1}" type="slidenum">
              <a:rPr lang="en-US" sz="1200" smtClean="0"/>
              <a:pPr/>
              <a:t>19</a:t>
            </a:fld>
            <a:endParaRPr lang="en-US" sz="120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Let’s do some inserts: </a:t>
            </a:r>
          </a:p>
          <a:p>
            <a:endParaRPr lang="en-US" smtClean="0"/>
          </a:p>
          <a:p>
            <a:r>
              <a:rPr lang="en-US" smtClean="0"/>
              <a:t>insert(8)</a:t>
            </a:r>
          </a:p>
          <a:p>
            <a:r>
              <a:rPr lang="en-US" smtClean="0"/>
              <a:t>insert (11)</a:t>
            </a:r>
          </a:p>
          <a:p>
            <a:r>
              <a:rPr lang="en-US" smtClean="0"/>
              <a:t>insert(31)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A16A020-4D9D-497F-B529-32EFA385489D}" type="slidenum">
              <a:rPr lang="en-US" sz="1200" smtClean="0"/>
              <a:pPr/>
              <a:t>2</a:t>
            </a:fld>
            <a:endParaRPr lang="en-US" sz="120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FCCAADF-94DD-43E2-A161-E7CCC8512960}" type="slidenum">
              <a:rPr lang="en-US" sz="1200" smtClean="0"/>
              <a:pPr/>
              <a:t>20</a:t>
            </a:fld>
            <a:endParaRPr lang="en-US" sz="120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 momentary digression.</a:t>
            </a:r>
          </a:p>
          <a:p>
            <a:r>
              <a:rPr lang="en-US" smtClean="0"/>
              <a:t>I did some tricky stuff with reference variables there. Does anyone think it would be a good idea to have the find I described back there as the interface to a Search ADT?</a:t>
            </a:r>
          </a:p>
          <a:p>
            <a:endParaRPr lang="en-US" smtClean="0"/>
          </a:p>
          <a:p>
            <a:r>
              <a:rPr lang="en-US" smtClean="0"/>
              <a:t>NO! </a:t>
            </a:r>
          </a:p>
          <a:p>
            <a:r>
              <a:rPr lang="en-US" smtClean="0"/>
              <a:t>It exposes really nasty details. </a:t>
            </a:r>
          </a:p>
          <a:p>
            <a:r>
              <a:rPr lang="en-US" smtClean="0"/>
              <a:t>But, it’s fine for internal use, and it can easily be called by the real external find.</a:t>
            </a:r>
          </a:p>
          <a:p>
            <a:r>
              <a:rPr lang="en-US" smtClean="0"/>
              <a:t>Here’s a brief description of value and reference parameters and when you really want to use them.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E6ED7BB-5EB5-4180-B565-0DFB5C9DC7EE}" type="slidenum">
              <a:rPr lang="en-US" sz="1200" smtClean="0"/>
              <a:pPr/>
              <a:t>21</a:t>
            </a:fld>
            <a:endParaRPr lang="en-US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OK, we had a </a:t>
            </a:r>
            <a:r>
              <a:rPr lang="en-US" dirty="0" err="1" smtClean="0"/>
              <a:t>buildHeap</a:t>
            </a:r>
            <a:r>
              <a:rPr lang="en-US" dirty="0" smtClean="0"/>
              <a:t>, let’s </a:t>
            </a:r>
            <a:r>
              <a:rPr lang="en-US" dirty="0" err="1" smtClean="0"/>
              <a:t>buildTree</a:t>
            </a:r>
            <a:r>
              <a:rPr lang="en-US" dirty="0" smtClean="0"/>
              <a:t>. How long does this take?</a:t>
            </a:r>
          </a:p>
          <a:p>
            <a:endParaRPr lang="en-US" dirty="0" smtClean="0"/>
          </a:p>
          <a:p>
            <a:r>
              <a:rPr lang="en-US" dirty="0" smtClean="0"/>
              <a:t>Well, IT DEPENDS!</a:t>
            </a:r>
          </a:p>
          <a:p>
            <a:endParaRPr lang="en-US" dirty="0" smtClean="0"/>
          </a:p>
          <a:p>
            <a:r>
              <a:rPr lang="en-US" dirty="0" smtClean="0"/>
              <a:t>Let’s say we want to build a tree from 123456789</a:t>
            </a:r>
          </a:p>
          <a:p>
            <a:endParaRPr lang="en-US" dirty="0" smtClean="0"/>
          </a:p>
          <a:p>
            <a:r>
              <a:rPr lang="en-US" dirty="0" smtClean="0"/>
              <a:t>What happens if we insert in order?</a:t>
            </a:r>
          </a:p>
          <a:p>
            <a:r>
              <a:rPr lang="en-US" dirty="0" smtClean="0"/>
              <a:t>Reverse order?</a:t>
            </a:r>
          </a:p>
          <a:p>
            <a:r>
              <a:rPr lang="en-US" dirty="0" smtClean="0"/>
              <a:t>What about 5, then 3, then 7, then 2, then 1, then 6, then 8, then 9?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F4FFF75-EC00-49F5-9DEB-419DA9992B30}" type="slidenum">
              <a:rPr lang="en-US" sz="1200" smtClean="0"/>
              <a:pPr/>
              <a:t>22</a:t>
            </a:fld>
            <a:endParaRPr lang="en-US" sz="120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4559300"/>
            <a:ext cx="53657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Average runtime is equal to the average depth of a node in the tree.</a:t>
            </a:r>
          </a:p>
          <a:p>
            <a:endParaRPr lang="en-US" smtClean="0"/>
          </a:p>
          <a:p>
            <a:r>
              <a:rPr lang="en-US" smtClean="0"/>
              <a:t>We’ll calculate the average depth by finding the sum of all depths in the tree, and dividing by the number of nodes.</a:t>
            </a:r>
          </a:p>
          <a:p>
            <a:endParaRPr lang="en-US" smtClean="0"/>
          </a:p>
          <a:p>
            <a:r>
              <a:rPr lang="en-US" smtClean="0"/>
              <a:t>What’s the sum of all depths?</a:t>
            </a:r>
          </a:p>
          <a:p>
            <a:r>
              <a:rPr lang="en-US" smtClean="0"/>
              <a:t>D(n) = D(I) + D(N - I - 1) + N - 1</a:t>
            </a:r>
          </a:p>
          <a:p>
            <a:r>
              <a:rPr lang="en-US" smtClean="0"/>
              <a:t>(left subtree = I, root is 1 node, so right = n - I - 1. D(I) is depth of left, 1 node deeper in overall, same goes for right, total of I + N - I - 1 extra depth).</a:t>
            </a:r>
          </a:p>
          <a:p>
            <a:r>
              <a:rPr lang="en-US" smtClean="0"/>
              <a:t>For BSTs, all subtree sizes are equally likely (because we pick the middle element at random and the rest fall on the left or right deterministically). </a:t>
            </a:r>
          </a:p>
          <a:p>
            <a:r>
              <a:rPr lang="en-US" smtClean="0"/>
              <a:t>Each subtree then averages 1/N * sum 0 to N-1 of D(j)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4FBEC35-7A31-434B-B008-33D749ABB71B}" type="slidenum">
              <a:rPr lang="en-US" sz="1200" smtClean="0"/>
              <a:pPr/>
              <a:t>23</a:t>
            </a:fld>
            <a:endParaRPr lang="en-US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Every now and then everyone succumbs to the temptation to really overuse color.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8FC20E-B780-4A45-ADD6-EDD0DD2B9160}" type="slidenum">
              <a:rPr lang="en-US" sz="1200" smtClean="0"/>
              <a:pPr/>
              <a:t>24</a:t>
            </a:fld>
            <a:endParaRPr lang="en-US" sz="120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Here’s a little digression.</a:t>
            </a:r>
          </a:p>
          <a:p>
            <a:r>
              <a:rPr lang="en-US" smtClean="0"/>
              <a:t>Maybe it’ll even have an application at some point.</a:t>
            </a:r>
          </a:p>
          <a:p>
            <a:endParaRPr lang="en-US" smtClean="0"/>
          </a:p>
          <a:p>
            <a:r>
              <a:rPr lang="en-US" smtClean="0"/>
              <a:t>Find the next larger node in 10’s subtree.</a:t>
            </a:r>
          </a:p>
          <a:p>
            <a:r>
              <a:rPr lang="en-US" smtClean="0"/>
              <a:t>Can we define it in terms of min and max?</a:t>
            </a:r>
          </a:p>
          <a:p>
            <a:endParaRPr lang="en-US" smtClean="0"/>
          </a:p>
          <a:p>
            <a:r>
              <a:rPr lang="en-US" smtClean="0"/>
              <a:t>It’s the min of the right subtree!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6AA241-5EEF-4C45-A24E-6AC82BD5079A}" type="slidenum">
              <a:rPr lang="en-US" sz="1200" smtClean="0"/>
              <a:pPr/>
              <a:t>25</a:t>
            </a:fld>
            <a:endParaRPr lang="en-US" sz="120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Predecessor is just the mirror problem.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DA4AAFA-08C9-4E8B-AC95-B76E097CF71B}" type="slidenum">
              <a:rPr lang="en-US" sz="1200" smtClean="0"/>
              <a:pPr/>
              <a:t>26</a:t>
            </a:fld>
            <a:endParaRPr lang="en-US" sz="120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8CF1C4-791D-4322-9E5B-91F3CD3AA1FC}" type="slidenum">
              <a:rPr lang="en-US" sz="1200" smtClean="0"/>
              <a:pPr/>
              <a:t>27</a:t>
            </a:fld>
            <a:endParaRPr lang="en-US" sz="120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And now for something completely different.</a:t>
            </a:r>
          </a:p>
          <a:p>
            <a:endParaRPr lang="en-US" dirty="0" smtClean="0"/>
          </a:p>
          <a:p>
            <a:r>
              <a:rPr lang="en-US" dirty="0" smtClean="0"/>
              <a:t>Let’s say I want to delete a node. Why might it be </a:t>
            </a:r>
            <a:r>
              <a:rPr lang="en-US" b="1" dirty="0" smtClean="0"/>
              <a:t>harder than insertion?</a:t>
            </a:r>
          </a:p>
          <a:p>
            <a:endParaRPr lang="en-US" b="1" dirty="0" smtClean="0"/>
          </a:p>
          <a:p>
            <a:r>
              <a:rPr lang="en-US" dirty="0" smtClean="0"/>
              <a:t>Might happen in the </a:t>
            </a:r>
            <a:r>
              <a:rPr lang="en-US" b="1" dirty="0" smtClean="0"/>
              <a:t>middle</a:t>
            </a:r>
            <a:r>
              <a:rPr lang="en-US" dirty="0" smtClean="0"/>
              <a:t> of the tree instead of at </a:t>
            </a:r>
            <a:r>
              <a:rPr lang="en-US" b="1" dirty="0" smtClean="0"/>
              <a:t>leaf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Then, I have to fix the BST.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C69C8C-22BD-4B8D-9B46-8FC9A4853C9D}" type="slidenum">
              <a:rPr lang="en-US" sz="1200" smtClean="0"/>
              <a:pPr/>
              <a:t>28</a:t>
            </a:fld>
            <a:endParaRPr lang="en-US" sz="12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Now, </a:t>
            </a:r>
            <a:r>
              <a:rPr lang="en-US" b="1" smtClean="0"/>
              <a:t>before </a:t>
            </a:r>
            <a:r>
              <a:rPr lang="en-US" smtClean="0"/>
              <a:t>we move on to all the pains of </a:t>
            </a:r>
            <a:r>
              <a:rPr lang="en-US" b="1" smtClean="0"/>
              <a:t>true deletion</a:t>
            </a:r>
            <a:r>
              <a:rPr lang="en-US" smtClean="0"/>
              <a:t>, let’s do it the easy way.</a:t>
            </a:r>
          </a:p>
          <a:p>
            <a:endParaRPr lang="en-US" smtClean="0"/>
          </a:p>
          <a:p>
            <a:r>
              <a:rPr lang="en-US" smtClean="0"/>
              <a:t>We’ll just </a:t>
            </a:r>
            <a:r>
              <a:rPr lang="en-US" b="1" smtClean="0"/>
              <a:t>pretend </a:t>
            </a:r>
            <a:r>
              <a:rPr lang="en-US" smtClean="0"/>
              <a:t>we delete deleted nodes.</a:t>
            </a:r>
          </a:p>
          <a:p>
            <a:endParaRPr lang="en-US" smtClean="0"/>
          </a:p>
          <a:p>
            <a:r>
              <a:rPr lang="en-US" smtClean="0"/>
              <a:t>This has some real advantages:</a:t>
            </a:r>
          </a:p>
          <a:p>
            <a:r>
              <a:rPr lang="en-US" smtClean="0"/>
              <a:t>…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8FFA4B0-C209-4A78-A7F6-3EC556AB8415}" type="slidenum">
              <a:rPr lang="en-US" sz="1200" smtClean="0"/>
              <a:pPr/>
              <a:t>29</a:t>
            </a:fld>
            <a:endParaRPr lang="en-US" sz="120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OK, let’s do some lazy deletions. </a:t>
            </a:r>
          </a:p>
          <a:p>
            <a:r>
              <a:rPr lang="en-US" smtClean="0"/>
              <a:t>Everybody yawn, stretch, and say “Mmmm… doughnut” to get in the mood.</a:t>
            </a:r>
          </a:p>
          <a:p>
            <a:r>
              <a:rPr lang="en-US" smtClean="0"/>
              <a:t>Those of you who are already asleep have the advantage.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9AB2997-C413-41DA-A7AD-21B0F98AE471}" type="slidenum">
              <a:rPr lang="en-US" sz="1200" smtClean="0"/>
              <a:pPr/>
              <a:t>3</a:t>
            </a:fld>
            <a:endParaRPr lang="en-US" sz="120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4559300"/>
            <a:ext cx="53657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Alright, we’ll focus today on one type of trees called binary trees.</a:t>
            </a:r>
          </a:p>
          <a:p>
            <a:r>
              <a:rPr lang="en-US" smtClean="0"/>
              <a:t>Here’s one now.</a:t>
            </a:r>
          </a:p>
          <a:p>
            <a:r>
              <a:rPr lang="en-US" smtClean="0"/>
              <a:t>Is this binary tree complete?</a:t>
            </a:r>
          </a:p>
          <a:p>
            <a:r>
              <a:rPr lang="en-US" smtClean="0"/>
              <a:t>Why not?</a:t>
            </a:r>
          </a:p>
          <a:p>
            <a:r>
              <a:rPr lang="en-US" smtClean="0"/>
              <a:t>(C has just one child, right side is much deeper than left)</a:t>
            </a:r>
          </a:p>
          <a:p>
            <a:r>
              <a:rPr lang="en-US" smtClean="0"/>
              <a:t>What’s the maximum # of leaves a binary tree of depth d can have?</a:t>
            </a:r>
          </a:p>
          <a:p>
            <a:r>
              <a:rPr lang="en-US" smtClean="0"/>
              <a:t>What’s the max # of nodes a binary tree of depth d can have?</a:t>
            </a:r>
          </a:p>
          <a:p>
            <a:r>
              <a:rPr lang="en-US" smtClean="0"/>
              <a:t>Minimum?</a:t>
            </a:r>
          </a:p>
          <a:p>
            <a:r>
              <a:rPr lang="en-US" smtClean="0"/>
              <a:t>We won’t go into this, but if you take N nodes and assume all distinct trees of the nodes are equally likely, you get an average depth of SQRT(N). </a:t>
            </a:r>
          </a:p>
          <a:p>
            <a:r>
              <a:rPr lang="en-US" smtClean="0"/>
              <a:t>Is that bigger or smaller than log n?</a:t>
            </a:r>
          </a:p>
          <a:p>
            <a:r>
              <a:rPr lang="en-US" smtClean="0"/>
              <a:t>Bigger, so it’s not good enough!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DC5A4E9-9701-4A7C-87FF-15AC7FD31474}" type="slidenum">
              <a:rPr lang="en-US" sz="1200" smtClean="0"/>
              <a:pPr/>
              <a:t>30</a:t>
            </a:fld>
            <a:endParaRPr lang="en-US" sz="120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Alright, we did it the easy way, but what about real deletions?</a:t>
            </a:r>
          </a:p>
          <a:p>
            <a:endParaRPr lang="en-US" smtClean="0"/>
          </a:p>
          <a:p>
            <a:r>
              <a:rPr lang="en-US" smtClean="0"/>
              <a:t>Leaves are easy; we just prune them.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349114E-AE35-4048-A776-6722C2763A93}" type="slidenum">
              <a:rPr lang="en-US" sz="1200" smtClean="0"/>
              <a:pPr/>
              <a:t>31</a:t>
            </a:fld>
            <a:endParaRPr lang="en-US" sz="120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Single child nodes we remove and…</a:t>
            </a:r>
          </a:p>
          <a:p>
            <a:endParaRPr lang="en-US" smtClean="0"/>
          </a:p>
          <a:p>
            <a:r>
              <a:rPr lang="en-US" smtClean="0"/>
              <a:t>Do what?</a:t>
            </a:r>
          </a:p>
          <a:p>
            <a:endParaRPr lang="en-US" smtClean="0"/>
          </a:p>
          <a:p>
            <a:r>
              <a:rPr lang="en-US" smtClean="0"/>
              <a:t>We can just pull up their children. </a:t>
            </a:r>
          </a:p>
          <a:p>
            <a:r>
              <a:rPr lang="en-US" smtClean="0"/>
              <a:t>Is the search tree property intact?</a:t>
            </a:r>
          </a:p>
          <a:p>
            <a:endParaRPr lang="en-US" smtClean="0"/>
          </a:p>
          <a:p>
            <a:r>
              <a:rPr lang="en-US" smtClean="0"/>
              <a:t>Yes.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3DF7A68-C638-4944-B390-C1282B46C8D0}" type="slidenum">
              <a:rPr lang="en-US" sz="1200" smtClean="0"/>
              <a:pPr/>
              <a:t>32</a:t>
            </a:fld>
            <a:endParaRPr lang="en-US" sz="12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Ah, now the hard case.</a:t>
            </a:r>
          </a:p>
          <a:p>
            <a:r>
              <a:rPr lang="en-US" smtClean="0"/>
              <a:t>How do we delete a two child node?</a:t>
            </a:r>
          </a:p>
          <a:p>
            <a:r>
              <a:rPr lang="en-US" smtClean="0"/>
              <a:t>We remove it and replace it with what?</a:t>
            </a:r>
          </a:p>
          <a:p>
            <a:endParaRPr lang="en-US" smtClean="0"/>
          </a:p>
          <a:p>
            <a:r>
              <a:rPr lang="en-US" smtClean="0"/>
              <a:t>It has all these left and right children that need to be greater and less than the new value (respectively).</a:t>
            </a:r>
          </a:p>
          <a:p>
            <a:endParaRPr lang="en-US" smtClean="0"/>
          </a:p>
          <a:p>
            <a:r>
              <a:rPr lang="en-US" smtClean="0"/>
              <a:t>Is there any value that is guaranteed to be between the two subtrees?</a:t>
            </a:r>
          </a:p>
          <a:p>
            <a:r>
              <a:rPr lang="en-US" smtClean="0"/>
              <a:t>Two of them: the successor and predecessor!</a:t>
            </a:r>
          </a:p>
          <a:p>
            <a:endParaRPr lang="en-US" smtClean="0"/>
          </a:p>
          <a:p>
            <a:r>
              <a:rPr lang="en-US" smtClean="0"/>
              <a:t>So, let’s just </a:t>
            </a:r>
            <a:r>
              <a:rPr lang="en-US" b="1" smtClean="0"/>
              <a:t>replace the node’s value with it’s successor </a:t>
            </a:r>
            <a:r>
              <a:rPr lang="en-US" smtClean="0"/>
              <a:t>and then </a:t>
            </a:r>
            <a:r>
              <a:rPr lang="en-US" b="1" smtClean="0"/>
              <a:t>delete the succ</a:t>
            </a:r>
            <a:r>
              <a:rPr lang="en-US" smtClean="0"/>
              <a:t>.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94D5FA8-737B-4828-86F7-06BF4BAEC1C7}" type="slidenum">
              <a:rPr lang="en-US" sz="1200" smtClean="0"/>
              <a:pPr/>
              <a:t>33</a:t>
            </a:fld>
            <a:endParaRPr lang="en-US" sz="1200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This slide is just for closure.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283507-0BE7-413B-9034-075BC9F4B64A}" type="slidenum">
              <a:rPr lang="en-US" sz="1200" smtClean="0"/>
              <a:pPr/>
              <a:t>34</a:t>
            </a:fld>
            <a:endParaRPr lang="en-US" sz="1200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Here’s the code for deletion using lots of confusing reference pointers BUT no leaders, fake nodes.</a:t>
            </a:r>
          </a:p>
          <a:p>
            <a:endParaRPr lang="en-US" smtClean="0"/>
          </a:p>
          <a:p>
            <a:r>
              <a:rPr lang="en-US" smtClean="0"/>
              <a:t>The iterative version of this can get somewhat messy, but it’s not really any big deal.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A18157C-B6F7-44FF-BAD1-93C8DFF32E1B}" type="slidenum">
              <a:rPr lang="en-US" sz="1200" smtClean="0"/>
              <a:pPr/>
              <a:t>35</a:t>
            </a:fld>
            <a:endParaRPr lang="en-US" sz="1200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07606F8-3D6A-446B-9795-37D651EE40BF}" type="slidenum">
              <a:rPr lang="en-US" sz="1200" smtClean="0"/>
              <a:pPr/>
              <a:t>36</a:t>
            </a:fld>
            <a:endParaRPr lang="en-US" sz="120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OK, let’s think about BSTs in the same way we thought about heaps.</a:t>
            </a:r>
          </a:p>
          <a:p>
            <a:endParaRPr lang="en-US" dirty="0" smtClean="0"/>
          </a:p>
          <a:p>
            <a:r>
              <a:rPr lang="en-US" dirty="0" smtClean="0"/>
              <a:t>Indeed, some of the same ideas come up.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2E223BB-91D1-4A06-A6E6-CBD83CC9D7B9}" type="slidenum">
              <a:rPr lang="en-US" sz="1200" smtClean="0"/>
              <a:pPr/>
              <a:t>37</a:t>
            </a:fld>
            <a:endParaRPr lang="en-US" sz="1200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How might we solve these problems?</a:t>
            </a:r>
          </a:p>
          <a:p>
            <a:endParaRPr lang="en-US" dirty="0" smtClean="0"/>
          </a:p>
          <a:p>
            <a:r>
              <a:rPr lang="en-US" dirty="0" smtClean="0"/>
              <a:t>Reduce disk accesses: we need to have a </a:t>
            </a:r>
            <a:r>
              <a:rPr lang="en-US" b="1" dirty="0" smtClean="0"/>
              <a:t>bigger branching factor</a:t>
            </a:r>
            <a:r>
              <a:rPr lang="en-US" dirty="0" smtClean="0"/>
              <a:t>, just like with heaps. BUT </a:t>
            </a:r>
            <a:r>
              <a:rPr lang="en-US" b="1" dirty="0" smtClean="0"/>
              <a:t>what does the search tree property mean </a:t>
            </a:r>
            <a:r>
              <a:rPr lang="en-US" dirty="0" smtClean="0"/>
              <a:t>when the branching factor is above 2?</a:t>
            </a:r>
          </a:p>
          <a:p>
            <a:endParaRPr lang="en-US" dirty="0" smtClean="0"/>
          </a:p>
          <a:p>
            <a:r>
              <a:rPr lang="en-US" dirty="0" smtClean="0"/>
              <a:t>To keep BSTs shallow, we can insist on one of the better arrangements.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DD5D7FF-C155-438C-9EA5-8088EA0DA493}" type="slidenum">
              <a:rPr lang="en-US" sz="1200" smtClean="0"/>
              <a:pPr/>
              <a:t>38</a:t>
            </a:fld>
            <a:endParaRPr lang="en-US" sz="120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2BEFF3-0266-4578-8D29-4CAADCC02336}" type="slidenum">
              <a:rPr lang="en-US" sz="1200" smtClean="0"/>
              <a:pPr/>
              <a:t>39</a:t>
            </a:fld>
            <a:endParaRPr lang="en-US" sz="120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87082FC-43E2-4FE6-AA5B-0178C29C9136}" type="slidenum">
              <a:rPr lang="en-US" sz="1200" smtClean="0"/>
              <a:pPr/>
              <a:t>4</a:t>
            </a:fld>
            <a:endParaRPr lang="en-US" sz="12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BDA289-AF59-4E01-A2F8-43F0E091E584}" type="slidenum">
              <a:rPr lang="en-US" sz="1200" smtClean="0"/>
              <a:pPr/>
              <a:t>5</a:t>
            </a:fld>
            <a:endParaRPr lang="en-US" sz="12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A6B439C-714D-4EEC-9039-B94081D7191D}" type="slidenum">
              <a:rPr lang="en-US" sz="1200" smtClean="0"/>
              <a:pPr/>
              <a:t>6</a:t>
            </a:fld>
            <a:endParaRPr lang="en-US" sz="12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TODO (future terms): did we skip PQs?</a:t>
            </a:r>
          </a:p>
          <a:p>
            <a:endParaRPr lang="en-US" dirty="0" smtClean="0"/>
          </a:p>
          <a:p>
            <a:r>
              <a:rPr lang="en-US" dirty="0" smtClean="0"/>
              <a:t>Alright</a:t>
            </a:r>
            <a:r>
              <a:rPr lang="en-US" dirty="0" smtClean="0"/>
              <a:t>, now we’re armed with the tree expertise we’ll need.</a:t>
            </a:r>
          </a:p>
          <a:p>
            <a:r>
              <a:rPr lang="en-US" dirty="0" smtClean="0"/>
              <a:t>So, what can we already do?</a:t>
            </a:r>
          </a:p>
          <a:p>
            <a:endParaRPr lang="en-US" dirty="0" smtClean="0"/>
          </a:p>
          <a:p>
            <a:r>
              <a:rPr lang="en-US" dirty="0" smtClean="0"/>
              <a:t>Well, we can push, pop, </a:t>
            </a:r>
            <a:r>
              <a:rPr lang="en-US" dirty="0" err="1" smtClean="0"/>
              <a:t>enqueue</a:t>
            </a:r>
            <a:r>
              <a:rPr lang="en-US" dirty="0" smtClean="0"/>
              <a:t>, </a:t>
            </a:r>
            <a:r>
              <a:rPr lang="en-US" dirty="0" err="1" smtClean="0"/>
              <a:t>dequeue</a:t>
            </a:r>
            <a:r>
              <a:rPr lang="en-US" dirty="0" smtClean="0"/>
              <a:t>, insert, remove, find, and </a:t>
            </a:r>
            <a:r>
              <a:rPr lang="en-US" dirty="0" err="1" smtClean="0"/>
              <a:t>deleteMin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There’s something wrong with our </a:t>
            </a:r>
            <a:r>
              <a:rPr lang="en-US" dirty="0" err="1" smtClean="0"/>
              <a:t>pqueues</a:t>
            </a:r>
            <a:r>
              <a:rPr lang="en-US" dirty="0" smtClean="0"/>
              <a:t>. Remember </a:t>
            </a:r>
            <a:r>
              <a:rPr lang="en-US" dirty="0" err="1" smtClean="0"/>
              <a:t>decreaseKey</a:t>
            </a:r>
            <a:r>
              <a:rPr lang="en-US" dirty="0" smtClean="0"/>
              <a:t>? We need to give the location in the heap to perform a decrease. Why?</a:t>
            </a:r>
          </a:p>
          <a:p>
            <a:endParaRPr lang="en-US" dirty="0" smtClean="0"/>
          </a:p>
          <a:p>
            <a:r>
              <a:rPr lang="en-US" dirty="0" smtClean="0"/>
              <a:t>There’s something wrong with our lists as well; what is it?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7B69290-7CA6-478A-AE27-E1D301F4D9E3}" type="slidenum">
              <a:rPr lang="en-US" sz="1200" smtClean="0"/>
              <a:pPr/>
              <a:t>7</a:t>
            </a:fld>
            <a:endParaRPr lang="en-US" sz="12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Dictionaries associate some key with a value, just like a real dictionary (where the key is a word and the value is its definition).</a:t>
            </a:r>
          </a:p>
          <a:p>
            <a:endParaRPr lang="en-US" smtClean="0"/>
          </a:p>
          <a:p>
            <a:r>
              <a:rPr lang="en-US" smtClean="0"/>
              <a:t>In this example, I’ve stored 221 data associated with text reviews.</a:t>
            </a:r>
          </a:p>
          <a:p>
            <a:endParaRPr lang="en-US" smtClean="0"/>
          </a:p>
          <a:p>
            <a:r>
              <a:rPr lang="en-US" smtClean="0"/>
              <a:t>This is probably the most valuable and widely used ADT we’ll hit. </a:t>
            </a:r>
          </a:p>
          <a:p>
            <a:r>
              <a:rPr lang="en-US" smtClean="0"/>
              <a:t>I’ll give you an example in a minute that should firmly entrench this concept.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BF611D-B35F-4C07-8E8C-05B214CC0E4B}" type="slidenum">
              <a:rPr lang="en-US" sz="1200" smtClean="0"/>
              <a:pPr/>
              <a:t>8</a:t>
            </a:fld>
            <a:endParaRPr lang="en-US" sz="120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This is a scaled back version of the dictionary ADT in which we essentially drop the values and leave only the keys. We’ll focus on this when looking at binary search trees.</a:t>
            </a:r>
          </a:p>
          <a:p>
            <a:r>
              <a:rPr lang="en-US" smtClean="0"/>
              <a:t>BUT, how hard would it be to move to a Dictionary ADT implementation from a Search ADT implementation?</a:t>
            </a:r>
          </a:p>
          <a:p>
            <a:endParaRPr lang="en-US" smtClean="0"/>
          </a:p>
          <a:p>
            <a:r>
              <a:rPr lang="en-US" smtClean="0"/>
              <a:t>BTW: does anyone know what those keys are?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0D779F-5D96-4F48-9FEB-E0F3C19DF036}" type="slidenum">
              <a:rPr lang="en-US" sz="1200" smtClean="0"/>
              <a:pPr/>
              <a:t>9</a:t>
            </a:fld>
            <a:endParaRPr lang="en-US" sz="120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Our ADT algorithm says to look at some applications at this point. I think the first app pretty much says it all. We move on from there however, to other incredibly widely used applications.</a:t>
            </a:r>
          </a:p>
          <a:p>
            <a:endParaRPr lang="en-US" smtClean="0"/>
          </a:p>
          <a:p>
            <a:r>
              <a:rPr lang="en-US" smtClean="0"/>
              <a:t>I know I’ve said this before, but this is probably the most important and one of the most widely used ADTs we’ll look at.</a:t>
            </a:r>
          </a:p>
          <a:p>
            <a:endParaRPr lang="en-US" smtClean="0"/>
          </a:p>
          <a:p>
            <a:r>
              <a:rPr lang="en-US" smtClean="0"/>
              <a:t>For those keeping track, priority queues are _not_ as widely used as Dictionaries.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CDE25-2F4B-46E1-AC2F-C06A071ACA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9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02056-B597-4ED2-AAD6-913F047DDD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0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F6C2E-8A43-4C93-8A7E-0CDBE69200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4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564CB-848E-4F8B-A2FC-78783BB11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7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7BCAA-496A-476F-8571-18E2BD93D4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2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CB08C-1E8D-40AD-A9CB-373D274DD7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844EF-BB1D-4CFC-B3D1-07CE96B9C7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BB514-3D9F-4D38-B692-7080F0C8E9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4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EAC18-8D1B-4F31-AD5C-A5CAD533BD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7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8D41B-919A-4116-B388-0213D2FB3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16268-F91F-4EC8-BB19-6E724D876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6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D6C1E36-43B7-426C-9A2E-07D127D57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9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900CC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900CC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900CC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900CC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900CC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900CC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900CC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900CC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52.xml"/><Relationship Id="rId3" Type="http://schemas.openxmlformats.org/officeDocument/2006/relationships/tags" Target="../tags/tag147.xml"/><Relationship Id="rId7" Type="http://schemas.openxmlformats.org/officeDocument/2006/relationships/tags" Target="../tags/tag151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notesSlide" Target="../notesSlides/notesSlide11.xml"/><Relationship Id="rId5" Type="http://schemas.openxmlformats.org/officeDocument/2006/relationships/tags" Target="../tags/tag149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48.xml"/><Relationship Id="rId9" Type="http://schemas.openxmlformats.org/officeDocument/2006/relationships/tags" Target="../tags/tag15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64.xml"/><Relationship Id="rId13" Type="http://schemas.openxmlformats.org/officeDocument/2006/relationships/tags" Target="../tags/tag169.xml"/><Relationship Id="rId18" Type="http://schemas.openxmlformats.org/officeDocument/2006/relationships/tags" Target="../tags/tag174.xml"/><Relationship Id="rId26" Type="http://schemas.openxmlformats.org/officeDocument/2006/relationships/tags" Target="../tags/tag182.xml"/><Relationship Id="rId3" Type="http://schemas.openxmlformats.org/officeDocument/2006/relationships/tags" Target="../tags/tag159.xml"/><Relationship Id="rId21" Type="http://schemas.openxmlformats.org/officeDocument/2006/relationships/tags" Target="../tags/tag177.xml"/><Relationship Id="rId7" Type="http://schemas.openxmlformats.org/officeDocument/2006/relationships/tags" Target="../tags/tag163.xml"/><Relationship Id="rId12" Type="http://schemas.openxmlformats.org/officeDocument/2006/relationships/tags" Target="../tags/tag168.xml"/><Relationship Id="rId17" Type="http://schemas.openxmlformats.org/officeDocument/2006/relationships/tags" Target="../tags/tag173.xml"/><Relationship Id="rId25" Type="http://schemas.openxmlformats.org/officeDocument/2006/relationships/tags" Target="../tags/tag181.xml"/><Relationship Id="rId2" Type="http://schemas.openxmlformats.org/officeDocument/2006/relationships/tags" Target="../tags/tag158.xml"/><Relationship Id="rId16" Type="http://schemas.openxmlformats.org/officeDocument/2006/relationships/tags" Target="../tags/tag172.xml"/><Relationship Id="rId20" Type="http://schemas.openxmlformats.org/officeDocument/2006/relationships/tags" Target="../tags/tag176.xml"/><Relationship Id="rId1" Type="http://schemas.openxmlformats.org/officeDocument/2006/relationships/tags" Target="../tags/tag157.xml"/><Relationship Id="rId6" Type="http://schemas.openxmlformats.org/officeDocument/2006/relationships/tags" Target="../tags/tag162.xml"/><Relationship Id="rId11" Type="http://schemas.openxmlformats.org/officeDocument/2006/relationships/tags" Target="../tags/tag167.xml"/><Relationship Id="rId24" Type="http://schemas.openxmlformats.org/officeDocument/2006/relationships/tags" Target="../tags/tag180.xml"/><Relationship Id="rId5" Type="http://schemas.openxmlformats.org/officeDocument/2006/relationships/tags" Target="../tags/tag161.xml"/><Relationship Id="rId15" Type="http://schemas.openxmlformats.org/officeDocument/2006/relationships/tags" Target="../tags/tag171.xml"/><Relationship Id="rId23" Type="http://schemas.openxmlformats.org/officeDocument/2006/relationships/tags" Target="../tags/tag179.xml"/><Relationship Id="rId28" Type="http://schemas.openxmlformats.org/officeDocument/2006/relationships/notesSlide" Target="../notesSlides/notesSlide13.xml"/><Relationship Id="rId10" Type="http://schemas.openxmlformats.org/officeDocument/2006/relationships/tags" Target="../tags/tag166.xml"/><Relationship Id="rId19" Type="http://schemas.openxmlformats.org/officeDocument/2006/relationships/tags" Target="../tags/tag175.xml"/><Relationship Id="rId4" Type="http://schemas.openxmlformats.org/officeDocument/2006/relationships/tags" Target="../tags/tag160.xml"/><Relationship Id="rId9" Type="http://schemas.openxmlformats.org/officeDocument/2006/relationships/tags" Target="../tags/tag165.xml"/><Relationship Id="rId14" Type="http://schemas.openxmlformats.org/officeDocument/2006/relationships/tags" Target="../tags/tag170.xml"/><Relationship Id="rId22" Type="http://schemas.openxmlformats.org/officeDocument/2006/relationships/tags" Target="../tags/tag178.xml"/><Relationship Id="rId27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90.xml"/><Relationship Id="rId13" Type="http://schemas.openxmlformats.org/officeDocument/2006/relationships/tags" Target="../tags/tag195.xml"/><Relationship Id="rId18" Type="http://schemas.openxmlformats.org/officeDocument/2006/relationships/tags" Target="../tags/tag200.xml"/><Relationship Id="rId26" Type="http://schemas.openxmlformats.org/officeDocument/2006/relationships/tags" Target="../tags/tag208.xml"/><Relationship Id="rId39" Type="http://schemas.openxmlformats.org/officeDocument/2006/relationships/tags" Target="../tags/tag221.xml"/><Relationship Id="rId3" Type="http://schemas.openxmlformats.org/officeDocument/2006/relationships/tags" Target="../tags/tag185.xml"/><Relationship Id="rId21" Type="http://schemas.openxmlformats.org/officeDocument/2006/relationships/tags" Target="../tags/tag203.xml"/><Relationship Id="rId34" Type="http://schemas.openxmlformats.org/officeDocument/2006/relationships/tags" Target="../tags/tag216.xml"/><Relationship Id="rId42" Type="http://schemas.openxmlformats.org/officeDocument/2006/relationships/slideLayout" Target="../slideLayouts/slideLayout2.xml"/><Relationship Id="rId7" Type="http://schemas.openxmlformats.org/officeDocument/2006/relationships/tags" Target="../tags/tag189.xml"/><Relationship Id="rId12" Type="http://schemas.openxmlformats.org/officeDocument/2006/relationships/tags" Target="../tags/tag194.xml"/><Relationship Id="rId17" Type="http://schemas.openxmlformats.org/officeDocument/2006/relationships/tags" Target="../tags/tag199.xml"/><Relationship Id="rId25" Type="http://schemas.openxmlformats.org/officeDocument/2006/relationships/tags" Target="../tags/tag207.xml"/><Relationship Id="rId33" Type="http://schemas.openxmlformats.org/officeDocument/2006/relationships/tags" Target="../tags/tag215.xml"/><Relationship Id="rId38" Type="http://schemas.openxmlformats.org/officeDocument/2006/relationships/tags" Target="../tags/tag220.xml"/><Relationship Id="rId2" Type="http://schemas.openxmlformats.org/officeDocument/2006/relationships/tags" Target="../tags/tag184.xml"/><Relationship Id="rId16" Type="http://schemas.openxmlformats.org/officeDocument/2006/relationships/tags" Target="../tags/tag198.xml"/><Relationship Id="rId20" Type="http://schemas.openxmlformats.org/officeDocument/2006/relationships/tags" Target="../tags/tag202.xml"/><Relationship Id="rId29" Type="http://schemas.openxmlformats.org/officeDocument/2006/relationships/tags" Target="../tags/tag211.xml"/><Relationship Id="rId41" Type="http://schemas.openxmlformats.org/officeDocument/2006/relationships/tags" Target="../tags/tag223.xml"/><Relationship Id="rId1" Type="http://schemas.openxmlformats.org/officeDocument/2006/relationships/tags" Target="../tags/tag183.xml"/><Relationship Id="rId6" Type="http://schemas.openxmlformats.org/officeDocument/2006/relationships/tags" Target="../tags/tag188.xml"/><Relationship Id="rId11" Type="http://schemas.openxmlformats.org/officeDocument/2006/relationships/tags" Target="../tags/tag193.xml"/><Relationship Id="rId24" Type="http://schemas.openxmlformats.org/officeDocument/2006/relationships/tags" Target="../tags/tag206.xml"/><Relationship Id="rId32" Type="http://schemas.openxmlformats.org/officeDocument/2006/relationships/tags" Target="../tags/tag214.xml"/><Relationship Id="rId37" Type="http://schemas.openxmlformats.org/officeDocument/2006/relationships/tags" Target="../tags/tag219.xml"/><Relationship Id="rId40" Type="http://schemas.openxmlformats.org/officeDocument/2006/relationships/tags" Target="../tags/tag222.xml"/><Relationship Id="rId5" Type="http://schemas.openxmlformats.org/officeDocument/2006/relationships/tags" Target="../tags/tag187.xml"/><Relationship Id="rId15" Type="http://schemas.openxmlformats.org/officeDocument/2006/relationships/tags" Target="../tags/tag197.xml"/><Relationship Id="rId23" Type="http://schemas.openxmlformats.org/officeDocument/2006/relationships/tags" Target="../tags/tag205.xml"/><Relationship Id="rId28" Type="http://schemas.openxmlformats.org/officeDocument/2006/relationships/tags" Target="../tags/tag210.xml"/><Relationship Id="rId36" Type="http://schemas.openxmlformats.org/officeDocument/2006/relationships/tags" Target="../tags/tag218.xml"/><Relationship Id="rId10" Type="http://schemas.openxmlformats.org/officeDocument/2006/relationships/tags" Target="../tags/tag192.xml"/><Relationship Id="rId19" Type="http://schemas.openxmlformats.org/officeDocument/2006/relationships/tags" Target="../tags/tag201.xml"/><Relationship Id="rId31" Type="http://schemas.openxmlformats.org/officeDocument/2006/relationships/tags" Target="../tags/tag213.xml"/><Relationship Id="rId4" Type="http://schemas.openxmlformats.org/officeDocument/2006/relationships/tags" Target="../tags/tag186.xml"/><Relationship Id="rId9" Type="http://schemas.openxmlformats.org/officeDocument/2006/relationships/tags" Target="../tags/tag191.xml"/><Relationship Id="rId14" Type="http://schemas.openxmlformats.org/officeDocument/2006/relationships/tags" Target="../tags/tag196.xml"/><Relationship Id="rId22" Type="http://schemas.openxmlformats.org/officeDocument/2006/relationships/tags" Target="../tags/tag204.xml"/><Relationship Id="rId27" Type="http://schemas.openxmlformats.org/officeDocument/2006/relationships/tags" Target="../tags/tag209.xml"/><Relationship Id="rId30" Type="http://schemas.openxmlformats.org/officeDocument/2006/relationships/tags" Target="../tags/tag212.xml"/><Relationship Id="rId35" Type="http://schemas.openxmlformats.org/officeDocument/2006/relationships/tags" Target="../tags/tag217.xml"/><Relationship Id="rId4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31.xml"/><Relationship Id="rId13" Type="http://schemas.openxmlformats.org/officeDocument/2006/relationships/tags" Target="../tags/tag236.xml"/><Relationship Id="rId18" Type="http://schemas.openxmlformats.org/officeDocument/2006/relationships/tags" Target="../tags/tag241.xml"/><Relationship Id="rId3" Type="http://schemas.openxmlformats.org/officeDocument/2006/relationships/tags" Target="../tags/tag226.xml"/><Relationship Id="rId21" Type="http://schemas.openxmlformats.org/officeDocument/2006/relationships/tags" Target="../tags/tag244.xml"/><Relationship Id="rId7" Type="http://schemas.openxmlformats.org/officeDocument/2006/relationships/tags" Target="../tags/tag230.xml"/><Relationship Id="rId12" Type="http://schemas.openxmlformats.org/officeDocument/2006/relationships/tags" Target="../tags/tag235.xml"/><Relationship Id="rId17" Type="http://schemas.openxmlformats.org/officeDocument/2006/relationships/tags" Target="../tags/tag240.xml"/><Relationship Id="rId25" Type="http://schemas.openxmlformats.org/officeDocument/2006/relationships/notesSlide" Target="../notesSlides/notesSlide15.xml"/><Relationship Id="rId2" Type="http://schemas.openxmlformats.org/officeDocument/2006/relationships/tags" Target="../tags/tag225.xml"/><Relationship Id="rId16" Type="http://schemas.openxmlformats.org/officeDocument/2006/relationships/tags" Target="../tags/tag239.xml"/><Relationship Id="rId20" Type="http://schemas.openxmlformats.org/officeDocument/2006/relationships/tags" Target="../tags/tag243.xml"/><Relationship Id="rId1" Type="http://schemas.openxmlformats.org/officeDocument/2006/relationships/tags" Target="../tags/tag224.xml"/><Relationship Id="rId6" Type="http://schemas.openxmlformats.org/officeDocument/2006/relationships/tags" Target="../tags/tag229.xml"/><Relationship Id="rId11" Type="http://schemas.openxmlformats.org/officeDocument/2006/relationships/tags" Target="../tags/tag234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228.xml"/><Relationship Id="rId15" Type="http://schemas.openxmlformats.org/officeDocument/2006/relationships/tags" Target="../tags/tag238.xml"/><Relationship Id="rId23" Type="http://schemas.openxmlformats.org/officeDocument/2006/relationships/tags" Target="../tags/tag246.xml"/><Relationship Id="rId10" Type="http://schemas.openxmlformats.org/officeDocument/2006/relationships/tags" Target="../tags/tag233.xml"/><Relationship Id="rId19" Type="http://schemas.openxmlformats.org/officeDocument/2006/relationships/tags" Target="../tags/tag242.xml"/><Relationship Id="rId4" Type="http://schemas.openxmlformats.org/officeDocument/2006/relationships/tags" Target="../tags/tag227.xml"/><Relationship Id="rId9" Type="http://schemas.openxmlformats.org/officeDocument/2006/relationships/tags" Target="../tags/tag232.xml"/><Relationship Id="rId14" Type="http://schemas.openxmlformats.org/officeDocument/2006/relationships/tags" Target="../tags/tag237.xml"/><Relationship Id="rId22" Type="http://schemas.openxmlformats.org/officeDocument/2006/relationships/tags" Target="../tags/tag24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54.xml"/><Relationship Id="rId13" Type="http://schemas.openxmlformats.org/officeDocument/2006/relationships/tags" Target="../tags/tag259.xml"/><Relationship Id="rId18" Type="http://schemas.openxmlformats.org/officeDocument/2006/relationships/tags" Target="../tags/tag264.xml"/><Relationship Id="rId3" Type="http://schemas.openxmlformats.org/officeDocument/2006/relationships/tags" Target="../tags/tag249.xml"/><Relationship Id="rId21" Type="http://schemas.openxmlformats.org/officeDocument/2006/relationships/tags" Target="../tags/tag267.xml"/><Relationship Id="rId7" Type="http://schemas.openxmlformats.org/officeDocument/2006/relationships/tags" Target="../tags/tag253.xml"/><Relationship Id="rId12" Type="http://schemas.openxmlformats.org/officeDocument/2006/relationships/tags" Target="../tags/tag258.xml"/><Relationship Id="rId17" Type="http://schemas.openxmlformats.org/officeDocument/2006/relationships/tags" Target="../tags/tag263.xml"/><Relationship Id="rId25" Type="http://schemas.openxmlformats.org/officeDocument/2006/relationships/notesSlide" Target="../notesSlides/notesSlide16.xml"/><Relationship Id="rId2" Type="http://schemas.openxmlformats.org/officeDocument/2006/relationships/tags" Target="../tags/tag248.xml"/><Relationship Id="rId16" Type="http://schemas.openxmlformats.org/officeDocument/2006/relationships/tags" Target="../tags/tag262.xml"/><Relationship Id="rId20" Type="http://schemas.openxmlformats.org/officeDocument/2006/relationships/tags" Target="../tags/tag266.xml"/><Relationship Id="rId1" Type="http://schemas.openxmlformats.org/officeDocument/2006/relationships/tags" Target="../tags/tag247.xml"/><Relationship Id="rId6" Type="http://schemas.openxmlformats.org/officeDocument/2006/relationships/tags" Target="../tags/tag252.xml"/><Relationship Id="rId11" Type="http://schemas.openxmlformats.org/officeDocument/2006/relationships/tags" Target="../tags/tag257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251.xml"/><Relationship Id="rId15" Type="http://schemas.openxmlformats.org/officeDocument/2006/relationships/tags" Target="../tags/tag261.xml"/><Relationship Id="rId23" Type="http://schemas.openxmlformats.org/officeDocument/2006/relationships/tags" Target="../tags/tag269.xml"/><Relationship Id="rId10" Type="http://schemas.openxmlformats.org/officeDocument/2006/relationships/tags" Target="../tags/tag256.xml"/><Relationship Id="rId19" Type="http://schemas.openxmlformats.org/officeDocument/2006/relationships/tags" Target="../tags/tag265.xml"/><Relationship Id="rId4" Type="http://schemas.openxmlformats.org/officeDocument/2006/relationships/tags" Target="../tags/tag250.xml"/><Relationship Id="rId9" Type="http://schemas.openxmlformats.org/officeDocument/2006/relationships/tags" Target="../tags/tag255.xml"/><Relationship Id="rId14" Type="http://schemas.openxmlformats.org/officeDocument/2006/relationships/tags" Target="../tags/tag260.xml"/><Relationship Id="rId22" Type="http://schemas.openxmlformats.org/officeDocument/2006/relationships/tags" Target="../tags/tag26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77.xml"/><Relationship Id="rId13" Type="http://schemas.openxmlformats.org/officeDocument/2006/relationships/tags" Target="../tags/tag282.xml"/><Relationship Id="rId18" Type="http://schemas.openxmlformats.org/officeDocument/2006/relationships/tags" Target="../tags/tag287.xml"/><Relationship Id="rId3" Type="http://schemas.openxmlformats.org/officeDocument/2006/relationships/tags" Target="../tags/tag272.xml"/><Relationship Id="rId21" Type="http://schemas.openxmlformats.org/officeDocument/2006/relationships/tags" Target="../tags/tag290.xml"/><Relationship Id="rId7" Type="http://schemas.openxmlformats.org/officeDocument/2006/relationships/tags" Target="../tags/tag276.xml"/><Relationship Id="rId12" Type="http://schemas.openxmlformats.org/officeDocument/2006/relationships/tags" Target="../tags/tag281.xml"/><Relationship Id="rId17" Type="http://schemas.openxmlformats.org/officeDocument/2006/relationships/tags" Target="../tags/tag286.xml"/><Relationship Id="rId2" Type="http://schemas.openxmlformats.org/officeDocument/2006/relationships/tags" Target="../tags/tag271.xml"/><Relationship Id="rId16" Type="http://schemas.openxmlformats.org/officeDocument/2006/relationships/tags" Target="../tags/tag285.xml"/><Relationship Id="rId20" Type="http://schemas.openxmlformats.org/officeDocument/2006/relationships/tags" Target="../tags/tag289.xml"/><Relationship Id="rId1" Type="http://schemas.openxmlformats.org/officeDocument/2006/relationships/tags" Target="../tags/tag270.xml"/><Relationship Id="rId6" Type="http://schemas.openxmlformats.org/officeDocument/2006/relationships/tags" Target="../tags/tag275.xml"/><Relationship Id="rId11" Type="http://schemas.openxmlformats.org/officeDocument/2006/relationships/tags" Target="../tags/tag280.xml"/><Relationship Id="rId24" Type="http://schemas.openxmlformats.org/officeDocument/2006/relationships/notesSlide" Target="../notesSlides/notesSlide17.xml"/><Relationship Id="rId5" Type="http://schemas.openxmlformats.org/officeDocument/2006/relationships/tags" Target="../tags/tag274.xml"/><Relationship Id="rId15" Type="http://schemas.openxmlformats.org/officeDocument/2006/relationships/tags" Target="../tags/tag284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279.xml"/><Relationship Id="rId19" Type="http://schemas.openxmlformats.org/officeDocument/2006/relationships/tags" Target="../tags/tag288.xml"/><Relationship Id="rId4" Type="http://schemas.openxmlformats.org/officeDocument/2006/relationships/tags" Target="../tags/tag273.xml"/><Relationship Id="rId9" Type="http://schemas.openxmlformats.org/officeDocument/2006/relationships/tags" Target="../tags/tag278.xml"/><Relationship Id="rId14" Type="http://schemas.openxmlformats.org/officeDocument/2006/relationships/tags" Target="../tags/tag283.xml"/><Relationship Id="rId22" Type="http://schemas.openxmlformats.org/officeDocument/2006/relationships/tags" Target="../tags/tag29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99.xml"/><Relationship Id="rId13" Type="http://schemas.openxmlformats.org/officeDocument/2006/relationships/tags" Target="../tags/tag304.xml"/><Relationship Id="rId18" Type="http://schemas.openxmlformats.org/officeDocument/2006/relationships/tags" Target="../tags/tag309.xml"/><Relationship Id="rId3" Type="http://schemas.openxmlformats.org/officeDocument/2006/relationships/tags" Target="../tags/tag294.xml"/><Relationship Id="rId21" Type="http://schemas.openxmlformats.org/officeDocument/2006/relationships/tags" Target="../tags/tag312.xml"/><Relationship Id="rId7" Type="http://schemas.openxmlformats.org/officeDocument/2006/relationships/tags" Target="../tags/tag298.xml"/><Relationship Id="rId12" Type="http://schemas.openxmlformats.org/officeDocument/2006/relationships/tags" Target="../tags/tag303.xml"/><Relationship Id="rId17" Type="http://schemas.openxmlformats.org/officeDocument/2006/relationships/tags" Target="../tags/tag308.xml"/><Relationship Id="rId25" Type="http://schemas.openxmlformats.org/officeDocument/2006/relationships/notesSlide" Target="../notesSlides/notesSlide18.xml"/><Relationship Id="rId2" Type="http://schemas.openxmlformats.org/officeDocument/2006/relationships/tags" Target="../tags/tag293.xml"/><Relationship Id="rId16" Type="http://schemas.openxmlformats.org/officeDocument/2006/relationships/tags" Target="../tags/tag307.xml"/><Relationship Id="rId20" Type="http://schemas.openxmlformats.org/officeDocument/2006/relationships/tags" Target="../tags/tag311.xml"/><Relationship Id="rId1" Type="http://schemas.openxmlformats.org/officeDocument/2006/relationships/tags" Target="../tags/tag292.xml"/><Relationship Id="rId6" Type="http://schemas.openxmlformats.org/officeDocument/2006/relationships/tags" Target="../tags/tag297.xml"/><Relationship Id="rId11" Type="http://schemas.openxmlformats.org/officeDocument/2006/relationships/tags" Target="../tags/tag302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296.xml"/><Relationship Id="rId15" Type="http://schemas.openxmlformats.org/officeDocument/2006/relationships/tags" Target="../tags/tag306.xml"/><Relationship Id="rId23" Type="http://schemas.openxmlformats.org/officeDocument/2006/relationships/tags" Target="../tags/tag314.xml"/><Relationship Id="rId10" Type="http://schemas.openxmlformats.org/officeDocument/2006/relationships/tags" Target="../tags/tag301.xml"/><Relationship Id="rId19" Type="http://schemas.openxmlformats.org/officeDocument/2006/relationships/tags" Target="../tags/tag310.xml"/><Relationship Id="rId4" Type="http://schemas.openxmlformats.org/officeDocument/2006/relationships/tags" Target="../tags/tag295.xml"/><Relationship Id="rId9" Type="http://schemas.openxmlformats.org/officeDocument/2006/relationships/tags" Target="../tags/tag300.xml"/><Relationship Id="rId14" Type="http://schemas.openxmlformats.org/officeDocument/2006/relationships/tags" Target="../tags/tag305.xml"/><Relationship Id="rId22" Type="http://schemas.openxmlformats.org/officeDocument/2006/relationships/tags" Target="../tags/tag3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322.xml"/><Relationship Id="rId13" Type="http://schemas.openxmlformats.org/officeDocument/2006/relationships/tags" Target="../tags/tag327.xml"/><Relationship Id="rId18" Type="http://schemas.openxmlformats.org/officeDocument/2006/relationships/tags" Target="../tags/tag332.xml"/><Relationship Id="rId3" Type="http://schemas.openxmlformats.org/officeDocument/2006/relationships/tags" Target="../tags/tag317.xml"/><Relationship Id="rId21" Type="http://schemas.openxmlformats.org/officeDocument/2006/relationships/tags" Target="../tags/tag335.xml"/><Relationship Id="rId7" Type="http://schemas.openxmlformats.org/officeDocument/2006/relationships/tags" Target="../tags/tag321.xml"/><Relationship Id="rId12" Type="http://schemas.openxmlformats.org/officeDocument/2006/relationships/tags" Target="../tags/tag326.xml"/><Relationship Id="rId17" Type="http://schemas.openxmlformats.org/officeDocument/2006/relationships/tags" Target="../tags/tag331.xml"/><Relationship Id="rId2" Type="http://schemas.openxmlformats.org/officeDocument/2006/relationships/tags" Target="../tags/tag316.xml"/><Relationship Id="rId16" Type="http://schemas.openxmlformats.org/officeDocument/2006/relationships/tags" Target="../tags/tag330.xml"/><Relationship Id="rId20" Type="http://schemas.openxmlformats.org/officeDocument/2006/relationships/tags" Target="../tags/tag334.xml"/><Relationship Id="rId1" Type="http://schemas.openxmlformats.org/officeDocument/2006/relationships/tags" Target="../tags/tag315.xml"/><Relationship Id="rId6" Type="http://schemas.openxmlformats.org/officeDocument/2006/relationships/tags" Target="../tags/tag320.xml"/><Relationship Id="rId11" Type="http://schemas.openxmlformats.org/officeDocument/2006/relationships/tags" Target="../tags/tag325.xml"/><Relationship Id="rId24" Type="http://schemas.openxmlformats.org/officeDocument/2006/relationships/notesSlide" Target="../notesSlides/notesSlide19.xml"/><Relationship Id="rId5" Type="http://schemas.openxmlformats.org/officeDocument/2006/relationships/tags" Target="../tags/tag319.xml"/><Relationship Id="rId15" Type="http://schemas.openxmlformats.org/officeDocument/2006/relationships/tags" Target="../tags/tag329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324.xml"/><Relationship Id="rId19" Type="http://schemas.openxmlformats.org/officeDocument/2006/relationships/tags" Target="../tags/tag333.xml"/><Relationship Id="rId4" Type="http://schemas.openxmlformats.org/officeDocument/2006/relationships/tags" Target="../tags/tag318.xml"/><Relationship Id="rId9" Type="http://schemas.openxmlformats.org/officeDocument/2006/relationships/tags" Target="../tags/tag323.xml"/><Relationship Id="rId14" Type="http://schemas.openxmlformats.org/officeDocument/2006/relationships/tags" Target="../tags/tag328.xml"/><Relationship Id="rId22" Type="http://schemas.openxmlformats.org/officeDocument/2006/relationships/tags" Target="../tags/tag3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39.xml"/><Relationship Id="rId2" Type="http://schemas.openxmlformats.org/officeDocument/2006/relationships/tags" Target="../tags/tag338.xml"/><Relationship Id="rId1" Type="http://schemas.openxmlformats.org/officeDocument/2006/relationships/tags" Target="../tags/tag337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42.xml"/><Relationship Id="rId2" Type="http://schemas.openxmlformats.org/officeDocument/2006/relationships/tags" Target="../tags/tag341.xml"/><Relationship Id="rId1" Type="http://schemas.openxmlformats.org/officeDocument/2006/relationships/tags" Target="../tags/tag340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45.xml"/><Relationship Id="rId2" Type="http://schemas.openxmlformats.org/officeDocument/2006/relationships/tags" Target="../tags/tag344.xml"/><Relationship Id="rId1" Type="http://schemas.openxmlformats.org/officeDocument/2006/relationships/tags" Target="../tags/tag343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353.xml"/><Relationship Id="rId13" Type="http://schemas.openxmlformats.org/officeDocument/2006/relationships/tags" Target="../tags/tag358.xml"/><Relationship Id="rId18" Type="http://schemas.openxmlformats.org/officeDocument/2006/relationships/tags" Target="../tags/tag363.xml"/><Relationship Id="rId3" Type="http://schemas.openxmlformats.org/officeDocument/2006/relationships/tags" Target="../tags/tag348.xml"/><Relationship Id="rId21" Type="http://schemas.openxmlformats.org/officeDocument/2006/relationships/slideLayout" Target="../slideLayouts/slideLayout4.xml"/><Relationship Id="rId7" Type="http://schemas.openxmlformats.org/officeDocument/2006/relationships/tags" Target="../tags/tag352.xml"/><Relationship Id="rId12" Type="http://schemas.openxmlformats.org/officeDocument/2006/relationships/tags" Target="../tags/tag357.xml"/><Relationship Id="rId17" Type="http://schemas.openxmlformats.org/officeDocument/2006/relationships/tags" Target="../tags/tag362.xml"/><Relationship Id="rId2" Type="http://schemas.openxmlformats.org/officeDocument/2006/relationships/tags" Target="../tags/tag347.xml"/><Relationship Id="rId16" Type="http://schemas.openxmlformats.org/officeDocument/2006/relationships/tags" Target="../tags/tag361.xml"/><Relationship Id="rId20" Type="http://schemas.openxmlformats.org/officeDocument/2006/relationships/tags" Target="../tags/tag365.xml"/><Relationship Id="rId1" Type="http://schemas.openxmlformats.org/officeDocument/2006/relationships/tags" Target="../tags/tag346.xml"/><Relationship Id="rId6" Type="http://schemas.openxmlformats.org/officeDocument/2006/relationships/tags" Target="../tags/tag351.xml"/><Relationship Id="rId11" Type="http://schemas.openxmlformats.org/officeDocument/2006/relationships/tags" Target="../tags/tag356.xml"/><Relationship Id="rId5" Type="http://schemas.openxmlformats.org/officeDocument/2006/relationships/tags" Target="../tags/tag350.xml"/><Relationship Id="rId15" Type="http://schemas.openxmlformats.org/officeDocument/2006/relationships/tags" Target="../tags/tag360.xml"/><Relationship Id="rId10" Type="http://schemas.openxmlformats.org/officeDocument/2006/relationships/tags" Target="../tags/tag355.xml"/><Relationship Id="rId19" Type="http://schemas.openxmlformats.org/officeDocument/2006/relationships/tags" Target="../tags/tag364.xml"/><Relationship Id="rId4" Type="http://schemas.openxmlformats.org/officeDocument/2006/relationships/tags" Target="../tags/tag349.xml"/><Relationship Id="rId9" Type="http://schemas.openxmlformats.org/officeDocument/2006/relationships/tags" Target="../tags/tag354.xml"/><Relationship Id="rId14" Type="http://schemas.openxmlformats.org/officeDocument/2006/relationships/tags" Target="../tags/tag359.xml"/><Relationship Id="rId2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373.xml"/><Relationship Id="rId13" Type="http://schemas.openxmlformats.org/officeDocument/2006/relationships/tags" Target="../tags/tag378.xml"/><Relationship Id="rId18" Type="http://schemas.openxmlformats.org/officeDocument/2006/relationships/tags" Target="../tags/tag383.xml"/><Relationship Id="rId3" Type="http://schemas.openxmlformats.org/officeDocument/2006/relationships/tags" Target="../tags/tag368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372.xml"/><Relationship Id="rId12" Type="http://schemas.openxmlformats.org/officeDocument/2006/relationships/tags" Target="../tags/tag377.xml"/><Relationship Id="rId17" Type="http://schemas.openxmlformats.org/officeDocument/2006/relationships/tags" Target="../tags/tag382.xml"/><Relationship Id="rId2" Type="http://schemas.openxmlformats.org/officeDocument/2006/relationships/tags" Target="../tags/tag367.xml"/><Relationship Id="rId16" Type="http://schemas.openxmlformats.org/officeDocument/2006/relationships/tags" Target="../tags/tag381.xml"/><Relationship Id="rId20" Type="http://schemas.openxmlformats.org/officeDocument/2006/relationships/tags" Target="../tags/tag385.xml"/><Relationship Id="rId1" Type="http://schemas.openxmlformats.org/officeDocument/2006/relationships/tags" Target="../tags/tag366.xml"/><Relationship Id="rId6" Type="http://schemas.openxmlformats.org/officeDocument/2006/relationships/tags" Target="../tags/tag371.xml"/><Relationship Id="rId11" Type="http://schemas.openxmlformats.org/officeDocument/2006/relationships/tags" Target="../tags/tag376.xml"/><Relationship Id="rId5" Type="http://schemas.openxmlformats.org/officeDocument/2006/relationships/tags" Target="../tags/tag370.xml"/><Relationship Id="rId15" Type="http://schemas.openxmlformats.org/officeDocument/2006/relationships/tags" Target="../tags/tag380.xml"/><Relationship Id="rId10" Type="http://schemas.openxmlformats.org/officeDocument/2006/relationships/tags" Target="../tags/tag375.xml"/><Relationship Id="rId19" Type="http://schemas.openxmlformats.org/officeDocument/2006/relationships/tags" Target="../tags/tag384.xml"/><Relationship Id="rId4" Type="http://schemas.openxmlformats.org/officeDocument/2006/relationships/tags" Target="../tags/tag369.xml"/><Relationship Id="rId9" Type="http://schemas.openxmlformats.org/officeDocument/2006/relationships/tags" Target="../tags/tag374.xml"/><Relationship Id="rId14" Type="http://schemas.openxmlformats.org/officeDocument/2006/relationships/tags" Target="../tags/tag379.xml"/><Relationship Id="rId2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393.xml"/><Relationship Id="rId13" Type="http://schemas.openxmlformats.org/officeDocument/2006/relationships/tags" Target="../tags/tag398.xml"/><Relationship Id="rId18" Type="http://schemas.openxmlformats.org/officeDocument/2006/relationships/tags" Target="../tags/tag403.xml"/><Relationship Id="rId3" Type="http://schemas.openxmlformats.org/officeDocument/2006/relationships/tags" Target="../tags/tag388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392.xml"/><Relationship Id="rId12" Type="http://schemas.openxmlformats.org/officeDocument/2006/relationships/tags" Target="../tags/tag397.xml"/><Relationship Id="rId17" Type="http://schemas.openxmlformats.org/officeDocument/2006/relationships/tags" Target="../tags/tag402.xml"/><Relationship Id="rId2" Type="http://schemas.openxmlformats.org/officeDocument/2006/relationships/tags" Target="../tags/tag387.xml"/><Relationship Id="rId16" Type="http://schemas.openxmlformats.org/officeDocument/2006/relationships/tags" Target="../tags/tag401.xml"/><Relationship Id="rId20" Type="http://schemas.openxmlformats.org/officeDocument/2006/relationships/tags" Target="../tags/tag405.xml"/><Relationship Id="rId1" Type="http://schemas.openxmlformats.org/officeDocument/2006/relationships/tags" Target="../tags/tag386.xml"/><Relationship Id="rId6" Type="http://schemas.openxmlformats.org/officeDocument/2006/relationships/tags" Target="../tags/tag391.xml"/><Relationship Id="rId11" Type="http://schemas.openxmlformats.org/officeDocument/2006/relationships/tags" Target="../tags/tag396.xml"/><Relationship Id="rId5" Type="http://schemas.openxmlformats.org/officeDocument/2006/relationships/tags" Target="../tags/tag390.xml"/><Relationship Id="rId15" Type="http://schemas.openxmlformats.org/officeDocument/2006/relationships/tags" Target="../tags/tag400.xml"/><Relationship Id="rId10" Type="http://schemas.openxmlformats.org/officeDocument/2006/relationships/tags" Target="../tags/tag395.xml"/><Relationship Id="rId19" Type="http://schemas.openxmlformats.org/officeDocument/2006/relationships/tags" Target="../tags/tag404.xml"/><Relationship Id="rId4" Type="http://schemas.openxmlformats.org/officeDocument/2006/relationships/tags" Target="../tags/tag389.xml"/><Relationship Id="rId9" Type="http://schemas.openxmlformats.org/officeDocument/2006/relationships/tags" Target="../tags/tag394.xml"/><Relationship Id="rId14" Type="http://schemas.openxmlformats.org/officeDocument/2006/relationships/tags" Target="../tags/tag399.xml"/><Relationship Id="rId2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408.xml"/><Relationship Id="rId2" Type="http://schemas.openxmlformats.org/officeDocument/2006/relationships/tags" Target="../tags/tag407.xml"/><Relationship Id="rId1" Type="http://schemas.openxmlformats.org/officeDocument/2006/relationships/tags" Target="../tags/tag406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416.xml"/><Relationship Id="rId13" Type="http://schemas.openxmlformats.org/officeDocument/2006/relationships/tags" Target="../tags/tag421.xml"/><Relationship Id="rId18" Type="http://schemas.openxmlformats.org/officeDocument/2006/relationships/tags" Target="../tags/tag426.xml"/><Relationship Id="rId3" Type="http://schemas.openxmlformats.org/officeDocument/2006/relationships/tags" Target="../tags/tag411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415.xml"/><Relationship Id="rId12" Type="http://schemas.openxmlformats.org/officeDocument/2006/relationships/tags" Target="../tags/tag420.xml"/><Relationship Id="rId17" Type="http://schemas.openxmlformats.org/officeDocument/2006/relationships/tags" Target="../tags/tag425.xml"/><Relationship Id="rId2" Type="http://schemas.openxmlformats.org/officeDocument/2006/relationships/tags" Target="../tags/tag410.xml"/><Relationship Id="rId16" Type="http://schemas.openxmlformats.org/officeDocument/2006/relationships/tags" Target="../tags/tag424.xml"/><Relationship Id="rId20" Type="http://schemas.openxmlformats.org/officeDocument/2006/relationships/tags" Target="../tags/tag428.xml"/><Relationship Id="rId1" Type="http://schemas.openxmlformats.org/officeDocument/2006/relationships/tags" Target="../tags/tag409.xml"/><Relationship Id="rId6" Type="http://schemas.openxmlformats.org/officeDocument/2006/relationships/tags" Target="../tags/tag414.xml"/><Relationship Id="rId11" Type="http://schemas.openxmlformats.org/officeDocument/2006/relationships/tags" Target="../tags/tag419.xml"/><Relationship Id="rId5" Type="http://schemas.openxmlformats.org/officeDocument/2006/relationships/tags" Target="../tags/tag413.xml"/><Relationship Id="rId15" Type="http://schemas.openxmlformats.org/officeDocument/2006/relationships/tags" Target="../tags/tag423.xml"/><Relationship Id="rId10" Type="http://schemas.openxmlformats.org/officeDocument/2006/relationships/tags" Target="../tags/tag418.xml"/><Relationship Id="rId19" Type="http://schemas.openxmlformats.org/officeDocument/2006/relationships/tags" Target="../tags/tag427.xml"/><Relationship Id="rId4" Type="http://schemas.openxmlformats.org/officeDocument/2006/relationships/tags" Target="../tags/tag412.xml"/><Relationship Id="rId9" Type="http://schemas.openxmlformats.org/officeDocument/2006/relationships/tags" Target="../tags/tag417.xml"/><Relationship Id="rId14" Type="http://schemas.openxmlformats.org/officeDocument/2006/relationships/tags" Target="../tags/tag422.xml"/><Relationship Id="rId2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436.xml"/><Relationship Id="rId13" Type="http://schemas.openxmlformats.org/officeDocument/2006/relationships/tags" Target="../tags/tag441.xml"/><Relationship Id="rId18" Type="http://schemas.openxmlformats.org/officeDocument/2006/relationships/tags" Target="../tags/tag446.xml"/><Relationship Id="rId3" Type="http://schemas.openxmlformats.org/officeDocument/2006/relationships/tags" Target="../tags/tag431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435.xml"/><Relationship Id="rId12" Type="http://schemas.openxmlformats.org/officeDocument/2006/relationships/tags" Target="../tags/tag440.xml"/><Relationship Id="rId17" Type="http://schemas.openxmlformats.org/officeDocument/2006/relationships/tags" Target="../tags/tag445.xml"/><Relationship Id="rId2" Type="http://schemas.openxmlformats.org/officeDocument/2006/relationships/tags" Target="../tags/tag430.xml"/><Relationship Id="rId16" Type="http://schemas.openxmlformats.org/officeDocument/2006/relationships/tags" Target="../tags/tag444.xml"/><Relationship Id="rId20" Type="http://schemas.openxmlformats.org/officeDocument/2006/relationships/tags" Target="../tags/tag448.xml"/><Relationship Id="rId1" Type="http://schemas.openxmlformats.org/officeDocument/2006/relationships/tags" Target="../tags/tag429.xml"/><Relationship Id="rId6" Type="http://schemas.openxmlformats.org/officeDocument/2006/relationships/tags" Target="../tags/tag434.xml"/><Relationship Id="rId11" Type="http://schemas.openxmlformats.org/officeDocument/2006/relationships/tags" Target="../tags/tag439.xml"/><Relationship Id="rId5" Type="http://schemas.openxmlformats.org/officeDocument/2006/relationships/tags" Target="../tags/tag433.xml"/><Relationship Id="rId15" Type="http://schemas.openxmlformats.org/officeDocument/2006/relationships/tags" Target="../tags/tag443.xml"/><Relationship Id="rId10" Type="http://schemas.openxmlformats.org/officeDocument/2006/relationships/tags" Target="../tags/tag438.xml"/><Relationship Id="rId19" Type="http://schemas.openxmlformats.org/officeDocument/2006/relationships/tags" Target="../tags/tag447.xml"/><Relationship Id="rId4" Type="http://schemas.openxmlformats.org/officeDocument/2006/relationships/tags" Target="../tags/tag432.xml"/><Relationship Id="rId9" Type="http://schemas.openxmlformats.org/officeDocument/2006/relationships/tags" Target="../tags/tag437.xml"/><Relationship Id="rId14" Type="http://schemas.openxmlformats.org/officeDocument/2006/relationships/tags" Target="../tags/tag442.xml"/><Relationship Id="rId2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456.xml"/><Relationship Id="rId13" Type="http://schemas.openxmlformats.org/officeDocument/2006/relationships/tags" Target="../tags/tag461.xml"/><Relationship Id="rId18" Type="http://schemas.openxmlformats.org/officeDocument/2006/relationships/tags" Target="../tags/tag466.xml"/><Relationship Id="rId3" Type="http://schemas.openxmlformats.org/officeDocument/2006/relationships/tags" Target="../tags/tag451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455.xml"/><Relationship Id="rId12" Type="http://schemas.openxmlformats.org/officeDocument/2006/relationships/tags" Target="../tags/tag460.xml"/><Relationship Id="rId17" Type="http://schemas.openxmlformats.org/officeDocument/2006/relationships/tags" Target="../tags/tag465.xml"/><Relationship Id="rId2" Type="http://schemas.openxmlformats.org/officeDocument/2006/relationships/tags" Target="../tags/tag450.xml"/><Relationship Id="rId16" Type="http://schemas.openxmlformats.org/officeDocument/2006/relationships/tags" Target="../tags/tag464.xml"/><Relationship Id="rId20" Type="http://schemas.openxmlformats.org/officeDocument/2006/relationships/tags" Target="../tags/tag468.xml"/><Relationship Id="rId1" Type="http://schemas.openxmlformats.org/officeDocument/2006/relationships/tags" Target="../tags/tag449.xml"/><Relationship Id="rId6" Type="http://schemas.openxmlformats.org/officeDocument/2006/relationships/tags" Target="../tags/tag454.xml"/><Relationship Id="rId11" Type="http://schemas.openxmlformats.org/officeDocument/2006/relationships/tags" Target="../tags/tag459.xml"/><Relationship Id="rId5" Type="http://schemas.openxmlformats.org/officeDocument/2006/relationships/tags" Target="../tags/tag453.xml"/><Relationship Id="rId15" Type="http://schemas.openxmlformats.org/officeDocument/2006/relationships/tags" Target="../tags/tag463.xml"/><Relationship Id="rId10" Type="http://schemas.openxmlformats.org/officeDocument/2006/relationships/tags" Target="../tags/tag458.xml"/><Relationship Id="rId19" Type="http://schemas.openxmlformats.org/officeDocument/2006/relationships/tags" Target="../tags/tag467.xml"/><Relationship Id="rId4" Type="http://schemas.openxmlformats.org/officeDocument/2006/relationships/tags" Target="../tags/tag452.xml"/><Relationship Id="rId9" Type="http://schemas.openxmlformats.org/officeDocument/2006/relationships/tags" Target="../tags/tag457.xml"/><Relationship Id="rId14" Type="http://schemas.openxmlformats.org/officeDocument/2006/relationships/tags" Target="../tags/tag462.xml"/><Relationship Id="rId2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26" Type="http://schemas.openxmlformats.org/officeDocument/2006/relationships/tags" Target="../tags/tag33.xml"/><Relationship Id="rId3" Type="http://schemas.openxmlformats.org/officeDocument/2006/relationships/tags" Target="../tags/tag10.xml"/><Relationship Id="rId21" Type="http://schemas.openxmlformats.org/officeDocument/2006/relationships/tags" Target="../tags/tag28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5" Type="http://schemas.openxmlformats.org/officeDocument/2006/relationships/tags" Target="../tags/tag32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tags" Target="../tags/tag27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24" Type="http://schemas.openxmlformats.org/officeDocument/2006/relationships/tags" Target="../tags/tag31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23" Type="http://schemas.openxmlformats.org/officeDocument/2006/relationships/tags" Target="../tags/tag30.xml"/><Relationship Id="rId28" Type="http://schemas.openxmlformats.org/officeDocument/2006/relationships/notesSlide" Target="../notesSlides/notesSlide3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Relationship Id="rId22" Type="http://schemas.openxmlformats.org/officeDocument/2006/relationships/tags" Target="../tags/tag29.xml"/><Relationship Id="rId27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476.xml"/><Relationship Id="rId13" Type="http://schemas.openxmlformats.org/officeDocument/2006/relationships/tags" Target="../tags/tag481.xml"/><Relationship Id="rId18" Type="http://schemas.openxmlformats.org/officeDocument/2006/relationships/tags" Target="../tags/tag486.xml"/><Relationship Id="rId3" Type="http://schemas.openxmlformats.org/officeDocument/2006/relationships/tags" Target="../tags/tag471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475.xml"/><Relationship Id="rId12" Type="http://schemas.openxmlformats.org/officeDocument/2006/relationships/tags" Target="../tags/tag480.xml"/><Relationship Id="rId17" Type="http://schemas.openxmlformats.org/officeDocument/2006/relationships/tags" Target="../tags/tag485.xml"/><Relationship Id="rId2" Type="http://schemas.openxmlformats.org/officeDocument/2006/relationships/tags" Target="../tags/tag470.xml"/><Relationship Id="rId16" Type="http://schemas.openxmlformats.org/officeDocument/2006/relationships/tags" Target="../tags/tag484.xml"/><Relationship Id="rId20" Type="http://schemas.openxmlformats.org/officeDocument/2006/relationships/tags" Target="../tags/tag488.xml"/><Relationship Id="rId1" Type="http://schemas.openxmlformats.org/officeDocument/2006/relationships/tags" Target="../tags/tag469.xml"/><Relationship Id="rId6" Type="http://schemas.openxmlformats.org/officeDocument/2006/relationships/tags" Target="../tags/tag474.xml"/><Relationship Id="rId11" Type="http://schemas.openxmlformats.org/officeDocument/2006/relationships/tags" Target="../tags/tag479.xml"/><Relationship Id="rId5" Type="http://schemas.openxmlformats.org/officeDocument/2006/relationships/tags" Target="../tags/tag473.xml"/><Relationship Id="rId15" Type="http://schemas.openxmlformats.org/officeDocument/2006/relationships/tags" Target="../tags/tag483.xml"/><Relationship Id="rId10" Type="http://schemas.openxmlformats.org/officeDocument/2006/relationships/tags" Target="../tags/tag478.xml"/><Relationship Id="rId19" Type="http://schemas.openxmlformats.org/officeDocument/2006/relationships/tags" Target="../tags/tag487.xml"/><Relationship Id="rId4" Type="http://schemas.openxmlformats.org/officeDocument/2006/relationships/tags" Target="../tags/tag472.xml"/><Relationship Id="rId9" Type="http://schemas.openxmlformats.org/officeDocument/2006/relationships/tags" Target="../tags/tag477.xml"/><Relationship Id="rId14" Type="http://schemas.openxmlformats.org/officeDocument/2006/relationships/tags" Target="../tags/tag482.xml"/><Relationship Id="rId2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496.xml"/><Relationship Id="rId13" Type="http://schemas.openxmlformats.org/officeDocument/2006/relationships/tags" Target="../tags/tag501.xml"/><Relationship Id="rId18" Type="http://schemas.openxmlformats.org/officeDocument/2006/relationships/tags" Target="../tags/tag506.xml"/><Relationship Id="rId3" Type="http://schemas.openxmlformats.org/officeDocument/2006/relationships/tags" Target="../tags/tag491.xml"/><Relationship Id="rId7" Type="http://schemas.openxmlformats.org/officeDocument/2006/relationships/tags" Target="../tags/tag495.xml"/><Relationship Id="rId12" Type="http://schemas.openxmlformats.org/officeDocument/2006/relationships/tags" Target="../tags/tag500.xml"/><Relationship Id="rId17" Type="http://schemas.openxmlformats.org/officeDocument/2006/relationships/tags" Target="../tags/tag505.xml"/><Relationship Id="rId2" Type="http://schemas.openxmlformats.org/officeDocument/2006/relationships/tags" Target="../tags/tag490.xml"/><Relationship Id="rId16" Type="http://schemas.openxmlformats.org/officeDocument/2006/relationships/tags" Target="../tags/tag504.xml"/><Relationship Id="rId20" Type="http://schemas.openxmlformats.org/officeDocument/2006/relationships/notesSlide" Target="../notesSlides/notesSlide31.xml"/><Relationship Id="rId1" Type="http://schemas.openxmlformats.org/officeDocument/2006/relationships/tags" Target="../tags/tag489.xml"/><Relationship Id="rId6" Type="http://schemas.openxmlformats.org/officeDocument/2006/relationships/tags" Target="../tags/tag494.xml"/><Relationship Id="rId11" Type="http://schemas.openxmlformats.org/officeDocument/2006/relationships/tags" Target="../tags/tag499.xml"/><Relationship Id="rId5" Type="http://schemas.openxmlformats.org/officeDocument/2006/relationships/tags" Target="../tags/tag493.xml"/><Relationship Id="rId15" Type="http://schemas.openxmlformats.org/officeDocument/2006/relationships/tags" Target="../tags/tag503.xml"/><Relationship Id="rId10" Type="http://schemas.openxmlformats.org/officeDocument/2006/relationships/tags" Target="../tags/tag498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492.xml"/><Relationship Id="rId9" Type="http://schemas.openxmlformats.org/officeDocument/2006/relationships/tags" Target="../tags/tag497.xml"/><Relationship Id="rId14" Type="http://schemas.openxmlformats.org/officeDocument/2006/relationships/tags" Target="../tags/tag50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514.xml"/><Relationship Id="rId13" Type="http://schemas.openxmlformats.org/officeDocument/2006/relationships/tags" Target="../tags/tag519.xml"/><Relationship Id="rId18" Type="http://schemas.openxmlformats.org/officeDocument/2006/relationships/notesSlide" Target="../notesSlides/notesSlide32.xml"/><Relationship Id="rId3" Type="http://schemas.openxmlformats.org/officeDocument/2006/relationships/tags" Target="../tags/tag509.xml"/><Relationship Id="rId7" Type="http://schemas.openxmlformats.org/officeDocument/2006/relationships/tags" Target="../tags/tag513.xml"/><Relationship Id="rId12" Type="http://schemas.openxmlformats.org/officeDocument/2006/relationships/tags" Target="../tags/tag518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508.xml"/><Relationship Id="rId16" Type="http://schemas.openxmlformats.org/officeDocument/2006/relationships/tags" Target="../tags/tag522.xml"/><Relationship Id="rId1" Type="http://schemas.openxmlformats.org/officeDocument/2006/relationships/tags" Target="../tags/tag507.xml"/><Relationship Id="rId6" Type="http://schemas.openxmlformats.org/officeDocument/2006/relationships/tags" Target="../tags/tag512.xml"/><Relationship Id="rId11" Type="http://schemas.openxmlformats.org/officeDocument/2006/relationships/tags" Target="../tags/tag517.xml"/><Relationship Id="rId5" Type="http://schemas.openxmlformats.org/officeDocument/2006/relationships/tags" Target="../tags/tag511.xml"/><Relationship Id="rId15" Type="http://schemas.openxmlformats.org/officeDocument/2006/relationships/tags" Target="../tags/tag521.xml"/><Relationship Id="rId10" Type="http://schemas.openxmlformats.org/officeDocument/2006/relationships/tags" Target="../tags/tag516.xml"/><Relationship Id="rId4" Type="http://schemas.openxmlformats.org/officeDocument/2006/relationships/tags" Target="../tags/tag510.xml"/><Relationship Id="rId9" Type="http://schemas.openxmlformats.org/officeDocument/2006/relationships/tags" Target="../tags/tag515.xml"/><Relationship Id="rId14" Type="http://schemas.openxmlformats.org/officeDocument/2006/relationships/tags" Target="../tags/tag52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530.xml"/><Relationship Id="rId13" Type="http://schemas.openxmlformats.org/officeDocument/2006/relationships/tags" Target="../tags/tag535.xml"/><Relationship Id="rId3" Type="http://schemas.openxmlformats.org/officeDocument/2006/relationships/tags" Target="../tags/tag525.xml"/><Relationship Id="rId7" Type="http://schemas.openxmlformats.org/officeDocument/2006/relationships/tags" Target="../tags/tag529.xml"/><Relationship Id="rId12" Type="http://schemas.openxmlformats.org/officeDocument/2006/relationships/tags" Target="../tags/tag534.xml"/><Relationship Id="rId2" Type="http://schemas.openxmlformats.org/officeDocument/2006/relationships/tags" Target="../tags/tag524.xml"/><Relationship Id="rId1" Type="http://schemas.openxmlformats.org/officeDocument/2006/relationships/tags" Target="../tags/tag523.xml"/><Relationship Id="rId6" Type="http://schemas.openxmlformats.org/officeDocument/2006/relationships/tags" Target="../tags/tag528.xml"/><Relationship Id="rId11" Type="http://schemas.openxmlformats.org/officeDocument/2006/relationships/tags" Target="../tags/tag533.xml"/><Relationship Id="rId5" Type="http://schemas.openxmlformats.org/officeDocument/2006/relationships/tags" Target="../tags/tag527.xml"/><Relationship Id="rId15" Type="http://schemas.openxmlformats.org/officeDocument/2006/relationships/notesSlide" Target="../notesSlides/notesSlide33.xml"/><Relationship Id="rId10" Type="http://schemas.openxmlformats.org/officeDocument/2006/relationships/tags" Target="../tags/tag532.xml"/><Relationship Id="rId4" Type="http://schemas.openxmlformats.org/officeDocument/2006/relationships/tags" Target="../tags/tag526.xml"/><Relationship Id="rId9" Type="http://schemas.openxmlformats.org/officeDocument/2006/relationships/tags" Target="../tags/tag531.xml"/><Relationship Id="rId1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538.xml"/><Relationship Id="rId2" Type="http://schemas.openxmlformats.org/officeDocument/2006/relationships/tags" Target="../tags/tag537.xml"/><Relationship Id="rId1" Type="http://schemas.openxmlformats.org/officeDocument/2006/relationships/tags" Target="../tags/tag536.xml"/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3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542.xml"/><Relationship Id="rId2" Type="http://schemas.openxmlformats.org/officeDocument/2006/relationships/tags" Target="../tags/tag541.xml"/><Relationship Id="rId1" Type="http://schemas.openxmlformats.org/officeDocument/2006/relationships/tags" Target="../tags/tag540.xml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545.xml"/><Relationship Id="rId2" Type="http://schemas.openxmlformats.org/officeDocument/2006/relationships/tags" Target="../tags/tag544.xml"/><Relationship Id="rId1" Type="http://schemas.openxmlformats.org/officeDocument/2006/relationships/tags" Target="../tags/tag543.xml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548.xml"/><Relationship Id="rId2" Type="http://schemas.openxmlformats.org/officeDocument/2006/relationships/tags" Target="../tags/tag547.xml"/><Relationship Id="rId1" Type="http://schemas.openxmlformats.org/officeDocument/2006/relationships/tags" Target="../tags/tag546.xml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551.xml"/><Relationship Id="rId2" Type="http://schemas.openxmlformats.org/officeDocument/2006/relationships/tags" Target="../tags/tag550.xml"/><Relationship Id="rId1" Type="http://schemas.openxmlformats.org/officeDocument/2006/relationships/tags" Target="../tags/tag549.xml"/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554.xml"/><Relationship Id="rId2" Type="http://schemas.openxmlformats.org/officeDocument/2006/relationships/tags" Target="../tags/tag553.xml"/><Relationship Id="rId1" Type="http://schemas.openxmlformats.org/officeDocument/2006/relationships/tags" Target="../tags/tag552.xml"/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55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46.xml"/><Relationship Id="rId18" Type="http://schemas.openxmlformats.org/officeDocument/2006/relationships/tags" Target="../tags/tag51.xml"/><Relationship Id="rId26" Type="http://schemas.openxmlformats.org/officeDocument/2006/relationships/tags" Target="../tags/tag59.xml"/><Relationship Id="rId39" Type="http://schemas.openxmlformats.org/officeDocument/2006/relationships/tags" Target="../tags/tag72.xml"/><Relationship Id="rId21" Type="http://schemas.openxmlformats.org/officeDocument/2006/relationships/tags" Target="../tags/tag54.xml"/><Relationship Id="rId34" Type="http://schemas.openxmlformats.org/officeDocument/2006/relationships/tags" Target="../tags/tag67.xml"/><Relationship Id="rId42" Type="http://schemas.openxmlformats.org/officeDocument/2006/relationships/tags" Target="../tags/tag75.xml"/><Relationship Id="rId47" Type="http://schemas.openxmlformats.org/officeDocument/2006/relationships/tags" Target="../tags/tag80.xml"/><Relationship Id="rId50" Type="http://schemas.openxmlformats.org/officeDocument/2006/relationships/tags" Target="../tags/tag83.xml"/><Relationship Id="rId55" Type="http://schemas.openxmlformats.org/officeDocument/2006/relationships/tags" Target="../tags/tag88.xml"/><Relationship Id="rId63" Type="http://schemas.openxmlformats.org/officeDocument/2006/relationships/tags" Target="../tags/tag96.xml"/><Relationship Id="rId68" Type="http://schemas.openxmlformats.org/officeDocument/2006/relationships/tags" Target="../tags/tag101.xml"/><Relationship Id="rId76" Type="http://schemas.openxmlformats.org/officeDocument/2006/relationships/tags" Target="../tags/tag109.xml"/><Relationship Id="rId7" Type="http://schemas.openxmlformats.org/officeDocument/2006/relationships/tags" Target="../tags/tag40.xml"/><Relationship Id="rId71" Type="http://schemas.openxmlformats.org/officeDocument/2006/relationships/tags" Target="../tags/tag104.xml"/><Relationship Id="rId2" Type="http://schemas.openxmlformats.org/officeDocument/2006/relationships/tags" Target="../tags/tag35.xml"/><Relationship Id="rId16" Type="http://schemas.openxmlformats.org/officeDocument/2006/relationships/tags" Target="../tags/tag49.xml"/><Relationship Id="rId29" Type="http://schemas.openxmlformats.org/officeDocument/2006/relationships/tags" Target="../tags/tag62.xml"/><Relationship Id="rId11" Type="http://schemas.openxmlformats.org/officeDocument/2006/relationships/tags" Target="../tags/tag44.xml"/><Relationship Id="rId24" Type="http://schemas.openxmlformats.org/officeDocument/2006/relationships/tags" Target="../tags/tag57.xml"/><Relationship Id="rId32" Type="http://schemas.openxmlformats.org/officeDocument/2006/relationships/tags" Target="../tags/tag65.xml"/><Relationship Id="rId37" Type="http://schemas.openxmlformats.org/officeDocument/2006/relationships/tags" Target="../tags/tag70.xml"/><Relationship Id="rId40" Type="http://schemas.openxmlformats.org/officeDocument/2006/relationships/tags" Target="../tags/tag73.xml"/><Relationship Id="rId45" Type="http://schemas.openxmlformats.org/officeDocument/2006/relationships/tags" Target="../tags/tag78.xml"/><Relationship Id="rId53" Type="http://schemas.openxmlformats.org/officeDocument/2006/relationships/tags" Target="../tags/tag86.xml"/><Relationship Id="rId58" Type="http://schemas.openxmlformats.org/officeDocument/2006/relationships/tags" Target="../tags/tag91.xml"/><Relationship Id="rId66" Type="http://schemas.openxmlformats.org/officeDocument/2006/relationships/tags" Target="../tags/tag99.xml"/><Relationship Id="rId74" Type="http://schemas.openxmlformats.org/officeDocument/2006/relationships/tags" Target="../tags/tag107.xml"/><Relationship Id="rId79" Type="http://schemas.openxmlformats.org/officeDocument/2006/relationships/notesSlide" Target="../notesSlides/notesSlide4.xml"/><Relationship Id="rId5" Type="http://schemas.openxmlformats.org/officeDocument/2006/relationships/tags" Target="../tags/tag38.xml"/><Relationship Id="rId61" Type="http://schemas.openxmlformats.org/officeDocument/2006/relationships/tags" Target="../tags/tag94.xml"/><Relationship Id="rId10" Type="http://schemas.openxmlformats.org/officeDocument/2006/relationships/tags" Target="../tags/tag43.xml"/><Relationship Id="rId19" Type="http://schemas.openxmlformats.org/officeDocument/2006/relationships/tags" Target="../tags/tag52.xml"/><Relationship Id="rId31" Type="http://schemas.openxmlformats.org/officeDocument/2006/relationships/tags" Target="../tags/tag64.xml"/><Relationship Id="rId44" Type="http://schemas.openxmlformats.org/officeDocument/2006/relationships/tags" Target="../tags/tag77.xml"/><Relationship Id="rId52" Type="http://schemas.openxmlformats.org/officeDocument/2006/relationships/tags" Target="../tags/tag85.xml"/><Relationship Id="rId60" Type="http://schemas.openxmlformats.org/officeDocument/2006/relationships/tags" Target="../tags/tag93.xml"/><Relationship Id="rId65" Type="http://schemas.openxmlformats.org/officeDocument/2006/relationships/tags" Target="../tags/tag98.xml"/><Relationship Id="rId73" Type="http://schemas.openxmlformats.org/officeDocument/2006/relationships/tags" Target="../tags/tag106.xml"/><Relationship Id="rId78" Type="http://schemas.openxmlformats.org/officeDocument/2006/relationships/slideLayout" Target="../slideLayouts/slideLayout2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tags" Target="../tags/tag47.xml"/><Relationship Id="rId22" Type="http://schemas.openxmlformats.org/officeDocument/2006/relationships/tags" Target="../tags/tag55.xml"/><Relationship Id="rId27" Type="http://schemas.openxmlformats.org/officeDocument/2006/relationships/tags" Target="../tags/tag60.xml"/><Relationship Id="rId30" Type="http://schemas.openxmlformats.org/officeDocument/2006/relationships/tags" Target="../tags/tag63.xml"/><Relationship Id="rId35" Type="http://schemas.openxmlformats.org/officeDocument/2006/relationships/tags" Target="../tags/tag68.xml"/><Relationship Id="rId43" Type="http://schemas.openxmlformats.org/officeDocument/2006/relationships/tags" Target="../tags/tag76.xml"/><Relationship Id="rId48" Type="http://schemas.openxmlformats.org/officeDocument/2006/relationships/tags" Target="../tags/tag81.xml"/><Relationship Id="rId56" Type="http://schemas.openxmlformats.org/officeDocument/2006/relationships/tags" Target="../tags/tag89.xml"/><Relationship Id="rId64" Type="http://schemas.openxmlformats.org/officeDocument/2006/relationships/tags" Target="../tags/tag97.xml"/><Relationship Id="rId69" Type="http://schemas.openxmlformats.org/officeDocument/2006/relationships/tags" Target="../tags/tag102.xml"/><Relationship Id="rId77" Type="http://schemas.openxmlformats.org/officeDocument/2006/relationships/tags" Target="../tags/tag110.xml"/><Relationship Id="rId8" Type="http://schemas.openxmlformats.org/officeDocument/2006/relationships/tags" Target="../tags/tag41.xml"/><Relationship Id="rId51" Type="http://schemas.openxmlformats.org/officeDocument/2006/relationships/tags" Target="../tags/tag84.xml"/><Relationship Id="rId72" Type="http://schemas.openxmlformats.org/officeDocument/2006/relationships/tags" Target="../tags/tag105.xml"/><Relationship Id="rId3" Type="http://schemas.openxmlformats.org/officeDocument/2006/relationships/tags" Target="../tags/tag36.xml"/><Relationship Id="rId12" Type="http://schemas.openxmlformats.org/officeDocument/2006/relationships/tags" Target="../tags/tag45.xml"/><Relationship Id="rId17" Type="http://schemas.openxmlformats.org/officeDocument/2006/relationships/tags" Target="../tags/tag50.xml"/><Relationship Id="rId25" Type="http://schemas.openxmlformats.org/officeDocument/2006/relationships/tags" Target="../tags/tag58.xml"/><Relationship Id="rId33" Type="http://schemas.openxmlformats.org/officeDocument/2006/relationships/tags" Target="../tags/tag66.xml"/><Relationship Id="rId38" Type="http://schemas.openxmlformats.org/officeDocument/2006/relationships/tags" Target="../tags/tag71.xml"/><Relationship Id="rId46" Type="http://schemas.openxmlformats.org/officeDocument/2006/relationships/tags" Target="../tags/tag79.xml"/><Relationship Id="rId59" Type="http://schemas.openxmlformats.org/officeDocument/2006/relationships/tags" Target="../tags/tag92.xml"/><Relationship Id="rId67" Type="http://schemas.openxmlformats.org/officeDocument/2006/relationships/tags" Target="../tags/tag100.xml"/><Relationship Id="rId20" Type="http://schemas.openxmlformats.org/officeDocument/2006/relationships/tags" Target="../tags/tag53.xml"/><Relationship Id="rId41" Type="http://schemas.openxmlformats.org/officeDocument/2006/relationships/tags" Target="../tags/tag74.xml"/><Relationship Id="rId54" Type="http://schemas.openxmlformats.org/officeDocument/2006/relationships/tags" Target="../tags/tag87.xml"/><Relationship Id="rId62" Type="http://schemas.openxmlformats.org/officeDocument/2006/relationships/tags" Target="../tags/tag95.xml"/><Relationship Id="rId70" Type="http://schemas.openxmlformats.org/officeDocument/2006/relationships/tags" Target="../tags/tag103.xml"/><Relationship Id="rId75" Type="http://schemas.openxmlformats.org/officeDocument/2006/relationships/tags" Target="../tags/tag108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5" Type="http://schemas.openxmlformats.org/officeDocument/2006/relationships/tags" Target="../tags/tag48.xml"/><Relationship Id="rId23" Type="http://schemas.openxmlformats.org/officeDocument/2006/relationships/tags" Target="../tags/tag56.xml"/><Relationship Id="rId28" Type="http://schemas.openxmlformats.org/officeDocument/2006/relationships/tags" Target="../tags/tag61.xml"/><Relationship Id="rId36" Type="http://schemas.openxmlformats.org/officeDocument/2006/relationships/tags" Target="../tags/tag69.xml"/><Relationship Id="rId49" Type="http://schemas.openxmlformats.org/officeDocument/2006/relationships/tags" Target="../tags/tag82.xml"/><Relationship Id="rId57" Type="http://schemas.openxmlformats.org/officeDocument/2006/relationships/tags" Target="../tags/tag9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18.xml"/><Relationship Id="rId4" Type="http://schemas.openxmlformats.org/officeDocument/2006/relationships/tags" Target="../tags/tag11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26.xml"/><Relationship Id="rId3" Type="http://schemas.openxmlformats.org/officeDocument/2006/relationships/tags" Target="../tags/tag121.xml"/><Relationship Id="rId7" Type="http://schemas.openxmlformats.org/officeDocument/2006/relationships/tags" Target="../tags/tag125.xml"/><Relationship Id="rId12" Type="http://schemas.openxmlformats.org/officeDocument/2006/relationships/notesSlide" Target="../notesSlides/notesSlide7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123.xml"/><Relationship Id="rId10" Type="http://schemas.openxmlformats.org/officeDocument/2006/relationships/tags" Target="../tags/tag128.xml"/><Relationship Id="rId4" Type="http://schemas.openxmlformats.org/officeDocument/2006/relationships/tags" Target="../tags/tag122.xml"/><Relationship Id="rId9" Type="http://schemas.openxmlformats.org/officeDocument/2006/relationships/tags" Target="../tags/tag12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36.xml"/><Relationship Id="rId3" Type="http://schemas.openxmlformats.org/officeDocument/2006/relationships/tags" Target="../tags/tag131.xml"/><Relationship Id="rId7" Type="http://schemas.openxmlformats.org/officeDocument/2006/relationships/tags" Target="../tags/tag135.xml"/><Relationship Id="rId12" Type="http://schemas.openxmlformats.org/officeDocument/2006/relationships/notesSlide" Target="../notesSlides/notesSlide8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133.xml"/><Relationship Id="rId10" Type="http://schemas.openxmlformats.org/officeDocument/2006/relationships/tags" Target="../tags/tag138.xml"/><Relationship Id="rId4" Type="http://schemas.openxmlformats.org/officeDocument/2006/relationships/tags" Target="../tags/tag132.xml"/><Relationship Id="rId9" Type="http://schemas.openxmlformats.org/officeDocument/2006/relationships/tags" Target="../tags/tag1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mtClean="0"/>
              <a:t>CPSC 221: Data Structures</a:t>
            </a:r>
            <a:br>
              <a:rPr lang="en-US" smtClean="0"/>
            </a:br>
            <a:r>
              <a:rPr lang="en-US" smtClean="0"/>
              <a:t>Lecture #5</a:t>
            </a:r>
            <a:br>
              <a:rPr lang="en-US" smtClean="0"/>
            </a:br>
            <a:r>
              <a:rPr lang="en-US" smtClean="0"/>
              <a:t>Branching Out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Steve Wolfman</a:t>
            </a:r>
          </a:p>
          <a:p>
            <a:r>
              <a:rPr lang="en-US" dirty="0" smtClean="0"/>
              <a:t>2014W1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664CDE25-2F4B-46E1-AC2F-C06A071ACAA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Desiderata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Fast insertion</a:t>
            </a:r>
          </a:p>
          <a:p>
            <a:pPr lvl="1"/>
            <a:r>
              <a:rPr lang="en-US" smtClean="0">
                <a:solidFill>
                  <a:schemeClr val="accent2"/>
                </a:solidFill>
              </a:rPr>
              <a:t>runtime:</a:t>
            </a:r>
          </a:p>
          <a:p>
            <a:endParaRPr lang="en-US" smtClean="0"/>
          </a:p>
          <a:p>
            <a:r>
              <a:rPr lang="en-US" smtClean="0"/>
              <a:t>Fast searching</a:t>
            </a:r>
          </a:p>
          <a:p>
            <a:pPr lvl="1"/>
            <a:r>
              <a:rPr lang="en-US" smtClean="0">
                <a:solidFill>
                  <a:schemeClr val="accent2"/>
                </a:solidFill>
              </a:rPr>
              <a:t>runtime:</a:t>
            </a:r>
          </a:p>
          <a:p>
            <a:endParaRPr lang="en-US" smtClean="0"/>
          </a:p>
          <a:p>
            <a:r>
              <a:rPr lang="en-US" smtClean="0"/>
              <a:t>Fast deletion</a:t>
            </a:r>
          </a:p>
          <a:p>
            <a:pPr lvl="1"/>
            <a:r>
              <a:rPr lang="en-US" smtClean="0">
                <a:solidFill>
                  <a:schemeClr val="accent2"/>
                </a:solidFill>
              </a:rPr>
              <a:t>runtime: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354564CB-848E-4F8B-A2FC-78783BB1144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/>
              <a:t>Naïve Implementations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Linked list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r>
              <a:rPr lang="en-US" smtClean="0"/>
              <a:t>Unsorted array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r>
              <a:rPr lang="en-US" smtClean="0"/>
              <a:t>Sorted array</a:t>
            </a:r>
          </a:p>
          <a:p>
            <a:pPr>
              <a:buFontTx/>
              <a:buNone/>
            </a:pPr>
            <a:r>
              <a:rPr lang="en-US" smtClean="0"/>
              <a:t>                               </a:t>
            </a:r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327525" y="1336675"/>
            <a:ext cx="86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insert</a:t>
            </a:r>
          </a:p>
        </p:txBody>
      </p:sp>
      <p:sp>
        <p:nvSpPr>
          <p:cNvPr id="12293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319963" y="1343025"/>
            <a:ext cx="909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delete</a:t>
            </a:r>
          </a:p>
        </p:txBody>
      </p:sp>
      <p:sp>
        <p:nvSpPr>
          <p:cNvPr id="12294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916613" y="1339850"/>
            <a:ext cx="674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find</a:t>
            </a:r>
          </a:p>
        </p:txBody>
      </p:sp>
      <p:sp>
        <p:nvSpPr>
          <p:cNvPr id="12295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331913" y="6096000"/>
            <a:ext cx="3312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worst one… yet </a:t>
            </a:r>
            <a:r>
              <a:rPr lang="en-US" dirty="0" smtClean="0">
                <a:solidFill>
                  <a:srgbClr val="FF0000"/>
                </a:solidFill>
              </a:rPr>
              <a:t>so </a:t>
            </a:r>
            <a:r>
              <a:rPr lang="en-US" dirty="0">
                <a:solidFill>
                  <a:srgbClr val="FF0000"/>
                </a:solidFill>
              </a:rPr>
              <a:t>close!</a:t>
            </a:r>
          </a:p>
        </p:txBody>
      </p:sp>
      <p:sp>
        <p:nvSpPr>
          <p:cNvPr id="12296" name="Rectangle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85800" y="4800600"/>
            <a:ext cx="2209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cxnSp>
        <p:nvCxnSpPr>
          <p:cNvPr id="12297" name="AutoShape 10"/>
          <p:cNvCxnSpPr>
            <a:cxnSpLocks noChangeShapeType="1"/>
            <a:stCxn id="12295" idx="1"/>
            <a:endCxn id="12296" idx="1"/>
          </p:cNvCxnSpPr>
          <p:nvPr>
            <p:custDataLst>
              <p:tags r:id="rId8"/>
            </p:custDataLst>
          </p:nvPr>
        </p:nvCxnSpPr>
        <p:spPr bwMode="auto">
          <a:xfrm rot="10800000">
            <a:off x="685801" y="5067301"/>
            <a:ext cx="646113" cy="1259533"/>
          </a:xfrm>
          <a:prstGeom prst="curvedConnector3">
            <a:avLst>
              <a:gd name="adj1" fmla="val 135381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pPr>
              <a:defRPr/>
            </a:pPr>
            <a:fld id="{354564CB-848E-4F8B-A2FC-78783BB1144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Today’s Outline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>
                <a:solidFill>
                  <a:schemeClr val="bg2"/>
                </a:solidFill>
              </a:rPr>
              <a:t>Binary Trees</a:t>
            </a:r>
          </a:p>
          <a:p>
            <a:r>
              <a:rPr lang="en-US" smtClean="0">
                <a:solidFill>
                  <a:schemeClr val="bg2"/>
                </a:solidFill>
              </a:rPr>
              <a:t>Dictionary ADT</a:t>
            </a:r>
          </a:p>
          <a:p>
            <a:r>
              <a:rPr lang="en-US" smtClean="0"/>
              <a:t>Binary Search Trees</a:t>
            </a:r>
          </a:p>
          <a:p>
            <a:r>
              <a:rPr lang="en-US" smtClean="0"/>
              <a:t>Deletion</a:t>
            </a:r>
          </a:p>
          <a:p>
            <a:r>
              <a:rPr lang="en-US" smtClean="0"/>
              <a:t>Some troubling 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354564CB-848E-4F8B-A2FC-78783BB1144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Binary Search Tree </a:t>
            </a:r>
            <a:br>
              <a:rPr lang="en-US" smtClean="0"/>
            </a:br>
            <a:r>
              <a:rPr lang="en-US" smtClean="0"/>
              <a:t>Dictionary Data Structure</a:t>
            </a:r>
          </a:p>
        </p:txBody>
      </p:sp>
      <p:sp>
        <p:nvSpPr>
          <p:cNvPr id="14339" name="Oval 3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48768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4340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78105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14341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67437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4342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56769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4343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46101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4344" name="Oval 8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72771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14345" name="Oval 9"/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51435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4346" name="Oval 10"/>
          <p:cNvSpPr>
            <a:spLocks noChangeAspect="1" noChangeArrowheads="1"/>
          </p:cNvSpPr>
          <p:nvPr>
            <p:custDataLst>
              <p:tags r:id="rId9"/>
            </p:custDataLst>
          </p:nvPr>
        </p:nvSpPr>
        <p:spPr bwMode="auto">
          <a:xfrm>
            <a:off x="6210300" y="2133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cxnSp>
        <p:nvCxnSpPr>
          <p:cNvPr id="14347" name="AutoShape 11"/>
          <p:cNvCxnSpPr>
            <a:cxnSpLocks noChangeShapeType="1"/>
            <a:stCxn id="14346" idx="3"/>
            <a:endCxn id="14345" idx="0"/>
          </p:cNvCxnSpPr>
          <p:nvPr>
            <p:custDataLst>
              <p:tags r:id="rId10"/>
            </p:custDataLst>
          </p:nvPr>
        </p:nvCxnSpPr>
        <p:spPr bwMode="auto">
          <a:xfrm flipH="1">
            <a:off x="5334000" y="24780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8" name="AutoShape 12"/>
          <p:cNvCxnSpPr>
            <a:cxnSpLocks noChangeShapeType="1"/>
            <a:stCxn id="14346" idx="5"/>
            <a:endCxn id="14344" idx="0"/>
          </p:cNvCxnSpPr>
          <p:nvPr>
            <p:custDataLst>
              <p:tags r:id="rId11"/>
            </p:custDataLst>
          </p:nvPr>
        </p:nvCxnSpPr>
        <p:spPr bwMode="auto">
          <a:xfrm>
            <a:off x="6535738" y="24780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AutoShape 13"/>
          <p:cNvCxnSpPr>
            <a:cxnSpLocks noChangeShapeType="1"/>
            <a:stCxn id="14344" idx="3"/>
            <a:endCxn id="14341" idx="0"/>
          </p:cNvCxnSpPr>
          <p:nvPr>
            <p:custDataLst>
              <p:tags r:id="rId12"/>
            </p:custDataLst>
          </p:nvPr>
        </p:nvCxnSpPr>
        <p:spPr bwMode="auto">
          <a:xfrm flipH="1">
            <a:off x="6934200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0" name="AutoShape 14"/>
          <p:cNvCxnSpPr>
            <a:cxnSpLocks noChangeShapeType="1"/>
            <a:stCxn id="14344" idx="5"/>
            <a:endCxn id="14340" idx="0"/>
          </p:cNvCxnSpPr>
          <p:nvPr>
            <p:custDataLst>
              <p:tags r:id="rId13"/>
            </p:custDataLst>
          </p:nvPr>
        </p:nvCxnSpPr>
        <p:spPr bwMode="auto">
          <a:xfrm>
            <a:off x="76025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1" name="AutoShape 15"/>
          <p:cNvCxnSpPr>
            <a:cxnSpLocks noChangeShapeType="1"/>
            <a:stCxn id="14345" idx="3"/>
            <a:endCxn id="14343" idx="0"/>
          </p:cNvCxnSpPr>
          <p:nvPr>
            <p:custDataLst>
              <p:tags r:id="rId14"/>
            </p:custDataLst>
          </p:nvPr>
        </p:nvCxnSpPr>
        <p:spPr bwMode="auto">
          <a:xfrm flipH="1">
            <a:off x="4800600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2" name="AutoShape 16"/>
          <p:cNvCxnSpPr>
            <a:cxnSpLocks noChangeShapeType="1"/>
            <a:stCxn id="14345" idx="5"/>
            <a:endCxn id="14342" idx="0"/>
          </p:cNvCxnSpPr>
          <p:nvPr>
            <p:custDataLst>
              <p:tags r:id="rId15"/>
            </p:custDataLst>
          </p:nvPr>
        </p:nvCxnSpPr>
        <p:spPr bwMode="auto">
          <a:xfrm>
            <a:off x="54689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3" name="AutoShape 17"/>
          <p:cNvCxnSpPr>
            <a:cxnSpLocks noChangeShapeType="1"/>
            <a:stCxn id="14343" idx="5"/>
            <a:endCxn id="14339" idx="0"/>
          </p:cNvCxnSpPr>
          <p:nvPr>
            <p:custDataLst>
              <p:tags r:id="rId16"/>
            </p:custDataLst>
          </p:nvPr>
        </p:nvCxnSpPr>
        <p:spPr bwMode="auto">
          <a:xfrm>
            <a:off x="4935538" y="42560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4" name="Oval 18"/>
          <p:cNvSpPr>
            <a:spLocks noChangeAspect="1" noChangeArrowheads="1"/>
          </p:cNvSpPr>
          <p:nvPr>
            <p:custDataLst>
              <p:tags r:id="rId17"/>
            </p:custDataLst>
          </p:nvPr>
        </p:nvSpPr>
        <p:spPr bwMode="auto">
          <a:xfrm>
            <a:off x="80772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14355" name="Oval 19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8001000" y="56388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14356" name="Oval 20"/>
          <p:cNvSpPr>
            <a:spLocks noChangeAspect="1" noChangeArrowheads="1"/>
          </p:cNvSpPr>
          <p:nvPr>
            <p:custDataLst>
              <p:tags r:id="rId19"/>
            </p:custDataLst>
          </p:nvPr>
        </p:nvSpPr>
        <p:spPr bwMode="auto">
          <a:xfrm>
            <a:off x="59436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cxnSp>
        <p:nvCxnSpPr>
          <p:cNvPr id="14357" name="AutoShape 21"/>
          <p:cNvCxnSpPr>
            <a:cxnSpLocks noChangeShapeType="1"/>
            <a:stCxn id="14342" idx="5"/>
            <a:endCxn id="14356" idx="0"/>
          </p:cNvCxnSpPr>
          <p:nvPr>
            <p:custDataLst>
              <p:tags r:id="rId20"/>
            </p:custDataLst>
          </p:nvPr>
        </p:nvCxnSpPr>
        <p:spPr bwMode="auto">
          <a:xfrm>
            <a:off x="6002338" y="42560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8" name="Oval 22"/>
          <p:cNvSpPr>
            <a:spLocks noChangeAspect="1" noChangeArrowheads="1"/>
          </p:cNvSpPr>
          <p:nvPr>
            <p:custDataLst>
              <p:tags r:id="rId21"/>
            </p:custDataLst>
          </p:nvPr>
        </p:nvSpPr>
        <p:spPr bwMode="auto">
          <a:xfrm>
            <a:off x="64770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cxnSp>
        <p:nvCxnSpPr>
          <p:cNvPr id="14359" name="AutoShape 23"/>
          <p:cNvCxnSpPr>
            <a:cxnSpLocks noChangeShapeType="1"/>
            <a:stCxn id="14341" idx="3"/>
            <a:endCxn id="14358" idx="0"/>
          </p:cNvCxnSpPr>
          <p:nvPr>
            <p:custDataLst>
              <p:tags r:id="rId22"/>
            </p:custDataLst>
          </p:nvPr>
        </p:nvCxnSpPr>
        <p:spPr bwMode="auto">
          <a:xfrm flipH="1">
            <a:off x="6667500" y="42560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0" name="AutoShape 24"/>
          <p:cNvCxnSpPr>
            <a:cxnSpLocks noChangeShapeType="1"/>
            <a:stCxn id="14354" idx="4"/>
            <a:endCxn id="14355" idx="0"/>
          </p:cNvCxnSpPr>
          <p:nvPr>
            <p:custDataLst>
              <p:tags r:id="rId23"/>
            </p:custDataLst>
          </p:nvPr>
        </p:nvCxnSpPr>
        <p:spPr bwMode="auto">
          <a:xfrm flipH="1">
            <a:off x="8191500" y="5200650"/>
            <a:ext cx="76200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1" name="AutoShape 25"/>
          <p:cNvCxnSpPr>
            <a:cxnSpLocks noChangeShapeType="1"/>
            <a:stCxn id="14340" idx="5"/>
            <a:endCxn id="14354" idx="0"/>
          </p:cNvCxnSpPr>
          <p:nvPr>
            <p:custDataLst>
              <p:tags r:id="rId24"/>
            </p:custDataLst>
          </p:nvPr>
        </p:nvCxnSpPr>
        <p:spPr bwMode="auto">
          <a:xfrm>
            <a:off x="8135938" y="42560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2" name="Rectangle 27"/>
          <p:cNvSpPr>
            <a:spLocks noGrp="1" noChangeArrowheads="1"/>
          </p:cNvSpPr>
          <p:nvPr>
            <p:ph type="body" sz="half" idx="1"/>
            <p:custDataLst>
              <p:tags r:id="rId25"/>
            </p:custDataLst>
          </p:nvPr>
        </p:nvSpPr>
        <p:spPr/>
        <p:txBody>
          <a:bodyPr/>
          <a:lstStyle/>
          <a:p>
            <a:r>
              <a:rPr lang="en-US" sz="2400" smtClean="0"/>
              <a:t>Binary tree property</a:t>
            </a:r>
          </a:p>
          <a:p>
            <a:pPr lvl="1"/>
            <a:r>
              <a:rPr lang="en-US" sz="2000" smtClean="0"/>
              <a:t>each node has </a:t>
            </a:r>
            <a:r>
              <a:rPr lang="en-US" sz="2000" smtClean="0">
                <a:sym typeface="Symbol" pitchFamily="18" charset="2"/>
              </a:rPr>
              <a:t> 2</a:t>
            </a:r>
            <a:r>
              <a:rPr lang="en-US" sz="2000" smtClean="0"/>
              <a:t> children</a:t>
            </a:r>
          </a:p>
          <a:p>
            <a:pPr lvl="1"/>
            <a:r>
              <a:rPr lang="en-US" sz="2000" smtClean="0"/>
              <a:t>result:</a:t>
            </a:r>
          </a:p>
          <a:p>
            <a:pPr lvl="2"/>
            <a:r>
              <a:rPr lang="en-US" sz="1800" smtClean="0"/>
              <a:t>storage is small</a:t>
            </a:r>
          </a:p>
          <a:p>
            <a:pPr lvl="2"/>
            <a:r>
              <a:rPr lang="en-US" sz="1800" smtClean="0"/>
              <a:t>operations are simple</a:t>
            </a:r>
          </a:p>
          <a:p>
            <a:pPr lvl="2"/>
            <a:r>
              <a:rPr lang="en-US" sz="1800" smtClean="0"/>
              <a:t>average depth is small</a:t>
            </a:r>
          </a:p>
          <a:p>
            <a:r>
              <a:rPr lang="en-US" sz="2400" smtClean="0"/>
              <a:t>Search tree property</a:t>
            </a:r>
          </a:p>
          <a:p>
            <a:pPr lvl="1"/>
            <a:r>
              <a:rPr lang="en-US" sz="2000" smtClean="0"/>
              <a:t>all keys in left subtree smaller than root’s key</a:t>
            </a:r>
          </a:p>
          <a:p>
            <a:pPr lvl="1"/>
            <a:r>
              <a:rPr lang="en-US" sz="2000" smtClean="0"/>
              <a:t>all keys in right subtree larger than root’s key</a:t>
            </a:r>
          </a:p>
          <a:p>
            <a:pPr lvl="1"/>
            <a:r>
              <a:rPr lang="en-US" sz="2000" smtClean="0"/>
              <a:t>result:</a:t>
            </a:r>
          </a:p>
          <a:p>
            <a:pPr lvl="2"/>
            <a:r>
              <a:rPr lang="en-US" sz="1800" smtClean="0"/>
              <a:t>easy to find any given key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26"/>
            </p:custDataLst>
          </p:nvPr>
        </p:nvSpPr>
        <p:spPr/>
        <p:txBody>
          <a:bodyPr/>
          <a:lstStyle/>
          <a:p>
            <a:pPr>
              <a:defRPr/>
            </a:pPr>
            <a:fld id="{205CB08C-1E8D-40AD-A9CB-373D274DD78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609600"/>
            <a:ext cx="8077200" cy="1143000"/>
          </a:xfrm>
        </p:spPr>
        <p:txBody>
          <a:bodyPr/>
          <a:lstStyle/>
          <a:p>
            <a:r>
              <a:rPr lang="en-US" smtClean="0"/>
              <a:t>Example and Counter-Example</a:t>
            </a:r>
          </a:p>
        </p:txBody>
      </p:sp>
      <p:sp>
        <p:nvSpPr>
          <p:cNvPr id="15363" name="Oval 5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6477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5364" name="Oval 6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5814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15365" name="Oval 7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25146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5366" name="Oval 9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3810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5367" name="Oval 10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30480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5368" name="Oval 11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9144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5369" name="Oval 12"/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1981200" y="2133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cxnSp>
        <p:nvCxnSpPr>
          <p:cNvPr id="15370" name="AutoShape 13"/>
          <p:cNvCxnSpPr>
            <a:cxnSpLocks noChangeShapeType="1"/>
            <a:stCxn id="15369" idx="3"/>
            <a:endCxn id="15368" idx="0"/>
          </p:cNvCxnSpPr>
          <p:nvPr>
            <p:custDataLst>
              <p:tags r:id="rId9"/>
            </p:custDataLst>
          </p:nvPr>
        </p:nvCxnSpPr>
        <p:spPr bwMode="auto">
          <a:xfrm flipH="1">
            <a:off x="1104900" y="24780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AutoShape 14"/>
          <p:cNvCxnSpPr>
            <a:cxnSpLocks noChangeShapeType="1"/>
            <a:stCxn id="15369" idx="5"/>
            <a:endCxn id="15367" idx="0"/>
          </p:cNvCxnSpPr>
          <p:nvPr>
            <p:custDataLst>
              <p:tags r:id="rId10"/>
            </p:custDataLst>
          </p:nvPr>
        </p:nvCxnSpPr>
        <p:spPr bwMode="auto">
          <a:xfrm>
            <a:off x="2306638" y="24780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2" name="AutoShape 15"/>
          <p:cNvCxnSpPr>
            <a:cxnSpLocks noChangeShapeType="1"/>
            <a:stCxn id="15367" idx="3"/>
            <a:endCxn id="15365" idx="0"/>
          </p:cNvCxnSpPr>
          <p:nvPr>
            <p:custDataLst>
              <p:tags r:id="rId11"/>
            </p:custDataLst>
          </p:nvPr>
        </p:nvCxnSpPr>
        <p:spPr bwMode="auto">
          <a:xfrm flipH="1">
            <a:off x="2705100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AutoShape 16"/>
          <p:cNvCxnSpPr>
            <a:cxnSpLocks noChangeShapeType="1"/>
            <a:stCxn id="15367" idx="5"/>
            <a:endCxn id="15364" idx="0"/>
          </p:cNvCxnSpPr>
          <p:nvPr>
            <p:custDataLst>
              <p:tags r:id="rId12"/>
            </p:custDataLst>
          </p:nvPr>
        </p:nvCxnSpPr>
        <p:spPr bwMode="auto">
          <a:xfrm>
            <a:off x="33734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AutoShape 17"/>
          <p:cNvCxnSpPr>
            <a:cxnSpLocks noChangeShapeType="1"/>
            <a:stCxn id="15368" idx="3"/>
            <a:endCxn id="15366" idx="0"/>
          </p:cNvCxnSpPr>
          <p:nvPr>
            <p:custDataLst>
              <p:tags r:id="rId13"/>
            </p:custDataLst>
          </p:nvPr>
        </p:nvCxnSpPr>
        <p:spPr bwMode="auto">
          <a:xfrm flipH="1">
            <a:off x="571500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AutoShape 19"/>
          <p:cNvCxnSpPr>
            <a:cxnSpLocks noChangeShapeType="1"/>
            <a:stCxn id="15366" idx="5"/>
            <a:endCxn id="15363" idx="0"/>
          </p:cNvCxnSpPr>
          <p:nvPr>
            <p:custDataLst>
              <p:tags r:id="rId14"/>
            </p:custDataLst>
          </p:nvPr>
        </p:nvCxnSpPr>
        <p:spPr bwMode="auto">
          <a:xfrm>
            <a:off x="706438" y="42560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6" name="Oval 28"/>
          <p:cNvSpPr>
            <a:spLocks noChangeAspect="1" noChangeArrowheads="1"/>
          </p:cNvSpPr>
          <p:nvPr>
            <p:custDataLst>
              <p:tags r:id="rId15"/>
            </p:custDataLst>
          </p:nvPr>
        </p:nvSpPr>
        <p:spPr bwMode="auto">
          <a:xfrm>
            <a:off x="48768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5377" name="Oval 29"/>
          <p:cNvSpPr>
            <a:spLocks noChangeAspect="1" noChangeArrowheads="1"/>
          </p:cNvSpPr>
          <p:nvPr>
            <p:custDataLst>
              <p:tags r:id="rId16"/>
            </p:custDataLst>
          </p:nvPr>
        </p:nvSpPr>
        <p:spPr bwMode="auto">
          <a:xfrm>
            <a:off x="78105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15378" name="Oval 30"/>
          <p:cNvSpPr>
            <a:spLocks noChangeAspect="1" noChangeArrowheads="1"/>
          </p:cNvSpPr>
          <p:nvPr>
            <p:custDataLst>
              <p:tags r:id="rId17"/>
            </p:custDataLst>
          </p:nvPr>
        </p:nvSpPr>
        <p:spPr bwMode="auto">
          <a:xfrm>
            <a:off x="67437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5379" name="Oval 31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56769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5380" name="Oval 32"/>
          <p:cNvSpPr>
            <a:spLocks noChangeAspect="1" noChangeArrowheads="1"/>
          </p:cNvSpPr>
          <p:nvPr>
            <p:custDataLst>
              <p:tags r:id="rId19"/>
            </p:custDataLst>
          </p:nvPr>
        </p:nvSpPr>
        <p:spPr bwMode="auto">
          <a:xfrm>
            <a:off x="46101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5381" name="Oval 33"/>
          <p:cNvSpPr>
            <a:spLocks noChangeAspect="1" noChangeArrowheads="1"/>
          </p:cNvSpPr>
          <p:nvPr>
            <p:custDataLst>
              <p:tags r:id="rId20"/>
            </p:custDataLst>
          </p:nvPr>
        </p:nvSpPr>
        <p:spPr bwMode="auto">
          <a:xfrm>
            <a:off x="7277100" y="30226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5382" name="Oval 34"/>
          <p:cNvSpPr>
            <a:spLocks noChangeAspect="1" noChangeArrowheads="1"/>
          </p:cNvSpPr>
          <p:nvPr>
            <p:custDataLst>
              <p:tags r:id="rId21"/>
            </p:custDataLst>
          </p:nvPr>
        </p:nvSpPr>
        <p:spPr bwMode="auto">
          <a:xfrm>
            <a:off x="5143500" y="30226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5383" name="Oval 35"/>
          <p:cNvSpPr>
            <a:spLocks noChangeAspect="1" noChangeArrowheads="1"/>
          </p:cNvSpPr>
          <p:nvPr>
            <p:custDataLst>
              <p:tags r:id="rId22"/>
            </p:custDataLst>
          </p:nvPr>
        </p:nvSpPr>
        <p:spPr bwMode="auto">
          <a:xfrm>
            <a:off x="6210300" y="2133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cxnSp>
        <p:nvCxnSpPr>
          <p:cNvPr id="15384" name="AutoShape 36"/>
          <p:cNvCxnSpPr>
            <a:cxnSpLocks noChangeShapeType="1"/>
            <a:stCxn id="15383" idx="3"/>
            <a:endCxn id="15382" idx="0"/>
          </p:cNvCxnSpPr>
          <p:nvPr>
            <p:custDataLst>
              <p:tags r:id="rId23"/>
            </p:custDataLst>
          </p:nvPr>
        </p:nvCxnSpPr>
        <p:spPr bwMode="auto">
          <a:xfrm flipH="1">
            <a:off x="5334000" y="24780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5" name="AutoShape 37"/>
          <p:cNvCxnSpPr>
            <a:cxnSpLocks noChangeShapeType="1"/>
            <a:stCxn id="15383" idx="5"/>
            <a:endCxn id="15381" idx="0"/>
          </p:cNvCxnSpPr>
          <p:nvPr>
            <p:custDataLst>
              <p:tags r:id="rId24"/>
            </p:custDataLst>
          </p:nvPr>
        </p:nvCxnSpPr>
        <p:spPr bwMode="auto">
          <a:xfrm>
            <a:off x="6535738" y="24780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6" name="AutoShape 38"/>
          <p:cNvCxnSpPr>
            <a:cxnSpLocks noChangeShapeType="1"/>
            <a:stCxn id="15381" idx="3"/>
            <a:endCxn id="15378" idx="0"/>
          </p:cNvCxnSpPr>
          <p:nvPr>
            <p:custDataLst>
              <p:tags r:id="rId25"/>
            </p:custDataLst>
          </p:nvPr>
        </p:nvCxnSpPr>
        <p:spPr bwMode="auto">
          <a:xfrm flipH="1">
            <a:off x="6934200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7" name="AutoShape 39"/>
          <p:cNvCxnSpPr>
            <a:cxnSpLocks noChangeShapeType="1"/>
            <a:stCxn id="15381" idx="5"/>
            <a:endCxn id="15377" idx="0"/>
          </p:cNvCxnSpPr>
          <p:nvPr>
            <p:custDataLst>
              <p:tags r:id="rId26"/>
            </p:custDataLst>
          </p:nvPr>
        </p:nvCxnSpPr>
        <p:spPr bwMode="auto">
          <a:xfrm>
            <a:off x="76025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8" name="AutoShape 40"/>
          <p:cNvCxnSpPr>
            <a:cxnSpLocks noChangeShapeType="1"/>
            <a:stCxn id="15382" idx="3"/>
            <a:endCxn id="15380" idx="0"/>
          </p:cNvCxnSpPr>
          <p:nvPr>
            <p:custDataLst>
              <p:tags r:id="rId27"/>
            </p:custDataLst>
          </p:nvPr>
        </p:nvCxnSpPr>
        <p:spPr bwMode="auto">
          <a:xfrm flipH="1">
            <a:off x="4800600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9" name="AutoShape 41"/>
          <p:cNvCxnSpPr>
            <a:cxnSpLocks noChangeShapeType="1"/>
            <a:stCxn id="15382" idx="5"/>
            <a:endCxn id="15379" idx="0"/>
          </p:cNvCxnSpPr>
          <p:nvPr>
            <p:custDataLst>
              <p:tags r:id="rId28"/>
            </p:custDataLst>
          </p:nvPr>
        </p:nvCxnSpPr>
        <p:spPr bwMode="auto">
          <a:xfrm>
            <a:off x="54689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0" name="AutoShape 42"/>
          <p:cNvCxnSpPr>
            <a:cxnSpLocks noChangeShapeType="1"/>
            <a:stCxn id="15380" idx="5"/>
            <a:endCxn id="15376" idx="0"/>
          </p:cNvCxnSpPr>
          <p:nvPr>
            <p:custDataLst>
              <p:tags r:id="rId29"/>
            </p:custDataLst>
          </p:nvPr>
        </p:nvCxnSpPr>
        <p:spPr bwMode="auto">
          <a:xfrm>
            <a:off x="4935538" y="42560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91" name="Oval 43"/>
          <p:cNvSpPr>
            <a:spLocks noChangeAspect="1" noChangeArrowheads="1"/>
          </p:cNvSpPr>
          <p:nvPr>
            <p:custDataLst>
              <p:tags r:id="rId30"/>
            </p:custDataLst>
          </p:nvPr>
        </p:nvSpPr>
        <p:spPr bwMode="auto">
          <a:xfrm>
            <a:off x="8077200" y="48006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5392" name="Oval 44"/>
          <p:cNvSpPr>
            <a:spLocks noChangeAspect="1" noChangeArrowheads="1"/>
          </p:cNvSpPr>
          <p:nvPr>
            <p:custDataLst>
              <p:tags r:id="rId31"/>
            </p:custDataLst>
          </p:nvPr>
        </p:nvSpPr>
        <p:spPr bwMode="auto">
          <a:xfrm>
            <a:off x="8001000" y="56388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21</a:t>
            </a:r>
          </a:p>
        </p:txBody>
      </p:sp>
      <p:cxnSp>
        <p:nvCxnSpPr>
          <p:cNvPr id="15393" name="AutoShape 49"/>
          <p:cNvCxnSpPr>
            <a:cxnSpLocks noChangeShapeType="1"/>
            <a:stCxn id="15391" idx="4"/>
            <a:endCxn id="15392" idx="0"/>
          </p:cNvCxnSpPr>
          <p:nvPr>
            <p:custDataLst>
              <p:tags r:id="rId32"/>
            </p:custDataLst>
          </p:nvPr>
        </p:nvCxnSpPr>
        <p:spPr bwMode="auto">
          <a:xfrm flipH="1">
            <a:off x="8191500" y="5200650"/>
            <a:ext cx="76200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4" name="AutoShape 50"/>
          <p:cNvCxnSpPr>
            <a:cxnSpLocks noChangeShapeType="1"/>
            <a:stCxn id="15377" idx="5"/>
            <a:endCxn id="15391" idx="0"/>
          </p:cNvCxnSpPr>
          <p:nvPr>
            <p:custDataLst>
              <p:tags r:id="rId33"/>
            </p:custDataLst>
          </p:nvPr>
        </p:nvCxnSpPr>
        <p:spPr bwMode="auto">
          <a:xfrm>
            <a:off x="8135938" y="42560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95" name="Text Box 51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533400" y="5680075"/>
            <a:ext cx="347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BINARY SEARCH TREE</a:t>
            </a:r>
          </a:p>
        </p:txBody>
      </p:sp>
      <p:sp>
        <p:nvSpPr>
          <p:cNvPr id="15396" name="Text Box 52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4454525" y="5791200"/>
            <a:ext cx="3470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NOT A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BINARY SEARCH TREE</a:t>
            </a:r>
          </a:p>
        </p:txBody>
      </p:sp>
      <p:sp>
        <p:nvSpPr>
          <p:cNvPr id="15397" name="Oval 53"/>
          <p:cNvSpPr>
            <a:spLocks noChangeAspect="1" noChangeArrowheads="1"/>
          </p:cNvSpPr>
          <p:nvPr>
            <p:custDataLst>
              <p:tags r:id="rId36"/>
            </p:custDataLst>
          </p:nvPr>
        </p:nvSpPr>
        <p:spPr bwMode="auto">
          <a:xfrm>
            <a:off x="5141913" y="391318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cxnSp>
        <p:nvCxnSpPr>
          <p:cNvPr id="15398" name="AutoShape 54"/>
          <p:cNvCxnSpPr>
            <a:cxnSpLocks noChangeShapeType="1"/>
            <a:stCxn id="15382" idx="4"/>
            <a:endCxn id="15397" idx="0"/>
          </p:cNvCxnSpPr>
          <p:nvPr>
            <p:custDataLst>
              <p:tags r:id="rId37"/>
            </p:custDataLst>
          </p:nvPr>
        </p:nvCxnSpPr>
        <p:spPr bwMode="auto">
          <a:xfrm flipH="1">
            <a:off x="5332413" y="3422650"/>
            <a:ext cx="1587" cy="471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99" name="Oval 55"/>
          <p:cNvSpPr>
            <a:spLocks noChangeAspect="1" noChangeArrowheads="1"/>
          </p:cNvSpPr>
          <p:nvPr>
            <p:custDataLst>
              <p:tags r:id="rId38"/>
            </p:custDataLst>
          </p:nvPr>
        </p:nvSpPr>
        <p:spPr bwMode="auto">
          <a:xfrm>
            <a:off x="70104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cxnSp>
        <p:nvCxnSpPr>
          <p:cNvPr id="15400" name="AutoShape 56"/>
          <p:cNvCxnSpPr>
            <a:cxnSpLocks noChangeShapeType="1"/>
            <a:stCxn id="15378" idx="5"/>
            <a:endCxn id="15399" idx="0"/>
          </p:cNvCxnSpPr>
          <p:nvPr>
            <p:custDataLst>
              <p:tags r:id="rId39"/>
            </p:custDataLst>
          </p:nvPr>
        </p:nvCxnSpPr>
        <p:spPr bwMode="auto">
          <a:xfrm>
            <a:off x="7069138" y="42560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01" name="WordArt 57"/>
          <p:cNvSpPr>
            <a:spLocks noChangeArrowheads="1" noChangeShapeType="1" noTextEdit="1"/>
          </p:cNvSpPr>
          <p:nvPr>
            <p:custDataLst>
              <p:tags r:id="rId40"/>
            </p:custDataLst>
          </p:nvPr>
        </p:nvSpPr>
        <p:spPr bwMode="auto">
          <a:xfrm>
            <a:off x="76200" y="76200"/>
            <a:ext cx="3695700" cy="96043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CA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9900CC"/>
                </a:solidFill>
                <a:latin typeface="Arial Black"/>
              </a:rPr>
              <a:t>Getting to Know BSTs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41"/>
            </p:custDataLst>
          </p:nvPr>
        </p:nvSpPr>
        <p:spPr/>
        <p:txBody>
          <a:bodyPr/>
          <a:lstStyle/>
          <a:p>
            <a:pPr>
              <a:defRPr/>
            </a:pPr>
            <a:fld id="{354564CB-848E-4F8B-A2FC-78783BB1144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In Order Listing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029200" y="3548063"/>
            <a:ext cx="3886200" cy="3024187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n-US" smtClean="0"/>
          </a:p>
        </p:txBody>
      </p:sp>
      <p:sp>
        <p:nvSpPr>
          <p:cNvPr id="16388" name="Oval 33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657600" y="3911600"/>
            <a:ext cx="381000" cy="381000"/>
          </a:xfrm>
          <a:prstGeom prst="ellipse">
            <a:avLst/>
          </a:prstGeom>
          <a:noFill/>
          <a:ln w="381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CC9900"/>
                </a:solidFill>
              </a:rPr>
              <a:t>20</a:t>
            </a:r>
          </a:p>
        </p:txBody>
      </p:sp>
      <p:sp>
        <p:nvSpPr>
          <p:cNvPr id="16389" name="Oval 34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1524000" y="3911600"/>
            <a:ext cx="381000" cy="381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16390" name="Oval 35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457200" y="3911600"/>
            <a:ext cx="381000" cy="381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6391" name="Oval 36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3124200" y="3022600"/>
            <a:ext cx="381000" cy="381000"/>
          </a:xfrm>
          <a:prstGeom prst="ellipse">
            <a:avLst/>
          </a:prstGeom>
          <a:noFill/>
          <a:ln w="381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CC9900"/>
                </a:solidFill>
              </a:rPr>
              <a:t>15</a:t>
            </a:r>
          </a:p>
        </p:txBody>
      </p:sp>
      <p:sp>
        <p:nvSpPr>
          <p:cNvPr id="16392" name="Oval 37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990600" y="3022600"/>
            <a:ext cx="381000" cy="381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16393" name="Oval 38"/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2057400" y="2133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cxnSp>
        <p:nvCxnSpPr>
          <p:cNvPr id="16394" name="AutoShape 39"/>
          <p:cNvCxnSpPr>
            <a:cxnSpLocks noChangeShapeType="1"/>
            <a:stCxn id="16393" idx="3"/>
            <a:endCxn id="16392" idx="0"/>
          </p:cNvCxnSpPr>
          <p:nvPr>
            <p:custDataLst>
              <p:tags r:id="rId9"/>
            </p:custDataLst>
          </p:nvPr>
        </p:nvCxnSpPr>
        <p:spPr bwMode="auto">
          <a:xfrm flipH="1">
            <a:off x="1181100" y="24780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5" name="AutoShape 40"/>
          <p:cNvCxnSpPr>
            <a:cxnSpLocks noChangeShapeType="1"/>
            <a:stCxn id="16393" idx="5"/>
            <a:endCxn id="16391" idx="0"/>
          </p:cNvCxnSpPr>
          <p:nvPr>
            <p:custDataLst>
              <p:tags r:id="rId10"/>
            </p:custDataLst>
          </p:nvPr>
        </p:nvCxnSpPr>
        <p:spPr bwMode="auto">
          <a:xfrm>
            <a:off x="2382838" y="24780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6" name="AutoShape 41"/>
          <p:cNvCxnSpPr>
            <a:cxnSpLocks noChangeShapeType="1"/>
            <a:stCxn id="16391" idx="5"/>
            <a:endCxn id="16388" idx="0"/>
          </p:cNvCxnSpPr>
          <p:nvPr>
            <p:custDataLst>
              <p:tags r:id="rId11"/>
            </p:custDataLst>
          </p:nvPr>
        </p:nvCxnSpPr>
        <p:spPr bwMode="auto">
          <a:xfrm>
            <a:off x="3449638" y="3367088"/>
            <a:ext cx="398462" cy="525462"/>
          </a:xfrm>
          <a:prstGeom prst="straightConnector1">
            <a:avLst/>
          </a:prstGeom>
          <a:noFill/>
          <a:ln w="9525">
            <a:solidFill>
              <a:srgbClr val="CC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7" name="AutoShape 42"/>
          <p:cNvCxnSpPr>
            <a:cxnSpLocks noChangeShapeType="1"/>
            <a:stCxn id="16392" idx="3"/>
            <a:endCxn id="16390" idx="0"/>
          </p:cNvCxnSpPr>
          <p:nvPr>
            <p:custDataLst>
              <p:tags r:id="rId12"/>
            </p:custDataLst>
          </p:nvPr>
        </p:nvCxnSpPr>
        <p:spPr bwMode="auto">
          <a:xfrm flipH="1">
            <a:off x="647700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8" name="AutoShape 43"/>
          <p:cNvCxnSpPr>
            <a:cxnSpLocks noChangeShapeType="1"/>
            <a:stCxn id="16392" idx="5"/>
            <a:endCxn id="16389" idx="0"/>
          </p:cNvCxnSpPr>
          <p:nvPr>
            <p:custDataLst>
              <p:tags r:id="rId13"/>
            </p:custDataLst>
          </p:nvPr>
        </p:nvCxnSpPr>
        <p:spPr bwMode="auto">
          <a:xfrm>
            <a:off x="13160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9" name="Oval 44"/>
          <p:cNvSpPr>
            <a:spLocks noChangeAspect="1" noChangeArrowheads="1"/>
          </p:cNvSpPr>
          <p:nvPr>
            <p:custDataLst>
              <p:tags r:id="rId14"/>
            </p:custDataLst>
          </p:nvPr>
        </p:nvSpPr>
        <p:spPr bwMode="auto">
          <a:xfrm>
            <a:off x="3924300" y="4800600"/>
            <a:ext cx="381000" cy="381000"/>
          </a:xfrm>
          <a:prstGeom prst="ellipse">
            <a:avLst/>
          </a:prstGeom>
          <a:noFill/>
          <a:ln w="381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CC9900"/>
                </a:solidFill>
              </a:rPr>
              <a:t>30</a:t>
            </a:r>
          </a:p>
        </p:txBody>
      </p:sp>
      <p:cxnSp>
        <p:nvCxnSpPr>
          <p:cNvPr id="16400" name="AutoShape 45"/>
          <p:cNvCxnSpPr>
            <a:cxnSpLocks noChangeShapeType="1"/>
            <a:stCxn id="16388" idx="5"/>
            <a:endCxn id="16399" idx="0"/>
          </p:cNvCxnSpPr>
          <p:nvPr>
            <p:custDataLst>
              <p:tags r:id="rId15"/>
            </p:custDataLst>
          </p:nvPr>
        </p:nvCxnSpPr>
        <p:spPr bwMode="auto">
          <a:xfrm>
            <a:off x="3983038" y="4256088"/>
            <a:ext cx="131762" cy="525462"/>
          </a:xfrm>
          <a:prstGeom prst="straightConnector1">
            <a:avLst/>
          </a:prstGeom>
          <a:noFill/>
          <a:ln w="9525">
            <a:solidFill>
              <a:srgbClr val="CC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1" name="Oval 46"/>
          <p:cNvSpPr>
            <a:spLocks noChangeAspect="1" noChangeArrowheads="1"/>
          </p:cNvSpPr>
          <p:nvPr>
            <p:custDataLst>
              <p:tags r:id="rId16"/>
            </p:custDataLst>
          </p:nvPr>
        </p:nvSpPr>
        <p:spPr bwMode="auto">
          <a:xfrm>
            <a:off x="1257300" y="4800600"/>
            <a:ext cx="381000" cy="381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2"/>
                </a:solidFill>
              </a:rPr>
              <a:t>7</a:t>
            </a:r>
          </a:p>
        </p:txBody>
      </p:sp>
      <p:cxnSp>
        <p:nvCxnSpPr>
          <p:cNvPr id="16402" name="AutoShape 47"/>
          <p:cNvCxnSpPr>
            <a:cxnSpLocks noChangeShapeType="1"/>
            <a:stCxn id="16389" idx="3"/>
            <a:endCxn id="16401" idx="0"/>
          </p:cNvCxnSpPr>
          <p:nvPr>
            <p:custDataLst>
              <p:tags r:id="rId17"/>
            </p:custDataLst>
          </p:nvPr>
        </p:nvCxnSpPr>
        <p:spPr bwMode="auto">
          <a:xfrm flipH="1">
            <a:off x="1447800" y="4256088"/>
            <a:ext cx="131763" cy="525462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3" name="Oval 48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3390900" y="4792663"/>
            <a:ext cx="381000" cy="381000"/>
          </a:xfrm>
          <a:prstGeom prst="ellipse">
            <a:avLst/>
          </a:prstGeom>
          <a:noFill/>
          <a:ln w="381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CC9900"/>
                </a:solidFill>
              </a:rPr>
              <a:t>17</a:t>
            </a:r>
          </a:p>
        </p:txBody>
      </p:sp>
      <p:cxnSp>
        <p:nvCxnSpPr>
          <p:cNvPr id="16404" name="AutoShape 49"/>
          <p:cNvCxnSpPr>
            <a:cxnSpLocks noChangeShapeType="1"/>
            <a:stCxn id="16388" idx="3"/>
            <a:endCxn id="16403" idx="0"/>
          </p:cNvCxnSpPr>
          <p:nvPr>
            <p:custDataLst>
              <p:tags r:id="rId19"/>
            </p:custDataLst>
          </p:nvPr>
        </p:nvCxnSpPr>
        <p:spPr bwMode="auto">
          <a:xfrm flipH="1">
            <a:off x="3581400" y="4256088"/>
            <a:ext cx="131763" cy="517525"/>
          </a:xfrm>
          <a:prstGeom prst="straightConnector1">
            <a:avLst/>
          </a:prstGeom>
          <a:noFill/>
          <a:ln w="9525">
            <a:solidFill>
              <a:srgbClr val="CC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5" name="Text Box 50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52400" y="5426075"/>
            <a:ext cx="47180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In order listing:</a:t>
            </a:r>
          </a:p>
          <a:p>
            <a:r>
              <a:rPr lang="en-US">
                <a:solidFill>
                  <a:schemeClr val="accent2"/>
                </a:solidFill>
              </a:rPr>
              <a:t>2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579</a:t>
            </a:r>
            <a:r>
              <a:rPr lang="en-US">
                <a:sym typeface="Symbol" pitchFamily="18" charset="2"/>
              </a:rPr>
              <a:t>10</a:t>
            </a:r>
            <a:r>
              <a:rPr lang="en-US">
                <a:solidFill>
                  <a:srgbClr val="CC9900"/>
                </a:solidFill>
                <a:sym typeface="Symbol" pitchFamily="18" charset="2"/>
              </a:rPr>
              <a:t>1517</a:t>
            </a:r>
            <a:r>
              <a:rPr lang="en-US">
                <a:solidFill>
                  <a:srgbClr val="CC9900"/>
                </a:solidFill>
              </a:rPr>
              <a:t>20</a:t>
            </a:r>
            <a:r>
              <a:rPr lang="en-US">
                <a:solidFill>
                  <a:srgbClr val="CC9900"/>
                </a:solidFill>
                <a:sym typeface="Symbol" pitchFamily="18" charset="2"/>
              </a:rPr>
              <a:t>30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406" name="WordArt 51"/>
          <p:cNvSpPr>
            <a:spLocks noChangeArrowheads="1" noChangeShapeType="1" noTextEdit="1"/>
          </p:cNvSpPr>
          <p:nvPr>
            <p:custDataLst>
              <p:tags r:id="rId21"/>
            </p:custDataLst>
          </p:nvPr>
        </p:nvSpPr>
        <p:spPr bwMode="auto">
          <a:xfrm>
            <a:off x="76200" y="76200"/>
            <a:ext cx="3695700" cy="96043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CA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9900CC"/>
                </a:solidFill>
                <a:latin typeface="Arial Black"/>
              </a:rPr>
              <a:t>Getting to Know All About BSTs</a:t>
            </a:r>
          </a:p>
        </p:txBody>
      </p:sp>
      <p:sp>
        <p:nvSpPr>
          <p:cNvPr id="16407" name="TextBox 2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211763" y="1500188"/>
            <a:ext cx="249237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 sz="2000" b="1">
                <a:latin typeface="Courier New" pitchFamily="49" charset="0"/>
                <a:cs typeface="Courier New" pitchFamily="49" charset="0"/>
              </a:rPr>
              <a:t>struct Node {</a:t>
            </a:r>
          </a:p>
          <a:p>
            <a:r>
              <a:rPr lang="en-CA" sz="2000" b="1">
                <a:latin typeface="Courier New" pitchFamily="49" charset="0"/>
                <a:cs typeface="Courier New" pitchFamily="49" charset="0"/>
              </a:rPr>
              <a:t>  KTYPE key;</a:t>
            </a:r>
          </a:p>
          <a:p>
            <a:r>
              <a:rPr lang="en-CA" sz="2000" b="1">
                <a:latin typeface="Courier New" pitchFamily="49" charset="0"/>
                <a:cs typeface="Courier New" pitchFamily="49" charset="0"/>
              </a:rPr>
              <a:t>  DTYPE data;</a:t>
            </a:r>
          </a:p>
          <a:p>
            <a:r>
              <a:rPr lang="en-CA" sz="2000" b="1">
                <a:latin typeface="Courier New" pitchFamily="49" charset="0"/>
                <a:cs typeface="Courier New" pitchFamily="49" charset="0"/>
              </a:rPr>
              <a:t>  Node * left;</a:t>
            </a:r>
          </a:p>
          <a:p>
            <a:r>
              <a:rPr lang="en-CA" sz="2000" b="1">
                <a:latin typeface="Courier New" pitchFamily="49" charset="0"/>
                <a:cs typeface="Courier New" pitchFamily="49" charset="0"/>
              </a:rPr>
              <a:t>  Node * right;</a:t>
            </a:r>
          </a:p>
          <a:p>
            <a:r>
              <a:rPr lang="en-CA" sz="2000" b="1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23"/>
            </p:custDataLst>
          </p:nvPr>
        </p:nvSpPr>
        <p:spPr/>
        <p:txBody>
          <a:bodyPr/>
          <a:lstStyle/>
          <a:p>
            <a:pPr>
              <a:defRPr/>
            </a:pPr>
            <a:fld id="{354564CB-848E-4F8B-A2FC-78783BB1144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Finding a Node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800600" y="1981200"/>
            <a:ext cx="4191000" cy="43434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Node *&amp; find(Comparable key,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     Node *&amp; root) {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if (root == NULL)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return root;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else if (key &lt; root-&gt;key)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return find(key,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        root-&gt;left);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else if (key &gt; root-&gt;key)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return find(key,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        root-&gt;right);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else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return root;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</p:txBody>
      </p:sp>
      <p:sp>
        <p:nvSpPr>
          <p:cNvPr id="17412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6576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7413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15240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7414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4572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7415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31242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17416" name="Oval 8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9906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7417" name="Oval 9"/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2057400" y="2133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cxnSp>
        <p:nvCxnSpPr>
          <p:cNvPr id="17418" name="AutoShape 10"/>
          <p:cNvCxnSpPr>
            <a:cxnSpLocks noChangeShapeType="1"/>
            <a:stCxn id="17417" idx="3"/>
            <a:endCxn id="17416" idx="0"/>
          </p:cNvCxnSpPr>
          <p:nvPr>
            <p:custDataLst>
              <p:tags r:id="rId9"/>
            </p:custDataLst>
          </p:nvPr>
        </p:nvCxnSpPr>
        <p:spPr bwMode="auto">
          <a:xfrm flipH="1">
            <a:off x="1181100" y="24780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9" name="AutoShape 11"/>
          <p:cNvCxnSpPr>
            <a:cxnSpLocks noChangeShapeType="1"/>
            <a:stCxn id="17417" idx="5"/>
            <a:endCxn id="17415" idx="0"/>
          </p:cNvCxnSpPr>
          <p:nvPr>
            <p:custDataLst>
              <p:tags r:id="rId10"/>
            </p:custDataLst>
          </p:nvPr>
        </p:nvCxnSpPr>
        <p:spPr bwMode="auto">
          <a:xfrm>
            <a:off x="2382838" y="24780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0" name="AutoShape 12"/>
          <p:cNvCxnSpPr>
            <a:cxnSpLocks noChangeShapeType="1"/>
            <a:stCxn id="17415" idx="5"/>
            <a:endCxn id="17412" idx="0"/>
          </p:cNvCxnSpPr>
          <p:nvPr>
            <p:custDataLst>
              <p:tags r:id="rId11"/>
            </p:custDataLst>
          </p:nvPr>
        </p:nvCxnSpPr>
        <p:spPr bwMode="auto">
          <a:xfrm>
            <a:off x="34496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1" name="AutoShape 13"/>
          <p:cNvCxnSpPr>
            <a:cxnSpLocks noChangeShapeType="1"/>
            <a:stCxn id="17416" idx="3"/>
            <a:endCxn id="17414" idx="0"/>
          </p:cNvCxnSpPr>
          <p:nvPr>
            <p:custDataLst>
              <p:tags r:id="rId12"/>
            </p:custDataLst>
          </p:nvPr>
        </p:nvCxnSpPr>
        <p:spPr bwMode="auto">
          <a:xfrm flipH="1">
            <a:off x="647700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2" name="AutoShape 14"/>
          <p:cNvCxnSpPr>
            <a:cxnSpLocks noChangeShapeType="1"/>
            <a:stCxn id="17416" idx="5"/>
            <a:endCxn id="17413" idx="0"/>
          </p:cNvCxnSpPr>
          <p:nvPr>
            <p:custDataLst>
              <p:tags r:id="rId13"/>
            </p:custDataLst>
          </p:nvPr>
        </p:nvCxnSpPr>
        <p:spPr bwMode="auto">
          <a:xfrm>
            <a:off x="13160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3" name="Oval 15"/>
          <p:cNvSpPr>
            <a:spLocks noChangeAspect="1" noChangeArrowheads="1"/>
          </p:cNvSpPr>
          <p:nvPr>
            <p:custDataLst>
              <p:tags r:id="rId14"/>
            </p:custDataLst>
          </p:nvPr>
        </p:nvSpPr>
        <p:spPr bwMode="auto">
          <a:xfrm>
            <a:off x="39243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cxnSp>
        <p:nvCxnSpPr>
          <p:cNvPr id="17424" name="AutoShape 16"/>
          <p:cNvCxnSpPr>
            <a:cxnSpLocks noChangeShapeType="1"/>
            <a:stCxn id="17412" idx="5"/>
            <a:endCxn id="17423" idx="0"/>
          </p:cNvCxnSpPr>
          <p:nvPr>
            <p:custDataLst>
              <p:tags r:id="rId15"/>
            </p:custDataLst>
          </p:nvPr>
        </p:nvCxnSpPr>
        <p:spPr bwMode="auto">
          <a:xfrm>
            <a:off x="3983038" y="42560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5" name="Oval 17"/>
          <p:cNvSpPr>
            <a:spLocks noChangeAspect="1" noChangeArrowheads="1"/>
          </p:cNvSpPr>
          <p:nvPr>
            <p:custDataLst>
              <p:tags r:id="rId16"/>
            </p:custDataLst>
          </p:nvPr>
        </p:nvSpPr>
        <p:spPr bwMode="auto">
          <a:xfrm>
            <a:off x="12573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cxnSp>
        <p:nvCxnSpPr>
          <p:cNvPr id="17426" name="AutoShape 18"/>
          <p:cNvCxnSpPr>
            <a:cxnSpLocks noChangeShapeType="1"/>
            <a:stCxn id="17413" idx="3"/>
            <a:endCxn id="17425" idx="0"/>
          </p:cNvCxnSpPr>
          <p:nvPr>
            <p:custDataLst>
              <p:tags r:id="rId17"/>
            </p:custDataLst>
          </p:nvPr>
        </p:nvCxnSpPr>
        <p:spPr bwMode="auto">
          <a:xfrm flipH="1">
            <a:off x="1447800" y="42560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7" name="Oval 19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3390900" y="479266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17</a:t>
            </a:r>
          </a:p>
        </p:txBody>
      </p:sp>
      <p:cxnSp>
        <p:nvCxnSpPr>
          <p:cNvPr id="17428" name="AutoShape 20"/>
          <p:cNvCxnSpPr>
            <a:cxnSpLocks noChangeShapeType="1"/>
            <a:stCxn id="17412" idx="3"/>
            <a:endCxn id="17427" idx="0"/>
          </p:cNvCxnSpPr>
          <p:nvPr>
            <p:custDataLst>
              <p:tags r:id="rId19"/>
            </p:custDataLst>
          </p:nvPr>
        </p:nvCxnSpPr>
        <p:spPr bwMode="auto">
          <a:xfrm flipH="1">
            <a:off x="3581400" y="4256088"/>
            <a:ext cx="131763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9" name="WordArt 22"/>
          <p:cNvSpPr>
            <a:spLocks noChangeArrowheads="1" noChangeShapeType="1" noTextEdit="1"/>
          </p:cNvSpPr>
          <p:nvPr>
            <p:custDataLst>
              <p:tags r:id="rId20"/>
            </p:custDataLst>
          </p:nvPr>
        </p:nvSpPr>
        <p:spPr bwMode="auto">
          <a:xfrm>
            <a:off x="76200" y="76200"/>
            <a:ext cx="3695700" cy="96043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CA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9900CC"/>
                </a:solidFill>
                <a:latin typeface="Arial Black"/>
              </a:rPr>
              <a:t>Getting to Like BSTs</a:t>
            </a:r>
          </a:p>
        </p:txBody>
      </p:sp>
      <p:sp>
        <p:nvSpPr>
          <p:cNvPr id="17430" name="Text Box 24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974725" y="5908675"/>
            <a:ext cx="1214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runtime:</a:t>
            </a:r>
            <a:endParaRPr lang="en-US"/>
          </a:p>
        </p:txBody>
      </p:sp>
      <p:sp>
        <p:nvSpPr>
          <p:cNvPr id="17431" name="TextBox 2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144713" y="4929188"/>
            <a:ext cx="235585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lphaLcPeriod"/>
            </a:pPr>
            <a:r>
              <a:rPr lang="en-CA">
                <a:solidFill>
                  <a:srgbClr val="FF0000"/>
                </a:solidFill>
              </a:rPr>
              <a:t>O(1)</a:t>
            </a:r>
          </a:p>
          <a:p>
            <a:pPr>
              <a:buFontTx/>
              <a:buAutoNum type="alphaLcPeriod"/>
            </a:pPr>
            <a:r>
              <a:rPr lang="en-CA">
                <a:solidFill>
                  <a:srgbClr val="FF0000"/>
                </a:solidFill>
              </a:rPr>
              <a:t>O(lg n)</a:t>
            </a:r>
          </a:p>
          <a:p>
            <a:pPr>
              <a:buFontTx/>
              <a:buAutoNum type="alphaLcPeriod"/>
            </a:pPr>
            <a:r>
              <a:rPr lang="en-CA">
                <a:solidFill>
                  <a:srgbClr val="FF0000"/>
                </a:solidFill>
              </a:rPr>
              <a:t>O(n)</a:t>
            </a:r>
          </a:p>
          <a:p>
            <a:pPr>
              <a:buFontTx/>
              <a:buAutoNum type="alphaLcPeriod"/>
            </a:pPr>
            <a:r>
              <a:rPr lang="en-CA">
                <a:solidFill>
                  <a:srgbClr val="FF0000"/>
                </a:solidFill>
              </a:rPr>
              <a:t>O(n lg n)</a:t>
            </a:r>
          </a:p>
          <a:p>
            <a:pPr>
              <a:buFontTx/>
              <a:buAutoNum type="alphaLcPeriod"/>
            </a:pPr>
            <a:r>
              <a:rPr lang="en-CA">
                <a:solidFill>
                  <a:srgbClr val="FF0000"/>
                </a:solidFill>
              </a:rPr>
              <a:t>None of these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23"/>
            </p:custDataLst>
          </p:nvPr>
        </p:nvSpPr>
        <p:spPr/>
        <p:txBody>
          <a:bodyPr/>
          <a:lstStyle/>
          <a:p>
            <a:pPr>
              <a:defRPr/>
            </a:pPr>
            <a:fld id="{354564CB-848E-4F8B-A2FC-78783BB1144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Finding a Node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800600" y="1981200"/>
            <a:ext cx="4191000" cy="43434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Node *&amp; find(Comparable key,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     Node *&amp; root) {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if (root == NULL)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return root;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else if (key &lt; root-&gt;key)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return find(key,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        root-&gt;left);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else if (key &gt; root-&gt;key)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return find(key,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        root-&gt;right);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else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return root;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</p:txBody>
      </p:sp>
      <p:sp>
        <p:nvSpPr>
          <p:cNvPr id="18436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6576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8437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15240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8438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4572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8439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31242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18440" name="Oval 8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9906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8441" name="Oval 9"/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2057400" y="2133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cxnSp>
        <p:nvCxnSpPr>
          <p:cNvPr id="18442" name="AutoShape 10"/>
          <p:cNvCxnSpPr>
            <a:cxnSpLocks noChangeShapeType="1"/>
            <a:stCxn id="18441" idx="3"/>
            <a:endCxn id="18440" idx="0"/>
          </p:cNvCxnSpPr>
          <p:nvPr>
            <p:custDataLst>
              <p:tags r:id="rId9"/>
            </p:custDataLst>
          </p:nvPr>
        </p:nvCxnSpPr>
        <p:spPr bwMode="auto">
          <a:xfrm flipH="1">
            <a:off x="1181100" y="24780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3" name="AutoShape 11"/>
          <p:cNvCxnSpPr>
            <a:cxnSpLocks noChangeShapeType="1"/>
            <a:stCxn id="18441" idx="5"/>
            <a:endCxn id="18439" idx="0"/>
          </p:cNvCxnSpPr>
          <p:nvPr>
            <p:custDataLst>
              <p:tags r:id="rId10"/>
            </p:custDataLst>
          </p:nvPr>
        </p:nvCxnSpPr>
        <p:spPr bwMode="auto">
          <a:xfrm>
            <a:off x="2382838" y="24780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4" name="AutoShape 12"/>
          <p:cNvCxnSpPr>
            <a:cxnSpLocks noChangeShapeType="1"/>
            <a:stCxn id="18439" idx="5"/>
            <a:endCxn id="18436" idx="0"/>
          </p:cNvCxnSpPr>
          <p:nvPr>
            <p:custDataLst>
              <p:tags r:id="rId11"/>
            </p:custDataLst>
          </p:nvPr>
        </p:nvCxnSpPr>
        <p:spPr bwMode="auto">
          <a:xfrm>
            <a:off x="34496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5" name="AutoShape 13"/>
          <p:cNvCxnSpPr>
            <a:cxnSpLocks noChangeShapeType="1"/>
            <a:stCxn id="18440" idx="3"/>
            <a:endCxn id="18438" idx="0"/>
          </p:cNvCxnSpPr>
          <p:nvPr>
            <p:custDataLst>
              <p:tags r:id="rId12"/>
            </p:custDataLst>
          </p:nvPr>
        </p:nvCxnSpPr>
        <p:spPr bwMode="auto">
          <a:xfrm flipH="1">
            <a:off x="647700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6" name="AutoShape 14"/>
          <p:cNvCxnSpPr>
            <a:cxnSpLocks noChangeShapeType="1"/>
            <a:stCxn id="18440" idx="5"/>
            <a:endCxn id="18437" idx="0"/>
          </p:cNvCxnSpPr>
          <p:nvPr>
            <p:custDataLst>
              <p:tags r:id="rId13"/>
            </p:custDataLst>
          </p:nvPr>
        </p:nvCxnSpPr>
        <p:spPr bwMode="auto">
          <a:xfrm>
            <a:off x="13160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7" name="Oval 15"/>
          <p:cNvSpPr>
            <a:spLocks noChangeAspect="1" noChangeArrowheads="1"/>
          </p:cNvSpPr>
          <p:nvPr>
            <p:custDataLst>
              <p:tags r:id="rId14"/>
            </p:custDataLst>
          </p:nvPr>
        </p:nvSpPr>
        <p:spPr bwMode="auto">
          <a:xfrm>
            <a:off x="39243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cxnSp>
        <p:nvCxnSpPr>
          <p:cNvPr id="18448" name="AutoShape 16"/>
          <p:cNvCxnSpPr>
            <a:cxnSpLocks noChangeShapeType="1"/>
            <a:stCxn id="18436" idx="5"/>
            <a:endCxn id="18447" idx="0"/>
          </p:cNvCxnSpPr>
          <p:nvPr>
            <p:custDataLst>
              <p:tags r:id="rId15"/>
            </p:custDataLst>
          </p:nvPr>
        </p:nvCxnSpPr>
        <p:spPr bwMode="auto">
          <a:xfrm>
            <a:off x="3983038" y="42560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9" name="Oval 17"/>
          <p:cNvSpPr>
            <a:spLocks noChangeAspect="1" noChangeArrowheads="1"/>
          </p:cNvSpPr>
          <p:nvPr>
            <p:custDataLst>
              <p:tags r:id="rId16"/>
            </p:custDataLst>
          </p:nvPr>
        </p:nvSpPr>
        <p:spPr bwMode="auto">
          <a:xfrm>
            <a:off x="12573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cxnSp>
        <p:nvCxnSpPr>
          <p:cNvPr id="18450" name="AutoShape 18"/>
          <p:cNvCxnSpPr>
            <a:cxnSpLocks noChangeShapeType="1"/>
            <a:stCxn id="18437" idx="3"/>
            <a:endCxn id="18449" idx="0"/>
          </p:cNvCxnSpPr>
          <p:nvPr>
            <p:custDataLst>
              <p:tags r:id="rId17"/>
            </p:custDataLst>
          </p:nvPr>
        </p:nvCxnSpPr>
        <p:spPr bwMode="auto">
          <a:xfrm flipH="1">
            <a:off x="1447800" y="42560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1" name="Oval 19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3390900" y="479266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17</a:t>
            </a:r>
          </a:p>
        </p:txBody>
      </p:sp>
      <p:cxnSp>
        <p:nvCxnSpPr>
          <p:cNvPr id="18452" name="AutoShape 20"/>
          <p:cNvCxnSpPr>
            <a:cxnSpLocks noChangeShapeType="1"/>
            <a:stCxn id="18436" idx="3"/>
            <a:endCxn id="18451" idx="0"/>
          </p:cNvCxnSpPr>
          <p:nvPr>
            <p:custDataLst>
              <p:tags r:id="rId19"/>
            </p:custDataLst>
          </p:nvPr>
        </p:nvCxnSpPr>
        <p:spPr bwMode="auto">
          <a:xfrm flipH="1">
            <a:off x="3581400" y="4256088"/>
            <a:ext cx="131763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3" name="WordArt 22"/>
          <p:cNvSpPr>
            <a:spLocks noChangeArrowheads="1" noChangeShapeType="1" noTextEdit="1"/>
          </p:cNvSpPr>
          <p:nvPr>
            <p:custDataLst>
              <p:tags r:id="rId20"/>
            </p:custDataLst>
          </p:nvPr>
        </p:nvSpPr>
        <p:spPr bwMode="auto">
          <a:xfrm>
            <a:off x="76200" y="76200"/>
            <a:ext cx="3695700" cy="96043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CA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9900CC"/>
                </a:solidFill>
                <a:latin typeface="Arial Black"/>
              </a:rPr>
              <a:t>Getting to Like BSTs</a:t>
            </a:r>
          </a:p>
        </p:txBody>
      </p:sp>
      <p:sp>
        <p:nvSpPr>
          <p:cNvPr id="18454" name="TextBox 25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5750" y="5500688"/>
            <a:ext cx="42862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 sz="2000">
                <a:solidFill>
                  <a:srgbClr val="FF0000"/>
                </a:solidFill>
              </a:rPr>
              <a:t>WARNING: Much fancy footwork with refs (&amp;) coming.  You can do </a:t>
            </a:r>
            <a:r>
              <a:rPr lang="en-CA" sz="2000" b="1" i="1">
                <a:solidFill>
                  <a:srgbClr val="FF0000"/>
                </a:solidFill>
              </a:rPr>
              <a:t>all</a:t>
            </a:r>
            <a:r>
              <a:rPr lang="en-CA" sz="2000">
                <a:solidFill>
                  <a:srgbClr val="FF0000"/>
                </a:solidFill>
              </a:rPr>
              <a:t> of this without refs... just watch out for special cases.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/>
        <p:txBody>
          <a:bodyPr/>
          <a:lstStyle/>
          <a:p>
            <a:pPr>
              <a:defRPr/>
            </a:pPr>
            <a:fld id="{354564CB-848E-4F8B-A2FC-78783BB1144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Iterative Find</a:t>
            </a:r>
          </a:p>
        </p:txBody>
      </p:sp>
      <p:sp>
        <p:nvSpPr>
          <p:cNvPr id="19459" name="WordArt 4"/>
          <p:cNvSpPr>
            <a:spLocks noChangeArrowheads="1" noChangeShapeType="1" noTextEdit="1"/>
          </p:cNvSpPr>
          <p:nvPr>
            <p:custDataLst>
              <p:tags r:id="rId2"/>
            </p:custDataLst>
          </p:nvPr>
        </p:nvSpPr>
        <p:spPr bwMode="auto">
          <a:xfrm>
            <a:off x="76200" y="76200"/>
            <a:ext cx="3695700" cy="96043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CA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9900CC"/>
                </a:solidFill>
                <a:latin typeface="Arial Black"/>
              </a:rPr>
              <a:t>Getting to Hope BSTs Like You</a:t>
            </a:r>
          </a:p>
        </p:txBody>
      </p:sp>
      <p:sp>
        <p:nvSpPr>
          <p:cNvPr id="19460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62000" y="1981200"/>
            <a:ext cx="41910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b="1">
                <a:latin typeface="Courier New" pitchFamily="49" charset="0"/>
              </a:rPr>
              <a:t>Node * find(Comparable key,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b="1">
                <a:latin typeface="Courier New" pitchFamily="49" charset="0"/>
              </a:rPr>
              <a:t>            Node * root)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b="1">
                <a:latin typeface="Courier New" pitchFamily="49" charset="0"/>
              </a:rPr>
              <a:t>  while (root != NULL &amp;&amp;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b="1">
                <a:latin typeface="Courier New" pitchFamily="49" charset="0"/>
              </a:rPr>
              <a:t>         root-&gt;key != key)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b="1">
                <a:latin typeface="Courier New" pitchFamily="49" charset="0"/>
              </a:rPr>
              <a:t>    if (key &lt; root-&gt;key)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b="1">
                <a:latin typeface="Courier New" pitchFamily="49" charset="0"/>
              </a:rPr>
              <a:t>      root = root-&gt;left;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b="1">
                <a:latin typeface="Courier New" pitchFamily="49" charset="0"/>
              </a:rPr>
              <a:t>    else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b="1">
                <a:latin typeface="Courier New" pitchFamily="49" charset="0"/>
              </a:rPr>
              <a:t>      root = root-&gt;right;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b="1">
                <a:latin typeface="Courier New" pitchFamily="49" charset="0"/>
              </a:rPr>
              <a:t>  }</a:t>
            </a:r>
          </a:p>
          <a:p>
            <a:pPr marL="342900" indent="-342900">
              <a:spcBef>
                <a:spcPct val="20000"/>
              </a:spcBef>
            </a:pPr>
            <a:endParaRPr lang="en-US" sz="1800" b="1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b="1">
                <a:latin typeface="Courier New" pitchFamily="49" charset="0"/>
              </a:rPr>
              <a:t>  return root;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19461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851525" y="5715000"/>
            <a:ext cx="2000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Look familiar?</a:t>
            </a:r>
          </a:p>
        </p:txBody>
      </p:sp>
      <p:sp>
        <p:nvSpPr>
          <p:cNvPr id="19462" name="Oval 7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82677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9463" name="Oval 8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61341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9464" name="Oval 9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50673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9465" name="Oval 10"/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77343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19466" name="Oval 11"/>
          <p:cNvSpPr>
            <a:spLocks noChangeAspect="1" noChangeArrowheads="1"/>
          </p:cNvSpPr>
          <p:nvPr>
            <p:custDataLst>
              <p:tags r:id="rId9"/>
            </p:custDataLst>
          </p:nvPr>
        </p:nvSpPr>
        <p:spPr bwMode="auto">
          <a:xfrm>
            <a:off x="56007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9467" name="Oval 12"/>
          <p:cNvSpPr>
            <a:spLocks noChangeAspect="1" noChangeArrowheads="1"/>
          </p:cNvSpPr>
          <p:nvPr>
            <p:custDataLst>
              <p:tags r:id="rId10"/>
            </p:custDataLst>
          </p:nvPr>
        </p:nvSpPr>
        <p:spPr bwMode="auto">
          <a:xfrm>
            <a:off x="6667500" y="2133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cxnSp>
        <p:nvCxnSpPr>
          <p:cNvPr id="19468" name="AutoShape 13"/>
          <p:cNvCxnSpPr>
            <a:cxnSpLocks noChangeShapeType="1"/>
            <a:stCxn id="19467" idx="3"/>
            <a:endCxn id="19466" idx="0"/>
          </p:cNvCxnSpPr>
          <p:nvPr>
            <p:custDataLst>
              <p:tags r:id="rId11"/>
            </p:custDataLst>
          </p:nvPr>
        </p:nvCxnSpPr>
        <p:spPr bwMode="auto">
          <a:xfrm flipH="1">
            <a:off x="5791200" y="24780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9" name="AutoShape 14"/>
          <p:cNvCxnSpPr>
            <a:cxnSpLocks noChangeShapeType="1"/>
            <a:stCxn id="19467" idx="5"/>
            <a:endCxn id="19465" idx="0"/>
          </p:cNvCxnSpPr>
          <p:nvPr>
            <p:custDataLst>
              <p:tags r:id="rId12"/>
            </p:custDataLst>
          </p:nvPr>
        </p:nvCxnSpPr>
        <p:spPr bwMode="auto">
          <a:xfrm>
            <a:off x="6992938" y="24780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0" name="AutoShape 15"/>
          <p:cNvCxnSpPr>
            <a:cxnSpLocks noChangeShapeType="1"/>
            <a:stCxn id="19465" idx="5"/>
            <a:endCxn id="19462" idx="0"/>
          </p:cNvCxnSpPr>
          <p:nvPr>
            <p:custDataLst>
              <p:tags r:id="rId13"/>
            </p:custDataLst>
          </p:nvPr>
        </p:nvCxnSpPr>
        <p:spPr bwMode="auto">
          <a:xfrm>
            <a:off x="80597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1" name="AutoShape 16"/>
          <p:cNvCxnSpPr>
            <a:cxnSpLocks noChangeShapeType="1"/>
            <a:stCxn id="19466" idx="3"/>
            <a:endCxn id="19464" idx="0"/>
          </p:cNvCxnSpPr>
          <p:nvPr>
            <p:custDataLst>
              <p:tags r:id="rId14"/>
            </p:custDataLst>
          </p:nvPr>
        </p:nvCxnSpPr>
        <p:spPr bwMode="auto">
          <a:xfrm flipH="1">
            <a:off x="5257800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2" name="AutoShape 17"/>
          <p:cNvCxnSpPr>
            <a:cxnSpLocks noChangeShapeType="1"/>
            <a:stCxn id="19466" idx="5"/>
            <a:endCxn id="19463" idx="0"/>
          </p:cNvCxnSpPr>
          <p:nvPr>
            <p:custDataLst>
              <p:tags r:id="rId15"/>
            </p:custDataLst>
          </p:nvPr>
        </p:nvCxnSpPr>
        <p:spPr bwMode="auto">
          <a:xfrm>
            <a:off x="59261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3" name="Oval 18"/>
          <p:cNvSpPr>
            <a:spLocks noChangeAspect="1" noChangeArrowheads="1"/>
          </p:cNvSpPr>
          <p:nvPr>
            <p:custDataLst>
              <p:tags r:id="rId16"/>
            </p:custDataLst>
          </p:nvPr>
        </p:nvSpPr>
        <p:spPr bwMode="auto">
          <a:xfrm>
            <a:off x="85344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cxnSp>
        <p:nvCxnSpPr>
          <p:cNvPr id="19474" name="AutoShape 19"/>
          <p:cNvCxnSpPr>
            <a:cxnSpLocks noChangeShapeType="1"/>
            <a:stCxn id="19462" idx="5"/>
            <a:endCxn id="19473" idx="0"/>
          </p:cNvCxnSpPr>
          <p:nvPr>
            <p:custDataLst>
              <p:tags r:id="rId17"/>
            </p:custDataLst>
          </p:nvPr>
        </p:nvCxnSpPr>
        <p:spPr bwMode="auto">
          <a:xfrm>
            <a:off x="8593138" y="42560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5" name="Oval 20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58674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cxnSp>
        <p:nvCxnSpPr>
          <p:cNvPr id="19476" name="AutoShape 21"/>
          <p:cNvCxnSpPr>
            <a:cxnSpLocks noChangeShapeType="1"/>
            <a:stCxn id="19463" idx="3"/>
            <a:endCxn id="19475" idx="0"/>
          </p:cNvCxnSpPr>
          <p:nvPr>
            <p:custDataLst>
              <p:tags r:id="rId19"/>
            </p:custDataLst>
          </p:nvPr>
        </p:nvCxnSpPr>
        <p:spPr bwMode="auto">
          <a:xfrm flipH="1">
            <a:off x="6057900" y="42560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7" name="Oval 22"/>
          <p:cNvSpPr>
            <a:spLocks noChangeAspect="1" noChangeArrowheads="1"/>
          </p:cNvSpPr>
          <p:nvPr>
            <p:custDataLst>
              <p:tags r:id="rId20"/>
            </p:custDataLst>
          </p:nvPr>
        </p:nvSpPr>
        <p:spPr bwMode="auto">
          <a:xfrm>
            <a:off x="8001000" y="479266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17</a:t>
            </a:r>
          </a:p>
        </p:txBody>
      </p:sp>
      <p:cxnSp>
        <p:nvCxnSpPr>
          <p:cNvPr id="19478" name="AutoShape 23"/>
          <p:cNvCxnSpPr>
            <a:cxnSpLocks noChangeShapeType="1"/>
            <a:stCxn id="19462" idx="3"/>
            <a:endCxn id="19477" idx="0"/>
          </p:cNvCxnSpPr>
          <p:nvPr>
            <p:custDataLst>
              <p:tags r:id="rId21"/>
            </p:custDataLst>
          </p:nvPr>
        </p:nvCxnSpPr>
        <p:spPr bwMode="auto">
          <a:xfrm flipH="1">
            <a:off x="8191500" y="4256088"/>
            <a:ext cx="131763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9" name="TextBox 2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785813" y="6357938"/>
            <a:ext cx="5905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>
                <a:solidFill>
                  <a:srgbClr val="FF0000"/>
                </a:solidFill>
              </a:rPr>
              <a:t>(It’s trickier to get the ref return to work here.)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23"/>
            </p:custDataLst>
          </p:nvPr>
        </p:nvSpPr>
        <p:spPr/>
        <p:txBody>
          <a:bodyPr/>
          <a:lstStyle/>
          <a:p>
            <a:pPr>
              <a:defRPr/>
            </a:pPr>
            <a:fld id="{354564CB-848E-4F8B-A2FC-78783BB1144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Insert</a:t>
            </a:r>
          </a:p>
        </p:txBody>
      </p:sp>
      <p:sp>
        <p:nvSpPr>
          <p:cNvPr id="20483" name="Oval 4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36576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0484" name="Oval 5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15240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20485" name="Oval 6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0486" name="Oval 7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31242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0487" name="Oval 8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9906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0488" name="Oval 9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2057400" y="2133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cxnSp>
        <p:nvCxnSpPr>
          <p:cNvPr id="20489" name="AutoShape 10"/>
          <p:cNvCxnSpPr>
            <a:cxnSpLocks noChangeShapeType="1"/>
            <a:stCxn id="20488" idx="3"/>
            <a:endCxn id="20487" idx="0"/>
          </p:cNvCxnSpPr>
          <p:nvPr>
            <p:custDataLst>
              <p:tags r:id="rId8"/>
            </p:custDataLst>
          </p:nvPr>
        </p:nvCxnSpPr>
        <p:spPr bwMode="auto">
          <a:xfrm flipH="1">
            <a:off x="1181100" y="24780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0" name="AutoShape 11"/>
          <p:cNvCxnSpPr>
            <a:cxnSpLocks noChangeShapeType="1"/>
            <a:stCxn id="20488" idx="5"/>
            <a:endCxn id="20486" idx="0"/>
          </p:cNvCxnSpPr>
          <p:nvPr>
            <p:custDataLst>
              <p:tags r:id="rId9"/>
            </p:custDataLst>
          </p:nvPr>
        </p:nvCxnSpPr>
        <p:spPr bwMode="auto">
          <a:xfrm>
            <a:off x="2382838" y="24780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1" name="AutoShape 12"/>
          <p:cNvCxnSpPr>
            <a:cxnSpLocks noChangeShapeType="1"/>
            <a:stCxn id="20486" idx="5"/>
            <a:endCxn id="20483" idx="0"/>
          </p:cNvCxnSpPr>
          <p:nvPr>
            <p:custDataLst>
              <p:tags r:id="rId10"/>
            </p:custDataLst>
          </p:nvPr>
        </p:nvCxnSpPr>
        <p:spPr bwMode="auto">
          <a:xfrm>
            <a:off x="34496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2" name="AutoShape 13"/>
          <p:cNvCxnSpPr>
            <a:cxnSpLocks noChangeShapeType="1"/>
            <a:stCxn id="20487" idx="3"/>
            <a:endCxn id="20485" idx="0"/>
          </p:cNvCxnSpPr>
          <p:nvPr>
            <p:custDataLst>
              <p:tags r:id="rId11"/>
            </p:custDataLst>
          </p:nvPr>
        </p:nvCxnSpPr>
        <p:spPr bwMode="auto">
          <a:xfrm flipH="1">
            <a:off x="647700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3" name="AutoShape 14"/>
          <p:cNvCxnSpPr>
            <a:cxnSpLocks noChangeShapeType="1"/>
            <a:stCxn id="20487" idx="5"/>
            <a:endCxn id="20484" idx="0"/>
          </p:cNvCxnSpPr>
          <p:nvPr>
            <p:custDataLst>
              <p:tags r:id="rId12"/>
            </p:custDataLst>
          </p:nvPr>
        </p:nvCxnSpPr>
        <p:spPr bwMode="auto">
          <a:xfrm>
            <a:off x="13160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4" name="Oval 15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39243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cxnSp>
        <p:nvCxnSpPr>
          <p:cNvPr id="20495" name="AutoShape 16"/>
          <p:cNvCxnSpPr>
            <a:cxnSpLocks noChangeShapeType="1"/>
            <a:stCxn id="20483" idx="5"/>
            <a:endCxn id="20494" idx="0"/>
          </p:cNvCxnSpPr>
          <p:nvPr>
            <p:custDataLst>
              <p:tags r:id="rId14"/>
            </p:custDataLst>
          </p:nvPr>
        </p:nvCxnSpPr>
        <p:spPr bwMode="auto">
          <a:xfrm>
            <a:off x="3983038" y="42560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6" name="Oval 17"/>
          <p:cNvSpPr>
            <a:spLocks noChangeAspect="1" noChangeArrowheads="1"/>
          </p:cNvSpPr>
          <p:nvPr>
            <p:custDataLst>
              <p:tags r:id="rId15"/>
            </p:custDataLst>
          </p:nvPr>
        </p:nvSpPr>
        <p:spPr bwMode="auto">
          <a:xfrm>
            <a:off x="12573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cxnSp>
        <p:nvCxnSpPr>
          <p:cNvPr id="20497" name="AutoShape 18"/>
          <p:cNvCxnSpPr>
            <a:cxnSpLocks noChangeShapeType="1"/>
            <a:stCxn id="20484" idx="3"/>
            <a:endCxn id="20496" idx="0"/>
          </p:cNvCxnSpPr>
          <p:nvPr>
            <p:custDataLst>
              <p:tags r:id="rId16"/>
            </p:custDataLst>
          </p:nvPr>
        </p:nvCxnSpPr>
        <p:spPr bwMode="auto">
          <a:xfrm flipH="1">
            <a:off x="1447800" y="42560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8" name="Oval 19"/>
          <p:cNvSpPr>
            <a:spLocks noChangeAspect="1" noChangeArrowheads="1"/>
          </p:cNvSpPr>
          <p:nvPr>
            <p:custDataLst>
              <p:tags r:id="rId17"/>
            </p:custDataLst>
          </p:nvPr>
        </p:nvSpPr>
        <p:spPr bwMode="auto">
          <a:xfrm>
            <a:off x="3390900" y="479266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17</a:t>
            </a:r>
          </a:p>
        </p:txBody>
      </p:sp>
      <p:cxnSp>
        <p:nvCxnSpPr>
          <p:cNvPr id="20499" name="AutoShape 20"/>
          <p:cNvCxnSpPr>
            <a:cxnSpLocks noChangeShapeType="1"/>
            <a:stCxn id="20483" idx="3"/>
            <a:endCxn id="20498" idx="0"/>
          </p:cNvCxnSpPr>
          <p:nvPr>
            <p:custDataLst>
              <p:tags r:id="rId18"/>
            </p:custDataLst>
          </p:nvPr>
        </p:nvCxnSpPr>
        <p:spPr bwMode="auto">
          <a:xfrm flipH="1">
            <a:off x="3581400" y="4256088"/>
            <a:ext cx="131763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0" name="Text Box 21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974725" y="5908675"/>
            <a:ext cx="1214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runtime:</a:t>
            </a:r>
            <a:endParaRPr lang="en-US"/>
          </a:p>
        </p:txBody>
      </p:sp>
      <p:sp>
        <p:nvSpPr>
          <p:cNvPr id="20501" name="Rectangle 22"/>
          <p:cNvSpPr>
            <a:spLocks noGrp="1" noChangeArrowheads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4648200" y="1981200"/>
            <a:ext cx="4191000" cy="43434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// Precondition: key is not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// already in the tree!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void insert(Comparable key,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    Node * root) {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Node *&amp; target(find(key,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              root));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assert(target == NULL);</a:t>
            </a:r>
          </a:p>
          <a:p>
            <a:pPr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target = new Node(key);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</p:txBody>
      </p:sp>
      <p:sp>
        <p:nvSpPr>
          <p:cNvPr id="20502" name="TextBox 2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143250" y="6357938"/>
            <a:ext cx="5864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>
                <a:solidFill>
                  <a:srgbClr val="FF0000"/>
                </a:solidFill>
              </a:rPr>
              <a:t>Funky game we can play with the *&amp; version.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/>
        <p:txBody>
          <a:bodyPr/>
          <a:lstStyle/>
          <a:p>
            <a:pPr>
              <a:defRPr/>
            </a:pPr>
            <a:fld id="{354564CB-848E-4F8B-A2FC-78783BB1144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Today’s 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Binary Trees</a:t>
            </a:r>
          </a:p>
          <a:p>
            <a:r>
              <a:rPr lang="en-US" smtClean="0"/>
              <a:t>Dictionary ADT</a:t>
            </a:r>
          </a:p>
          <a:p>
            <a:r>
              <a:rPr lang="en-US" smtClean="0"/>
              <a:t>Binary Search Trees</a:t>
            </a:r>
          </a:p>
          <a:p>
            <a:r>
              <a:rPr lang="en-US" smtClean="0"/>
              <a:t>Deletion</a:t>
            </a:r>
          </a:p>
          <a:p>
            <a:r>
              <a:rPr lang="en-US" smtClean="0"/>
              <a:t>Some troubling 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354564CB-848E-4F8B-A2FC-78783BB1144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mtClean="0"/>
              <a:t>Digression: Value vs. Reference Parameters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1676400"/>
            <a:ext cx="8458200" cy="4114800"/>
          </a:xfrm>
        </p:spPr>
        <p:txBody>
          <a:bodyPr/>
          <a:lstStyle/>
          <a:p>
            <a:r>
              <a:rPr lang="en-US" dirty="0" smtClean="0"/>
              <a:t>Value parameters (Object foo)</a:t>
            </a:r>
          </a:p>
          <a:p>
            <a:pPr lvl="1"/>
            <a:r>
              <a:rPr lang="en-US" dirty="0" smtClean="0"/>
              <a:t>copies parameter</a:t>
            </a:r>
          </a:p>
          <a:p>
            <a:pPr lvl="1"/>
            <a:r>
              <a:rPr lang="en-US" dirty="0" smtClean="0"/>
              <a:t>no side effects</a:t>
            </a:r>
          </a:p>
          <a:p>
            <a:r>
              <a:rPr lang="en-US" dirty="0" smtClean="0"/>
              <a:t>Reference parameters (Object &amp; foo)</a:t>
            </a:r>
          </a:p>
          <a:p>
            <a:pPr lvl="1"/>
            <a:r>
              <a:rPr lang="en-US" dirty="0" smtClean="0"/>
              <a:t>shares parameter</a:t>
            </a:r>
          </a:p>
          <a:p>
            <a:pPr lvl="1"/>
            <a:r>
              <a:rPr lang="en-US" dirty="0" smtClean="0"/>
              <a:t>can affect actual value</a:t>
            </a:r>
          </a:p>
          <a:p>
            <a:pPr lvl="1"/>
            <a:r>
              <a:rPr lang="en-US" dirty="0" smtClean="0"/>
              <a:t>use when the value needs to be changed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reference parameters </a:t>
            </a:r>
            <a:r>
              <a:rPr lang="en-US" dirty="0" smtClean="0"/>
              <a:t>(Object </a:t>
            </a:r>
            <a:r>
              <a:rPr lang="en-US" dirty="0" err="1" smtClean="0"/>
              <a:t>const</a:t>
            </a:r>
            <a:r>
              <a:rPr lang="en-US" dirty="0" smtClean="0"/>
              <a:t> &amp; </a:t>
            </a:r>
            <a:r>
              <a:rPr lang="en-US" dirty="0" smtClean="0"/>
              <a:t>foo)</a:t>
            </a:r>
          </a:p>
          <a:p>
            <a:pPr lvl="1"/>
            <a:r>
              <a:rPr lang="en-US" dirty="0" smtClean="0"/>
              <a:t>shares parameter</a:t>
            </a:r>
          </a:p>
          <a:p>
            <a:pPr lvl="1"/>
            <a:r>
              <a:rPr lang="en-US" dirty="0" smtClean="0"/>
              <a:t>cannot affect actual value</a:t>
            </a:r>
          </a:p>
          <a:p>
            <a:pPr lvl="1"/>
            <a:r>
              <a:rPr lang="en-US" dirty="0" smtClean="0"/>
              <a:t>use when the value is too big for copying in pass-by-value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354564CB-848E-4F8B-A2FC-78783BB1144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BuildTree for BSTs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Suppose the data 1, 2, 3, 4, 5, 6, 7, 8, 9 is inserted into an initially empty BST:</a:t>
            </a:r>
          </a:p>
          <a:p>
            <a:pPr lvl="1"/>
            <a:r>
              <a:rPr lang="en-US" smtClean="0"/>
              <a:t>in order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in reverse order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median first, then left median, right median, etc.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354564CB-848E-4F8B-A2FC-78783BB1144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Analysis of BuildTree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981200"/>
            <a:ext cx="7924800" cy="4114800"/>
          </a:xfrm>
        </p:spPr>
        <p:txBody>
          <a:bodyPr/>
          <a:lstStyle/>
          <a:p>
            <a:r>
              <a:rPr lang="en-US" smtClean="0"/>
              <a:t>Worst case: O(n</a:t>
            </a:r>
            <a:r>
              <a:rPr lang="en-US" baseline="30000" smtClean="0"/>
              <a:t>2</a:t>
            </a:r>
            <a:r>
              <a:rPr lang="en-US" smtClean="0"/>
              <a:t>) as we’ve seen</a:t>
            </a:r>
          </a:p>
          <a:p>
            <a:r>
              <a:rPr lang="en-US" smtClean="0"/>
              <a:t>Average case assuming all orderings equally likely turns out to be O(n lg n).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354564CB-848E-4F8B-A2FC-78783BB1144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Bonus: FindMin/FindMax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400" smtClean="0"/>
              <a:t>Find </a:t>
            </a:r>
            <a:r>
              <a:rPr lang="en-US" sz="2400" smtClean="0">
                <a:solidFill>
                  <a:schemeClr val="accent2"/>
                </a:solidFill>
              </a:rPr>
              <a:t>minimum</a:t>
            </a:r>
            <a:endParaRPr lang="en-US" sz="2400" smtClean="0">
              <a:solidFill>
                <a:srgbClr val="339933"/>
              </a:solidFill>
            </a:endParaRPr>
          </a:p>
          <a:p>
            <a:endParaRPr lang="en-US" sz="2400" smtClean="0">
              <a:solidFill>
                <a:srgbClr val="339933"/>
              </a:solidFill>
            </a:endParaRPr>
          </a:p>
          <a:p>
            <a:endParaRPr lang="en-US" sz="2400" smtClean="0">
              <a:solidFill>
                <a:srgbClr val="339933"/>
              </a:solidFill>
            </a:endParaRPr>
          </a:p>
          <a:p>
            <a:endParaRPr lang="en-US" sz="2400" smtClean="0">
              <a:solidFill>
                <a:srgbClr val="339933"/>
              </a:solidFill>
            </a:endParaRPr>
          </a:p>
          <a:p>
            <a:r>
              <a:rPr lang="en-US" sz="2400" smtClean="0"/>
              <a:t>Find</a:t>
            </a:r>
            <a:r>
              <a:rPr lang="en-US" sz="2400" smtClean="0">
                <a:solidFill>
                  <a:srgbClr val="339933"/>
                </a:solidFill>
              </a:rPr>
              <a:t> </a:t>
            </a:r>
            <a:r>
              <a:rPr lang="en-US" sz="2400" smtClean="0">
                <a:solidFill>
                  <a:srgbClr val="FFFF00"/>
                </a:solidFill>
              </a:rPr>
              <a:t>maximum</a:t>
            </a:r>
            <a:endParaRPr lang="en-US" sz="2400" smtClean="0"/>
          </a:p>
        </p:txBody>
      </p:sp>
      <p:sp>
        <p:nvSpPr>
          <p:cNvPr id="24580" name="Oval 5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8191500" y="3911600"/>
            <a:ext cx="381000" cy="381000"/>
          </a:xfrm>
          <a:prstGeom prst="ellipse">
            <a:avLst/>
          </a:prstGeom>
          <a:noFill/>
          <a:ln w="381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CC9900"/>
                </a:solidFill>
              </a:rPr>
              <a:t>20</a:t>
            </a:r>
          </a:p>
        </p:txBody>
      </p:sp>
      <p:sp>
        <p:nvSpPr>
          <p:cNvPr id="24581" name="Oval 6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60579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24582" name="Oval 7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4991100" y="3911600"/>
            <a:ext cx="381000" cy="381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4583" name="Oval 8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7658100" y="3022600"/>
            <a:ext cx="381000" cy="381000"/>
          </a:xfrm>
          <a:prstGeom prst="ellipse">
            <a:avLst/>
          </a:prstGeom>
          <a:noFill/>
          <a:ln w="381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CC9900"/>
                </a:solidFill>
              </a:rPr>
              <a:t>15</a:t>
            </a:r>
          </a:p>
        </p:txBody>
      </p:sp>
      <p:sp>
        <p:nvSpPr>
          <p:cNvPr id="24584" name="Oval 9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5524500" y="3022600"/>
            <a:ext cx="381000" cy="381000"/>
          </a:xfrm>
          <a:prstGeom prst="ellipse">
            <a:avLst/>
          </a:prstGeom>
          <a:noFill/>
          <a:ln w="381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000066"/>
                </a:solidFill>
              </a:rPr>
              <a:t>5</a:t>
            </a:r>
          </a:p>
        </p:txBody>
      </p:sp>
      <p:sp>
        <p:nvSpPr>
          <p:cNvPr id="24585" name="Oval 10"/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6591300" y="2133600"/>
            <a:ext cx="381000" cy="3810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008000"/>
                </a:solidFill>
              </a:rPr>
              <a:t>10</a:t>
            </a:r>
          </a:p>
        </p:txBody>
      </p:sp>
      <p:cxnSp>
        <p:nvCxnSpPr>
          <p:cNvPr id="24586" name="AutoShape 11"/>
          <p:cNvCxnSpPr>
            <a:cxnSpLocks noChangeShapeType="1"/>
            <a:stCxn id="24585" idx="3"/>
            <a:endCxn id="24584" idx="0"/>
          </p:cNvCxnSpPr>
          <p:nvPr>
            <p:custDataLst>
              <p:tags r:id="rId9"/>
            </p:custDataLst>
          </p:nvPr>
        </p:nvCxnSpPr>
        <p:spPr bwMode="auto">
          <a:xfrm flipH="1">
            <a:off x="5715000" y="2478088"/>
            <a:ext cx="931863" cy="525462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7" name="AutoShape 12"/>
          <p:cNvCxnSpPr>
            <a:cxnSpLocks noChangeShapeType="1"/>
            <a:stCxn id="24585" idx="5"/>
            <a:endCxn id="24583" idx="0"/>
          </p:cNvCxnSpPr>
          <p:nvPr>
            <p:custDataLst>
              <p:tags r:id="rId10"/>
            </p:custDataLst>
          </p:nvPr>
        </p:nvCxnSpPr>
        <p:spPr bwMode="auto">
          <a:xfrm>
            <a:off x="6916738" y="2478088"/>
            <a:ext cx="931862" cy="525462"/>
          </a:xfrm>
          <a:prstGeom prst="straightConnector1">
            <a:avLst/>
          </a:prstGeom>
          <a:noFill/>
          <a:ln w="9525">
            <a:solidFill>
              <a:srgbClr val="CC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AutoShape 13"/>
          <p:cNvCxnSpPr>
            <a:cxnSpLocks noChangeShapeType="1"/>
            <a:stCxn id="24583" idx="5"/>
            <a:endCxn id="24580" idx="0"/>
          </p:cNvCxnSpPr>
          <p:nvPr>
            <p:custDataLst>
              <p:tags r:id="rId11"/>
            </p:custDataLst>
          </p:nvPr>
        </p:nvCxnSpPr>
        <p:spPr bwMode="auto">
          <a:xfrm>
            <a:off x="7983538" y="3367088"/>
            <a:ext cx="398462" cy="525462"/>
          </a:xfrm>
          <a:prstGeom prst="straightConnector1">
            <a:avLst/>
          </a:prstGeom>
          <a:noFill/>
          <a:ln w="9525">
            <a:solidFill>
              <a:srgbClr val="CC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AutoShape 14"/>
          <p:cNvCxnSpPr>
            <a:cxnSpLocks noChangeShapeType="1"/>
            <a:stCxn id="24584" idx="3"/>
            <a:endCxn id="24582" idx="0"/>
          </p:cNvCxnSpPr>
          <p:nvPr>
            <p:custDataLst>
              <p:tags r:id="rId12"/>
            </p:custDataLst>
          </p:nvPr>
        </p:nvCxnSpPr>
        <p:spPr bwMode="auto">
          <a:xfrm flipH="1">
            <a:off x="5181600" y="3367088"/>
            <a:ext cx="398463" cy="525462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0" name="AutoShape 15"/>
          <p:cNvCxnSpPr>
            <a:cxnSpLocks noChangeShapeType="1"/>
            <a:stCxn id="24584" idx="5"/>
            <a:endCxn id="24581" idx="0"/>
          </p:cNvCxnSpPr>
          <p:nvPr>
            <p:custDataLst>
              <p:tags r:id="rId13"/>
            </p:custDataLst>
          </p:nvPr>
        </p:nvCxnSpPr>
        <p:spPr bwMode="auto">
          <a:xfrm>
            <a:off x="58499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1" name="Oval 16"/>
          <p:cNvSpPr>
            <a:spLocks noChangeAspect="1" noChangeArrowheads="1"/>
          </p:cNvSpPr>
          <p:nvPr>
            <p:custDataLst>
              <p:tags r:id="rId14"/>
            </p:custDataLst>
          </p:nvPr>
        </p:nvSpPr>
        <p:spPr bwMode="auto">
          <a:xfrm>
            <a:off x="8458200" y="4800600"/>
            <a:ext cx="381000" cy="381000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30</a:t>
            </a:r>
          </a:p>
        </p:txBody>
      </p:sp>
      <p:cxnSp>
        <p:nvCxnSpPr>
          <p:cNvPr id="24592" name="AutoShape 17"/>
          <p:cNvCxnSpPr>
            <a:cxnSpLocks noChangeShapeType="1"/>
            <a:stCxn id="24580" idx="5"/>
            <a:endCxn id="24591" idx="0"/>
          </p:cNvCxnSpPr>
          <p:nvPr>
            <p:custDataLst>
              <p:tags r:id="rId15"/>
            </p:custDataLst>
          </p:nvPr>
        </p:nvCxnSpPr>
        <p:spPr bwMode="auto">
          <a:xfrm>
            <a:off x="8516938" y="4256088"/>
            <a:ext cx="131762" cy="525462"/>
          </a:xfrm>
          <a:prstGeom prst="straightConnector1">
            <a:avLst/>
          </a:prstGeom>
          <a:noFill/>
          <a:ln w="9525">
            <a:solidFill>
              <a:srgbClr val="CC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3" name="Oval 18"/>
          <p:cNvSpPr>
            <a:spLocks noChangeAspect="1" noChangeArrowheads="1"/>
          </p:cNvSpPr>
          <p:nvPr>
            <p:custDataLst>
              <p:tags r:id="rId16"/>
            </p:custDataLst>
          </p:nvPr>
        </p:nvSpPr>
        <p:spPr bwMode="auto">
          <a:xfrm>
            <a:off x="57912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cxnSp>
        <p:nvCxnSpPr>
          <p:cNvPr id="24594" name="AutoShape 19"/>
          <p:cNvCxnSpPr>
            <a:cxnSpLocks noChangeShapeType="1"/>
            <a:stCxn id="24581" idx="3"/>
            <a:endCxn id="24593" idx="0"/>
          </p:cNvCxnSpPr>
          <p:nvPr>
            <p:custDataLst>
              <p:tags r:id="rId17"/>
            </p:custDataLst>
          </p:nvPr>
        </p:nvCxnSpPr>
        <p:spPr bwMode="auto">
          <a:xfrm flipH="1">
            <a:off x="5981700" y="42560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5" name="Oval 20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7924800" y="479266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17</a:t>
            </a:r>
          </a:p>
        </p:txBody>
      </p:sp>
      <p:cxnSp>
        <p:nvCxnSpPr>
          <p:cNvPr id="24596" name="AutoShape 21"/>
          <p:cNvCxnSpPr>
            <a:cxnSpLocks noChangeShapeType="1"/>
            <a:stCxn id="24580" idx="3"/>
            <a:endCxn id="24595" idx="0"/>
          </p:cNvCxnSpPr>
          <p:nvPr>
            <p:custDataLst>
              <p:tags r:id="rId19"/>
            </p:custDataLst>
          </p:nvPr>
        </p:nvCxnSpPr>
        <p:spPr bwMode="auto">
          <a:xfrm flipH="1">
            <a:off x="8115300" y="4256088"/>
            <a:ext cx="131763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20"/>
            </p:custDataLst>
          </p:nvPr>
        </p:nvSpPr>
        <p:spPr/>
        <p:txBody>
          <a:bodyPr/>
          <a:lstStyle/>
          <a:p>
            <a:pPr>
              <a:defRPr/>
            </a:pPr>
            <a:fld id="{205CB08C-1E8D-40AD-A9CB-373D274DD78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Double Bonus: Successor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28600" y="1981200"/>
            <a:ext cx="6486525" cy="4114800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None/>
              <a:defRPr/>
            </a:pPr>
            <a:r>
              <a:rPr lang="en-US" dirty="0" smtClean="0"/>
              <a:t>Find the next larger node</a:t>
            </a:r>
          </a:p>
          <a:p>
            <a:pPr>
              <a:buFontTx/>
              <a:buNone/>
              <a:defRPr/>
            </a:pPr>
            <a:r>
              <a:rPr lang="en-US" dirty="0" smtClean="0"/>
              <a:t>in this node’s </a:t>
            </a:r>
            <a:r>
              <a:rPr lang="en-US" dirty="0" err="1" smtClean="0"/>
              <a:t>subtree</a:t>
            </a:r>
            <a:r>
              <a:rPr lang="en-US" dirty="0" smtClean="0"/>
              <a:t>.</a:t>
            </a:r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Node *&amp; </a:t>
            </a:r>
            <a:r>
              <a:rPr lang="en-US" sz="2000" b="1" dirty="0" err="1" smtClean="0">
                <a:latin typeface="Courier New" pitchFamily="49" charset="0"/>
              </a:rPr>
              <a:t>succ</a:t>
            </a:r>
            <a:r>
              <a:rPr lang="en-US" sz="2000" b="1" dirty="0" smtClean="0">
                <a:latin typeface="Courier New" pitchFamily="49" charset="0"/>
              </a:rPr>
              <a:t>(Node *&amp; root) {</a:t>
            </a:r>
          </a:p>
          <a:p>
            <a:pPr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  if (root-&gt;right == NULL)</a:t>
            </a:r>
          </a:p>
          <a:p>
            <a:pPr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    return root-&gt;right;</a:t>
            </a:r>
          </a:p>
          <a:p>
            <a:pPr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  else</a:t>
            </a:r>
          </a:p>
          <a:p>
            <a:pPr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    return min(root-&gt;right);</a:t>
            </a:r>
          </a:p>
          <a:p>
            <a:pPr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endParaRPr lang="en-US" sz="2000" b="1" dirty="0" smtClean="0">
              <a:latin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Node *&amp; min(Node *&amp; root) {</a:t>
            </a:r>
          </a:p>
          <a:p>
            <a:pPr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  if (root-&gt;left == NULL) return root;</a:t>
            </a:r>
          </a:p>
          <a:p>
            <a:pPr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  else return min(root-&gt;left);</a:t>
            </a:r>
          </a:p>
          <a:p>
            <a:pPr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25604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82677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5605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61341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25606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50673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5607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77343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5608" name="Oval 8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56007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5609" name="Oval 9"/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6667500" y="2133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cxnSp>
        <p:nvCxnSpPr>
          <p:cNvPr id="25610" name="AutoShape 10"/>
          <p:cNvCxnSpPr>
            <a:cxnSpLocks noChangeShapeType="1"/>
            <a:stCxn id="25609" idx="3"/>
            <a:endCxn id="25608" idx="0"/>
          </p:cNvCxnSpPr>
          <p:nvPr>
            <p:custDataLst>
              <p:tags r:id="rId9"/>
            </p:custDataLst>
          </p:nvPr>
        </p:nvCxnSpPr>
        <p:spPr bwMode="auto">
          <a:xfrm flipH="1">
            <a:off x="5791200" y="24780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1" name="AutoShape 11"/>
          <p:cNvCxnSpPr>
            <a:cxnSpLocks noChangeShapeType="1"/>
            <a:stCxn id="25609" idx="5"/>
            <a:endCxn id="25607" idx="0"/>
          </p:cNvCxnSpPr>
          <p:nvPr>
            <p:custDataLst>
              <p:tags r:id="rId10"/>
            </p:custDataLst>
          </p:nvPr>
        </p:nvCxnSpPr>
        <p:spPr bwMode="auto">
          <a:xfrm>
            <a:off x="6992938" y="24780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2" name="AutoShape 12"/>
          <p:cNvCxnSpPr>
            <a:cxnSpLocks noChangeShapeType="1"/>
            <a:stCxn id="25607" idx="5"/>
            <a:endCxn id="25604" idx="0"/>
          </p:cNvCxnSpPr>
          <p:nvPr>
            <p:custDataLst>
              <p:tags r:id="rId11"/>
            </p:custDataLst>
          </p:nvPr>
        </p:nvCxnSpPr>
        <p:spPr bwMode="auto">
          <a:xfrm>
            <a:off x="80597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3" name="AutoShape 13"/>
          <p:cNvCxnSpPr>
            <a:cxnSpLocks noChangeShapeType="1"/>
            <a:stCxn id="25608" idx="3"/>
            <a:endCxn id="25606" idx="0"/>
          </p:cNvCxnSpPr>
          <p:nvPr>
            <p:custDataLst>
              <p:tags r:id="rId12"/>
            </p:custDataLst>
          </p:nvPr>
        </p:nvCxnSpPr>
        <p:spPr bwMode="auto">
          <a:xfrm flipH="1">
            <a:off x="5257800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4" name="AutoShape 14"/>
          <p:cNvCxnSpPr>
            <a:cxnSpLocks noChangeShapeType="1"/>
            <a:stCxn id="25608" idx="5"/>
            <a:endCxn id="25605" idx="0"/>
          </p:cNvCxnSpPr>
          <p:nvPr>
            <p:custDataLst>
              <p:tags r:id="rId13"/>
            </p:custDataLst>
          </p:nvPr>
        </p:nvCxnSpPr>
        <p:spPr bwMode="auto">
          <a:xfrm>
            <a:off x="59261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5" name="Oval 15"/>
          <p:cNvSpPr>
            <a:spLocks noChangeAspect="1" noChangeArrowheads="1"/>
          </p:cNvSpPr>
          <p:nvPr>
            <p:custDataLst>
              <p:tags r:id="rId14"/>
            </p:custDataLst>
          </p:nvPr>
        </p:nvSpPr>
        <p:spPr bwMode="auto">
          <a:xfrm>
            <a:off x="85344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cxnSp>
        <p:nvCxnSpPr>
          <p:cNvPr id="25616" name="AutoShape 16"/>
          <p:cNvCxnSpPr>
            <a:cxnSpLocks noChangeShapeType="1"/>
            <a:stCxn id="25604" idx="5"/>
            <a:endCxn id="25615" idx="0"/>
          </p:cNvCxnSpPr>
          <p:nvPr>
            <p:custDataLst>
              <p:tags r:id="rId15"/>
            </p:custDataLst>
          </p:nvPr>
        </p:nvCxnSpPr>
        <p:spPr bwMode="auto">
          <a:xfrm>
            <a:off x="8593138" y="42560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7" name="Oval 17"/>
          <p:cNvSpPr>
            <a:spLocks noChangeAspect="1" noChangeArrowheads="1"/>
          </p:cNvSpPr>
          <p:nvPr>
            <p:custDataLst>
              <p:tags r:id="rId16"/>
            </p:custDataLst>
          </p:nvPr>
        </p:nvSpPr>
        <p:spPr bwMode="auto">
          <a:xfrm>
            <a:off x="58674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cxnSp>
        <p:nvCxnSpPr>
          <p:cNvPr id="25618" name="AutoShape 18"/>
          <p:cNvCxnSpPr>
            <a:cxnSpLocks noChangeShapeType="1"/>
            <a:stCxn id="25605" idx="3"/>
            <a:endCxn id="25617" idx="0"/>
          </p:cNvCxnSpPr>
          <p:nvPr>
            <p:custDataLst>
              <p:tags r:id="rId17"/>
            </p:custDataLst>
          </p:nvPr>
        </p:nvCxnSpPr>
        <p:spPr bwMode="auto">
          <a:xfrm flipH="1">
            <a:off x="6057900" y="42560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9" name="Oval 19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8001000" y="479266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17</a:t>
            </a:r>
          </a:p>
        </p:txBody>
      </p:sp>
      <p:cxnSp>
        <p:nvCxnSpPr>
          <p:cNvPr id="25620" name="AutoShape 20"/>
          <p:cNvCxnSpPr>
            <a:cxnSpLocks noChangeShapeType="1"/>
            <a:stCxn id="25604" idx="3"/>
            <a:endCxn id="25619" idx="0"/>
          </p:cNvCxnSpPr>
          <p:nvPr>
            <p:custDataLst>
              <p:tags r:id="rId19"/>
            </p:custDataLst>
          </p:nvPr>
        </p:nvCxnSpPr>
        <p:spPr bwMode="auto">
          <a:xfrm flipH="1">
            <a:off x="8191500" y="4256088"/>
            <a:ext cx="131763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20"/>
            </p:custDataLst>
          </p:nvPr>
        </p:nvSpPr>
        <p:spPr/>
        <p:txBody>
          <a:bodyPr/>
          <a:lstStyle/>
          <a:p>
            <a:pPr>
              <a:defRPr/>
            </a:pPr>
            <a:fld id="{354564CB-848E-4F8B-A2FC-78783BB1144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More Double Bonus: Predecessor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28600" y="1981200"/>
            <a:ext cx="4953000" cy="4114800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None/>
              <a:defRPr/>
            </a:pPr>
            <a:r>
              <a:rPr lang="en-US" dirty="0" smtClean="0"/>
              <a:t>Find the next smaller node</a:t>
            </a:r>
          </a:p>
          <a:p>
            <a:pPr>
              <a:buFontTx/>
              <a:buNone/>
              <a:defRPr/>
            </a:pPr>
            <a:r>
              <a:rPr lang="en-US" dirty="0" smtClean="0"/>
              <a:t>in this node’s </a:t>
            </a:r>
            <a:r>
              <a:rPr lang="en-US" dirty="0" err="1" smtClean="0"/>
              <a:t>subtree</a:t>
            </a:r>
            <a:r>
              <a:rPr lang="en-US" dirty="0" smtClean="0"/>
              <a:t>.</a:t>
            </a:r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Node *&amp; </a:t>
            </a:r>
            <a:r>
              <a:rPr lang="en-US" sz="2000" b="1" dirty="0" err="1" smtClean="0">
                <a:latin typeface="Courier New" pitchFamily="49" charset="0"/>
              </a:rPr>
              <a:t>pred</a:t>
            </a:r>
            <a:r>
              <a:rPr lang="en-US" sz="2000" b="1" dirty="0" smtClean="0">
                <a:latin typeface="Courier New" pitchFamily="49" charset="0"/>
              </a:rPr>
              <a:t>(Node *&amp; root) {</a:t>
            </a:r>
          </a:p>
          <a:p>
            <a:pPr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  if (root-&gt;left == NULL)</a:t>
            </a:r>
          </a:p>
          <a:p>
            <a:pPr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    return root-&gt;left;</a:t>
            </a:r>
          </a:p>
          <a:p>
            <a:pPr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  else</a:t>
            </a:r>
          </a:p>
          <a:p>
            <a:pPr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    return </a:t>
            </a:r>
            <a:r>
              <a:rPr lang="en-CA" sz="2000" b="1" dirty="0" smtClean="0">
                <a:latin typeface="Courier New" pitchFamily="49" charset="0"/>
              </a:rPr>
              <a:t>max</a:t>
            </a:r>
            <a:r>
              <a:rPr lang="en-US" sz="2000" b="1" dirty="0" smtClean="0">
                <a:latin typeface="Courier New" pitchFamily="49" charset="0"/>
              </a:rPr>
              <a:t>(root-&gt;left);</a:t>
            </a:r>
          </a:p>
          <a:p>
            <a:pPr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endParaRPr lang="en-US" sz="2000" b="1" dirty="0" smtClean="0">
              <a:latin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Node *&amp; max(Node *&amp; root) {</a:t>
            </a:r>
          </a:p>
          <a:p>
            <a:pPr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  if (root-&gt;right == NULL) return root;</a:t>
            </a:r>
          </a:p>
          <a:p>
            <a:pPr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  else return max(root-&gt;right);</a:t>
            </a:r>
          </a:p>
          <a:p>
            <a:pPr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endParaRPr lang="en-US" sz="2000" b="1" dirty="0" smtClean="0">
              <a:latin typeface="Courier New" pitchFamily="49" charset="0"/>
            </a:endParaRPr>
          </a:p>
          <a:p>
            <a:pPr>
              <a:buFontTx/>
              <a:buNone/>
              <a:defRPr/>
            </a:pPr>
            <a:endParaRPr lang="en-US" sz="2000" dirty="0" smtClean="0"/>
          </a:p>
        </p:txBody>
      </p:sp>
      <p:sp>
        <p:nvSpPr>
          <p:cNvPr id="26628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82677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6629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61341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26630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50673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6631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77343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6632" name="Oval 8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56007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6633" name="Oval 9"/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6667500" y="2133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cxnSp>
        <p:nvCxnSpPr>
          <p:cNvPr id="26634" name="AutoShape 10"/>
          <p:cNvCxnSpPr>
            <a:cxnSpLocks noChangeShapeType="1"/>
            <a:stCxn id="26633" idx="3"/>
            <a:endCxn id="26632" idx="0"/>
          </p:cNvCxnSpPr>
          <p:nvPr>
            <p:custDataLst>
              <p:tags r:id="rId9"/>
            </p:custDataLst>
          </p:nvPr>
        </p:nvCxnSpPr>
        <p:spPr bwMode="auto">
          <a:xfrm flipH="1">
            <a:off x="5791200" y="24780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5" name="AutoShape 11"/>
          <p:cNvCxnSpPr>
            <a:cxnSpLocks noChangeShapeType="1"/>
            <a:stCxn id="26633" idx="5"/>
            <a:endCxn id="26631" idx="0"/>
          </p:cNvCxnSpPr>
          <p:nvPr>
            <p:custDataLst>
              <p:tags r:id="rId10"/>
            </p:custDataLst>
          </p:nvPr>
        </p:nvCxnSpPr>
        <p:spPr bwMode="auto">
          <a:xfrm>
            <a:off x="6992938" y="24780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6" name="AutoShape 12"/>
          <p:cNvCxnSpPr>
            <a:cxnSpLocks noChangeShapeType="1"/>
            <a:stCxn id="26631" idx="5"/>
            <a:endCxn id="26628" idx="0"/>
          </p:cNvCxnSpPr>
          <p:nvPr>
            <p:custDataLst>
              <p:tags r:id="rId11"/>
            </p:custDataLst>
          </p:nvPr>
        </p:nvCxnSpPr>
        <p:spPr bwMode="auto">
          <a:xfrm>
            <a:off x="80597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7" name="AutoShape 13"/>
          <p:cNvCxnSpPr>
            <a:cxnSpLocks noChangeShapeType="1"/>
            <a:stCxn id="26632" idx="3"/>
            <a:endCxn id="26630" idx="0"/>
          </p:cNvCxnSpPr>
          <p:nvPr>
            <p:custDataLst>
              <p:tags r:id="rId12"/>
            </p:custDataLst>
          </p:nvPr>
        </p:nvCxnSpPr>
        <p:spPr bwMode="auto">
          <a:xfrm flipH="1">
            <a:off x="5257800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8" name="AutoShape 14"/>
          <p:cNvCxnSpPr>
            <a:cxnSpLocks noChangeShapeType="1"/>
            <a:stCxn id="26632" idx="5"/>
            <a:endCxn id="26629" idx="0"/>
          </p:cNvCxnSpPr>
          <p:nvPr>
            <p:custDataLst>
              <p:tags r:id="rId13"/>
            </p:custDataLst>
          </p:nvPr>
        </p:nvCxnSpPr>
        <p:spPr bwMode="auto">
          <a:xfrm>
            <a:off x="59261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9" name="Oval 15"/>
          <p:cNvSpPr>
            <a:spLocks noChangeAspect="1" noChangeArrowheads="1"/>
          </p:cNvSpPr>
          <p:nvPr>
            <p:custDataLst>
              <p:tags r:id="rId14"/>
            </p:custDataLst>
          </p:nvPr>
        </p:nvSpPr>
        <p:spPr bwMode="auto">
          <a:xfrm>
            <a:off x="85344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cxnSp>
        <p:nvCxnSpPr>
          <p:cNvPr id="26640" name="AutoShape 16"/>
          <p:cNvCxnSpPr>
            <a:cxnSpLocks noChangeShapeType="1"/>
            <a:stCxn id="26628" idx="5"/>
            <a:endCxn id="26639" idx="0"/>
          </p:cNvCxnSpPr>
          <p:nvPr>
            <p:custDataLst>
              <p:tags r:id="rId15"/>
            </p:custDataLst>
          </p:nvPr>
        </p:nvCxnSpPr>
        <p:spPr bwMode="auto">
          <a:xfrm>
            <a:off x="8593138" y="42560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1" name="Oval 17"/>
          <p:cNvSpPr>
            <a:spLocks noChangeAspect="1" noChangeArrowheads="1"/>
          </p:cNvSpPr>
          <p:nvPr>
            <p:custDataLst>
              <p:tags r:id="rId16"/>
            </p:custDataLst>
          </p:nvPr>
        </p:nvSpPr>
        <p:spPr bwMode="auto">
          <a:xfrm>
            <a:off x="58674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cxnSp>
        <p:nvCxnSpPr>
          <p:cNvPr id="26642" name="AutoShape 18"/>
          <p:cNvCxnSpPr>
            <a:cxnSpLocks noChangeShapeType="1"/>
            <a:stCxn id="26629" idx="3"/>
            <a:endCxn id="26641" idx="0"/>
          </p:cNvCxnSpPr>
          <p:nvPr>
            <p:custDataLst>
              <p:tags r:id="rId17"/>
            </p:custDataLst>
          </p:nvPr>
        </p:nvCxnSpPr>
        <p:spPr bwMode="auto">
          <a:xfrm flipH="1">
            <a:off x="6057900" y="42560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3" name="Oval 19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8001000" y="479266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17</a:t>
            </a:r>
          </a:p>
        </p:txBody>
      </p:sp>
      <p:cxnSp>
        <p:nvCxnSpPr>
          <p:cNvPr id="26644" name="AutoShape 20"/>
          <p:cNvCxnSpPr>
            <a:cxnSpLocks noChangeShapeType="1"/>
            <a:stCxn id="26628" idx="3"/>
            <a:endCxn id="26643" idx="0"/>
          </p:cNvCxnSpPr>
          <p:nvPr>
            <p:custDataLst>
              <p:tags r:id="rId19"/>
            </p:custDataLst>
          </p:nvPr>
        </p:nvCxnSpPr>
        <p:spPr bwMode="auto">
          <a:xfrm flipH="1">
            <a:off x="8191500" y="4256088"/>
            <a:ext cx="131763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20"/>
            </p:custDataLst>
          </p:nvPr>
        </p:nvSpPr>
        <p:spPr/>
        <p:txBody>
          <a:bodyPr/>
          <a:lstStyle/>
          <a:p>
            <a:pPr>
              <a:defRPr/>
            </a:pPr>
            <a:fld id="{354564CB-848E-4F8B-A2FC-78783BB1144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Today’s Outline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>
                <a:solidFill>
                  <a:schemeClr val="bg2"/>
                </a:solidFill>
              </a:rPr>
              <a:t>Some Tree Review </a:t>
            </a:r>
            <a:br>
              <a:rPr lang="en-US" smtClean="0">
                <a:solidFill>
                  <a:schemeClr val="bg2"/>
                </a:solidFill>
              </a:rPr>
            </a:br>
            <a:r>
              <a:rPr lang="en-US" smtClean="0">
                <a:solidFill>
                  <a:schemeClr val="bg2"/>
                </a:solidFill>
              </a:rPr>
              <a:t>(here for reference, not discussed)</a:t>
            </a:r>
          </a:p>
          <a:p>
            <a:r>
              <a:rPr lang="en-US" smtClean="0">
                <a:solidFill>
                  <a:schemeClr val="bg2"/>
                </a:solidFill>
              </a:rPr>
              <a:t>Binary Trees</a:t>
            </a:r>
          </a:p>
          <a:p>
            <a:r>
              <a:rPr lang="en-US" smtClean="0">
                <a:solidFill>
                  <a:schemeClr val="bg2"/>
                </a:solidFill>
              </a:rPr>
              <a:t>Dictionary ADT</a:t>
            </a:r>
          </a:p>
          <a:p>
            <a:r>
              <a:rPr lang="en-US" smtClean="0">
                <a:solidFill>
                  <a:schemeClr val="bg2"/>
                </a:solidFill>
              </a:rPr>
              <a:t>Binary Search Trees</a:t>
            </a:r>
          </a:p>
          <a:p>
            <a:r>
              <a:rPr lang="en-US" smtClean="0"/>
              <a:t>Deletion</a:t>
            </a:r>
          </a:p>
          <a:p>
            <a:r>
              <a:rPr lang="en-US" smtClean="0"/>
              <a:t>Some troubling 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354564CB-848E-4F8B-A2FC-78783BB1144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Deletion</a:t>
            </a:r>
          </a:p>
        </p:txBody>
      </p:sp>
      <p:sp>
        <p:nvSpPr>
          <p:cNvPr id="28675" name="Oval 4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60198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8676" name="Oval 5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8862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28677" name="Oval 6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28194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8678" name="Oval 7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5486400" y="2794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8679" name="Oval 8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3352800" y="2794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8680" name="Oval 9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4419600" y="190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cxnSp>
        <p:nvCxnSpPr>
          <p:cNvPr id="28681" name="AutoShape 10"/>
          <p:cNvCxnSpPr>
            <a:cxnSpLocks noChangeShapeType="1"/>
            <a:stCxn id="28680" idx="3"/>
            <a:endCxn id="28679" idx="0"/>
          </p:cNvCxnSpPr>
          <p:nvPr>
            <p:custDataLst>
              <p:tags r:id="rId8"/>
            </p:custDataLst>
          </p:nvPr>
        </p:nvCxnSpPr>
        <p:spPr bwMode="auto">
          <a:xfrm flipH="1">
            <a:off x="3543300" y="22494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2" name="AutoShape 11"/>
          <p:cNvCxnSpPr>
            <a:cxnSpLocks noChangeShapeType="1"/>
            <a:stCxn id="28680" idx="5"/>
            <a:endCxn id="28678" idx="0"/>
          </p:cNvCxnSpPr>
          <p:nvPr>
            <p:custDataLst>
              <p:tags r:id="rId9"/>
            </p:custDataLst>
          </p:nvPr>
        </p:nvCxnSpPr>
        <p:spPr bwMode="auto">
          <a:xfrm>
            <a:off x="4745038" y="22494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3" name="AutoShape 12"/>
          <p:cNvCxnSpPr>
            <a:cxnSpLocks noChangeShapeType="1"/>
            <a:stCxn id="28678" idx="5"/>
            <a:endCxn id="28675" idx="0"/>
          </p:cNvCxnSpPr>
          <p:nvPr>
            <p:custDataLst>
              <p:tags r:id="rId10"/>
            </p:custDataLst>
          </p:nvPr>
        </p:nvCxnSpPr>
        <p:spPr bwMode="auto">
          <a:xfrm>
            <a:off x="5811838" y="3138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4" name="AutoShape 13"/>
          <p:cNvCxnSpPr>
            <a:cxnSpLocks noChangeShapeType="1"/>
            <a:stCxn id="28679" idx="3"/>
            <a:endCxn id="28677" idx="0"/>
          </p:cNvCxnSpPr>
          <p:nvPr>
            <p:custDataLst>
              <p:tags r:id="rId11"/>
            </p:custDataLst>
          </p:nvPr>
        </p:nvCxnSpPr>
        <p:spPr bwMode="auto">
          <a:xfrm flipH="1">
            <a:off x="3009900" y="3138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5" name="AutoShape 14"/>
          <p:cNvCxnSpPr>
            <a:cxnSpLocks noChangeShapeType="1"/>
            <a:stCxn id="28679" idx="5"/>
            <a:endCxn id="28676" idx="0"/>
          </p:cNvCxnSpPr>
          <p:nvPr>
            <p:custDataLst>
              <p:tags r:id="rId12"/>
            </p:custDataLst>
          </p:nvPr>
        </p:nvCxnSpPr>
        <p:spPr bwMode="auto">
          <a:xfrm>
            <a:off x="3678238" y="3138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6" name="Oval 15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6286500" y="4572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cxnSp>
        <p:nvCxnSpPr>
          <p:cNvPr id="28687" name="AutoShape 16"/>
          <p:cNvCxnSpPr>
            <a:cxnSpLocks noChangeShapeType="1"/>
            <a:stCxn id="28675" idx="5"/>
            <a:endCxn id="28686" idx="0"/>
          </p:cNvCxnSpPr>
          <p:nvPr>
            <p:custDataLst>
              <p:tags r:id="rId14"/>
            </p:custDataLst>
          </p:nvPr>
        </p:nvCxnSpPr>
        <p:spPr bwMode="auto">
          <a:xfrm>
            <a:off x="6345238" y="4027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8" name="Oval 17"/>
          <p:cNvSpPr>
            <a:spLocks noChangeAspect="1" noChangeArrowheads="1"/>
          </p:cNvSpPr>
          <p:nvPr>
            <p:custDataLst>
              <p:tags r:id="rId15"/>
            </p:custDataLst>
          </p:nvPr>
        </p:nvSpPr>
        <p:spPr bwMode="auto">
          <a:xfrm>
            <a:off x="3619500" y="4572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cxnSp>
        <p:nvCxnSpPr>
          <p:cNvPr id="28689" name="AutoShape 18"/>
          <p:cNvCxnSpPr>
            <a:cxnSpLocks noChangeShapeType="1"/>
            <a:stCxn id="28676" idx="3"/>
            <a:endCxn id="28688" idx="0"/>
          </p:cNvCxnSpPr>
          <p:nvPr>
            <p:custDataLst>
              <p:tags r:id="rId16"/>
            </p:custDataLst>
          </p:nvPr>
        </p:nvCxnSpPr>
        <p:spPr bwMode="auto">
          <a:xfrm flipH="1">
            <a:off x="3810000" y="4027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0" name="Oval 19"/>
          <p:cNvSpPr>
            <a:spLocks noChangeAspect="1" noChangeArrowheads="1"/>
          </p:cNvSpPr>
          <p:nvPr>
            <p:custDataLst>
              <p:tags r:id="rId17"/>
            </p:custDataLst>
          </p:nvPr>
        </p:nvSpPr>
        <p:spPr bwMode="auto">
          <a:xfrm>
            <a:off x="5753100" y="456406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17</a:t>
            </a:r>
          </a:p>
        </p:txBody>
      </p:sp>
      <p:cxnSp>
        <p:nvCxnSpPr>
          <p:cNvPr id="28691" name="AutoShape 20"/>
          <p:cNvCxnSpPr>
            <a:cxnSpLocks noChangeShapeType="1"/>
            <a:stCxn id="28675" idx="3"/>
            <a:endCxn id="28690" idx="0"/>
          </p:cNvCxnSpPr>
          <p:nvPr>
            <p:custDataLst>
              <p:tags r:id="rId18"/>
            </p:custDataLst>
          </p:nvPr>
        </p:nvCxnSpPr>
        <p:spPr bwMode="auto">
          <a:xfrm flipH="1">
            <a:off x="5943600" y="4027488"/>
            <a:ext cx="131763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2" name="Text Box 21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828800" y="5603875"/>
            <a:ext cx="5711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Why might deletion be harder than insertion?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20"/>
            </p:custDataLst>
          </p:nvPr>
        </p:nvSpPr>
        <p:spPr/>
        <p:txBody>
          <a:bodyPr/>
          <a:lstStyle/>
          <a:p>
            <a:pPr>
              <a:defRPr/>
            </a:pPr>
            <a:fld id="{354564CB-848E-4F8B-A2FC-78783BB1144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Lazy Deletion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52400" y="1981200"/>
            <a:ext cx="5105400" cy="4114800"/>
          </a:xfrm>
        </p:spPr>
        <p:txBody>
          <a:bodyPr/>
          <a:lstStyle/>
          <a:p>
            <a:r>
              <a:rPr lang="en-US" dirty="0" smtClean="0"/>
              <a:t>Instead of physically deleting nodes, just mark them as deleted (with a “tombstone”)</a:t>
            </a:r>
          </a:p>
          <a:p>
            <a:pPr lvl="1">
              <a:buFontTx/>
              <a:buChar char="+"/>
            </a:pPr>
            <a:r>
              <a:rPr lang="en-US" dirty="0" smtClean="0">
                <a:solidFill>
                  <a:srgbClr val="339933"/>
                </a:solidFill>
              </a:rPr>
              <a:t>simpler</a:t>
            </a:r>
          </a:p>
          <a:p>
            <a:pPr lvl="1">
              <a:buFontTx/>
              <a:buChar char="+"/>
            </a:pPr>
            <a:r>
              <a:rPr lang="en-US" dirty="0" smtClean="0">
                <a:solidFill>
                  <a:srgbClr val="339933"/>
                </a:solidFill>
              </a:rPr>
              <a:t>physical deletions done in batches</a:t>
            </a:r>
          </a:p>
          <a:p>
            <a:pPr lvl="1">
              <a:buFontTx/>
              <a:buChar char="+"/>
            </a:pPr>
            <a:r>
              <a:rPr lang="en-US" dirty="0" smtClean="0">
                <a:solidFill>
                  <a:srgbClr val="339933"/>
                </a:solidFill>
              </a:rPr>
              <a:t>some adds just flip deleted flag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small amount of extra memory for deleted flag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many tombstones slow finds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some operations may have to be modified (e.g., min and max)</a:t>
            </a:r>
            <a:endParaRPr lang="en-US" dirty="0" smtClean="0"/>
          </a:p>
        </p:txBody>
      </p:sp>
      <p:sp>
        <p:nvSpPr>
          <p:cNvPr id="29700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8343900" y="444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9701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6210300" y="444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29702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5143500" y="444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9703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7810500" y="355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9704" name="Oval 8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5676900" y="355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9705" name="Oval 9"/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6743700" y="2667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cxnSp>
        <p:nvCxnSpPr>
          <p:cNvPr id="29706" name="AutoShape 10"/>
          <p:cNvCxnSpPr>
            <a:cxnSpLocks noChangeShapeType="1"/>
            <a:stCxn id="29705" idx="3"/>
            <a:endCxn id="29704" idx="0"/>
          </p:cNvCxnSpPr>
          <p:nvPr>
            <p:custDataLst>
              <p:tags r:id="rId9"/>
            </p:custDataLst>
          </p:nvPr>
        </p:nvCxnSpPr>
        <p:spPr bwMode="auto">
          <a:xfrm flipH="1">
            <a:off x="5867400" y="30114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7" name="AutoShape 11"/>
          <p:cNvCxnSpPr>
            <a:cxnSpLocks noChangeShapeType="1"/>
            <a:stCxn id="29705" idx="5"/>
            <a:endCxn id="29703" idx="0"/>
          </p:cNvCxnSpPr>
          <p:nvPr>
            <p:custDataLst>
              <p:tags r:id="rId10"/>
            </p:custDataLst>
          </p:nvPr>
        </p:nvCxnSpPr>
        <p:spPr bwMode="auto">
          <a:xfrm>
            <a:off x="7069138" y="30114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8" name="AutoShape 12"/>
          <p:cNvCxnSpPr>
            <a:cxnSpLocks noChangeShapeType="1"/>
            <a:stCxn id="29703" idx="5"/>
            <a:endCxn id="29700" idx="0"/>
          </p:cNvCxnSpPr>
          <p:nvPr>
            <p:custDataLst>
              <p:tags r:id="rId11"/>
            </p:custDataLst>
          </p:nvPr>
        </p:nvCxnSpPr>
        <p:spPr bwMode="auto">
          <a:xfrm>
            <a:off x="8135938" y="3900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9" name="AutoShape 13"/>
          <p:cNvCxnSpPr>
            <a:cxnSpLocks noChangeShapeType="1"/>
            <a:stCxn id="29704" idx="3"/>
            <a:endCxn id="29702" idx="0"/>
          </p:cNvCxnSpPr>
          <p:nvPr>
            <p:custDataLst>
              <p:tags r:id="rId12"/>
            </p:custDataLst>
          </p:nvPr>
        </p:nvCxnSpPr>
        <p:spPr bwMode="auto">
          <a:xfrm flipH="1">
            <a:off x="5334000" y="3900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0" name="AutoShape 14"/>
          <p:cNvCxnSpPr>
            <a:cxnSpLocks noChangeShapeType="1"/>
            <a:stCxn id="29704" idx="5"/>
            <a:endCxn id="29701" idx="0"/>
          </p:cNvCxnSpPr>
          <p:nvPr>
            <p:custDataLst>
              <p:tags r:id="rId13"/>
            </p:custDataLst>
          </p:nvPr>
        </p:nvCxnSpPr>
        <p:spPr bwMode="auto">
          <a:xfrm>
            <a:off x="6002338" y="3900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1" name="Oval 15"/>
          <p:cNvSpPr>
            <a:spLocks noChangeAspect="1" noChangeArrowheads="1"/>
          </p:cNvSpPr>
          <p:nvPr>
            <p:custDataLst>
              <p:tags r:id="rId14"/>
            </p:custDataLst>
          </p:nvPr>
        </p:nvSpPr>
        <p:spPr bwMode="auto">
          <a:xfrm>
            <a:off x="8610600" y="5334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cxnSp>
        <p:nvCxnSpPr>
          <p:cNvPr id="29712" name="AutoShape 16"/>
          <p:cNvCxnSpPr>
            <a:cxnSpLocks noChangeShapeType="1"/>
            <a:stCxn id="29700" idx="5"/>
            <a:endCxn id="29711" idx="0"/>
          </p:cNvCxnSpPr>
          <p:nvPr>
            <p:custDataLst>
              <p:tags r:id="rId15"/>
            </p:custDataLst>
          </p:nvPr>
        </p:nvCxnSpPr>
        <p:spPr bwMode="auto">
          <a:xfrm>
            <a:off x="8669338" y="4789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3" name="Oval 17"/>
          <p:cNvSpPr>
            <a:spLocks noChangeAspect="1" noChangeArrowheads="1"/>
          </p:cNvSpPr>
          <p:nvPr>
            <p:custDataLst>
              <p:tags r:id="rId16"/>
            </p:custDataLst>
          </p:nvPr>
        </p:nvSpPr>
        <p:spPr bwMode="auto">
          <a:xfrm>
            <a:off x="5943600" y="5334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cxnSp>
        <p:nvCxnSpPr>
          <p:cNvPr id="29714" name="AutoShape 18"/>
          <p:cNvCxnSpPr>
            <a:cxnSpLocks noChangeShapeType="1"/>
            <a:stCxn id="29701" idx="3"/>
            <a:endCxn id="29713" idx="0"/>
          </p:cNvCxnSpPr>
          <p:nvPr>
            <p:custDataLst>
              <p:tags r:id="rId17"/>
            </p:custDataLst>
          </p:nvPr>
        </p:nvCxnSpPr>
        <p:spPr bwMode="auto">
          <a:xfrm flipH="1">
            <a:off x="6134100" y="4789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5" name="Oval 19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8077200" y="532606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17</a:t>
            </a:r>
          </a:p>
        </p:txBody>
      </p:sp>
      <p:cxnSp>
        <p:nvCxnSpPr>
          <p:cNvPr id="29716" name="AutoShape 20"/>
          <p:cNvCxnSpPr>
            <a:cxnSpLocks noChangeShapeType="1"/>
            <a:stCxn id="29700" idx="3"/>
            <a:endCxn id="29715" idx="0"/>
          </p:cNvCxnSpPr>
          <p:nvPr>
            <p:custDataLst>
              <p:tags r:id="rId19"/>
            </p:custDataLst>
          </p:nvPr>
        </p:nvCxnSpPr>
        <p:spPr bwMode="auto">
          <a:xfrm flipH="1">
            <a:off x="8267700" y="4789488"/>
            <a:ext cx="131763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20"/>
            </p:custDataLst>
          </p:nvPr>
        </p:nvSpPr>
        <p:spPr/>
        <p:txBody>
          <a:bodyPr/>
          <a:lstStyle/>
          <a:p>
            <a:pPr>
              <a:defRPr/>
            </a:pPr>
            <a:fld id="{354564CB-848E-4F8B-A2FC-78783BB1144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Lazy Deletion</a:t>
            </a:r>
          </a:p>
        </p:txBody>
      </p:sp>
      <p:sp>
        <p:nvSpPr>
          <p:cNvPr id="30723" name="Oval 3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60198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30724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8862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30725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28194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0726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5486400" y="2794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30727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3352800" y="2794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0728" name="Oval 8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4419600" y="190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cxnSp>
        <p:nvCxnSpPr>
          <p:cNvPr id="30729" name="AutoShape 9"/>
          <p:cNvCxnSpPr>
            <a:cxnSpLocks noChangeShapeType="1"/>
            <a:stCxn id="30728" idx="3"/>
            <a:endCxn id="30727" idx="0"/>
          </p:cNvCxnSpPr>
          <p:nvPr>
            <p:custDataLst>
              <p:tags r:id="rId8"/>
            </p:custDataLst>
          </p:nvPr>
        </p:nvCxnSpPr>
        <p:spPr bwMode="auto">
          <a:xfrm flipH="1">
            <a:off x="3543300" y="22494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0" name="AutoShape 10"/>
          <p:cNvCxnSpPr>
            <a:cxnSpLocks noChangeShapeType="1"/>
            <a:stCxn id="30728" idx="5"/>
            <a:endCxn id="30726" idx="0"/>
          </p:cNvCxnSpPr>
          <p:nvPr>
            <p:custDataLst>
              <p:tags r:id="rId9"/>
            </p:custDataLst>
          </p:nvPr>
        </p:nvCxnSpPr>
        <p:spPr bwMode="auto">
          <a:xfrm>
            <a:off x="4745038" y="22494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1" name="AutoShape 11"/>
          <p:cNvCxnSpPr>
            <a:cxnSpLocks noChangeShapeType="1"/>
            <a:stCxn id="30726" idx="5"/>
            <a:endCxn id="30723" idx="0"/>
          </p:cNvCxnSpPr>
          <p:nvPr>
            <p:custDataLst>
              <p:tags r:id="rId10"/>
            </p:custDataLst>
          </p:nvPr>
        </p:nvCxnSpPr>
        <p:spPr bwMode="auto">
          <a:xfrm>
            <a:off x="5811838" y="3138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2" name="AutoShape 12"/>
          <p:cNvCxnSpPr>
            <a:cxnSpLocks noChangeShapeType="1"/>
            <a:stCxn id="30727" idx="3"/>
            <a:endCxn id="30725" idx="0"/>
          </p:cNvCxnSpPr>
          <p:nvPr>
            <p:custDataLst>
              <p:tags r:id="rId11"/>
            </p:custDataLst>
          </p:nvPr>
        </p:nvCxnSpPr>
        <p:spPr bwMode="auto">
          <a:xfrm flipH="1">
            <a:off x="3009900" y="3138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3" name="AutoShape 13"/>
          <p:cNvCxnSpPr>
            <a:cxnSpLocks noChangeShapeType="1"/>
            <a:stCxn id="30727" idx="5"/>
            <a:endCxn id="30724" idx="0"/>
          </p:cNvCxnSpPr>
          <p:nvPr>
            <p:custDataLst>
              <p:tags r:id="rId12"/>
            </p:custDataLst>
          </p:nvPr>
        </p:nvCxnSpPr>
        <p:spPr bwMode="auto">
          <a:xfrm>
            <a:off x="3678238" y="3138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4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6286500" y="4572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cxnSp>
        <p:nvCxnSpPr>
          <p:cNvPr id="30735" name="AutoShape 15"/>
          <p:cNvCxnSpPr>
            <a:cxnSpLocks noChangeShapeType="1"/>
            <a:stCxn id="30723" idx="5"/>
            <a:endCxn id="30734" idx="0"/>
          </p:cNvCxnSpPr>
          <p:nvPr>
            <p:custDataLst>
              <p:tags r:id="rId14"/>
            </p:custDataLst>
          </p:nvPr>
        </p:nvCxnSpPr>
        <p:spPr bwMode="auto">
          <a:xfrm>
            <a:off x="6345238" y="4027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6" name="Oval 16"/>
          <p:cNvSpPr>
            <a:spLocks noChangeAspect="1" noChangeArrowheads="1"/>
          </p:cNvSpPr>
          <p:nvPr>
            <p:custDataLst>
              <p:tags r:id="rId15"/>
            </p:custDataLst>
          </p:nvPr>
        </p:nvSpPr>
        <p:spPr bwMode="auto">
          <a:xfrm>
            <a:off x="3619500" y="4572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cxnSp>
        <p:nvCxnSpPr>
          <p:cNvPr id="30737" name="AutoShape 17"/>
          <p:cNvCxnSpPr>
            <a:cxnSpLocks noChangeShapeType="1"/>
            <a:stCxn id="30724" idx="3"/>
            <a:endCxn id="30736" idx="0"/>
          </p:cNvCxnSpPr>
          <p:nvPr>
            <p:custDataLst>
              <p:tags r:id="rId16"/>
            </p:custDataLst>
          </p:nvPr>
        </p:nvCxnSpPr>
        <p:spPr bwMode="auto">
          <a:xfrm flipH="1">
            <a:off x="3810000" y="4027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8" name="Oval 18"/>
          <p:cNvSpPr>
            <a:spLocks noChangeAspect="1" noChangeArrowheads="1"/>
          </p:cNvSpPr>
          <p:nvPr>
            <p:custDataLst>
              <p:tags r:id="rId17"/>
            </p:custDataLst>
          </p:nvPr>
        </p:nvSpPr>
        <p:spPr bwMode="auto">
          <a:xfrm>
            <a:off x="5753100" y="456406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17</a:t>
            </a:r>
          </a:p>
        </p:txBody>
      </p:sp>
      <p:cxnSp>
        <p:nvCxnSpPr>
          <p:cNvPr id="30739" name="AutoShape 19"/>
          <p:cNvCxnSpPr>
            <a:cxnSpLocks noChangeShapeType="1"/>
            <a:stCxn id="30723" idx="3"/>
            <a:endCxn id="30738" idx="0"/>
          </p:cNvCxnSpPr>
          <p:nvPr>
            <p:custDataLst>
              <p:tags r:id="rId18"/>
            </p:custDataLst>
          </p:nvPr>
        </p:nvCxnSpPr>
        <p:spPr bwMode="auto">
          <a:xfrm flipH="1">
            <a:off x="5943600" y="4027488"/>
            <a:ext cx="131763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0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85800" y="1524000"/>
            <a:ext cx="14859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Delete(</a:t>
            </a:r>
            <a:r>
              <a:rPr lang="en-US">
                <a:solidFill>
                  <a:srgbClr val="FF0000"/>
                </a:solidFill>
              </a:rPr>
              <a:t>17</a:t>
            </a:r>
            <a:r>
              <a:rPr lang="en-US"/>
              <a:t>)</a:t>
            </a:r>
          </a:p>
          <a:p>
            <a:endParaRPr lang="en-US"/>
          </a:p>
          <a:p>
            <a:r>
              <a:rPr lang="en-US"/>
              <a:t>Delete(</a:t>
            </a:r>
            <a:r>
              <a:rPr lang="en-US">
                <a:solidFill>
                  <a:srgbClr val="FF0000"/>
                </a:solidFill>
              </a:rPr>
              <a:t>15</a:t>
            </a:r>
            <a:r>
              <a:rPr lang="en-US"/>
              <a:t>)</a:t>
            </a:r>
          </a:p>
          <a:p>
            <a:endParaRPr lang="en-US"/>
          </a:p>
          <a:p>
            <a:r>
              <a:rPr lang="en-US"/>
              <a:t>Delete(</a:t>
            </a:r>
            <a:r>
              <a:rPr lang="en-US">
                <a:solidFill>
                  <a:srgbClr val="FF0000"/>
                </a:solidFill>
              </a:rPr>
              <a:t>5</a:t>
            </a:r>
            <a:r>
              <a:rPr lang="en-US"/>
              <a:t>)</a:t>
            </a:r>
          </a:p>
          <a:p>
            <a:endParaRPr lang="en-US"/>
          </a:p>
          <a:p>
            <a:r>
              <a:rPr lang="en-US"/>
              <a:t>Find(</a:t>
            </a:r>
            <a:r>
              <a:rPr lang="en-US">
                <a:solidFill>
                  <a:srgbClr val="FF0000"/>
                </a:solidFill>
              </a:rPr>
              <a:t>9</a:t>
            </a:r>
            <a:r>
              <a:rPr lang="en-US"/>
              <a:t>)</a:t>
            </a:r>
          </a:p>
          <a:p>
            <a:endParaRPr lang="en-US"/>
          </a:p>
          <a:p>
            <a:r>
              <a:rPr lang="en-US"/>
              <a:t>Find(</a:t>
            </a:r>
            <a:r>
              <a:rPr lang="en-US">
                <a:solidFill>
                  <a:srgbClr val="FF0000"/>
                </a:solidFill>
              </a:rPr>
              <a:t>16</a:t>
            </a:r>
            <a:r>
              <a:rPr lang="en-US"/>
              <a:t>)</a:t>
            </a:r>
          </a:p>
          <a:p>
            <a:endParaRPr lang="en-US"/>
          </a:p>
          <a:p>
            <a:r>
              <a:rPr lang="en-US"/>
              <a:t>Insert(</a:t>
            </a:r>
            <a:r>
              <a:rPr lang="en-US">
                <a:solidFill>
                  <a:srgbClr val="FF0000"/>
                </a:solidFill>
              </a:rPr>
              <a:t>5</a:t>
            </a:r>
            <a:r>
              <a:rPr lang="en-US"/>
              <a:t>)</a:t>
            </a:r>
          </a:p>
          <a:p>
            <a:endParaRPr lang="en-US"/>
          </a:p>
          <a:p>
            <a:r>
              <a:rPr lang="en-US"/>
              <a:t>Find(</a:t>
            </a:r>
            <a:r>
              <a:rPr lang="en-US">
                <a:solidFill>
                  <a:srgbClr val="FF0000"/>
                </a:solidFill>
              </a:rPr>
              <a:t>17</a:t>
            </a:r>
            <a:r>
              <a:rPr lang="en-US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20"/>
            </p:custDataLst>
          </p:nvPr>
        </p:nvSpPr>
        <p:spPr/>
        <p:txBody>
          <a:bodyPr/>
          <a:lstStyle/>
          <a:p>
            <a:pPr>
              <a:defRPr/>
            </a:pPr>
            <a:fld id="{354564CB-848E-4F8B-A2FC-78783BB1144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/>
              <a:t>Binary Trees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1447800"/>
            <a:ext cx="4495800" cy="4114800"/>
          </a:xfrm>
        </p:spPr>
        <p:txBody>
          <a:bodyPr/>
          <a:lstStyle/>
          <a:p>
            <a:r>
              <a:rPr lang="en-US" dirty="0" smtClean="0"/>
              <a:t>Binary tree is either</a:t>
            </a:r>
          </a:p>
          <a:p>
            <a:pPr lvl="1"/>
            <a:r>
              <a:rPr lang="en-US" dirty="0" smtClean="0"/>
              <a:t>empty (NULL for us), or</a:t>
            </a:r>
          </a:p>
          <a:p>
            <a:pPr lvl="1"/>
            <a:r>
              <a:rPr lang="en-US" dirty="0" smtClean="0"/>
              <a:t>a datum, a left </a:t>
            </a:r>
            <a:r>
              <a:rPr lang="en-US" dirty="0" err="1" smtClean="0"/>
              <a:t>subtree</a:t>
            </a:r>
            <a:r>
              <a:rPr lang="en-US" dirty="0" smtClean="0"/>
              <a:t>, and a right </a:t>
            </a:r>
            <a:r>
              <a:rPr lang="en-US" dirty="0" err="1" smtClean="0"/>
              <a:t>subtree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max # of leaves: </a:t>
            </a:r>
          </a:p>
          <a:p>
            <a:pPr lvl="1"/>
            <a:r>
              <a:rPr lang="en-US" dirty="0" smtClean="0"/>
              <a:t>max # of nodes: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Representation:</a:t>
            </a:r>
          </a:p>
        </p:txBody>
      </p:sp>
      <p:sp>
        <p:nvSpPr>
          <p:cNvPr id="4100" name="Oval 1028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6632575" y="19812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cxnSp>
        <p:nvCxnSpPr>
          <p:cNvPr id="4101" name="AutoShape 1029"/>
          <p:cNvCxnSpPr>
            <a:cxnSpLocks noChangeShapeType="1"/>
            <a:stCxn id="4100" idx="3"/>
            <a:endCxn id="4103" idx="0"/>
          </p:cNvCxnSpPr>
          <p:nvPr>
            <p:custDataLst>
              <p:tags r:id="rId4"/>
            </p:custDataLst>
          </p:nvPr>
        </p:nvCxnSpPr>
        <p:spPr bwMode="auto">
          <a:xfrm flipH="1">
            <a:off x="6218238" y="2390775"/>
            <a:ext cx="481012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2" name="AutoShape 1030"/>
          <p:cNvCxnSpPr>
            <a:cxnSpLocks noChangeShapeType="1"/>
            <a:stCxn id="4100" idx="5"/>
            <a:endCxn id="4108" idx="0"/>
          </p:cNvCxnSpPr>
          <p:nvPr>
            <p:custDataLst>
              <p:tags r:id="rId5"/>
            </p:custDataLst>
          </p:nvPr>
        </p:nvCxnSpPr>
        <p:spPr bwMode="auto">
          <a:xfrm>
            <a:off x="7023100" y="2390775"/>
            <a:ext cx="481013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3" name="Oval 1032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5989638" y="28956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4104" name="Oval 1034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5456238" y="37338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4105" name="Oval 1035"/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6523038" y="37338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cxnSp>
        <p:nvCxnSpPr>
          <p:cNvPr id="4106" name="AutoShape 1036"/>
          <p:cNvCxnSpPr>
            <a:cxnSpLocks noChangeShapeType="1"/>
            <a:stCxn id="4103" idx="5"/>
            <a:endCxn id="4105" idx="0"/>
          </p:cNvCxnSpPr>
          <p:nvPr>
            <p:custDataLst>
              <p:tags r:id="rId9"/>
            </p:custDataLst>
          </p:nvPr>
        </p:nvCxnSpPr>
        <p:spPr bwMode="auto">
          <a:xfrm>
            <a:off x="6380163" y="3305175"/>
            <a:ext cx="371475" cy="409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7" name="AutoShape 1037"/>
          <p:cNvCxnSpPr>
            <a:cxnSpLocks noChangeShapeType="1"/>
            <a:stCxn id="4103" idx="3"/>
            <a:endCxn id="4104" idx="0"/>
          </p:cNvCxnSpPr>
          <p:nvPr>
            <p:custDataLst>
              <p:tags r:id="rId10"/>
            </p:custDataLst>
          </p:nvPr>
        </p:nvCxnSpPr>
        <p:spPr bwMode="auto">
          <a:xfrm flipH="1">
            <a:off x="5684838" y="3305175"/>
            <a:ext cx="371475" cy="409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8" name="Oval 1038"/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7275513" y="28956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4109" name="Oval 1039"/>
          <p:cNvSpPr>
            <a:spLocks noChangeAspect="1" noChangeArrowheads="1"/>
          </p:cNvSpPr>
          <p:nvPr>
            <p:custDataLst>
              <p:tags r:id="rId12"/>
            </p:custDataLst>
          </p:nvPr>
        </p:nvSpPr>
        <p:spPr bwMode="auto">
          <a:xfrm>
            <a:off x="7275513" y="37338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cxnSp>
        <p:nvCxnSpPr>
          <p:cNvPr id="4110" name="AutoShape 1040"/>
          <p:cNvCxnSpPr>
            <a:cxnSpLocks noChangeShapeType="1"/>
            <a:stCxn id="4108" idx="4"/>
            <a:endCxn id="4109" idx="0"/>
          </p:cNvCxnSpPr>
          <p:nvPr>
            <p:custDataLst>
              <p:tags r:id="rId13"/>
            </p:custDataLst>
          </p:nvPr>
        </p:nvCxnSpPr>
        <p:spPr bwMode="auto">
          <a:xfrm>
            <a:off x="7504113" y="3371850"/>
            <a:ext cx="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1" name="AutoShape 1041"/>
          <p:cNvCxnSpPr>
            <a:cxnSpLocks noChangeShapeType="1"/>
            <a:stCxn id="4109" idx="3"/>
            <a:endCxn id="4114" idx="0"/>
          </p:cNvCxnSpPr>
          <p:nvPr>
            <p:custDataLst>
              <p:tags r:id="rId14"/>
            </p:custDataLst>
          </p:nvPr>
        </p:nvCxnSpPr>
        <p:spPr bwMode="auto">
          <a:xfrm flipH="1">
            <a:off x="6931025" y="4143375"/>
            <a:ext cx="411163" cy="409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2" name="Oval 1042"/>
          <p:cNvSpPr>
            <a:spLocks noChangeAspect="1" noChangeArrowheads="1"/>
          </p:cNvSpPr>
          <p:nvPr>
            <p:custDataLst>
              <p:tags r:id="rId15"/>
            </p:custDataLst>
          </p:nvPr>
        </p:nvSpPr>
        <p:spPr bwMode="auto">
          <a:xfrm>
            <a:off x="7848600" y="45720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cxnSp>
        <p:nvCxnSpPr>
          <p:cNvPr id="4113" name="AutoShape 1043"/>
          <p:cNvCxnSpPr>
            <a:cxnSpLocks noChangeShapeType="1"/>
            <a:stCxn id="4109" idx="5"/>
            <a:endCxn id="4112" idx="0"/>
          </p:cNvCxnSpPr>
          <p:nvPr>
            <p:custDataLst>
              <p:tags r:id="rId16"/>
            </p:custDataLst>
          </p:nvPr>
        </p:nvCxnSpPr>
        <p:spPr bwMode="auto">
          <a:xfrm>
            <a:off x="7666038" y="4143375"/>
            <a:ext cx="411162" cy="409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4" name="Oval 1044"/>
          <p:cNvSpPr>
            <a:spLocks noChangeAspect="1" noChangeArrowheads="1"/>
          </p:cNvSpPr>
          <p:nvPr>
            <p:custDataLst>
              <p:tags r:id="rId17"/>
            </p:custDataLst>
          </p:nvPr>
        </p:nvSpPr>
        <p:spPr bwMode="auto">
          <a:xfrm>
            <a:off x="6702425" y="45720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4115" name="Oval 1047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7197725" y="55626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J</a:t>
            </a:r>
          </a:p>
        </p:txBody>
      </p:sp>
      <p:sp>
        <p:nvSpPr>
          <p:cNvPr id="4116" name="Oval 1048"/>
          <p:cNvSpPr>
            <a:spLocks noChangeAspect="1" noChangeArrowheads="1"/>
          </p:cNvSpPr>
          <p:nvPr>
            <p:custDataLst>
              <p:tags r:id="rId19"/>
            </p:custDataLst>
          </p:nvPr>
        </p:nvSpPr>
        <p:spPr bwMode="auto">
          <a:xfrm>
            <a:off x="6200775" y="55626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cxnSp>
        <p:nvCxnSpPr>
          <p:cNvPr id="4117" name="AutoShape 1051"/>
          <p:cNvCxnSpPr>
            <a:cxnSpLocks noChangeShapeType="1"/>
            <a:stCxn id="4114" idx="3"/>
            <a:endCxn id="4116" idx="0"/>
          </p:cNvCxnSpPr>
          <p:nvPr>
            <p:custDataLst>
              <p:tags r:id="rId20"/>
            </p:custDataLst>
          </p:nvPr>
        </p:nvCxnSpPr>
        <p:spPr bwMode="auto">
          <a:xfrm flipH="1">
            <a:off x="6429375" y="4981575"/>
            <a:ext cx="339725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8" name="AutoShape 1053"/>
          <p:cNvCxnSpPr>
            <a:cxnSpLocks noChangeShapeType="1"/>
            <a:stCxn id="4114" idx="5"/>
            <a:endCxn id="4115" idx="0"/>
          </p:cNvCxnSpPr>
          <p:nvPr>
            <p:custDataLst>
              <p:tags r:id="rId21"/>
            </p:custDataLst>
          </p:nvPr>
        </p:nvCxnSpPr>
        <p:spPr bwMode="auto">
          <a:xfrm>
            <a:off x="7092950" y="4981575"/>
            <a:ext cx="333375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19" name="Group 1059"/>
          <p:cNvGrpSpPr>
            <a:grpSpLocks/>
          </p:cNvGrpSpPr>
          <p:nvPr>
            <p:custDataLst>
              <p:tags r:id="rId22"/>
            </p:custDataLst>
          </p:nvPr>
        </p:nvGrpSpPr>
        <p:grpSpPr bwMode="auto">
          <a:xfrm>
            <a:off x="3581400" y="5410200"/>
            <a:ext cx="1447800" cy="1266825"/>
            <a:chOff x="2256" y="3408"/>
            <a:chExt cx="768" cy="672"/>
          </a:xfrm>
        </p:grpSpPr>
        <p:sp>
          <p:nvSpPr>
            <p:cNvPr id="4120" name="Rectangle 1055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256" y="3408"/>
              <a:ext cx="7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Data</a:t>
              </a:r>
            </a:p>
          </p:txBody>
        </p:sp>
        <p:sp>
          <p:nvSpPr>
            <p:cNvPr id="4121" name="Rectangle 1057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640" y="3744"/>
              <a:ext cx="38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right </a:t>
              </a:r>
            </a:p>
            <a:p>
              <a:pPr algn="ctr"/>
              <a:r>
                <a:rPr lang="en-US" sz="1600"/>
                <a:t>pointer</a:t>
              </a:r>
            </a:p>
          </p:txBody>
        </p:sp>
        <p:sp>
          <p:nvSpPr>
            <p:cNvPr id="4122" name="Rectangle 1058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2256" y="3744"/>
              <a:ext cx="38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left</a:t>
              </a:r>
            </a:p>
            <a:p>
              <a:pPr algn="ctr"/>
              <a:r>
                <a:rPr lang="en-US" sz="1600"/>
                <a:t>pointer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23"/>
            </p:custDataLst>
          </p:nvPr>
        </p:nvSpPr>
        <p:spPr/>
        <p:txBody>
          <a:bodyPr/>
          <a:lstStyle/>
          <a:p>
            <a:pPr>
              <a:defRPr/>
            </a:pPr>
            <a:fld id="{354564CB-848E-4F8B-A2FC-78783BB1144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Deletion - Leaf Case</a:t>
            </a:r>
          </a:p>
        </p:txBody>
      </p:sp>
      <p:sp>
        <p:nvSpPr>
          <p:cNvPr id="31747" name="Oval 4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60198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31748" name="Oval 5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8862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31749" name="Oval 6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28194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1750" name="Oval 7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5486400" y="2794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31751" name="Oval 8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3352800" y="2794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1752" name="Oval 9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4419600" y="190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cxnSp>
        <p:nvCxnSpPr>
          <p:cNvPr id="31753" name="AutoShape 10"/>
          <p:cNvCxnSpPr>
            <a:cxnSpLocks noChangeShapeType="1"/>
            <a:stCxn id="31752" idx="3"/>
            <a:endCxn id="31751" idx="0"/>
          </p:cNvCxnSpPr>
          <p:nvPr>
            <p:custDataLst>
              <p:tags r:id="rId8"/>
            </p:custDataLst>
          </p:nvPr>
        </p:nvCxnSpPr>
        <p:spPr bwMode="auto">
          <a:xfrm flipH="1">
            <a:off x="3543300" y="22494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4" name="AutoShape 11"/>
          <p:cNvCxnSpPr>
            <a:cxnSpLocks noChangeShapeType="1"/>
            <a:stCxn id="31752" idx="5"/>
            <a:endCxn id="31750" idx="0"/>
          </p:cNvCxnSpPr>
          <p:nvPr>
            <p:custDataLst>
              <p:tags r:id="rId9"/>
            </p:custDataLst>
          </p:nvPr>
        </p:nvCxnSpPr>
        <p:spPr bwMode="auto">
          <a:xfrm>
            <a:off x="4745038" y="22494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5" name="AutoShape 12"/>
          <p:cNvCxnSpPr>
            <a:cxnSpLocks noChangeShapeType="1"/>
            <a:stCxn id="31750" idx="5"/>
            <a:endCxn id="31747" idx="0"/>
          </p:cNvCxnSpPr>
          <p:nvPr>
            <p:custDataLst>
              <p:tags r:id="rId10"/>
            </p:custDataLst>
          </p:nvPr>
        </p:nvCxnSpPr>
        <p:spPr bwMode="auto">
          <a:xfrm>
            <a:off x="5811838" y="3138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6" name="AutoShape 13"/>
          <p:cNvCxnSpPr>
            <a:cxnSpLocks noChangeShapeType="1"/>
            <a:stCxn id="31751" idx="3"/>
            <a:endCxn id="31749" idx="0"/>
          </p:cNvCxnSpPr>
          <p:nvPr>
            <p:custDataLst>
              <p:tags r:id="rId11"/>
            </p:custDataLst>
          </p:nvPr>
        </p:nvCxnSpPr>
        <p:spPr bwMode="auto">
          <a:xfrm flipH="1">
            <a:off x="3009900" y="3138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7" name="AutoShape 14"/>
          <p:cNvCxnSpPr>
            <a:cxnSpLocks noChangeShapeType="1"/>
            <a:stCxn id="31751" idx="5"/>
            <a:endCxn id="31748" idx="0"/>
          </p:cNvCxnSpPr>
          <p:nvPr>
            <p:custDataLst>
              <p:tags r:id="rId12"/>
            </p:custDataLst>
          </p:nvPr>
        </p:nvCxnSpPr>
        <p:spPr bwMode="auto">
          <a:xfrm>
            <a:off x="3678238" y="3138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8" name="Oval 15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6286500" y="4572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cxnSp>
        <p:nvCxnSpPr>
          <p:cNvPr id="31759" name="AutoShape 16"/>
          <p:cNvCxnSpPr>
            <a:cxnSpLocks noChangeShapeType="1"/>
            <a:stCxn id="31747" idx="5"/>
            <a:endCxn id="31758" idx="0"/>
          </p:cNvCxnSpPr>
          <p:nvPr>
            <p:custDataLst>
              <p:tags r:id="rId14"/>
            </p:custDataLst>
          </p:nvPr>
        </p:nvCxnSpPr>
        <p:spPr bwMode="auto">
          <a:xfrm>
            <a:off x="6345238" y="4027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0" name="Oval 17"/>
          <p:cNvSpPr>
            <a:spLocks noChangeAspect="1" noChangeArrowheads="1"/>
          </p:cNvSpPr>
          <p:nvPr>
            <p:custDataLst>
              <p:tags r:id="rId15"/>
            </p:custDataLst>
          </p:nvPr>
        </p:nvSpPr>
        <p:spPr bwMode="auto">
          <a:xfrm>
            <a:off x="3619500" y="4572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cxnSp>
        <p:nvCxnSpPr>
          <p:cNvPr id="31761" name="AutoShape 18"/>
          <p:cNvCxnSpPr>
            <a:cxnSpLocks noChangeShapeType="1"/>
            <a:stCxn id="31748" idx="3"/>
            <a:endCxn id="31760" idx="0"/>
          </p:cNvCxnSpPr>
          <p:nvPr>
            <p:custDataLst>
              <p:tags r:id="rId16"/>
            </p:custDataLst>
          </p:nvPr>
        </p:nvCxnSpPr>
        <p:spPr bwMode="auto">
          <a:xfrm flipH="1">
            <a:off x="3810000" y="4027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2" name="Oval 19"/>
          <p:cNvSpPr>
            <a:spLocks noChangeAspect="1" noChangeArrowheads="1"/>
          </p:cNvSpPr>
          <p:nvPr>
            <p:custDataLst>
              <p:tags r:id="rId17"/>
            </p:custDataLst>
          </p:nvPr>
        </p:nvSpPr>
        <p:spPr bwMode="auto">
          <a:xfrm>
            <a:off x="5753100" y="4564063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17</a:t>
            </a:r>
          </a:p>
        </p:txBody>
      </p:sp>
      <p:cxnSp>
        <p:nvCxnSpPr>
          <p:cNvPr id="31763" name="AutoShape 20"/>
          <p:cNvCxnSpPr>
            <a:cxnSpLocks noChangeShapeType="1"/>
            <a:stCxn id="31747" idx="3"/>
            <a:endCxn id="31762" idx="0"/>
          </p:cNvCxnSpPr>
          <p:nvPr>
            <p:custDataLst>
              <p:tags r:id="rId18"/>
            </p:custDataLst>
          </p:nvPr>
        </p:nvCxnSpPr>
        <p:spPr bwMode="auto">
          <a:xfrm flipH="1">
            <a:off x="5943600" y="4027488"/>
            <a:ext cx="131763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4" name="Text Box 21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952500" y="1905000"/>
            <a:ext cx="1485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Delete(</a:t>
            </a:r>
            <a:r>
              <a:rPr lang="en-US">
                <a:solidFill>
                  <a:srgbClr val="FF0000"/>
                </a:solidFill>
              </a:rPr>
              <a:t>17</a:t>
            </a:r>
            <a:r>
              <a:rPr lang="en-US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20"/>
            </p:custDataLst>
          </p:nvPr>
        </p:nvSpPr>
        <p:spPr/>
        <p:txBody>
          <a:bodyPr/>
          <a:lstStyle/>
          <a:p>
            <a:pPr>
              <a:defRPr/>
            </a:pPr>
            <a:fld id="{354564CB-848E-4F8B-A2FC-78783BB1144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Deletion - One Child Case</a:t>
            </a:r>
          </a:p>
        </p:txBody>
      </p:sp>
      <p:sp>
        <p:nvSpPr>
          <p:cNvPr id="32771" name="Oval 3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60198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32772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8862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32773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28194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2774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5486400" y="2794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32775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3352800" y="2794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2776" name="Oval 8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4419600" y="190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cxnSp>
        <p:nvCxnSpPr>
          <p:cNvPr id="32777" name="AutoShape 9"/>
          <p:cNvCxnSpPr>
            <a:cxnSpLocks noChangeShapeType="1"/>
            <a:stCxn id="32776" idx="3"/>
            <a:endCxn id="32775" idx="0"/>
          </p:cNvCxnSpPr>
          <p:nvPr>
            <p:custDataLst>
              <p:tags r:id="rId8"/>
            </p:custDataLst>
          </p:nvPr>
        </p:nvCxnSpPr>
        <p:spPr bwMode="auto">
          <a:xfrm flipH="1">
            <a:off x="3543300" y="22494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8" name="AutoShape 10"/>
          <p:cNvCxnSpPr>
            <a:cxnSpLocks noChangeShapeType="1"/>
            <a:stCxn id="32776" idx="5"/>
            <a:endCxn id="32774" idx="0"/>
          </p:cNvCxnSpPr>
          <p:nvPr>
            <p:custDataLst>
              <p:tags r:id="rId9"/>
            </p:custDataLst>
          </p:nvPr>
        </p:nvCxnSpPr>
        <p:spPr bwMode="auto">
          <a:xfrm>
            <a:off x="4745038" y="22494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9" name="AutoShape 11"/>
          <p:cNvCxnSpPr>
            <a:cxnSpLocks noChangeShapeType="1"/>
            <a:stCxn id="32774" idx="5"/>
            <a:endCxn id="32771" idx="0"/>
          </p:cNvCxnSpPr>
          <p:nvPr>
            <p:custDataLst>
              <p:tags r:id="rId10"/>
            </p:custDataLst>
          </p:nvPr>
        </p:nvCxnSpPr>
        <p:spPr bwMode="auto">
          <a:xfrm>
            <a:off x="5811838" y="3138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0" name="AutoShape 12"/>
          <p:cNvCxnSpPr>
            <a:cxnSpLocks noChangeShapeType="1"/>
            <a:stCxn id="32775" idx="3"/>
            <a:endCxn id="32773" idx="0"/>
          </p:cNvCxnSpPr>
          <p:nvPr>
            <p:custDataLst>
              <p:tags r:id="rId11"/>
            </p:custDataLst>
          </p:nvPr>
        </p:nvCxnSpPr>
        <p:spPr bwMode="auto">
          <a:xfrm flipH="1">
            <a:off x="3009900" y="3138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1" name="AutoShape 13"/>
          <p:cNvCxnSpPr>
            <a:cxnSpLocks noChangeShapeType="1"/>
            <a:stCxn id="32775" idx="5"/>
            <a:endCxn id="32772" idx="0"/>
          </p:cNvCxnSpPr>
          <p:nvPr>
            <p:custDataLst>
              <p:tags r:id="rId12"/>
            </p:custDataLst>
          </p:nvPr>
        </p:nvCxnSpPr>
        <p:spPr bwMode="auto">
          <a:xfrm>
            <a:off x="3678238" y="3138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2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6286500" y="4572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cxnSp>
        <p:nvCxnSpPr>
          <p:cNvPr id="32783" name="AutoShape 15"/>
          <p:cNvCxnSpPr>
            <a:cxnSpLocks noChangeShapeType="1"/>
            <a:stCxn id="32771" idx="5"/>
            <a:endCxn id="32782" idx="0"/>
          </p:cNvCxnSpPr>
          <p:nvPr>
            <p:custDataLst>
              <p:tags r:id="rId14"/>
            </p:custDataLst>
          </p:nvPr>
        </p:nvCxnSpPr>
        <p:spPr bwMode="auto">
          <a:xfrm>
            <a:off x="6345238" y="4027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4" name="Oval 16"/>
          <p:cNvSpPr>
            <a:spLocks noChangeAspect="1" noChangeArrowheads="1"/>
          </p:cNvSpPr>
          <p:nvPr>
            <p:custDataLst>
              <p:tags r:id="rId15"/>
            </p:custDataLst>
          </p:nvPr>
        </p:nvSpPr>
        <p:spPr bwMode="auto">
          <a:xfrm>
            <a:off x="3619500" y="4572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cxnSp>
        <p:nvCxnSpPr>
          <p:cNvPr id="32785" name="AutoShape 17"/>
          <p:cNvCxnSpPr>
            <a:cxnSpLocks noChangeShapeType="1"/>
            <a:stCxn id="32772" idx="3"/>
            <a:endCxn id="32784" idx="0"/>
          </p:cNvCxnSpPr>
          <p:nvPr>
            <p:custDataLst>
              <p:tags r:id="rId16"/>
            </p:custDataLst>
          </p:nvPr>
        </p:nvCxnSpPr>
        <p:spPr bwMode="auto">
          <a:xfrm flipH="1">
            <a:off x="3810000" y="4027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6" name="Text Box 20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52500" y="1905000"/>
            <a:ext cx="1485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Delete(</a:t>
            </a:r>
            <a:r>
              <a:rPr lang="en-US">
                <a:solidFill>
                  <a:srgbClr val="FF0000"/>
                </a:solidFill>
              </a:rPr>
              <a:t>15</a:t>
            </a:r>
            <a:r>
              <a:rPr lang="en-US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/>
          <a:p>
            <a:pPr>
              <a:defRPr/>
            </a:pPr>
            <a:fld id="{354564CB-848E-4F8B-A2FC-78783BB1144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Deletion - Two Child Case</a:t>
            </a:r>
          </a:p>
        </p:txBody>
      </p:sp>
      <p:sp>
        <p:nvSpPr>
          <p:cNvPr id="33795" name="Oval 3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60198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3796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8862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33797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28194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3798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5486400" y="2794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33799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3352800" y="2794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3800" name="Oval 8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4419600" y="190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cxnSp>
        <p:nvCxnSpPr>
          <p:cNvPr id="33801" name="AutoShape 9"/>
          <p:cNvCxnSpPr>
            <a:cxnSpLocks noChangeShapeType="1"/>
            <a:stCxn id="33800" idx="3"/>
            <a:endCxn id="33799" idx="0"/>
          </p:cNvCxnSpPr>
          <p:nvPr>
            <p:custDataLst>
              <p:tags r:id="rId8"/>
            </p:custDataLst>
          </p:nvPr>
        </p:nvCxnSpPr>
        <p:spPr bwMode="auto">
          <a:xfrm flipH="1">
            <a:off x="3543300" y="22494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2" name="AutoShape 10"/>
          <p:cNvCxnSpPr>
            <a:cxnSpLocks noChangeShapeType="1"/>
            <a:stCxn id="33800" idx="5"/>
            <a:endCxn id="33798" idx="0"/>
          </p:cNvCxnSpPr>
          <p:nvPr>
            <p:custDataLst>
              <p:tags r:id="rId9"/>
            </p:custDataLst>
          </p:nvPr>
        </p:nvCxnSpPr>
        <p:spPr bwMode="auto">
          <a:xfrm>
            <a:off x="4745038" y="22494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3" name="AutoShape 11"/>
          <p:cNvCxnSpPr>
            <a:cxnSpLocks noChangeShapeType="1"/>
            <a:stCxn id="33798" idx="5"/>
            <a:endCxn id="33795" idx="0"/>
          </p:cNvCxnSpPr>
          <p:nvPr>
            <p:custDataLst>
              <p:tags r:id="rId10"/>
            </p:custDataLst>
          </p:nvPr>
        </p:nvCxnSpPr>
        <p:spPr bwMode="auto">
          <a:xfrm>
            <a:off x="5811838" y="3138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4" name="AutoShape 12"/>
          <p:cNvCxnSpPr>
            <a:cxnSpLocks noChangeShapeType="1"/>
            <a:stCxn id="33799" idx="3"/>
            <a:endCxn id="33797" idx="0"/>
          </p:cNvCxnSpPr>
          <p:nvPr>
            <p:custDataLst>
              <p:tags r:id="rId11"/>
            </p:custDataLst>
          </p:nvPr>
        </p:nvCxnSpPr>
        <p:spPr bwMode="auto">
          <a:xfrm flipH="1">
            <a:off x="3009900" y="3138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5" name="AutoShape 13"/>
          <p:cNvCxnSpPr>
            <a:cxnSpLocks noChangeShapeType="1"/>
            <a:stCxn id="33799" idx="5"/>
            <a:endCxn id="33796" idx="0"/>
          </p:cNvCxnSpPr>
          <p:nvPr>
            <p:custDataLst>
              <p:tags r:id="rId12"/>
            </p:custDataLst>
          </p:nvPr>
        </p:nvCxnSpPr>
        <p:spPr bwMode="auto">
          <a:xfrm>
            <a:off x="3678238" y="3138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6" name="Oval 16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3619500" y="4572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cxnSp>
        <p:nvCxnSpPr>
          <p:cNvPr id="33807" name="AutoShape 17"/>
          <p:cNvCxnSpPr>
            <a:cxnSpLocks noChangeShapeType="1"/>
            <a:stCxn id="33796" idx="3"/>
            <a:endCxn id="33806" idx="0"/>
          </p:cNvCxnSpPr>
          <p:nvPr>
            <p:custDataLst>
              <p:tags r:id="rId14"/>
            </p:custDataLst>
          </p:nvPr>
        </p:nvCxnSpPr>
        <p:spPr bwMode="auto">
          <a:xfrm flipH="1">
            <a:off x="3810000" y="4027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8" name="Text Box 20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952500" y="1905000"/>
            <a:ext cx="1333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Delete(</a:t>
            </a:r>
            <a:r>
              <a:rPr lang="en-US">
                <a:solidFill>
                  <a:srgbClr val="FF0000"/>
                </a:solidFill>
              </a:rPr>
              <a:t>5</a:t>
            </a:r>
            <a:r>
              <a:rPr lang="en-US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pPr>
              <a:defRPr/>
            </a:pPr>
            <a:fld id="{354564CB-848E-4F8B-A2FC-78783BB1144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Finally… </a:t>
            </a:r>
          </a:p>
        </p:txBody>
      </p:sp>
      <p:sp>
        <p:nvSpPr>
          <p:cNvPr id="34819" name="Oval 4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60198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4820" name="Oval 5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8862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34821" name="Oval 6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28194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4822" name="Oval 7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5486400" y="2794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34823" name="Oval 8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3352800" y="2794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4824" name="Oval 9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4419600" y="190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cxnSp>
        <p:nvCxnSpPr>
          <p:cNvPr id="34825" name="AutoShape 10"/>
          <p:cNvCxnSpPr>
            <a:cxnSpLocks noChangeShapeType="1"/>
            <a:stCxn id="34824" idx="3"/>
            <a:endCxn id="34823" idx="0"/>
          </p:cNvCxnSpPr>
          <p:nvPr>
            <p:custDataLst>
              <p:tags r:id="rId8"/>
            </p:custDataLst>
          </p:nvPr>
        </p:nvCxnSpPr>
        <p:spPr bwMode="auto">
          <a:xfrm flipH="1">
            <a:off x="3543300" y="22494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6" name="AutoShape 11"/>
          <p:cNvCxnSpPr>
            <a:cxnSpLocks noChangeShapeType="1"/>
            <a:stCxn id="34824" idx="5"/>
            <a:endCxn id="34822" idx="0"/>
          </p:cNvCxnSpPr>
          <p:nvPr>
            <p:custDataLst>
              <p:tags r:id="rId9"/>
            </p:custDataLst>
          </p:nvPr>
        </p:nvCxnSpPr>
        <p:spPr bwMode="auto">
          <a:xfrm>
            <a:off x="4745038" y="22494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7" name="AutoShape 12"/>
          <p:cNvCxnSpPr>
            <a:cxnSpLocks noChangeShapeType="1"/>
            <a:stCxn id="34822" idx="5"/>
            <a:endCxn id="34819" idx="0"/>
          </p:cNvCxnSpPr>
          <p:nvPr>
            <p:custDataLst>
              <p:tags r:id="rId10"/>
            </p:custDataLst>
          </p:nvPr>
        </p:nvCxnSpPr>
        <p:spPr bwMode="auto">
          <a:xfrm>
            <a:off x="5811838" y="3138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8" name="AutoShape 13"/>
          <p:cNvCxnSpPr>
            <a:cxnSpLocks noChangeShapeType="1"/>
            <a:stCxn id="34823" idx="3"/>
            <a:endCxn id="34821" idx="0"/>
          </p:cNvCxnSpPr>
          <p:nvPr>
            <p:custDataLst>
              <p:tags r:id="rId11"/>
            </p:custDataLst>
          </p:nvPr>
        </p:nvCxnSpPr>
        <p:spPr bwMode="auto">
          <a:xfrm flipH="1">
            <a:off x="3009900" y="3138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9" name="AutoShape 14"/>
          <p:cNvCxnSpPr>
            <a:cxnSpLocks noChangeShapeType="1"/>
            <a:stCxn id="34823" idx="5"/>
            <a:endCxn id="34820" idx="0"/>
          </p:cNvCxnSpPr>
          <p:nvPr>
            <p:custDataLst>
              <p:tags r:id="rId12"/>
            </p:custDataLst>
          </p:nvPr>
        </p:nvCxnSpPr>
        <p:spPr bwMode="auto">
          <a:xfrm>
            <a:off x="3678238" y="3138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pPr>
              <a:defRPr/>
            </a:pPr>
            <a:fld id="{354564CB-848E-4F8B-A2FC-78783BB1144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mtClean="0"/>
              <a:t>Delete Code</a:t>
            </a:r>
          </a:p>
        </p:txBody>
      </p:sp>
      <p:sp>
        <p:nvSpPr>
          <p:cNvPr id="49155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990600"/>
            <a:ext cx="8534400" cy="563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1750" b="1" dirty="0">
                <a:latin typeface="Courier New" pitchFamily="49" charset="0"/>
              </a:rPr>
              <a:t>void delete(Comparable key, Node *&amp; root) 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750" b="1" dirty="0">
                <a:latin typeface="Courier New" pitchFamily="49" charset="0"/>
              </a:rPr>
              <a:t>  Node *&amp; handle(find(key, root));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750" b="1" dirty="0">
                <a:latin typeface="Courier New" pitchFamily="49" charset="0"/>
              </a:rPr>
              <a:t>  Node * </a:t>
            </a:r>
            <a:r>
              <a:rPr lang="en-US" sz="1750" b="1" dirty="0" err="1">
                <a:latin typeface="Courier New" pitchFamily="49" charset="0"/>
              </a:rPr>
              <a:t>toDelete</a:t>
            </a:r>
            <a:r>
              <a:rPr lang="en-US" sz="1750" b="1" dirty="0">
                <a:latin typeface="Courier New" pitchFamily="49" charset="0"/>
              </a:rPr>
              <a:t> = handle;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750" b="1" dirty="0">
                <a:latin typeface="Courier New" pitchFamily="49" charset="0"/>
              </a:rPr>
              <a:t>  if (handle != NULL) 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750" b="1" dirty="0">
                <a:latin typeface="Courier New" pitchFamily="49" charset="0"/>
              </a:rPr>
              <a:t>    if (handle-&gt;left == NULL) {         </a:t>
            </a:r>
            <a:r>
              <a:rPr lang="en-US" sz="1750" b="1" dirty="0">
                <a:solidFill>
                  <a:srgbClr val="FF0000"/>
                </a:solidFill>
                <a:latin typeface="Courier New" pitchFamily="49" charset="0"/>
              </a:rPr>
              <a:t>// Leaf or one child</a:t>
            </a:r>
            <a:endParaRPr lang="en-US" sz="1750" b="1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750" b="1" dirty="0">
                <a:latin typeface="Courier New" pitchFamily="49" charset="0"/>
              </a:rPr>
              <a:t>      handle = handle-&gt;right;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750" b="1" dirty="0">
                <a:latin typeface="Courier New" pitchFamily="49" charset="0"/>
              </a:rPr>
              <a:t>    } else if (handle-&gt;right == NULL) { </a:t>
            </a:r>
            <a:r>
              <a:rPr lang="en-US" sz="1750" b="1" dirty="0">
                <a:solidFill>
                  <a:srgbClr val="FF0000"/>
                </a:solidFill>
                <a:latin typeface="Courier New" pitchFamily="49" charset="0"/>
              </a:rPr>
              <a:t>// One child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750" b="1" dirty="0">
                <a:latin typeface="Courier New" pitchFamily="49" charset="0"/>
              </a:rPr>
              <a:t>      handle = handle-&gt;left;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750" b="1" dirty="0">
                <a:latin typeface="Courier New" pitchFamily="49" charset="0"/>
              </a:rPr>
              <a:t>    } else {                            </a:t>
            </a:r>
            <a:r>
              <a:rPr lang="en-US" sz="1750" b="1" dirty="0">
                <a:solidFill>
                  <a:srgbClr val="FF0000"/>
                </a:solidFill>
                <a:latin typeface="Courier New" pitchFamily="49" charset="0"/>
              </a:rPr>
              <a:t>// Two child case</a:t>
            </a:r>
            <a:endParaRPr lang="en-US" sz="1750" b="1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750" b="1" dirty="0">
                <a:latin typeface="Courier New" pitchFamily="49" charset="0"/>
              </a:rPr>
              <a:t>      Node *&amp; successor(</a:t>
            </a:r>
            <a:r>
              <a:rPr lang="en-US" sz="1750" b="1" dirty="0" err="1">
                <a:latin typeface="Courier New" pitchFamily="49" charset="0"/>
              </a:rPr>
              <a:t>succ</a:t>
            </a:r>
            <a:r>
              <a:rPr lang="en-US" sz="1750" b="1" dirty="0">
                <a:latin typeface="Courier New" pitchFamily="49" charset="0"/>
              </a:rPr>
              <a:t>(handle));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750" b="1" dirty="0">
                <a:latin typeface="Courier New" pitchFamily="49" charset="0"/>
              </a:rPr>
              <a:t>      handle-&gt;data = successor-&gt;data;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750" b="1" dirty="0">
                <a:latin typeface="Courier New" pitchFamily="49" charset="0"/>
              </a:rPr>
              <a:t>      </a:t>
            </a:r>
            <a:r>
              <a:rPr lang="en-US" sz="1750" b="1" dirty="0" err="1">
                <a:latin typeface="Courier New" pitchFamily="49" charset="0"/>
              </a:rPr>
              <a:t>toDelete</a:t>
            </a:r>
            <a:r>
              <a:rPr lang="en-US" sz="1750" b="1" dirty="0">
                <a:latin typeface="Courier New" pitchFamily="49" charset="0"/>
              </a:rPr>
              <a:t> = successor;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750" b="1" dirty="0">
                <a:latin typeface="Courier New" pitchFamily="49" charset="0"/>
              </a:rPr>
              <a:t>      successor = successor-&gt;right;     </a:t>
            </a:r>
            <a:r>
              <a:rPr lang="en-US" sz="1750" b="1" dirty="0">
                <a:solidFill>
                  <a:srgbClr val="FF0000"/>
                </a:solidFill>
                <a:latin typeface="Courier New" pitchFamily="49" charset="0"/>
              </a:rPr>
              <a:t>// </a:t>
            </a:r>
            <a:r>
              <a:rPr lang="en-US" sz="1750" b="1" dirty="0" err="1">
                <a:solidFill>
                  <a:srgbClr val="FF0000"/>
                </a:solidFill>
                <a:latin typeface="Courier New" pitchFamily="49" charset="0"/>
              </a:rPr>
              <a:t>Succ</a:t>
            </a:r>
            <a:r>
              <a:rPr lang="en-US" sz="1750" b="1" dirty="0">
                <a:solidFill>
                  <a:srgbClr val="FF0000"/>
                </a:solidFill>
                <a:latin typeface="Courier New" pitchFamily="49" charset="0"/>
              </a:rPr>
              <a:t> has &lt;= 1 child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750" b="1" dirty="0">
                <a:latin typeface="Courier New" pitchFamily="49" charset="0"/>
              </a:rPr>
              <a:t>    }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750" b="1" dirty="0" smtClean="0">
                <a:latin typeface="Courier New" pitchFamily="49" charset="0"/>
              </a:rPr>
              <a:t>    </a:t>
            </a:r>
            <a:r>
              <a:rPr lang="en-US" sz="1750" b="1" dirty="0">
                <a:latin typeface="Courier New" pitchFamily="49" charset="0"/>
              </a:rPr>
              <a:t>delete </a:t>
            </a:r>
            <a:r>
              <a:rPr lang="en-US" sz="1750" b="1" dirty="0" err="1">
                <a:latin typeface="Courier New" pitchFamily="49" charset="0"/>
              </a:rPr>
              <a:t>toDelete</a:t>
            </a:r>
            <a:r>
              <a:rPr lang="en-US" sz="1750" b="1" dirty="0" smtClean="0">
                <a:latin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750" b="1" dirty="0" smtClean="0">
                <a:latin typeface="Courier New" pitchFamily="49" charset="0"/>
              </a:rPr>
              <a:t>  </a:t>
            </a:r>
            <a:r>
              <a:rPr lang="en-US" sz="1750" b="1" dirty="0"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750" b="1" dirty="0" smtClean="0">
                <a:latin typeface="Courier New" pitchFamily="49" charset="0"/>
              </a:rPr>
              <a:t>}</a:t>
            </a:r>
            <a:endParaRPr lang="en-US" sz="1750" b="1" dirty="0">
              <a:latin typeface="Courier New" pitchFamily="49" charset="0"/>
            </a:endParaRPr>
          </a:p>
        </p:txBody>
      </p:sp>
      <p:sp>
        <p:nvSpPr>
          <p:cNvPr id="35844" name="TextBox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00250" y="5813425"/>
            <a:ext cx="67865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CA">
                <a:solidFill>
                  <a:srgbClr val="FF0000"/>
                </a:solidFill>
              </a:rPr>
              <a:t>Refs make this short and “elegant”… </a:t>
            </a:r>
            <a:br>
              <a:rPr lang="en-CA">
                <a:solidFill>
                  <a:srgbClr val="FF0000"/>
                </a:solidFill>
              </a:rPr>
            </a:br>
            <a:r>
              <a:rPr lang="en-CA">
                <a:solidFill>
                  <a:srgbClr val="FF0000"/>
                </a:solidFill>
              </a:rPr>
              <a:t>but could be done without them with a bit more work.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354564CB-848E-4F8B-A2FC-78783BB1144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Today’s Outline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>
                <a:solidFill>
                  <a:schemeClr val="bg2"/>
                </a:solidFill>
              </a:rPr>
              <a:t>Some Tree Review </a:t>
            </a:r>
            <a:br>
              <a:rPr lang="en-US" smtClean="0">
                <a:solidFill>
                  <a:schemeClr val="bg2"/>
                </a:solidFill>
              </a:rPr>
            </a:br>
            <a:r>
              <a:rPr lang="en-US" smtClean="0">
                <a:solidFill>
                  <a:schemeClr val="bg2"/>
                </a:solidFill>
              </a:rPr>
              <a:t>(here for reference, not discussed)</a:t>
            </a:r>
          </a:p>
          <a:p>
            <a:r>
              <a:rPr lang="en-US" smtClean="0">
                <a:solidFill>
                  <a:schemeClr val="bg2"/>
                </a:solidFill>
              </a:rPr>
              <a:t>Binary Trees</a:t>
            </a:r>
          </a:p>
          <a:p>
            <a:r>
              <a:rPr lang="en-US" smtClean="0">
                <a:solidFill>
                  <a:schemeClr val="bg2"/>
                </a:solidFill>
              </a:rPr>
              <a:t>Dictionary ADT</a:t>
            </a:r>
          </a:p>
          <a:p>
            <a:r>
              <a:rPr lang="en-US" smtClean="0">
                <a:solidFill>
                  <a:schemeClr val="bg2"/>
                </a:solidFill>
              </a:rPr>
              <a:t>Binary Search Trees</a:t>
            </a:r>
          </a:p>
          <a:p>
            <a:r>
              <a:rPr lang="en-US" smtClean="0">
                <a:solidFill>
                  <a:schemeClr val="bg2"/>
                </a:solidFill>
              </a:rPr>
              <a:t>Deletion</a:t>
            </a:r>
          </a:p>
          <a:p>
            <a:r>
              <a:rPr lang="en-US" smtClean="0"/>
              <a:t>Some troubling 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354564CB-848E-4F8B-A2FC-78783BB1144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Thinking about </a:t>
            </a:r>
            <a:br>
              <a:rPr lang="en-US" smtClean="0"/>
            </a:br>
            <a:r>
              <a:rPr lang="en-US" smtClean="0"/>
              <a:t>Binary Search Trees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Observations</a:t>
            </a:r>
          </a:p>
          <a:p>
            <a:pPr lvl="1"/>
            <a:r>
              <a:rPr lang="en-US" smtClean="0"/>
              <a:t>Each operation views two new elements at a time</a:t>
            </a:r>
          </a:p>
          <a:p>
            <a:pPr lvl="1"/>
            <a:r>
              <a:rPr lang="en-US" smtClean="0"/>
              <a:t>Elements (even siblings) may be scattered in memory</a:t>
            </a:r>
          </a:p>
          <a:p>
            <a:pPr lvl="1"/>
            <a:r>
              <a:rPr lang="en-US" smtClean="0"/>
              <a:t>Binary search trees are fast </a:t>
            </a:r>
            <a:r>
              <a:rPr lang="en-US" i="1" smtClean="0"/>
              <a:t>if they’re shallow</a:t>
            </a:r>
            <a:endParaRPr lang="en-US" smtClean="0"/>
          </a:p>
          <a:p>
            <a:r>
              <a:rPr lang="en-US" smtClean="0"/>
              <a:t>Realities</a:t>
            </a:r>
          </a:p>
          <a:p>
            <a:pPr lvl="1"/>
            <a:r>
              <a:rPr lang="en-US" smtClean="0"/>
              <a:t>For large data sets, disk accesses dominate runtime</a:t>
            </a:r>
          </a:p>
          <a:p>
            <a:pPr lvl="1"/>
            <a:r>
              <a:rPr lang="en-US" smtClean="0"/>
              <a:t>Some deep and some shallow BSTs exist for any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354564CB-848E-4F8B-A2FC-78783BB1144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Solutions?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Reduce disk accesses?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Keep BSTs shallow?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354564CB-848E-4F8B-A2FC-78783BB1144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To Do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 smtClean="0"/>
              <a:t>Continue readings on website!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354564CB-848E-4F8B-A2FC-78783BB1144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Coming Up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cilk_spawn</a:t>
            </a:r>
            <a:r>
              <a:rPr lang="en-US" sz="2400" dirty="0" smtClean="0"/>
              <a:t> Parallelism and Concurrency</a:t>
            </a:r>
          </a:p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cilk_spawn</a:t>
            </a:r>
            <a:r>
              <a:rPr lang="en-US" sz="2400" dirty="0"/>
              <a:t> Self-balancing Binary Search Trees</a:t>
            </a:r>
          </a:p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cilk_spawn</a:t>
            </a:r>
            <a:r>
              <a:rPr lang="en-US" sz="2400" dirty="0"/>
              <a:t> Priority Queues</a:t>
            </a:r>
          </a:p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cilk_spawn</a:t>
            </a:r>
            <a:r>
              <a:rPr lang="en-US" sz="2400" dirty="0"/>
              <a:t> </a:t>
            </a:r>
            <a:r>
              <a:rPr lang="en-US" sz="2400" dirty="0" smtClean="0"/>
              <a:t>Sorting (most likely!)</a:t>
            </a:r>
            <a:endParaRPr lang="en-US" sz="2400" dirty="0"/>
          </a:p>
          <a:p>
            <a:r>
              <a:rPr lang="en-US" sz="2400" b="1" dirty="0" smtClean="0"/>
              <a:t>Huge</a:t>
            </a:r>
            <a:r>
              <a:rPr lang="en-US" sz="2400" dirty="0" smtClean="0"/>
              <a:t> </a:t>
            </a:r>
            <a:r>
              <a:rPr lang="en-US" sz="2400" dirty="0" smtClean="0"/>
              <a:t>Search Tree Data Structure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cilk_join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cilk_join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cilk_join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cilk_join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/>
          </a:p>
        </p:txBody>
      </p:sp>
      <p:sp>
        <p:nvSpPr>
          <p:cNvPr id="40964" name="TextBox 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732588" y="1024905"/>
            <a:ext cx="241141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 sz="2000" dirty="0">
                <a:solidFill>
                  <a:srgbClr val="FF0000"/>
                </a:solidFill>
              </a:rPr>
              <a:t>Spawns parallel task.</a:t>
            </a:r>
            <a:br>
              <a:rPr lang="en-CA" sz="2000" dirty="0">
                <a:solidFill>
                  <a:srgbClr val="FF0000"/>
                </a:solidFill>
              </a:rPr>
            </a:br>
            <a:r>
              <a:rPr lang="en-CA" sz="2000" dirty="0">
                <a:solidFill>
                  <a:srgbClr val="FF0000"/>
                </a:solidFill>
              </a:rPr>
              <a:t>Since we have only one classroom, one </a:t>
            </a:r>
            <a:r>
              <a:rPr lang="en-CA" sz="2000" dirty="0" smtClean="0">
                <a:solidFill>
                  <a:srgbClr val="FF0000"/>
                </a:solidFill>
              </a:rPr>
              <a:t>of these goes first!</a:t>
            </a:r>
            <a:endParaRPr lang="en-CA" sz="2000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354564CB-848E-4F8B-A2FC-78783BB1144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Representation</a:t>
            </a:r>
          </a:p>
        </p:txBody>
      </p:sp>
      <p:grpSp>
        <p:nvGrpSpPr>
          <p:cNvPr id="5123" name="Group 1028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981200" y="1676400"/>
            <a:ext cx="1066800" cy="933450"/>
            <a:chOff x="2256" y="3408"/>
            <a:chExt cx="768" cy="672"/>
          </a:xfrm>
        </p:grpSpPr>
        <p:sp>
          <p:nvSpPr>
            <p:cNvPr id="5195" name="Rectangle 1029"/>
            <p:cNvSpPr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>
              <a:off x="2256" y="3408"/>
              <a:ext cx="7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5196" name="Rectangle 1030"/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2640" y="3744"/>
              <a:ext cx="38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right </a:t>
              </a:r>
            </a:p>
            <a:p>
              <a:pPr algn="ctr"/>
              <a:r>
                <a:rPr lang="en-US" sz="1600"/>
                <a:t>pointer</a:t>
              </a:r>
            </a:p>
          </p:txBody>
        </p:sp>
        <p:sp>
          <p:nvSpPr>
            <p:cNvPr id="5197" name="Rectangle 1031"/>
            <p:cNvSpPr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2256" y="3744"/>
              <a:ext cx="38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left</a:t>
              </a:r>
            </a:p>
            <a:p>
              <a:pPr algn="ctr"/>
              <a:r>
                <a:rPr lang="en-US" sz="1600"/>
                <a:t>pointer</a:t>
              </a:r>
            </a:p>
          </p:txBody>
        </p:sp>
      </p:grpSp>
      <p:sp>
        <p:nvSpPr>
          <p:cNvPr id="5124" name="Oval 1043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6913563" y="3929063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cxnSp>
        <p:nvCxnSpPr>
          <p:cNvPr id="5125" name="AutoShape 1044"/>
          <p:cNvCxnSpPr>
            <a:cxnSpLocks noChangeShapeType="1"/>
            <a:stCxn id="5124" idx="3"/>
            <a:endCxn id="5127" idx="0"/>
          </p:cNvCxnSpPr>
          <p:nvPr>
            <p:custDataLst>
              <p:tags r:id="rId4"/>
            </p:custDataLst>
          </p:nvPr>
        </p:nvCxnSpPr>
        <p:spPr bwMode="auto">
          <a:xfrm flipH="1">
            <a:off x="6499225" y="4338638"/>
            <a:ext cx="481013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AutoShape 1045"/>
          <p:cNvCxnSpPr>
            <a:cxnSpLocks noChangeShapeType="1"/>
            <a:stCxn id="5124" idx="5"/>
            <a:endCxn id="5132" idx="0"/>
          </p:cNvCxnSpPr>
          <p:nvPr>
            <p:custDataLst>
              <p:tags r:id="rId5"/>
            </p:custDataLst>
          </p:nvPr>
        </p:nvCxnSpPr>
        <p:spPr bwMode="auto">
          <a:xfrm>
            <a:off x="7304088" y="4338638"/>
            <a:ext cx="481012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7" name="Oval 1046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6270625" y="4843463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5128" name="Oval 1047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5737225" y="5681663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5129" name="Oval 1048"/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6804025" y="5681663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cxnSp>
        <p:nvCxnSpPr>
          <p:cNvPr id="5130" name="AutoShape 1049"/>
          <p:cNvCxnSpPr>
            <a:cxnSpLocks noChangeShapeType="1"/>
            <a:stCxn id="5127" idx="5"/>
            <a:endCxn id="5129" idx="0"/>
          </p:cNvCxnSpPr>
          <p:nvPr>
            <p:custDataLst>
              <p:tags r:id="rId9"/>
            </p:custDataLst>
          </p:nvPr>
        </p:nvCxnSpPr>
        <p:spPr bwMode="auto">
          <a:xfrm>
            <a:off x="6661150" y="5253038"/>
            <a:ext cx="371475" cy="409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1" name="AutoShape 1050"/>
          <p:cNvCxnSpPr>
            <a:cxnSpLocks noChangeShapeType="1"/>
            <a:stCxn id="5127" idx="3"/>
            <a:endCxn id="5128" idx="0"/>
          </p:cNvCxnSpPr>
          <p:nvPr>
            <p:custDataLst>
              <p:tags r:id="rId10"/>
            </p:custDataLst>
          </p:nvPr>
        </p:nvCxnSpPr>
        <p:spPr bwMode="auto">
          <a:xfrm flipH="1">
            <a:off x="5965825" y="5253038"/>
            <a:ext cx="371475" cy="409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2" name="Oval 1051"/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7556500" y="4843463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5133" name="Oval 1052"/>
          <p:cNvSpPr>
            <a:spLocks noChangeAspect="1" noChangeArrowheads="1"/>
          </p:cNvSpPr>
          <p:nvPr>
            <p:custDataLst>
              <p:tags r:id="rId12"/>
            </p:custDataLst>
          </p:nvPr>
        </p:nvSpPr>
        <p:spPr bwMode="auto">
          <a:xfrm>
            <a:off x="7556500" y="5681663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cxnSp>
        <p:nvCxnSpPr>
          <p:cNvPr id="5134" name="AutoShape 1053"/>
          <p:cNvCxnSpPr>
            <a:cxnSpLocks noChangeShapeType="1"/>
            <a:stCxn id="5132" idx="4"/>
            <a:endCxn id="5133" idx="0"/>
          </p:cNvCxnSpPr>
          <p:nvPr>
            <p:custDataLst>
              <p:tags r:id="rId13"/>
            </p:custDataLst>
          </p:nvPr>
        </p:nvCxnSpPr>
        <p:spPr bwMode="auto">
          <a:xfrm>
            <a:off x="7785100" y="5319713"/>
            <a:ext cx="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AutoShape 1054"/>
          <p:cNvCxnSpPr>
            <a:cxnSpLocks noChangeShapeType="1"/>
            <a:stCxn id="5133" idx="3"/>
          </p:cNvCxnSpPr>
          <p:nvPr>
            <p:custDataLst>
              <p:tags r:id="rId14"/>
            </p:custDataLst>
          </p:nvPr>
        </p:nvCxnSpPr>
        <p:spPr bwMode="auto">
          <a:xfrm flipH="1">
            <a:off x="7212013" y="6091238"/>
            <a:ext cx="411162" cy="409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1055"/>
          <p:cNvCxnSpPr>
            <a:cxnSpLocks noChangeShapeType="1"/>
            <a:stCxn id="5133" idx="5"/>
          </p:cNvCxnSpPr>
          <p:nvPr>
            <p:custDataLst>
              <p:tags r:id="rId15"/>
            </p:custDataLst>
          </p:nvPr>
        </p:nvCxnSpPr>
        <p:spPr bwMode="auto">
          <a:xfrm>
            <a:off x="7947025" y="6091238"/>
            <a:ext cx="411163" cy="409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37" name="Group 1060"/>
          <p:cNvGrpSpPr>
            <a:grpSpLocks/>
          </p:cNvGrpSpPr>
          <p:nvPr>
            <p:custDataLst>
              <p:tags r:id="rId16"/>
            </p:custDataLst>
          </p:nvPr>
        </p:nvGrpSpPr>
        <p:grpSpPr bwMode="auto">
          <a:xfrm>
            <a:off x="838200" y="3105150"/>
            <a:ext cx="1066800" cy="933450"/>
            <a:chOff x="2256" y="3408"/>
            <a:chExt cx="768" cy="672"/>
          </a:xfrm>
        </p:grpSpPr>
        <p:sp>
          <p:nvSpPr>
            <p:cNvPr id="5192" name="Rectangle 1061"/>
            <p:cNvSpPr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2256" y="3408"/>
              <a:ext cx="7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5193" name="Rectangle 1062"/>
            <p:cNvSpPr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2640" y="3744"/>
              <a:ext cx="38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right </a:t>
              </a:r>
            </a:p>
            <a:p>
              <a:pPr algn="ctr"/>
              <a:r>
                <a:rPr lang="en-US" sz="1600"/>
                <a:t>pointer</a:t>
              </a:r>
            </a:p>
          </p:txBody>
        </p:sp>
        <p:sp>
          <p:nvSpPr>
            <p:cNvPr id="5194" name="Rectangle 1063"/>
            <p:cNvSpPr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2256" y="3744"/>
              <a:ext cx="38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left</a:t>
              </a:r>
            </a:p>
            <a:p>
              <a:pPr algn="ctr"/>
              <a:r>
                <a:rPr lang="en-US" sz="1600"/>
                <a:t>pointer</a:t>
              </a:r>
            </a:p>
          </p:txBody>
        </p:sp>
      </p:grpSp>
      <p:grpSp>
        <p:nvGrpSpPr>
          <p:cNvPr id="5138" name="Group 1064"/>
          <p:cNvGrpSpPr>
            <a:grpSpLocks/>
          </p:cNvGrpSpPr>
          <p:nvPr>
            <p:custDataLst>
              <p:tags r:id="rId17"/>
            </p:custDataLst>
          </p:nvPr>
        </p:nvGrpSpPr>
        <p:grpSpPr bwMode="auto">
          <a:xfrm>
            <a:off x="3048000" y="3124200"/>
            <a:ext cx="1066800" cy="933450"/>
            <a:chOff x="2256" y="3408"/>
            <a:chExt cx="768" cy="672"/>
          </a:xfrm>
        </p:grpSpPr>
        <p:sp>
          <p:nvSpPr>
            <p:cNvPr id="5189" name="Rectangle 1065"/>
            <p:cNvSpPr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2256" y="3408"/>
              <a:ext cx="7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5190" name="Rectangle 1066"/>
            <p:cNvSpPr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2640" y="3744"/>
              <a:ext cx="38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right </a:t>
              </a:r>
            </a:p>
            <a:p>
              <a:pPr algn="ctr"/>
              <a:r>
                <a:rPr lang="en-US" sz="1600"/>
                <a:t>pointer</a:t>
              </a:r>
            </a:p>
          </p:txBody>
        </p:sp>
        <p:sp>
          <p:nvSpPr>
            <p:cNvPr id="5191" name="Rectangle 1067"/>
            <p:cNvSpPr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2256" y="3744"/>
              <a:ext cx="38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left</a:t>
              </a:r>
            </a:p>
            <a:p>
              <a:pPr algn="ctr"/>
              <a:r>
                <a:rPr lang="en-US" sz="1600"/>
                <a:t>pointer</a:t>
              </a:r>
            </a:p>
          </p:txBody>
        </p:sp>
      </p:grpSp>
      <p:grpSp>
        <p:nvGrpSpPr>
          <p:cNvPr id="5139" name="Group 1068"/>
          <p:cNvGrpSpPr>
            <a:grpSpLocks/>
          </p:cNvGrpSpPr>
          <p:nvPr>
            <p:custDataLst>
              <p:tags r:id="rId18"/>
            </p:custDataLst>
          </p:nvPr>
        </p:nvGrpSpPr>
        <p:grpSpPr bwMode="auto">
          <a:xfrm>
            <a:off x="152400" y="4705350"/>
            <a:ext cx="1066800" cy="933450"/>
            <a:chOff x="2256" y="3408"/>
            <a:chExt cx="768" cy="672"/>
          </a:xfrm>
        </p:grpSpPr>
        <p:sp>
          <p:nvSpPr>
            <p:cNvPr id="5186" name="Rectangle 1069"/>
            <p:cNvSpPr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2256" y="3408"/>
              <a:ext cx="7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5187" name="Rectangle 1070"/>
            <p:cNvSpPr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2640" y="3744"/>
              <a:ext cx="38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right </a:t>
              </a:r>
            </a:p>
            <a:p>
              <a:pPr algn="ctr"/>
              <a:r>
                <a:rPr lang="en-US" sz="1600"/>
                <a:t>pointer</a:t>
              </a:r>
            </a:p>
          </p:txBody>
        </p:sp>
        <p:sp>
          <p:nvSpPr>
            <p:cNvPr id="5188" name="Rectangle 1071"/>
            <p:cNvSpPr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2256" y="3744"/>
              <a:ext cx="38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left</a:t>
              </a:r>
            </a:p>
            <a:p>
              <a:pPr algn="ctr"/>
              <a:r>
                <a:rPr lang="en-US" sz="1600"/>
                <a:t>pointer</a:t>
              </a:r>
            </a:p>
          </p:txBody>
        </p:sp>
      </p:grpSp>
      <p:grpSp>
        <p:nvGrpSpPr>
          <p:cNvPr id="5140" name="Group 1072"/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1524000" y="4724400"/>
            <a:ext cx="1066800" cy="933450"/>
            <a:chOff x="2256" y="3408"/>
            <a:chExt cx="768" cy="672"/>
          </a:xfrm>
        </p:grpSpPr>
        <p:sp>
          <p:nvSpPr>
            <p:cNvPr id="5183" name="Rectangle 1073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2256" y="3408"/>
              <a:ext cx="7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5184" name="Rectangle 1074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2640" y="3744"/>
              <a:ext cx="38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right </a:t>
              </a:r>
            </a:p>
            <a:p>
              <a:pPr algn="ctr"/>
              <a:r>
                <a:rPr lang="en-US" sz="1600"/>
                <a:t>pointer</a:t>
              </a:r>
            </a:p>
          </p:txBody>
        </p:sp>
        <p:sp>
          <p:nvSpPr>
            <p:cNvPr id="5185" name="Rectangle 1075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2256" y="3744"/>
              <a:ext cx="38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left</a:t>
              </a:r>
            </a:p>
            <a:p>
              <a:pPr algn="ctr"/>
              <a:r>
                <a:rPr lang="en-US" sz="1600"/>
                <a:t>pointer</a:t>
              </a:r>
            </a:p>
          </p:txBody>
        </p:sp>
      </p:grpSp>
      <p:grpSp>
        <p:nvGrpSpPr>
          <p:cNvPr id="5141" name="Group 1076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3429000" y="4724400"/>
            <a:ext cx="1066800" cy="933450"/>
            <a:chOff x="2256" y="3408"/>
            <a:chExt cx="768" cy="672"/>
          </a:xfrm>
        </p:grpSpPr>
        <p:sp>
          <p:nvSpPr>
            <p:cNvPr id="5180" name="Rectangle 1077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2256" y="3408"/>
              <a:ext cx="7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5181" name="Rectangle 1078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2640" y="3744"/>
              <a:ext cx="38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right </a:t>
              </a:r>
            </a:p>
            <a:p>
              <a:pPr algn="ctr"/>
              <a:r>
                <a:rPr lang="en-US" sz="1600"/>
                <a:t>pointer</a:t>
              </a:r>
            </a:p>
          </p:txBody>
        </p:sp>
        <p:sp>
          <p:nvSpPr>
            <p:cNvPr id="5182" name="Rectangle 1079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2256" y="3744"/>
              <a:ext cx="38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left</a:t>
              </a:r>
            </a:p>
            <a:p>
              <a:pPr algn="ctr"/>
              <a:r>
                <a:rPr lang="en-US" sz="1600"/>
                <a:t>pointer</a:t>
              </a:r>
            </a:p>
          </p:txBody>
        </p:sp>
      </p:grpSp>
      <p:cxnSp>
        <p:nvCxnSpPr>
          <p:cNvPr id="5142" name="AutoShape 1080"/>
          <p:cNvCxnSpPr>
            <a:cxnSpLocks noChangeShapeType="1"/>
            <a:stCxn id="5196" idx="2"/>
            <a:endCxn id="5189" idx="0"/>
          </p:cNvCxnSpPr>
          <p:nvPr>
            <p:custDataLst>
              <p:tags r:id="rId21"/>
            </p:custDataLst>
          </p:nvPr>
        </p:nvCxnSpPr>
        <p:spPr bwMode="auto">
          <a:xfrm>
            <a:off x="2781300" y="2609850"/>
            <a:ext cx="800100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3" name="AutoShape 1081"/>
          <p:cNvCxnSpPr>
            <a:cxnSpLocks noChangeShapeType="1"/>
            <a:stCxn id="5197" idx="2"/>
            <a:endCxn id="5192" idx="0"/>
          </p:cNvCxnSpPr>
          <p:nvPr>
            <p:custDataLst>
              <p:tags r:id="rId22"/>
            </p:custDataLst>
          </p:nvPr>
        </p:nvCxnSpPr>
        <p:spPr bwMode="auto">
          <a:xfrm flipH="1">
            <a:off x="1371600" y="2609850"/>
            <a:ext cx="876300" cy="495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4" name="AutoShape 1082"/>
          <p:cNvCxnSpPr>
            <a:cxnSpLocks noChangeShapeType="1"/>
            <a:stCxn id="5194" idx="2"/>
            <a:endCxn id="5186" idx="0"/>
          </p:cNvCxnSpPr>
          <p:nvPr>
            <p:custDataLst>
              <p:tags r:id="rId23"/>
            </p:custDataLst>
          </p:nvPr>
        </p:nvCxnSpPr>
        <p:spPr bwMode="auto">
          <a:xfrm flipH="1">
            <a:off x="685800" y="4038600"/>
            <a:ext cx="41910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5" name="AutoShape 1083"/>
          <p:cNvCxnSpPr>
            <a:cxnSpLocks noChangeShapeType="1"/>
            <a:stCxn id="5193" idx="2"/>
            <a:endCxn id="5183" idx="0"/>
          </p:cNvCxnSpPr>
          <p:nvPr>
            <p:custDataLst>
              <p:tags r:id="rId24"/>
            </p:custDataLst>
          </p:nvPr>
        </p:nvCxnSpPr>
        <p:spPr bwMode="auto">
          <a:xfrm>
            <a:off x="1638300" y="4038600"/>
            <a:ext cx="4191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6" name="AutoShape 1084"/>
          <p:cNvCxnSpPr>
            <a:cxnSpLocks noChangeShapeType="1"/>
            <a:stCxn id="5188" idx="2"/>
            <a:endCxn id="5179" idx="0"/>
          </p:cNvCxnSpPr>
          <p:nvPr>
            <p:custDataLst>
              <p:tags r:id="rId25"/>
            </p:custDataLst>
          </p:nvPr>
        </p:nvCxnSpPr>
        <p:spPr bwMode="auto">
          <a:xfrm flipH="1">
            <a:off x="342900" y="56388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47" name="Group 1090"/>
          <p:cNvGrpSpPr>
            <a:grpSpLocks/>
          </p:cNvGrpSpPr>
          <p:nvPr>
            <p:custDataLst>
              <p:tags r:id="rId26"/>
            </p:custDataLst>
          </p:nvPr>
        </p:nvGrpSpPr>
        <p:grpSpPr bwMode="auto">
          <a:xfrm>
            <a:off x="152400" y="6172200"/>
            <a:ext cx="381000" cy="152400"/>
            <a:chOff x="96" y="3888"/>
            <a:chExt cx="240" cy="96"/>
          </a:xfrm>
        </p:grpSpPr>
        <p:sp>
          <p:nvSpPr>
            <p:cNvPr id="5176" name="Line 1085"/>
            <p:cNvSpPr>
              <a:spLocks noChangeShapeType="1"/>
            </p:cNvSpPr>
            <p:nvPr>
              <p:custDataLst>
                <p:tags r:id="rId56"/>
              </p:custDataLst>
            </p:nvPr>
          </p:nvSpPr>
          <p:spPr bwMode="auto">
            <a:xfrm>
              <a:off x="96" y="38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177" name="Line 1086"/>
            <p:cNvSpPr>
              <a:spLocks noChangeShapeType="1"/>
            </p:cNvSpPr>
            <p:nvPr>
              <p:custDataLst>
                <p:tags r:id="rId57"/>
              </p:custDataLst>
            </p:nvPr>
          </p:nvSpPr>
          <p:spPr bwMode="auto">
            <a:xfrm>
              <a:off x="144" y="39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178" name="Line 1087"/>
            <p:cNvSpPr>
              <a:spLocks noChangeShapeType="1"/>
            </p:cNvSpPr>
            <p:nvPr>
              <p:custDataLst>
                <p:tags r:id="rId58"/>
              </p:custDataLst>
            </p:nvPr>
          </p:nvSpPr>
          <p:spPr bwMode="auto">
            <a:xfrm>
              <a:off x="192" y="398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179" name="Rectangle 1089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96" y="3888"/>
              <a:ext cx="2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5148" name="Group 1091"/>
          <p:cNvGrpSpPr>
            <a:grpSpLocks/>
          </p:cNvGrpSpPr>
          <p:nvPr>
            <p:custDataLst>
              <p:tags r:id="rId27"/>
            </p:custDataLst>
          </p:nvPr>
        </p:nvGrpSpPr>
        <p:grpSpPr bwMode="auto">
          <a:xfrm>
            <a:off x="838200" y="6172200"/>
            <a:ext cx="381000" cy="152400"/>
            <a:chOff x="96" y="3888"/>
            <a:chExt cx="240" cy="96"/>
          </a:xfrm>
        </p:grpSpPr>
        <p:sp>
          <p:nvSpPr>
            <p:cNvPr id="5172" name="Line 1092"/>
            <p:cNvSpPr>
              <a:spLocks noChangeShapeType="1"/>
            </p:cNvSpPr>
            <p:nvPr>
              <p:custDataLst>
                <p:tags r:id="rId52"/>
              </p:custDataLst>
            </p:nvPr>
          </p:nvSpPr>
          <p:spPr bwMode="auto">
            <a:xfrm>
              <a:off x="96" y="38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173" name="Line 1093"/>
            <p:cNvSpPr>
              <a:spLocks noChangeShapeType="1"/>
            </p:cNvSpPr>
            <p:nvPr>
              <p:custDataLst>
                <p:tags r:id="rId53"/>
              </p:custDataLst>
            </p:nvPr>
          </p:nvSpPr>
          <p:spPr bwMode="auto">
            <a:xfrm>
              <a:off x="144" y="39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174" name="Line 1094"/>
            <p:cNvSpPr>
              <a:spLocks noChangeShapeType="1"/>
            </p:cNvSpPr>
            <p:nvPr>
              <p:custDataLst>
                <p:tags r:id="rId54"/>
              </p:custDataLst>
            </p:nvPr>
          </p:nvSpPr>
          <p:spPr bwMode="auto">
            <a:xfrm>
              <a:off x="192" y="398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175" name="Rectangle 1095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96" y="3888"/>
              <a:ext cx="2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5149" name="Group 1096"/>
          <p:cNvGrpSpPr>
            <a:grpSpLocks/>
          </p:cNvGrpSpPr>
          <p:nvPr>
            <p:custDataLst>
              <p:tags r:id="rId28"/>
            </p:custDataLst>
          </p:nvPr>
        </p:nvGrpSpPr>
        <p:grpSpPr bwMode="auto">
          <a:xfrm>
            <a:off x="1447800" y="6172200"/>
            <a:ext cx="381000" cy="152400"/>
            <a:chOff x="96" y="3888"/>
            <a:chExt cx="240" cy="96"/>
          </a:xfrm>
        </p:grpSpPr>
        <p:sp>
          <p:nvSpPr>
            <p:cNvPr id="5168" name="Line 1097"/>
            <p:cNvSpPr>
              <a:spLocks noChangeShapeType="1"/>
            </p:cNvSpPr>
            <p:nvPr>
              <p:custDataLst>
                <p:tags r:id="rId48"/>
              </p:custDataLst>
            </p:nvPr>
          </p:nvSpPr>
          <p:spPr bwMode="auto">
            <a:xfrm>
              <a:off x="96" y="38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169" name="Line 1098"/>
            <p:cNvSpPr>
              <a:spLocks noChangeShapeType="1"/>
            </p:cNvSpPr>
            <p:nvPr>
              <p:custDataLst>
                <p:tags r:id="rId49"/>
              </p:custDataLst>
            </p:nvPr>
          </p:nvSpPr>
          <p:spPr bwMode="auto">
            <a:xfrm>
              <a:off x="144" y="39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170" name="Line 1099"/>
            <p:cNvSpPr>
              <a:spLocks noChangeShapeType="1"/>
            </p:cNvSpPr>
            <p:nvPr>
              <p:custDataLst>
                <p:tags r:id="rId50"/>
              </p:custDataLst>
            </p:nvPr>
          </p:nvSpPr>
          <p:spPr bwMode="auto">
            <a:xfrm>
              <a:off x="192" y="398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171" name="Rectangle 1100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96" y="3888"/>
              <a:ext cx="2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5150" name="Group 1101"/>
          <p:cNvGrpSpPr>
            <a:grpSpLocks/>
          </p:cNvGrpSpPr>
          <p:nvPr>
            <p:custDataLst>
              <p:tags r:id="rId29"/>
            </p:custDataLst>
          </p:nvPr>
        </p:nvGrpSpPr>
        <p:grpSpPr bwMode="auto">
          <a:xfrm>
            <a:off x="2286000" y="6172200"/>
            <a:ext cx="381000" cy="152400"/>
            <a:chOff x="96" y="3888"/>
            <a:chExt cx="240" cy="96"/>
          </a:xfrm>
        </p:grpSpPr>
        <p:sp>
          <p:nvSpPr>
            <p:cNvPr id="5164" name="Line 1102"/>
            <p:cNvSpPr>
              <a:spLocks noChangeShapeType="1"/>
            </p:cNvSpPr>
            <p:nvPr>
              <p:custDataLst>
                <p:tags r:id="rId44"/>
              </p:custDataLst>
            </p:nvPr>
          </p:nvSpPr>
          <p:spPr bwMode="auto">
            <a:xfrm>
              <a:off x="96" y="38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165" name="Line 1103"/>
            <p:cNvSpPr>
              <a:spLocks noChangeShapeType="1"/>
            </p:cNvSpPr>
            <p:nvPr>
              <p:custDataLst>
                <p:tags r:id="rId45"/>
              </p:custDataLst>
            </p:nvPr>
          </p:nvSpPr>
          <p:spPr bwMode="auto">
            <a:xfrm>
              <a:off x="144" y="39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166" name="Line 1104"/>
            <p:cNvSpPr>
              <a:spLocks noChangeShapeType="1"/>
            </p:cNvSpPr>
            <p:nvPr>
              <p:custDataLst>
                <p:tags r:id="rId46"/>
              </p:custDataLst>
            </p:nvPr>
          </p:nvSpPr>
          <p:spPr bwMode="auto">
            <a:xfrm>
              <a:off x="192" y="398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167" name="Rectangle 1105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96" y="3888"/>
              <a:ext cx="2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5151" name="Group 1106"/>
          <p:cNvGrpSpPr>
            <a:grpSpLocks/>
          </p:cNvGrpSpPr>
          <p:nvPr>
            <p:custDataLst>
              <p:tags r:id="rId30"/>
            </p:custDataLst>
          </p:nvPr>
        </p:nvGrpSpPr>
        <p:grpSpPr bwMode="auto">
          <a:xfrm>
            <a:off x="2819400" y="4724400"/>
            <a:ext cx="381000" cy="152400"/>
            <a:chOff x="96" y="3888"/>
            <a:chExt cx="240" cy="96"/>
          </a:xfrm>
        </p:grpSpPr>
        <p:sp>
          <p:nvSpPr>
            <p:cNvPr id="5160" name="Line 1107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>
              <a:off x="96" y="38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161" name="Line 1108"/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>
              <a:off x="144" y="39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162" name="Line 1109"/>
            <p:cNvSpPr>
              <a:spLocks noChangeShapeType="1"/>
            </p:cNvSpPr>
            <p:nvPr>
              <p:custDataLst>
                <p:tags r:id="rId42"/>
              </p:custDataLst>
            </p:nvPr>
          </p:nvSpPr>
          <p:spPr bwMode="auto">
            <a:xfrm>
              <a:off x="192" y="398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163" name="Rectangle 1110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96" y="3888"/>
              <a:ext cx="2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cxnSp>
        <p:nvCxnSpPr>
          <p:cNvPr id="5152" name="AutoShape 1111"/>
          <p:cNvCxnSpPr>
            <a:cxnSpLocks noChangeShapeType="1"/>
            <a:stCxn id="5191" idx="2"/>
            <a:endCxn id="5163" idx="0"/>
          </p:cNvCxnSpPr>
          <p:nvPr>
            <p:custDataLst>
              <p:tags r:id="rId31"/>
            </p:custDataLst>
          </p:nvPr>
        </p:nvCxnSpPr>
        <p:spPr bwMode="auto">
          <a:xfrm flipH="1">
            <a:off x="3009900" y="4057650"/>
            <a:ext cx="30480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3" name="AutoShape 1112"/>
          <p:cNvCxnSpPr>
            <a:cxnSpLocks noChangeShapeType="1"/>
            <a:stCxn id="5187" idx="2"/>
            <a:endCxn id="5175" idx="0"/>
          </p:cNvCxnSpPr>
          <p:nvPr>
            <p:custDataLst>
              <p:tags r:id="rId32"/>
            </p:custDataLst>
          </p:nvPr>
        </p:nvCxnSpPr>
        <p:spPr bwMode="auto">
          <a:xfrm>
            <a:off x="952500" y="56388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4" name="AutoShape 1113"/>
          <p:cNvCxnSpPr>
            <a:cxnSpLocks noChangeShapeType="1"/>
            <a:stCxn id="5185" idx="2"/>
            <a:endCxn id="5171" idx="0"/>
          </p:cNvCxnSpPr>
          <p:nvPr>
            <p:custDataLst>
              <p:tags r:id="rId33"/>
            </p:custDataLst>
          </p:nvPr>
        </p:nvCxnSpPr>
        <p:spPr bwMode="auto">
          <a:xfrm flipH="1">
            <a:off x="1638300" y="5657850"/>
            <a:ext cx="152400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5" name="AutoShape 1114"/>
          <p:cNvCxnSpPr>
            <a:cxnSpLocks noChangeShapeType="1"/>
            <a:stCxn id="5184" idx="2"/>
            <a:endCxn id="5167" idx="0"/>
          </p:cNvCxnSpPr>
          <p:nvPr>
            <p:custDataLst>
              <p:tags r:id="rId34"/>
            </p:custDataLst>
          </p:nvPr>
        </p:nvCxnSpPr>
        <p:spPr bwMode="auto">
          <a:xfrm>
            <a:off x="2324100" y="5657850"/>
            <a:ext cx="152400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6" name="AutoShape 1115"/>
          <p:cNvCxnSpPr>
            <a:cxnSpLocks noChangeShapeType="1"/>
            <a:stCxn id="5190" idx="2"/>
            <a:endCxn id="5180" idx="0"/>
          </p:cNvCxnSpPr>
          <p:nvPr>
            <p:custDataLst>
              <p:tags r:id="rId35"/>
            </p:custDataLst>
          </p:nvPr>
        </p:nvCxnSpPr>
        <p:spPr bwMode="auto">
          <a:xfrm>
            <a:off x="3848100" y="4057650"/>
            <a:ext cx="11430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7" name="AutoShape 1116"/>
          <p:cNvCxnSpPr>
            <a:cxnSpLocks noChangeShapeType="1"/>
            <a:stCxn id="5182" idx="2"/>
          </p:cNvCxnSpPr>
          <p:nvPr>
            <p:custDataLst>
              <p:tags r:id="rId36"/>
            </p:custDataLst>
          </p:nvPr>
        </p:nvCxnSpPr>
        <p:spPr bwMode="auto">
          <a:xfrm flipH="1">
            <a:off x="3352800" y="5657850"/>
            <a:ext cx="342900" cy="1047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8" name="AutoShape 1117"/>
          <p:cNvCxnSpPr>
            <a:cxnSpLocks noChangeShapeType="1"/>
            <a:stCxn id="5181" idx="2"/>
          </p:cNvCxnSpPr>
          <p:nvPr>
            <p:custDataLst>
              <p:tags r:id="rId37"/>
            </p:custDataLst>
          </p:nvPr>
        </p:nvCxnSpPr>
        <p:spPr bwMode="auto">
          <a:xfrm>
            <a:off x="4229100" y="5657850"/>
            <a:ext cx="342900" cy="971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59" name="TextBox 78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5711825" y="1633538"/>
            <a:ext cx="249237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 sz="2000" b="1">
                <a:latin typeface="Courier New" pitchFamily="49" charset="0"/>
                <a:cs typeface="Courier New" pitchFamily="49" charset="0"/>
              </a:rPr>
              <a:t>struct Node {</a:t>
            </a:r>
          </a:p>
          <a:p>
            <a:r>
              <a:rPr lang="en-CA" sz="2000" b="1">
                <a:latin typeface="Courier New" pitchFamily="49" charset="0"/>
                <a:cs typeface="Courier New" pitchFamily="49" charset="0"/>
              </a:rPr>
              <a:t>  KTYPE key;</a:t>
            </a:r>
          </a:p>
          <a:p>
            <a:r>
              <a:rPr lang="en-CA" sz="2000" b="1">
                <a:latin typeface="Courier New" pitchFamily="49" charset="0"/>
                <a:cs typeface="Courier New" pitchFamily="49" charset="0"/>
              </a:rPr>
              <a:t>  DTYPE data;</a:t>
            </a:r>
          </a:p>
          <a:p>
            <a:r>
              <a:rPr lang="en-CA" sz="2000" b="1">
                <a:latin typeface="Courier New" pitchFamily="49" charset="0"/>
                <a:cs typeface="Courier New" pitchFamily="49" charset="0"/>
              </a:rPr>
              <a:t>  Node * left;</a:t>
            </a:r>
          </a:p>
          <a:p>
            <a:r>
              <a:rPr lang="en-CA" sz="2000" b="1">
                <a:latin typeface="Courier New" pitchFamily="49" charset="0"/>
                <a:cs typeface="Courier New" pitchFamily="49" charset="0"/>
              </a:rPr>
              <a:t>  Node * right;</a:t>
            </a:r>
          </a:p>
          <a:p>
            <a:r>
              <a:rPr lang="en-CA" sz="2000" b="1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9"/>
            </p:custDataLst>
          </p:nvPr>
        </p:nvSpPr>
        <p:spPr/>
        <p:txBody>
          <a:bodyPr/>
          <a:lstStyle/>
          <a:p>
            <a:pPr>
              <a:defRPr/>
            </a:pPr>
            <a:fld id="{354564CB-848E-4F8B-A2FC-78783BB1144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Today’s 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>
                <a:solidFill>
                  <a:schemeClr val="bg2"/>
                </a:solidFill>
              </a:rPr>
              <a:t>Binary Trees</a:t>
            </a:r>
          </a:p>
          <a:p>
            <a:r>
              <a:rPr lang="en-US" smtClean="0"/>
              <a:t>Dictionary ADT</a:t>
            </a:r>
          </a:p>
          <a:p>
            <a:r>
              <a:rPr lang="en-US" smtClean="0"/>
              <a:t>Binary Search Trees</a:t>
            </a:r>
          </a:p>
          <a:p>
            <a:r>
              <a:rPr lang="en-US" smtClean="0"/>
              <a:t>Deletion</a:t>
            </a:r>
          </a:p>
          <a:p>
            <a:r>
              <a:rPr lang="en-US" smtClean="0"/>
              <a:t>Some troubling 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354564CB-848E-4F8B-A2FC-78783BB1144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What We Can Do So Far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1219200" y="1981200"/>
            <a:ext cx="3810000" cy="4114800"/>
          </a:xfrm>
        </p:spPr>
        <p:txBody>
          <a:bodyPr/>
          <a:lstStyle/>
          <a:p>
            <a:r>
              <a:rPr lang="en-US" sz="2400" smtClean="0"/>
              <a:t>Stack</a:t>
            </a:r>
          </a:p>
          <a:p>
            <a:pPr lvl="1"/>
            <a:r>
              <a:rPr lang="en-US" sz="2000" smtClean="0"/>
              <a:t>Push</a:t>
            </a:r>
          </a:p>
          <a:p>
            <a:pPr lvl="1"/>
            <a:r>
              <a:rPr lang="en-US" sz="2000" smtClean="0"/>
              <a:t>Pop</a:t>
            </a:r>
          </a:p>
          <a:p>
            <a:r>
              <a:rPr lang="en-US" sz="2400" smtClean="0"/>
              <a:t>Queue</a:t>
            </a:r>
          </a:p>
          <a:p>
            <a:pPr lvl="1"/>
            <a:r>
              <a:rPr lang="en-US" sz="2000" smtClean="0"/>
              <a:t>Enqueue</a:t>
            </a:r>
          </a:p>
          <a:p>
            <a:pPr lvl="1"/>
            <a:r>
              <a:rPr lang="en-US" sz="2000" smtClean="0"/>
              <a:t>Dequeue</a:t>
            </a:r>
          </a:p>
        </p:txBody>
      </p:sp>
      <p:sp>
        <p:nvSpPr>
          <p:cNvPr id="7172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24163" y="5181600"/>
            <a:ext cx="3432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chemeClr val="accent2"/>
                </a:solidFill>
              </a:rPr>
              <a:t>What’s wrong with Lists?</a:t>
            </a:r>
            <a:r>
              <a:rPr lang="en-US"/>
              <a:t> 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5181600" y="1981200"/>
            <a:ext cx="3810000" cy="4114800"/>
          </a:xfrm>
        </p:spPr>
        <p:txBody>
          <a:bodyPr/>
          <a:lstStyle/>
          <a:p>
            <a:r>
              <a:rPr lang="en-US" sz="2400" dirty="0" smtClean="0"/>
              <a:t>List</a:t>
            </a:r>
          </a:p>
          <a:p>
            <a:pPr lvl="1"/>
            <a:r>
              <a:rPr lang="en-US" sz="2000" dirty="0" smtClean="0"/>
              <a:t>Insert</a:t>
            </a:r>
          </a:p>
          <a:p>
            <a:pPr lvl="1"/>
            <a:r>
              <a:rPr lang="en-US" sz="2000" dirty="0" smtClean="0"/>
              <a:t>Remove</a:t>
            </a:r>
          </a:p>
          <a:p>
            <a:pPr lvl="1"/>
            <a:r>
              <a:rPr lang="en-US" sz="2000" dirty="0" smtClean="0"/>
              <a:t>Find</a:t>
            </a:r>
          </a:p>
          <a:p>
            <a:r>
              <a:rPr lang="en-US" sz="2400" dirty="0" smtClean="0"/>
              <a:t>Priority </a:t>
            </a:r>
            <a:r>
              <a:rPr lang="en-US" sz="2400" dirty="0" smtClean="0"/>
              <a:t>Queue (skipped!)</a:t>
            </a:r>
            <a:endParaRPr lang="en-US" sz="2400" dirty="0" smtClean="0"/>
          </a:p>
          <a:p>
            <a:pPr lvl="1"/>
            <a:r>
              <a:rPr lang="en-US" sz="2000" dirty="0" smtClean="0"/>
              <a:t>Insert</a:t>
            </a:r>
          </a:p>
          <a:p>
            <a:pPr lvl="1"/>
            <a:r>
              <a:rPr lang="en-US" sz="2000" dirty="0" err="1" smtClean="0"/>
              <a:t>DeleteMin</a:t>
            </a: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205CB08C-1E8D-40AD-A9CB-373D274DD78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Dictionary ADT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228600" y="1828800"/>
            <a:ext cx="6934200" cy="4114800"/>
          </a:xfrm>
        </p:spPr>
        <p:txBody>
          <a:bodyPr/>
          <a:lstStyle/>
          <a:p>
            <a:r>
              <a:rPr lang="en-US" sz="2400" smtClean="0"/>
              <a:t>Dictionary operations</a:t>
            </a:r>
          </a:p>
          <a:p>
            <a:pPr lvl="1"/>
            <a:r>
              <a:rPr lang="en-US" sz="2000" smtClean="0"/>
              <a:t>create</a:t>
            </a:r>
          </a:p>
          <a:p>
            <a:pPr lvl="1"/>
            <a:r>
              <a:rPr lang="en-US" sz="2000" smtClean="0"/>
              <a:t>destroy</a:t>
            </a:r>
          </a:p>
          <a:p>
            <a:pPr lvl="1"/>
            <a:r>
              <a:rPr lang="en-US" sz="2000" smtClean="0"/>
              <a:t>insert</a:t>
            </a:r>
          </a:p>
          <a:p>
            <a:pPr lvl="1"/>
            <a:r>
              <a:rPr lang="en-US" sz="2000" smtClean="0"/>
              <a:t>find</a:t>
            </a:r>
          </a:p>
          <a:p>
            <a:pPr lvl="1"/>
            <a:r>
              <a:rPr lang="en-US" sz="2000" smtClean="0"/>
              <a:t>delete</a:t>
            </a:r>
          </a:p>
          <a:p>
            <a:endParaRPr lang="en-US" sz="2400" smtClean="0"/>
          </a:p>
          <a:p>
            <a:endParaRPr lang="en-US" sz="2400" smtClean="0"/>
          </a:p>
          <a:p>
            <a:endParaRPr lang="en-US" sz="2400" smtClean="0"/>
          </a:p>
          <a:p>
            <a:r>
              <a:rPr lang="en-US" sz="2400" smtClean="0"/>
              <a:t>Stores </a:t>
            </a:r>
            <a:r>
              <a:rPr lang="en-US" sz="2400" i="1" smtClean="0">
                <a:solidFill>
                  <a:srgbClr val="339933"/>
                </a:solidFill>
              </a:rPr>
              <a:t>values</a:t>
            </a:r>
            <a:r>
              <a:rPr lang="en-US" sz="2400" smtClean="0"/>
              <a:t> associated with user-specified </a:t>
            </a:r>
            <a:r>
              <a:rPr lang="en-US" sz="2400" i="1" smtClean="0">
                <a:solidFill>
                  <a:srgbClr val="9900CC"/>
                </a:solidFill>
              </a:rPr>
              <a:t>keys</a:t>
            </a:r>
            <a:endParaRPr lang="en-US" sz="2400" smtClean="0"/>
          </a:p>
          <a:p>
            <a:pPr lvl="1"/>
            <a:r>
              <a:rPr lang="en-US" sz="2000" smtClean="0">
                <a:solidFill>
                  <a:srgbClr val="339933"/>
                </a:solidFill>
              </a:rPr>
              <a:t>values</a:t>
            </a:r>
            <a:r>
              <a:rPr lang="en-US" sz="2000" smtClean="0"/>
              <a:t> may be any (homogenous) type</a:t>
            </a:r>
          </a:p>
          <a:p>
            <a:pPr lvl="1"/>
            <a:r>
              <a:rPr lang="en-US" sz="2000" smtClean="0">
                <a:solidFill>
                  <a:srgbClr val="9900CC"/>
                </a:solidFill>
              </a:rPr>
              <a:t>keys</a:t>
            </a:r>
            <a:r>
              <a:rPr lang="en-US" sz="2000" smtClean="0"/>
              <a:t> may be any (homogenous) comparable type</a:t>
            </a:r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5715000" y="1752600"/>
            <a:ext cx="3276600" cy="3200400"/>
          </a:xfrm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800" dirty="0" smtClean="0">
                <a:solidFill>
                  <a:srgbClr val="9900CC"/>
                </a:solidFill>
              </a:rPr>
              <a:t>midterm</a:t>
            </a:r>
            <a:endParaRPr lang="en-US" sz="1800" dirty="0" smtClean="0">
              <a:solidFill>
                <a:schemeClr val="accent2"/>
              </a:solidFill>
            </a:endParaRPr>
          </a:p>
          <a:p>
            <a:pPr lvl="1"/>
            <a:r>
              <a:rPr lang="en-US" sz="1600" dirty="0" smtClean="0">
                <a:solidFill>
                  <a:srgbClr val="339933"/>
                </a:solidFill>
              </a:rPr>
              <a:t>would be tastier with brownies</a:t>
            </a:r>
            <a:endParaRPr lang="en-US" sz="1600" dirty="0" smtClean="0">
              <a:solidFill>
                <a:schemeClr val="accent2"/>
              </a:solidFill>
            </a:endParaRPr>
          </a:p>
          <a:p>
            <a:r>
              <a:rPr lang="en-US" sz="1800" dirty="0" err="1" smtClean="0">
                <a:solidFill>
                  <a:srgbClr val="9900CC"/>
                </a:solidFill>
              </a:rPr>
              <a:t>prog</a:t>
            </a:r>
            <a:r>
              <a:rPr lang="en-US" sz="1800" dirty="0" smtClean="0">
                <a:solidFill>
                  <a:srgbClr val="9900CC"/>
                </a:solidFill>
              </a:rPr>
              <a:t>-project</a:t>
            </a:r>
            <a:endParaRPr lang="en-US" sz="1800" dirty="0" smtClean="0">
              <a:solidFill>
                <a:schemeClr val="accent2"/>
              </a:solidFill>
            </a:endParaRPr>
          </a:p>
          <a:p>
            <a:pPr lvl="1"/>
            <a:r>
              <a:rPr lang="en-US" sz="1600" dirty="0" smtClean="0">
                <a:solidFill>
                  <a:srgbClr val="339933"/>
                </a:solidFill>
              </a:rPr>
              <a:t>so painful… </a:t>
            </a:r>
            <a:r>
              <a:rPr lang="en-US" sz="1600" dirty="0" smtClean="0">
                <a:solidFill>
                  <a:srgbClr val="339933"/>
                </a:solidFill>
              </a:rPr>
              <a:t>who designed this language?</a:t>
            </a:r>
            <a:endParaRPr lang="en-US" sz="1600" dirty="0" smtClean="0">
              <a:solidFill>
                <a:srgbClr val="339933"/>
              </a:solidFill>
            </a:endParaRPr>
          </a:p>
          <a:p>
            <a:r>
              <a:rPr lang="en-US" sz="1800" dirty="0" smtClean="0">
                <a:solidFill>
                  <a:srgbClr val="9900CC"/>
                </a:solidFill>
              </a:rPr>
              <a:t>wolf</a:t>
            </a:r>
            <a:endParaRPr lang="en-US" sz="1800" dirty="0" smtClean="0">
              <a:solidFill>
                <a:schemeClr val="accent2"/>
              </a:solidFill>
            </a:endParaRPr>
          </a:p>
          <a:p>
            <a:pPr lvl="1"/>
            <a:r>
              <a:rPr lang="en-US" sz="1600" dirty="0" smtClean="0">
                <a:solidFill>
                  <a:srgbClr val="339933"/>
                </a:solidFill>
              </a:rPr>
              <a:t>the perfect mix of oomph and Scrabble value</a:t>
            </a:r>
          </a:p>
          <a:p>
            <a:endParaRPr lang="en-US" sz="1800" dirty="0" smtClean="0">
              <a:solidFill>
                <a:schemeClr val="accent2"/>
              </a:solidFill>
            </a:endParaRPr>
          </a:p>
        </p:txBody>
      </p:sp>
      <p:sp>
        <p:nvSpPr>
          <p:cNvPr id="8197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505200" y="2514600"/>
            <a:ext cx="2209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8198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359275" y="2182813"/>
            <a:ext cx="746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insert</a:t>
            </a:r>
          </a:p>
        </p:txBody>
      </p:sp>
      <p:sp>
        <p:nvSpPr>
          <p:cNvPr id="8199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>
            <a:off x="3505200" y="4114800"/>
            <a:ext cx="2209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8200" name="Text Box 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108450" y="3794125"/>
            <a:ext cx="1281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find(</a:t>
            </a:r>
            <a:r>
              <a:rPr lang="en-US" sz="2000">
                <a:solidFill>
                  <a:srgbClr val="9900CC"/>
                </a:solidFill>
              </a:rPr>
              <a:t>wolf</a:t>
            </a:r>
            <a:r>
              <a:rPr lang="en-US" sz="20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8201" name="Rectangle 1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114800" y="2514600"/>
            <a:ext cx="121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1400">
                <a:solidFill>
                  <a:schemeClr val="accent2"/>
                </a:solidFill>
              </a:rPr>
              <a:t> </a:t>
            </a:r>
            <a:r>
              <a:rPr lang="en-US" sz="1400">
                <a:solidFill>
                  <a:srgbClr val="9900CC"/>
                </a:solidFill>
              </a:rPr>
              <a:t>brownies</a:t>
            </a:r>
          </a:p>
          <a:p>
            <a:r>
              <a:rPr lang="en-US" sz="1400">
                <a:solidFill>
                  <a:schemeClr val="accent2"/>
                </a:solidFill>
              </a:rPr>
              <a:t>   - </a:t>
            </a:r>
            <a:r>
              <a:rPr lang="en-US" sz="1200">
                <a:solidFill>
                  <a:srgbClr val="339933"/>
                </a:solidFill>
              </a:rPr>
              <a:t>tasty</a:t>
            </a:r>
          </a:p>
        </p:txBody>
      </p:sp>
      <p:sp>
        <p:nvSpPr>
          <p:cNvPr id="8202" name="Rectangle 1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657600" y="4191000"/>
            <a:ext cx="20764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400">
                <a:solidFill>
                  <a:schemeClr val="accent2"/>
                </a:solidFill>
              </a:rPr>
              <a:t> </a:t>
            </a:r>
            <a:r>
              <a:rPr lang="en-US" sz="1400">
                <a:solidFill>
                  <a:srgbClr val="9900CC"/>
                </a:solidFill>
              </a:rPr>
              <a:t>wolf</a:t>
            </a:r>
          </a:p>
          <a:p>
            <a:r>
              <a:rPr lang="en-US" sz="1400">
                <a:solidFill>
                  <a:schemeClr val="accent2"/>
                </a:solidFill>
              </a:rPr>
              <a:t>    - </a:t>
            </a:r>
            <a:r>
              <a:rPr lang="en-US" sz="1200">
                <a:solidFill>
                  <a:srgbClr val="339933"/>
                </a:solidFill>
              </a:rPr>
              <a:t>the perfect mix of oomph </a:t>
            </a:r>
            <a:endParaRPr lang="en-US" sz="1400">
              <a:solidFill>
                <a:srgbClr val="339933"/>
              </a:solidFill>
            </a:endParaRPr>
          </a:p>
          <a:p>
            <a:r>
              <a:rPr lang="en-US" sz="1400">
                <a:solidFill>
                  <a:srgbClr val="339933"/>
                </a:solidFill>
              </a:rPr>
              <a:t>      </a:t>
            </a:r>
            <a:r>
              <a:rPr lang="en-US" sz="1200">
                <a:solidFill>
                  <a:srgbClr val="339933"/>
                </a:solidFill>
              </a:rPr>
              <a:t>and Scrabble value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pPr>
              <a:defRPr/>
            </a:pPr>
            <a:fld id="{205CB08C-1E8D-40AD-A9CB-373D274DD78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Search/Set ADT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228600" y="1828800"/>
            <a:ext cx="6934200" cy="4114800"/>
          </a:xfrm>
        </p:spPr>
        <p:txBody>
          <a:bodyPr/>
          <a:lstStyle/>
          <a:p>
            <a:r>
              <a:rPr lang="en-US" sz="2400" smtClean="0"/>
              <a:t>Dictionary operations</a:t>
            </a:r>
          </a:p>
          <a:p>
            <a:pPr lvl="1"/>
            <a:r>
              <a:rPr lang="en-US" sz="2000" smtClean="0"/>
              <a:t>create</a:t>
            </a:r>
          </a:p>
          <a:p>
            <a:pPr lvl="1"/>
            <a:r>
              <a:rPr lang="en-US" sz="2000" smtClean="0"/>
              <a:t>destroy</a:t>
            </a:r>
          </a:p>
          <a:p>
            <a:pPr lvl="1"/>
            <a:r>
              <a:rPr lang="en-US" sz="2000" smtClean="0"/>
              <a:t>insert</a:t>
            </a:r>
          </a:p>
          <a:p>
            <a:pPr lvl="1"/>
            <a:r>
              <a:rPr lang="en-US" sz="2000" smtClean="0"/>
              <a:t>find</a:t>
            </a:r>
          </a:p>
          <a:p>
            <a:pPr lvl="1"/>
            <a:r>
              <a:rPr lang="en-US" sz="2000" smtClean="0"/>
              <a:t>delete</a:t>
            </a:r>
          </a:p>
          <a:p>
            <a:endParaRPr lang="en-US" sz="2400" smtClean="0"/>
          </a:p>
          <a:p>
            <a:endParaRPr lang="en-US" sz="2400" smtClean="0"/>
          </a:p>
          <a:p>
            <a:endParaRPr lang="en-US" sz="2400" smtClean="0"/>
          </a:p>
          <a:p>
            <a:r>
              <a:rPr lang="en-US" sz="2400" smtClean="0"/>
              <a:t>Stores </a:t>
            </a:r>
            <a:r>
              <a:rPr lang="en-US" sz="2400" smtClean="0">
                <a:solidFill>
                  <a:srgbClr val="9900CC"/>
                </a:solidFill>
              </a:rPr>
              <a:t>keys</a:t>
            </a:r>
            <a:r>
              <a:rPr lang="en-US" sz="2400" smtClean="0"/>
              <a:t> </a:t>
            </a:r>
          </a:p>
          <a:p>
            <a:pPr lvl="1"/>
            <a:r>
              <a:rPr lang="en-US" sz="2000" smtClean="0"/>
              <a:t>keys may be any (homogenous) comparable</a:t>
            </a:r>
          </a:p>
          <a:p>
            <a:pPr lvl="1"/>
            <a:r>
              <a:rPr lang="en-US" sz="2000" smtClean="0"/>
              <a:t>quickly tests for membership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7086600" y="1752600"/>
            <a:ext cx="1676400" cy="3200400"/>
          </a:xfrm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800" smtClean="0">
                <a:solidFill>
                  <a:srgbClr val="9900CC"/>
                </a:solidFill>
              </a:rPr>
              <a:t>Berner</a:t>
            </a:r>
          </a:p>
          <a:p>
            <a:r>
              <a:rPr lang="en-US" sz="1800" smtClean="0">
                <a:solidFill>
                  <a:srgbClr val="9900CC"/>
                </a:solidFill>
              </a:rPr>
              <a:t>Whippet</a:t>
            </a:r>
          </a:p>
          <a:p>
            <a:r>
              <a:rPr lang="en-US" sz="1800" smtClean="0">
                <a:solidFill>
                  <a:srgbClr val="9900CC"/>
                </a:solidFill>
              </a:rPr>
              <a:t>Alsatian</a:t>
            </a:r>
          </a:p>
          <a:p>
            <a:r>
              <a:rPr lang="en-US" sz="1800" smtClean="0">
                <a:solidFill>
                  <a:srgbClr val="9900CC"/>
                </a:solidFill>
              </a:rPr>
              <a:t>Sarplaninac</a:t>
            </a:r>
          </a:p>
          <a:p>
            <a:r>
              <a:rPr lang="en-US" sz="1800" smtClean="0">
                <a:solidFill>
                  <a:srgbClr val="9900CC"/>
                </a:solidFill>
              </a:rPr>
              <a:t>Beardie</a:t>
            </a:r>
          </a:p>
          <a:p>
            <a:r>
              <a:rPr lang="en-US" sz="1800" smtClean="0">
                <a:solidFill>
                  <a:srgbClr val="9900CC"/>
                </a:solidFill>
              </a:rPr>
              <a:t>Sarloos</a:t>
            </a:r>
          </a:p>
          <a:p>
            <a:r>
              <a:rPr lang="en-US" sz="1800" smtClean="0">
                <a:solidFill>
                  <a:srgbClr val="9900CC"/>
                </a:solidFill>
              </a:rPr>
              <a:t>Malamute</a:t>
            </a:r>
          </a:p>
          <a:p>
            <a:r>
              <a:rPr lang="en-US" sz="1800" smtClean="0">
                <a:solidFill>
                  <a:srgbClr val="9900CC"/>
                </a:solidFill>
              </a:rPr>
              <a:t>Poodle</a:t>
            </a:r>
            <a:endParaRPr lang="en-US" sz="1800" smtClean="0">
              <a:solidFill>
                <a:schemeClr val="accent2"/>
              </a:solidFill>
            </a:endParaRPr>
          </a:p>
        </p:txBody>
      </p:sp>
      <p:sp>
        <p:nvSpPr>
          <p:cNvPr id="9221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876800" y="2514600"/>
            <a:ext cx="2209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9222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730875" y="2182813"/>
            <a:ext cx="746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insert</a:t>
            </a:r>
          </a:p>
        </p:txBody>
      </p:sp>
      <p:sp>
        <p:nvSpPr>
          <p:cNvPr id="9223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>
            <a:off x="4876800" y="4114800"/>
            <a:ext cx="2209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9224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480050" y="3794125"/>
            <a:ext cx="1281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find(</a:t>
            </a:r>
            <a:r>
              <a:rPr lang="en-US" sz="2000">
                <a:solidFill>
                  <a:srgbClr val="9900CC"/>
                </a:solidFill>
              </a:rPr>
              <a:t>Wolf</a:t>
            </a:r>
            <a:r>
              <a:rPr lang="en-US" sz="20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9225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638800" y="2514600"/>
            <a:ext cx="1219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1400">
                <a:solidFill>
                  <a:srgbClr val="9900CC"/>
                </a:solidFill>
              </a:rPr>
              <a:t> Min Pin</a:t>
            </a:r>
            <a:endParaRPr lang="en-US" sz="1200">
              <a:solidFill>
                <a:srgbClr val="9900CC"/>
              </a:solidFill>
            </a:endParaRPr>
          </a:p>
        </p:txBody>
      </p:sp>
      <p:sp>
        <p:nvSpPr>
          <p:cNvPr id="9226" name="Rectangle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499100" y="4191000"/>
            <a:ext cx="1206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9900CC"/>
                </a:solidFill>
              </a:rPr>
              <a:t>NOT FOUND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pPr>
              <a:defRPr/>
            </a:pPr>
            <a:fld id="{205CB08C-1E8D-40AD-A9CB-373D274DD78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A Modest Few Uses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Arrays and “Associative” Arrays</a:t>
            </a:r>
          </a:p>
          <a:p>
            <a:r>
              <a:rPr lang="en-US" dirty="0" smtClean="0"/>
              <a:t>Sets</a:t>
            </a:r>
          </a:p>
          <a:p>
            <a:r>
              <a:rPr lang="en-US" dirty="0" smtClean="0"/>
              <a:t>Dictionaries</a:t>
            </a:r>
          </a:p>
          <a:p>
            <a:r>
              <a:rPr lang="en-US" dirty="0" smtClean="0"/>
              <a:t>Router tables</a:t>
            </a:r>
          </a:p>
          <a:p>
            <a:r>
              <a:rPr lang="en-US" dirty="0" smtClean="0"/>
              <a:t>Page tables</a:t>
            </a:r>
          </a:p>
          <a:p>
            <a:r>
              <a:rPr lang="en-US" dirty="0" smtClean="0"/>
              <a:t>Symbol tables</a:t>
            </a:r>
          </a:p>
          <a:p>
            <a:r>
              <a:rPr lang="en-US" dirty="0" smtClean="0"/>
              <a:t>C++ Structures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354564CB-848E-4F8B-A2FC-78783BB1144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lecture">
  <a:themeElements>
    <a:clrScheme name="lecture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ecture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ecture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Office\Templates\lecture.pot</Template>
  <TotalTime>6813</TotalTime>
  <Words>3567</Words>
  <Application>Microsoft Office PowerPoint</Application>
  <PresentationFormat>On-screen Show (4:3)</PresentationFormat>
  <Paragraphs>859</Paragraphs>
  <Slides>39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lecture</vt:lpstr>
      <vt:lpstr>CPSC 221: Data Structures Lecture #5 Branching Out</vt:lpstr>
      <vt:lpstr>Today’s Outline</vt:lpstr>
      <vt:lpstr>Binary Trees</vt:lpstr>
      <vt:lpstr>Representation</vt:lpstr>
      <vt:lpstr>Today’s Outline</vt:lpstr>
      <vt:lpstr>What We Can Do So Far</vt:lpstr>
      <vt:lpstr>Dictionary ADT</vt:lpstr>
      <vt:lpstr>Search/Set ADT</vt:lpstr>
      <vt:lpstr>A Modest Few Uses</vt:lpstr>
      <vt:lpstr>Desiderata</vt:lpstr>
      <vt:lpstr>Naïve Implementations</vt:lpstr>
      <vt:lpstr>Today’s Outline</vt:lpstr>
      <vt:lpstr>Binary Search Tree  Dictionary Data Structure</vt:lpstr>
      <vt:lpstr>Example and Counter-Example</vt:lpstr>
      <vt:lpstr>In Order Listing</vt:lpstr>
      <vt:lpstr>Finding a Node</vt:lpstr>
      <vt:lpstr>Finding a Node</vt:lpstr>
      <vt:lpstr>Iterative Find</vt:lpstr>
      <vt:lpstr>Insert</vt:lpstr>
      <vt:lpstr>Digression: Value vs. Reference Parameters</vt:lpstr>
      <vt:lpstr>BuildTree for BSTs</vt:lpstr>
      <vt:lpstr>Analysis of BuildTree</vt:lpstr>
      <vt:lpstr>Bonus: FindMin/FindMax</vt:lpstr>
      <vt:lpstr>Double Bonus: Successor</vt:lpstr>
      <vt:lpstr>More Double Bonus: Predecessor</vt:lpstr>
      <vt:lpstr>Today’s Outline</vt:lpstr>
      <vt:lpstr>Deletion</vt:lpstr>
      <vt:lpstr>Lazy Deletion</vt:lpstr>
      <vt:lpstr>Lazy Deletion</vt:lpstr>
      <vt:lpstr>Deletion - Leaf Case</vt:lpstr>
      <vt:lpstr>Deletion - One Child Case</vt:lpstr>
      <vt:lpstr>Deletion - Two Child Case</vt:lpstr>
      <vt:lpstr>Finally… </vt:lpstr>
      <vt:lpstr>Delete Code</vt:lpstr>
      <vt:lpstr>Today’s Outline</vt:lpstr>
      <vt:lpstr>Thinking about  Binary Search Trees</vt:lpstr>
      <vt:lpstr>Solutions?</vt:lpstr>
      <vt:lpstr>To Do</vt:lpstr>
      <vt:lpstr>Coming 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221: Data Structures Lecture #7 Branching Out</dc:title>
  <dc:creator>Steve Wolfman</dc:creator>
  <cp:lastModifiedBy>Steve</cp:lastModifiedBy>
  <cp:revision>122</cp:revision>
  <cp:lastPrinted>2000-01-24T19:15:12Z</cp:lastPrinted>
  <dcterms:created xsi:type="dcterms:W3CDTF">2000-01-21T01:42:32Z</dcterms:created>
  <dcterms:modified xsi:type="dcterms:W3CDTF">2014-10-06T18:56:59Z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owner-cse326@cs.washington.edu</vt:lpwstr>
  </property>
  <property fmtid="{D5CDD505-2E9C-101B-9397-08002B2CF9AE}" pid="8" name="HomePage">
    <vt:lpwstr>http://www.cs.washington.edu/326/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\\june\wolf\cse326\lectures</vt:lpwstr>
  </property>
</Properties>
</file>