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8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9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20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21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22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23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24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25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26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27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28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9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30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31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32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33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notesSlides/notesSlide34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notesSlides/notesSlide35.xml" ContentType="application/vnd.openxmlformats-officedocument.presentationml.notesSlide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notesSlides/notesSlide36.xml" ContentType="application/vnd.openxmlformats-officedocument.presentationml.notesSlide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notesSlides/notesSlide37.xml" ContentType="application/vnd.openxmlformats-officedocument.presentationml.notesSlide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38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notesSlides/notesSlide39.xml" ContentType="application/vnd.openxmlformats-officedocument.presentationml.notesSlide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notesSlides/notesSlide40.xml" ContentType="application/vnd.openxmlformats-officedocument.presentationml.notesSlide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notesSlides/notesSlide41.xml" ContentType="application/vnd.openxmlformats-officedocument.presentationml.notesSlide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notesSlides/notesSlide42.xml" ContentType="application/vnd.openxmlformats-officedocument.presentationml.notesSlide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notesSlides/notesSlide43.xml" ContentType="application/vnd.openxmlformats-officedocument.presentationml.notesSlide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notesSlides/notesSlide44.xml" ContentType="application/vnd.openxmlformats-officedocument.presentationml.notesSlide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notesSlides/notesSlide45.xml" ContentType="application/vnd.openxmlformats-officedocument.presentationml.notesSlide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notesSlides/notesSlide46.xml" ContentType="application/vnd.openxmlformats-officedocument.presentationml.notesSlide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notesSlides/notesSlide47.xml" ContentType="application/vnd.openxmlformats-officedocument.presentationml.notesSlide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notesSlides/notesSlide48.xml" ContentType="application/vnd.openxmlformats-officedocument.presentationml.notesSlide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notesSlides/notesSlide49.xml" ContentType="application/vnd.openxmlformats-officedocument.presentationml.notesSlide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notesSlides/notesSlide50.xml" ContentType="application/vnd.openxmlformats-officedocument.presentationml.notesSlide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notesSlides/notesSlide51.xml" ContentType="application/vnd.openxmlformats-officedocument.presentationml.notesSlide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notesSlides/notesSlide52.xml" ContentType="application/vnd.openxmlformats-officedocument.presentationml.notesSlide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notesSlides/notesSlide53.xml" ContentType="application/vnd.openxmlformats-officedocument.presentationml.notesSlide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notesSlides/notesSlide54.xml" ContentType="application/vnd.openxmlformats-officedocument.presentationml.notesSlide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notesSlides/notesSlide55.xml" ContentType="application/vnd.openxmlformats-officedocument.presentationml.notesSlide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notesSlides/notesSlide56.xml" ContentType="application/vnd.openxmlformats-officedocument.presentationml.notesSlide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notesSlides/notesSlide57.xml" ContentType="application/vnd.openxmlformats-officedocument.presentationml.notesSlide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notesSlides/notesSlide58.xml" ContentType="application/vnd.openxmlformats-officedocument.presentationml.notesSlide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69" r:id="rId3"/>
    <p:sldId id="334" r:id="rId4"/>
    <p:sldId id="285" r:id="rId5"/>
    <p:sldId id="350" r:id="rId6"/>
    <p:sldId id="351" r:id="rId7"/>
    <p:sldId id="354" r:id="rId8"/>
    <p:sldId id="353" r:id="rId9"/>
    <p:sldId id="356" r:id="rId10"/>
    <p:sldId id="362" r:id="rId11"/>
    <p:sldId id="357" r:id="rId12"/>
    <p:sldId id="358" r:id="rId13"/>
    <p:sldId id="359" r:id="rId14"/>
    <p:sldId id="363" r:id="rId15"/>
    <p:sldId id="360" r:id="rId16"/>
    <p:sldId id="361" r:id="rId17"/>
    <p:sldId id="364" r:id="rId18"/>
    <p:sldId id="343" r:id="rId19"/>
    <p:sldId id="291" r:id="rId20"/>
    <p:sldId id="301" r:id="rId21"/>
    <p:sldId id="294" r:id="rId22"/>
    <p:sldId id="365" r:id="rId23"/>
    <p:sldId id="344" r:id="rId24"/>
    <p:sldId id="295" r:id="rId25"/>
    <p:sldId id="296" r:id="rId26"/>
    <p:sldId id="297" r:id="rId27"/>
    <p:sldId id="298" r:id="rId28"/>
    <p:sldId id="309" r:id="rId29"/>
    <p:sldId id="310" r:id="rId30"/>
    <p:sldId id="345" r:id="rId31"/>
    <p:sldId id="311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6" r:id="rId40"/>
    <p:sldId id="342" r:id="rId41"/>
    <p:sldId id="312" r:id="rId42"/>
    <p:sldId id="313" r:id="rId43"/>
    <p:sldId id="314" r:id="rId44"/>
    <p:sldId id="366" r:id="rId45"/>
    <p:sldId id="347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67" r:id="rId65"/>
    <p:sldId id="281" r:id="rId66"/>
    <p:sldId id="348" r:id="rId67"/>
    <p:sldId id="302" r:id="rId68"/>
    <p:sldId id="303" r:id="rId69"/>
    <p:sldId id="304" r:id="rId70"/>
    <p:sldId id="305" r:id="rId71"/>
    <p:sldId id="306" r:id="rId72"/>
    <p:sldId id="307" r:id="rId73"/>
    <p:sldId id="308" r:id="rId74"/>
  </p:sldIdLst>
  <p:sldSz cx="9144000" cy="6858000" type="screen4x3"/>
  <p:notesSz cx="7315200" cy="9601200"/>
  <p:custDataLst>
    <p:tags r:id="rId7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66"/>
    <a:srgbClr val="CC9900"/>
    <a:srgbClr val="FFFF00"/>
    <a:srgbClr val="339933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38" autoAdjust="0"/>
  </p:normalViewPr>
  <p:slideViewPr>
    <p:cSldViewPr>
      <p:cViewPr varScale="1">
        <p:scale>
          <a:sx n="54" d="100"/>
          <a:sy n="54" d="100"/>
        </p:scale>
        <p:origin x="-162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70" y="-84"/>
      </p:cViewPr>
      <p:guideLst>
        <p:guide orient="horz" pos="3023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29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8" tIns="47413" rIns="94828" bIns="47413" numCol="1" anchor="t" anchorCtr="0" compatLnSpc="1">
            <a:prstTxWarp prst="textNoShape">
              <a:avLst/>
            </a:prstTxWarp>
          </a:bodyPr>
          <a:lstStyle>
            <a:lvl1pPr defTabSz="948869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829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8" tIns="47413" rIns="94828" bIns="47413" numCol="1" anchor="t" anchorCtr="0" compatLnSpc="1">
            <a:prstTxWarp prst="textNoShape">
              <a:avLst/>
            </a:prstTxWarp>
          </a:bodyPr>
          <a:lstStyle>
            <a:lvl1pPr algn="r" defTabSz="948869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2888"/>
            <a:ext cx="31829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8" tIns="47413" rIns="94828" bIns="47413" numCol="1" anchor="b" anchorCtr="0" compatLnSpc="1">
            <a:prstTxWarp prst="textNoShape">
              <a:avLst/>
            </a:prstTxWarp>
          </a:bodyPr>
          <a:lstStyle>
            <a:lvl1pPr defTabSz="948869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32888"/>
            <a:ext cx="318293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8" tIns="47413" rIns="94828" bIns="47413" numCol="1" anchor="b" anchorCtr="0" compatLnSpc="1">
            <a:prstTxWarp prst="textNoShape">
              <a:avLst/>
            </a:prstTxWarp>
          </a:bodyPr>
          <a:lstStyle>
            <a:lvl1pPr algn="r" defTabSz="948869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4F2558-F8C7-4151-AE63-A8FB37B5E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1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3" tIns="48295" rIns="96593" bIns="48295" numCol="1" anchor="t" anchorCtr="0" compatLnSpc="1">
            <a:prstTxWarp prst="textNoShape">
              <a:avLst/>
            </a:prstTxWarp>
          </a:bodyPr>
          <a:lstStyle>
            <a:lvl1pPr defTabSz="967021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3" tIns="48295" rIns="96593" bIns="48295" numCol="1" anchor="t" anchorCtr="0" compatLnSpc="1">
            <a:prstTxWarp prst="textNoShape">
              <a:avLst/>
            </a:prstTxWarp>
          </a:bodyPr>
          <a:lstStyle>
            <a:lvl1pPr algn="r" defTabSz="967021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 lIns="96593" tIns="48295" rIns="96593" bIns="48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3" tIns="48295" rIns="96593" bIns="48295" numCol="1" anchor="b" anchorCtr="0" compatLnSpc="1">
            <a:prstTxWarp prst="textNoShape">
              <a:avLst/>
            </a:prstTxWarp>
          </a:bodyPr>
          <a:lstStyle>
            <a:lvl1pPr defTabSz="967021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3" tIns="48295" rIns="96593" bIns="48295" numCol="1" anchor="b" anchorCtr="0" compatLnSpc="1">
            <a:prstTxWarp prst="textNoShape">
              <a:avLst/>
            </a:prstTxWarp>
          </a:bodyPr>
          <a:lstStyle>
            <a:lvl1pPr algn="r" defTabSz="967021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9099218D-89E1-44AD-BAC9-38DAEF42A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1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eative_Common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User:McKay" TargetMode="External"/><Relationship Id="rId4" Type="http://schemas.openxmlformats.org/officeDocument/2006/relationships/hyperlink" Target="http://creativecommons.org/licenses/by-sa/3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vector::a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plusplus.com/out_of_rang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F20483-8D34-4EDE-A9EC-A8662485C8EB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TODO (future terms): update term</a:t>
            </a:r>
          </a:p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What if two elements end up in the same place?</a:t>
            </a:r>
          </a:p>
          <a:p>
            <a:endParaRPr lang="en-CA" baseline="0" dirty="0" smtClean="0"/>
          </a:p>
          <a:p>
            <a:r>
              <a:rPr lang="en-CA" baseline="0" dirty="0" smtClean="0"/>
              <a:t>Resize until they don’t?</a:t>
            </a:r>
          </a:p>
          <a:p>
            <a:endParaRPr lang="en-CA" baseline="0" dirty="0" smtClean="0"/>
          </a:p>
          <a:p>
            <a:r>
              <a:rPr lang="en-CA" baseline="0" dirty="0" smtClean="0"/>
              <a:t>How about 2 and 258?</a:t>
            </a:r>
          </a:p>
          <a:p>
            <a:endParaRPr lang="en-CA" baseline="0" dirty="0" smtClean="0"/>
          </a:p>
          <a:p>
            <a:r>
              <a:rPr lang="en-CA" baseline="0" dirty="0" smtClean="0"/>
              <a:t>258 % 8 = 2</a:t>
            </a:r>
          </a:p>
          <a:p>
            <a:r>
              <a:rPr lang="en-CA" baseline="0" dirty="0" smtClean="0"/>
              <a:t>258 % 16 = 2</a:t>
            </a:r>
          </a:p>
          <a:p>
            <a:r>
              <a:rPr lang="en-CA" baseline="0" dirty="0" smtClean="0"/>
              <a:t>258 % 32 = 2</a:t>
            </a:r>
          </a:p>
          <a:p>
            <a:r>
              <a:rPr lang="en-CA" baseline="0" dirty="0" smtClean="0"/>
              <a:t>258 % 64 = 2</a:t>
            </a:r>
          </a:p>
          <a:p>
            <a:r>
              <a:rPr lang="en-CA" baseline="0" dirty="0" smtClean="0"/>
              <a:t>258 % 128 = 2</a:t>
            </a:r>
          </a:p>
          <a:p>
            <a:r>
              <a:rPr lang="en-CA" baseline="0" dirty="0" smtClean="0"/>
              <a:t>258 % 256 = 2</a:t>
            </a:r>
          </a:p>
          <a:p>
            <a:endParaRPr lang="en-CA" baseline="0" dirty="0" smtClean="0"/>
          </a:p>
          <a:p>
            <a:r>
              <a:rPr lang="en-CA" baseline="0" dirty="0" err="1" smtClean="0"/>
              <a:t>Ack</a:t>
            </a:r>
            <a:r>
              <a:rPr lang="en-CA" baseline="0" dirty="0" smtClean="0"/>
              <a:t>!!</a:t>
            </a:r>
          </a:p>
          <a:p>
            <a:endParaRPr lang="en-CA" baseline="0" dirty="0" smtClean="0"/>
          </a:p>
          <a:p>
            <a:r>
              <a:rPr lang="en-CA" baseline="0" dirty="0" smtClean="0"/>
              <a:t>Solutions: </a:t>
            </a:r>
          </a:p>
          <a:p>
            <a:pPr marL="285750" indent="-285750">
              <a:buFont typeface="Arial" charset="0"/>
              <a:buChar char="•"/>
            </a:pPr>
            <a:r>
              <a:rPr lang="en-CA" baseline="0" dirty="0" smtClean="0"/>
              <a:t>Prime table sizes, but even then, we can force a resize with each new element inserted.</a:t>
            </a:r>
          </a:p>
          <a:p>
            <a:pPr marL="285750" indent="-285750">
              <a:buFont typeface="Arial" charset="0"/>
              <a:buChar char="•"/>
            </a:pPr>
            <a:r>
              <a:rPr lang="en-CA" baseline="0" dirty="0" smtClean="0"/>
              <a:t>Some way to handle these collisions without resizing?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9218D-89E1-44AD-BAC9-38DAEF42A53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4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Dictionary in each bucket.  We’ll come back to this!</a:t>
            </a:r>
          </a:p>
          <a:p>
            <a:endParaRPr lang="en-CA" dirty="0" smtClean="0"/>
          </a:p>
          <a:p>
            <a:r>
              <a:rPr lang="en-CA" dirty="0" smtClean="0"/>
              <a:t>TODO: The Java attack based on “bad” dictionary sizes (2^n) worth discussing?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9218D-89E1-44AD-BAC9-38DAEF42A53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But wait a minute. Those</a:t>
            </a:r>
            <a:r>
              <a:rPr lang="en-CA" baseline="0" dirty="0" smtClean="0"/>
              <a:t> numbers get REALLY big, and calculating them is inefficient.</a:t>
            </a:r>
          </a:p>
          <a:p>
            <a:endParaRPr lang="en-CA" baseline="0" dirty="0" smtClean="0"/>
          </a:p>
          <a:p>
            <a:r>
              <a:rPr lang="en-CA" baseline="0" dirty="0" smtClean="0"/>
              <a:t>Our table never gets that big.</a:t>
            </a:r>
          </a:p>
          <a:p>
            <a:endParaRPr lang="en-CA" baseline="0" dirty="0" smtClean="0"/>
          </a:p>
          <a:p>
            <a:r>
              <a:rPr lang="en-CA" baseline="0" dirty="0" smtClean="0"/>
              <a:t>Let’s just keep 32 (or 64 or 128 or …) bits of the number.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9218D-89E1-44AD-BAC9-38DAEF42A53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3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9218D-89E1-44AD-BAC9-38DAEF42A53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8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WHICH bits of the number should we keep?</a:t>
            </a:r>
          </a:p>
          <a:p>
            <a:endParaRPr lang="en-CA" dirty="0" smtClean="0"/>
          </a:p>
          <a:p>
            <a:r>
              <a:rPr lang="en-CA" dirty="0" smtClean="0"/>
              <a:t>Does our hash table care?</a:t>
            </a:r>
          </a:p>
          <a:p>
            <a:endParaRPr lang="en-CA" dirty="0" smtClean="0"/>
          </a:p>
          <a:p>
            <a:r>
              <a:rPr lang="en-CA" dirty="0" smtClean="0"/>
              <a:t>That’s hashing! Take our data and turn it into a </a:t>
            </a:r>
            <a:r>
              <a:rPr lang="en-CA" dirty="0" err="1" smtClean="0"/>
              <a:t>sorta</a:t>
            </a:r>
            <a:r>
              <a:rPr lang="en-CA" dirty="0" smtClean="0"/>
              <a:t>-</a:t>
            </a:r>
            <a:r>
              <a:rPr lang="en-CA" dirty="0" err="1" smtClean="0"/>
              <a:t>kinda</a:t>
            </a:r>
            <a:r>
              <a:rPr lang="en-CA" dirty="0" smtClean="0"/>
              <a:t>-random</a:t>
            </a:r>
            <a:r>
              <a:rPr lang="en-CA" baseline="0" dirty="0" smtClean="0"/>
              <a:t> number, ideally one that spreads out similar strings far apart!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9218D-89E1-44AD-BAC9-38DAEF42A53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8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9218D-89E1-44AD-BAC9-38DAEF42A53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B20BF4-5085-4220-8282-0B25192E4798}" type="slidenum">
              <a:rPr lang="en-US" smtClean="0">
                <a:latin typeface="Times New Roman" pitchFamily="18" charset="0"/>
              </a:rPr>
              <a:pPr>
                <a:defRPr/>
              </a:pPr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OK, so you didn’t need to know BSTs before now, but after today and Monday, you will!</a:t>
            </a: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289AE6-3612-4CFB-912E-A6919F0A5260}" type="slidenum">
              <a:rPr lang="en-US" smtClean="0">
                <a:latin typeface="Times New Roman" pitchFamily="18" charset="0"/>
              </a:rPr>
              <a:pPr>
                <a:defRPr/>
              </a:pPr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2877E-6EA6-4EF7-810C-F7EE88C019FB}" type="slidenum">
              <a:rPr lang="en-US" smtClean="0">
                <a:latin typeface="Times New Roman" pitchFamily="18" charset="0"/>
              </a:rPr>
              <a:pPr>
                <a:defRPr/>
              </a:pPr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29783-5BDB-4590-9C29-90B24BB2CFD6}" type="slidenum">
              <a:rPr lang="en-US" smtClean="0">
                <a:latin typeface="Times New Roman" pitchFamily="18" charset="0"/>
              </a:rPr>
              <a:pPr>
                <a:defRPr/>
              </a:pPr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341F50-7B7B-4C86-B8B0-F47E7C450B92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9218D-89E1-44AD-BAC9-38DAEF42A53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95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C549EB-5139-4E88-BC90-41E05E6DCD40}" type="slidenum">
              <a:rPr lang="en-US" smtClean="0">
                <a:latin typeface="Times New Roman" pitchFamily="18" charset="0"/>
              </a:rPr>
              <a:pPr>
                <a:defRPr/>
              </a:pPr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The idea of neighboring keys here may change from application to application.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In one context, neighboring keys may be those with the same last characters or first characters… 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say, when hashing names in a school system. Many people may have the same last names or first names (but few will have the same of both).</a:t>
            </a: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741B2-DFB4-4130-9CF0-09260EADF319}" type="slidenum">
              <a:rPr lang="en-US" smtClean="0">
                <a:latin typeface="Times New Roman" pitchFamily="18" charset="0"/>
              </a:rPr>
              <a:pPr>
                <a:defRPr/>
              </a:pPr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EAA61E-02DE-410B-9816-11B1EAF9FC68}" type="slidenum">
              <a:rPr lang="en-US" smtClean="0">
                <a:latin typeface="Times New Roman" pitchFamily="18" charset="0"/>
              </a:rPr>
              <a:pPr>
                <a:defRPr/>
              </a:pPr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220663-72E3-450C-8E8A-79520FC53349}" type="slidenum">
              <a:rPr lang="en-US" smtClean="0">
                <a:latin typeface="Times New Roman" pitchFamily="18" charset="0"/>
              </a:rPr>
              <a:pPr>
                <a:defRPr/>
              </a:pPr>
              <a:t>31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538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The pigeonhole principle is a vitally important mathematical principle that asks what happens when you try to shove k+1 pigeons into k pigeon sized holes.</a:t>
            </a:r>
          </a:p>
          <a:p>
            <a:r>
              <a:rPr lang="en-US" smtClean="0">
                <a:latin typeface="Times New Roman" pitchFamily="18" charset="0"/>
              </a:rPr>
              <a:t>Don’t snicker.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But, the fact is that </a:t>
            </a:r>
            <a:r>
              <a:rPr lang="en-US" b="1" smtClean="0">
                <a:latin typeface="Times New Roman" pitchFamily="18" charset="0"/>
              </a:rPr>
              <a:t>no</a:t>
            </a:r>
            <a:r>
              <a:rPr lang="en-US" smtClean="0">
                <a:latin typeface="Times New Roman" pitchFamily="18" charset="0"/>
              </a:rPr>
              <a:t> hash function can perfectly hash </a:t>
            </a:r>
            <a:r>
              <a:rPr lang="en-US" i="1" smtClean="0">
                <a:latin typeface="Times New Roman" pitchFamily="18" charset="0"/>
              </a:rPr>
              <a:t>m</a:t>
            </a:r>
            <a:r>
              <a:rPr lang="en-US" smtClean="0">
                <a:latin typeface="Times New Roman" pitchFamily="18" charset="0"/>
              </a:rPr>
              <a:t> keys into fewer than </a:t>
            </a:r>
            <a:r>
              <a:rPr lang="en-US" i="1" smtClean="0">
                <a:latin typeface="Times New Roman" pitchFamily="18" charset="0"/>
              </a:rPr>
              <a:t>m</a:t>
            </a:r>
            <a:r>
              <a:rPr lang="en-US" smtClean="0">
                <a:latin typeface="Times New Roman" pitchFamily="18" charset="0"/>
              </a:rPr>
              <a:t> slots. They won’t fit.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What do we do?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1) Shove the pigeons in anyway.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2) Try somewhere else when we’re shoving two pigeons in the same place.</a:t>
            </a:r>
          </a:p>
          <a:p>
            <a:r>
              <a:rPr lang="en-US" smtClean="0">
                <a:latin typeface="Times New Roman" pitchFamily="18" charset="0"/>
              </a:rPr>
              <a:t>Does closed hashing solve the original problem?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i="1" smtClean="0">
                <a:latin typeface="Times New Roman" pitchFamily="18" charset="0"/>
              </a:rPr>
              <a:t>The pigeonhole image is licensed under the </a:t>
            </a:r>
            <a:r>
              <a:rPr lang="en-CA" i="1" smtClean="0">
                <a:latin typeface="Times New Roman" pitchFamily="18" charset="0"/>
                <a:hlinkClick r:id="rId3" tooltip="w:Creative Commons"/>
              </a:rPr>
              <a:t>Creative Commons</a:t>
            </a:r>
            <a:r>
              <a:rPr lang="en-CA" i="1" smtClean="0">
                <a:latin typeface="Times New Roman" pitchFamily="18" charset="0"/>
              </a:rPr>
              <a:t> </a:t>
            </a:r>
            <a:r>
              <a:rPr lang="en-CA" i="1" smtClean="0">
                <a:latin typeface="Times New Roman" pitchFamily="18" charset="0"/>
                <a:hlinkClick r:id="rId4"/>
              </a:rPr>
              <a:t>Attribution ShareAlike 3.0</a:t>
            </a:r>
            <a:r>
              <a:rPr lang="en-CA" i="1" smtClean="0">
                <a:latin typeface="Times New Roman" pitchFamily="18" charset="0"/>
              </a:rPr>
              <a:t> License. In short: you are free to share and make derivative works of the file under the conditions that you appropriately attribute it, and that you distribute it only under a license identical to this one. </a:t>
            </a:r>
            <a:r>
              <a:rPr lang="en-CA" i="1" smtClean="0">
                <a:latin typeface="Times New Roman" pitchFamily="18" charset="0"/>
                <a:hlinkClick r:id="rId4"/>
              </a:rPr>
              <a:t>Official license</a:t>
            </a:r>
            <a:r>
              <a:rPr lang="en-CA" i="1" smtClean="0">
                <a:latin typeface="Times New Roman" pitchFamily="18" charset="0"/>
              </a:rPr>
              <a:t>; ORIGINAL AUTHOR:  </a:t>
            </a:r>
            <a:r>
              <a:rPr lang="en-CA" smtClean="0">
                <a:latin typeface="Times New Roman" pitchFamily="18" charset="0"/>
                <a:hlinkClick r:id="rId5" tooltip="en:User:McKay"/>
              </a:rPr>
              <a:t>en:User:McKay</a:t>
            </a:r>
            <a:endParaRPr lang="en-CA" smtClean="0">
              <a:latin typeface="Times New Roman" pitchFamily="18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65B84C-DAD5-4E39-A475-5B0D793FA111}" type="slidenum">
              <a:rPr lang="en-US" smtClean="0">
                <a:latin typeface="Times New Roman" pitchFamily="18" charset="0"/>
              </a:rPr>
              <a:pPr>
                <a:defRPr/>
              </a:pPr>
              <a:t>32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1FA78E-8C1B-4D7F-8685-3DBC7B851D05}" type="slidenum">
              <a:rPr lang="en-US" smtClean="0">
                <a:latin typeface="Times New Roman" pitchFamily="18" charset="0"/>
              </a:rPr>
              <a:pPr>
                <a:defRPr/>
              </a:pPr>
              <a:t>33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smtClean="0">
                <a:latin typeface="Times New Roman" pitchFamily="18" charset="0"/>
              </a:rPr>
              <a:t>6.  6 candies, 5 possible colours, some colour must have two candies.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43D28E-5FDE-4D71-9B75-D66384BA6BD2}" type="slidenum">
              <a:rPr lang="en-US" smtClean="0">
                <a:latin typeface="Times New Roman" pitchFamily="18" charset="0"/>
              </a:rPr>
              <a:pPr>
                <a:defRPr/>
              </a:pPr>
              <a:t>34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smtClean="0">
                <a:latin typeface="Times New Roman" pitchFamily="18" charset="0"/>
              </a:rPr>
              <a:t>4002.  This is not an appropriate problem for the pigeonhole principle!  We don’t know </a:t>
            </a:r>
            <a:r>
              <a:rPr lang="en-CA" b="1" i="1" smtClean="0">
                <a:latin typeface="Times New Roman" pitchFamily="18" charset="0"/>
              </a:rPr>
              <a:t>which</a:t>
            </a:r>
            <a:r>
              <a:rPr lang="en-CA" smtClean="0">
                <a:latin typeface="Times New Roman" pitchFamily="18" charset="0"/>
              </a:rPr>
              <a:t> hole has two pigeons!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AEE572-99C7-4E15-A6E4-A12452CB1D78}" type="slidenum">
              <a:rPr lang="en-US" smtClean="0">
                <a:latin typeface="Times New Roman" pitchFamily="18" charset="0"/>
              </a:rPr>
              <a:pPr>
                <a:defRPr/>
              </a:pPr>
              <a:t>35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smtClean="0">
                <a:latin typeface="Times New Roman" pitchFamily="18" charset="0"/>
              </a:rPr>
              <a:t>Consider this as four boxes, and it really is the classic PHP.  Five darts, four boxes, two must land in the same box.  Therefore, they are at most 5 cm apart (opposite corners of the box).</a:t>
            </a:r>
          </a:p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AEEE6C-782A-4F80-A91E-2A59BAC98DA7}" type="slidenum">
              <a:rPr lang="en-US" smtClean="0">
                <a:latin typeface="Times New Roman" pitchFamily="18" charset="0"/>
              </a:rPr>
              <a:pPr>
                <a:defRPr/>
              </a:pPr>
              <a:t>36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65371">
              <a:defRPr/>
            </a:pPr>
            <a:fld id="{F51A29A7-02D3-4A3F-AE4A-8F6227F52A99}" type="slidenum">
              <a:rPr lang="en-US" smtClean="0">
                <a:latin typeface="Times New Roman" pitchFamily="18" charset="0"/>
              </a:rPr>
              <a:pPr defTabSz="965371">
                <a:defRPr/>
              </a:pPr>
              <a:t>3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Dictionaries associate some key with a value, just like a real dictionary (where the key is a word and the value is its definition).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In this example, I’ve stored 221 data associated with text reviews.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This is probably the most valuable and widely used ADT we’ll hit. </a:t>
            </a:r>
          </a:p>
          <a:p>
            <a:r>
              <a:rPr lang="en-US" smtClean="0">
                <a:latin typeface="Times New Roman" pitchFamily="18" charset="0"/>
              </a:rPr>
              <a:t>I’ll give you an example in a minute that should firmly entrench this concept.</a:t>
            </a: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smtClean="0">
                <a:latin typeface="Times New Roman" pitchFamily="18" charset="0"/>
              </a:rPr>
              <a:t>There are only n odd numbers between 0 and 2n.  By the PHP, with n+1 numbers, two of them, when written as 2^k*q, must use the same odd number q but different k’s.  So, one is some multiple of 2 times the other.</a:t>
            </a:r>
          </a:p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013EA9-E35E-424F-A1C9-098205374296}" type="slidenum">
              <a:rPr lang="en-US" smtClean="0">
                <a:latin typeface="Times New Roman" pitchFamily="18" charset="0"/>
              </a:rPr>
              <a:pPr>
                <a:defRPr/>
              </a:pPr>
              <a:t>37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6BB64-A614-4069-ABC4-27AA7546B775}" type="slidenum">
              <a:rPr lang="en-US" smtClean="0">
                <a:latin typeface="Times New Roman" pitchFamily="18" charset="0"/>
              </a:rPr>
              <a:pPr>
                <a:defRPr/>
              </a:pPr>
              <a:t>39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F5CD6E-B1FA-4F68-A7BE-A6561F9D1E67}" type="slidenum">
              <a:rPr lang="en-US" smtClean="0">
                <a:latin typeface="Times New Roman" pitchFamily="18" charset="0"/>
              </a:rPr>
              <a:pPr>
                <a:defRPr/>
              </a:pPr>
              <a:t>40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538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The pigeonhole principle is a vitally important mathematical principle that asks what happens when you try to shove k+1 pigeons into k pigeon sized holes.</a:t>
            </a:r>
          </a:p>
          <a:p>
            <a:r>
              <a:rPr lang="en-US" smtClean="0">
                <a:latin typeface="Times New Roman" pitchFamily="18" charset="0"/>
              </a:rPr>
              <a:t>Don’t snicker.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But, the fact is that </a:t>
            </a:r>
            <a:r>
              <a:rPr lang="en-US" b="1" smtClean="0">
                <a:latin typeface="Times New Roman" pitchFamily="18" charset="0"/>
              </a:rPr>
              <a:t>no</a:t>
            </a:r>
            <a:r>
              <a:rPr lang="en-US" smtClean="0">
                <a:latin typeface="Times New Roman" pitchFamily="18" charset="0"/>
              </a:rPr>
              <a:t> hash function can perfectly hash </a:t>
            </a:r>
            <a:r>
              <a:rPr lang="en-US" i="1" smtClean="0">
                <a:latin typeface="Times New Roman" pitchFamily="18" charset="0"/>
              </a:rPr>
              <a:t>m</a:t>
            </a:r>
            <a:r>
              <a:rPr lang="en-US" smtClean="0">
                <a:latin typeface="Times New Roman" pitchFamily="18" charset="0"/>
              </a:rPr>
              <a:t> keys into fewer than </a:t>
            </a:r>
            <a:r>
              <a:rPr lang="en-US" i="1" smtClean="0">
                <a:latin typeface="Times New Roman" pitchFamily="18" charset="0"/>
              </a:rPr>
              <a:t>m</a:t>
            </a:r>
            <a:r>
              <a:rPr lang="en-US" smtClean="0">
                <a:latin typeface="Times New Roman" pitchFamily="18" charset="0"/>
              </a:rPr>
              <a:t> slots. They won’t fit.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What do we do?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1) Shove the pigeons in anyway.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2) Try somewhere else when we’re shoving two pigeons in the same place.</a:t>
            </a:r>
          </a:p>
          <a:p>
            <a:r>
              <a:rPr lang="en-US" smtClean="0">
                <a:latin typeface="Times New Roman" pitchFamily="18" charset="0"/>
              </a:rPr>
              <a:t>Does closed hashing solve the original problem?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5E6A9-112C-43B0-97AF-3355712B3021}" type="slidenum">
              <a:rPr lang="en-US" smtClean="0">
                <a:latin typeface="Times New Roman" pitchFamily="18" charset="0"/>
              </a:rPr>
              <a:pPr>
                <a:defRPr/>
              </a:pPr>
              <a:t>41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505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What decides what is </a:t>
            </a:r>
            <a:r>
              <a:rPr lang="en-US" b="1" smtClean="0">
                <a:latin typeface="Times New Roman" pitchFamily="18" charset="0"/>
              </a:rPr>
              <a:t>appropriate</a:t>
            </a:r>
            <a:r>
              <a:rPr lang="en-US" smtClean="0">
                <a:latin typeface="Times New Roman" pitchFamily="18" charset="0"/>
              </a:rPr>
              <a:t>?</a:t>
            </a:r>
          </a:p>
          <a:p>
            <a:r>
              <a:rPr lang="en-US" smtClean="0">
                <a:latin typeface="Times New Roman" pitchFamily="18" charset="0"/>
              </a:rPr>
              <a:t>	Memory requirements</a:t>
            </a:r>
          </a:p>
          <a:p>
            <a:r>
              <a:rPr lang="en-US" smtClean="0">
                <a:latin typeface="Times New Roman" pitchFamily="18" charset="0"/>
              </a:rPr>
              <a:t>	Speed requirements</a:t>
            </a:r>
          </a:p>
          <a:p>
            <a:r>
              <a:rPr lang="en-US" smtClean="0">
                <a:latin typeface="Times New Roman" pitchFamily="18" charset="0"/>
              </a:rPr>
              <a:t>	Expected size of dictionaries</a:t>
            </a:r>
          </a:p>
          <a:p>
            <a:r>
              <a:rPr lang="en-US" smtClean="0">
                <a:latin typeface="Times New Roman" pitchFamily="18" charset="0"/>
              </a:rPr>
              <a:t>	How easy is comparison (&lt; vs. ==)</a:t>
            </a:r>
          </a:p>
          <a:p>
            <a:r>
              <a:rPr lang="en-US" smtClean="0">
                <a:latin typeface="Times New Roman" pitchFamily="18" charset="0"/>
              </a:rPr>
              <a:t>Why unordered ll then?</a:t>
            </a:r>
          </a:p>
          <a:p>
            <a:r>
              <a:rPr lang="en-US" smtClean="0">
                <a:latin typeface="Times New Roman" pitchFamily="18" charset="0"/>
              </a:rPr>
              <a:t>	Small mem. requirement; near zero 	if empty dictionary!</a:t>
            </a:r>
          </a:p>
          <a:p>
            <a:r>
              <a:rPr lang="en-US" smtClean="0">
                <a:latin typeface="Times New Roman" pitchFamily="18" charset="0"/>
              </a:rPr>
              <a:t>	Fast enough if small</a:t>
            </a:r>
          </a:p>
          <a:p>
            <a:r>
              <a:rPr lang="en-US" smtClean="0">
                <a:latin typeface="Times New Roman" pitchFamily="18" charset="0"/>
              </a:rPr>
              <a:t>	</a:t>
            </a:r>
            <a:r>
              <a:rPr lang="en-US" b="1" smtClean="0">
                <a:latin typeface="Times New Roman" pitchFamily="18" charset="0"/>
              </a:rPr>
              <a:t>Only need == comparison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Where should I put a new entry?</a:t>
            </a:r>
          </a:p>
          <a:p>
            <a:r>
              <a:rPr lang="en-US" smtClean="0">
                <a:latin typeface="Times New Roman" pitchFamily="18" charset="0"/>
              </a:rPr>
              <a:t>	(Think splay trees)</a:t>
            </a:r>
          </a:p>
          <a:p>
            <a:r>
              <a:rPr lang="en-US" smtClean="0">
                <a:latin typeface="Times New Roman" pitchFamily="18" charset="0"/>
              </a:rPr>
              <a:t>What _might_ I do on a successful 	search?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FA9E99-7D92-4A99-BE4A-23BB2DA7DC8C}" type="slidenum">
              <a:rPr lang="en-US" smtClean="0">
                <a:latin typeface="Times New Roman" pitchFamily="18" charset="0"/>
              </a:rPr>
              <a:pPr>
                <a:defRPr/>
              </a:pPr>
              <a:t>42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Here’s the code for an open hashing table. 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You can see that as long as we already have a dictionary implementation, this is pretty simple.</a:t>
            </a: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61F460-4D16-4936-A6F0-092744EA0EE0}" type="slidenum">
              <a:rPr lang="en-US" smtClean="0">
                <a:latin typeface="Times New Roman" pitchFamily="18" charset="0"/>
              </a:rPr>
              <a:pPr>
                <a:defRPr/>
              </a:pPr>
              <a:t>43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200" y="4559300"/>
            <a:ext cx="5365750" cy="4662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</a:rPr>
              <a:t>Let’s analyze it.</a:t>
            </a:r>
          </a:p>
          <a:p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How long </a:t>
            </a:r>
            <a:r>
              <a:rPr lang="en-US" dirty="0" smtClean="0">
                <a:latin typeface="Times New Roman" pitchFamily="18" charset="0"/>
              </a:rPr>
              <a:t>does an unsuccessful search take?</a:t>
            </a:r>
          </a:p>
          <a:p>
            <a:r>
              <a:rPr lang="en-US" dirty="0" smtClean="0">
                <a:latin typeface="Times New Roman" pitchFamily="18" charset="0"/>
              </a:rPr>
              <a:t>Well, we have to </a:t>
            </a:r>
            <a:r>
              <a:rPr lang="en-US" b="1" dirty="0" smtClean="0">
                <a:latin typeface="Times New Roman" pitchFamily="18" charset="0"/>
              </a:rPr>
              <a:t>traverse the whole list </a:t>
            </a:r>
            <a:r>
              <a:rPr lang="en-US" dirty="0" smtClean="0">
                <a:latin typeface="Times New Roman" pitchFamily="18" charset="0"/>
              </a:rPr>
              <a:t>wherever we hash to.</a:t>
            </a:r>
          </a:p>
          <a:p>
            <a:r>
              <a:rPr lang="en-US" dirty="0" smtClean="0">
                <a:latin typeface="Times New Roman" pitchFamily="18" charset="0"/>
              </a:rPr>
              <a:t>How long is the whole list?</a:t>
            </a:r>
          </a:p>
          <a:p>
            <a:r>
              <a:rPr lang="en-US" dirty="0" smtClean="0">
                <a:latin typeface="Times New Roman" pitchFamily="18" charset="0"/>
              </a:rPr>
              <a:t>On average,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.</a:t>
            </a:r>
          </a:p>
          <a:p>
            <a:endParaRPr lang="en-US" dirty="0" smtClean="0">
              <a:latin typeface="Times New Roman" pitchFamily="18" charset="0"/>
              <a:sym typeface="Symbol" pitchFamily="18" charset="2"/>
            </a:endParaRPr>
          </a:p>
          <a:p>
            <a:r>
              <a:rPr lang="en-US" dirty="0" smtClean="0">
                <a:latin typeface="Times New Roman" pitchFamily="18" charset="0"/>
                <a:sym typeface="Symbol" pitchFamily="18" charset="2"/>
              </a:rPr>
              <a:t>How about successful search?</a:t>
            </a:r>
          </a:p>
          <a:p>
            <a:r>
              <a:rPr lang="en-US" dirty="0" smtClean="0">
                <a:latin typeface="Times New Roman" pitchFamily="18" charset="0"/>
                <a:sym typeface="Symbol" pitchFamily="18" charset="2"/>
              </a:rPr>
              <a:t>On average we traverse only half of the list before we find the one we’re looking for (but we still have to check that one): /2 + 1</a:t>
            </a:r>
          </a:p>
          <a:p>
            <a:endParaRPr lang="en-US" dirty="0" smtClean="0">
              <a:latin typeface="Times New Roman" pitchFamily="18" charset="0"/>
              <a:sym typeface="Symbol" pitchFamily="18" charset="2"/>
            </a:endParaRPr>
          </a:p>
          <a:p>
            <a:r>
              <a:rPr lang="en-US" dirty="0" smtClean="0">
                <a:latin typeface="Times New Roman" pitchFamily="18" charset="0"/>
                <a:sym typeface="Symbol" pitchFamily="18" charset="2"/>
              </a:rPr>
              <a:t>So, what load factor might we want?</a:t>
            </a:r>
          </a:p>
          <a:p>
            <a:r>
              <a:rPr lang="en-US" dirty="0" smtClean="0">
                <a:latin typeface="Times New Roman" pitchFamily="18" charset="0"/>
                <a:sym typeface="Symbol" pitchFamily="18" charset="2"/>
              </a:rPr>
              <a:t>Obviously, </a:t>
            </a:r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ZERO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!</a:t>
            </a:r>
          </a:p>
          <a:p>
            <a:r>
              <a:rPr lang="en-US" dirty="0" smtClean="0">
                <a:latin typeface="Times New Roman" pitchFamily="18" charset="0"/>
                <a:sym typeface="Symbol" pitchFamily="18" charset="2"/>
              </a:rPr>
              <a:t>But we can shoot for between 1/2 and 1.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2877E-6EA6-4EF7-810C-F7EE88C019FB}" type="slidenum">
              <a:rPr lang="en-US" smtClean="0">
                <a:latin typeface="Times New Roman" pitchFamily="18" charset="0"/>
              </a:rPr>
              <a:pPr>
                <a:defRPr/>
              </a:pPr>
              <a:t>44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528A30-5F63-449B-8D0D-8C861F4F9191}" type="slidenum">
              <a:rPr lang="en-US" smtClean="0">
                <a:latin typeface="Times New Roman" pitchFamily="18" charset="0"/>
              </a:rPr>
              <a:pPr>
                <a:defRPr/>
              </a:pPr>
              <a:t>45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2877E-6EA6-4EF7-810C-F7EE88C019FB}" type="slidenum">
              <a:rPr lang="en-US" smtClean="0">
                <a:latin typeface="Times New Roman" pitchFamily="18" charset="0"/>
              </a:rPr>
              <a:pPr>
                <a:defRPr/>
              </a:pPr>
              <a:t>46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Alright, what if we stay inside the table?</a:t>
            </a:r>
          </a:p>
          <a:p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Then, we have to try somewhere else when two things collide.</a:t>
            </a:r>
          </a:p>
          <a:p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That means we need a strategy for finding the next spot.</a:t>
            </a:r>
          </a:p>
          <a:p>
            <a:endParaRPr lang="en-US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Moreover, that strategy needs to be </a:t>
            </a:r>
            <a:r>
              <a:rPr lang="en-US" b="1" i="1" dirty="0" smtClean="0">
                <a:latin typeface="Times New Roman" pitchFamily="18" charset="0"/>
              </a:rPr>
              <a:t>deterministic</a:t>
            </a:r>
            <a:r>
              <a:rPr lang="en-US" b="1" dirty="0" smtClean="0">
                <a:latin typeface="Times New Roman" pitchFamily="18" charset="0"/>
              </a:rPr>
              <a:t> why?</a:t>
            </a:r>
          </a:p>
          <a:p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It also means that we cannot have a load factor larger than 1.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CA5C55-2660-4AA8-A8F8-687E487E8E49}" type="slidenum">
              <a:rPr lang="en-US" smtClean="0">
                <a:latin typeface="Times New Roman" pitchFamily="18" charset="0"/>
              </a:rPr>
              <a:pPr>
                <a:defRPr/>
              </a:pPr>
              <a:t>47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Probing is our technique for finding a good spot. 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Note: no X-Files probing: strictly above the belt (thanks to Corey :)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One probe goes to the normal hashed spot; the rest are our search for the true spot, 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and, if the load factor is less than 1, we hope that the true spot is out there.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Here is what we need out of our probing function.</a:t>
            </a: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2256AB-1DCE-4826-AE57-19C0A280F984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LL: O(1), O(n), O(n)</a:t>
            </a:r>
          </a:p>
          <a:p>
            <a:r>
              <a:rPr lang="en-US" smtClean="0">
                <a:latin typeface="Times New Roman" pitchFamily="18" charset="0"/>
              </a:rPr>
              <a:t>Uns: O(1), O(n), O(n)</a:t>
            </a:r>
          </a:p>
          <a:p>
            <a:r>
              <a:rPr lang="en-US" smtClean="0">
                <a:latin typeface="Times New Roman" pitchFamily="18" charset="0"/>
              </a:rPr>
              <a:t>Sorted: O(n), O(log n), O(n)</a:t>
            </a:r>
          </a:p>
          <a:p>
            <a:r>
              <a:rPr lang="en-US" smtClean="0">
                <a:latin typeface="Times New Roman" pitchFamily="18" charset="0"/>
              </a:rPr>
              <a:t>Sorted array is oh-so-close. O(log n) find time and almost O(log n) insert time. What’s wrong?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Let’s look at how that search goes: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Draw recursive calls (and potential recursive calls) in binary search. </a:t>
            </a:r>
          </a:p>
          <a:p>
            <a:r>
              <a:rPr lang="en-US" smtClean="0">
                <a:latin typeface="Times New Roman" pitchFamily="18" charset="0"/>
              </a:rPr>
              <a:t>Note how it starts looking like a binary tree where the left subtrees have smaller elements and the right subtrees have bigger elements.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What if we could store the whole thing in the structure this recursive search is building?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9EAC0-17DC-426D-9E7F-19778A6F1617}" type="slidenum">
              <a:rPr lang="en-US" smtClean="0">
                <a:latin typeface="Times New Roman" pitchFamily="18" charset="0"/>
              </a:rPr>
              <a:pPr>
                <a:defRPr/>
              </a:pPr>
              <a:t>48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One simple strategy is to just scan through the table.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The code at the bottom does this, stopping when we find an empty spot or the key we’re looking for.</a:t>
            </a: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5E28D5-BD6F-4D46-B183-756FD9126003}" type="slidenum">
              <a:rPr lang="en-US" smtClean="0">
                <a:latin typeface="Times New Roman" pitchFamily="18" charset="0"/>
              </a:rPr>
              <a:pPr>
                <a:defRPr/>
              </a:pPr>
              <a:t>49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You can see that this works pretty well for an empty table and gets worse as the table fills up.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There’s another problem here. If a bunch of elements hash to the same spot, they mess each other up.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But, worse, if a bunch of elements hash to the same </a:t>
            </a:r>
            <a:r>
              <a:rPr lang="en-US" i="1" smtClean="0">
                <a:latin typeface="Times New Roman" pitchFamily="18" charset="0"/>
              </a:rPr>
              <a:t>area</a:t>
            </a:r>
            <a:r>
              <a:rPr lang="en-US" smtClean="0">
                <a:latin typeface="Times New Roman" pitchFamily="18" charset="0"/>
              </a:rPr>
              <a:t> of the table, they mess each other up! (Even though the hash function isn’t producing lots of collisions!)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This phenomenon is called primary clustering.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6C3E99-9D3C-49DB-AD7A-25A64280DC48}" type="slidenum">
              <a:rPr lang="en-US" smtClean="0">
                <a:latin typeface="Times New Roman" pitchFamily="18" charset="0"/>
              </a:rPr>
              <a:pPr>
                <a:defRPr/>
              </a:pPr>
              <a:t>50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There’s some really nasty math that shows that (because of things like primary clustering), each successful search w/linear probing costs… 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That’s 2.5 probes per unsuccessful search for lambda = 0.5.</a:t>
            </a:r>
          </a:p>
          <a:p>
            <a:r>
              <a:rPr lang="en-US" smtClean="0">
                <a:latin typeface="Times New Roman" pitchFamily="18" charset="0"/>
              </a:rPr>
              <a:t>50.5 comparisons for lambda = 0.9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We don’t want to let lambda get above 1/2 for linear probing.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6BA03-D89C-4626-BDBA-AABF68231D70}" type="slidenum">
              <a:rPr lang="en-US" smtClean="0">
                <a:latin typeface="Times New Roman" pitchFamily="18" charset="0"/>
              </a:rPr>
              <a:pPr>
                <a:defRPr/>
              </a:pPr>
              <a:t>51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Quadratic probing gets rid of primary clustering.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Here, we just go to the next, then fourth, then ninth, then sixteenth, and so forth element.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You can see in the code that we don’t actually have to compute squares; still, this is a bit more complicated than linear probing (NOT MUCH!)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133A07-E241-4FA9-AC41-13D8EABE2597}" type="slidenum">
              <a:rPr lang="en-US" smtClean="0">
                <a:latin typeface="Times New Roman" pitchFamily="18" charset="0"/>
              </a:rPr>
              <a:pPr>
                <a:defRPr/>
              </a:pPr>
              <a:t>52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And, it works reasonably well.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Here it does fine until the table is more than half full.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Let’s take a closer look at what happens when the table is half full.</a:t>
            </a: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18932-A196-4EC7-B196-2649FDAB92E3}" type="slidenum">
              <a:rPr lang="en-US" smtClean="0">
                <a:latin typeface="Times New Roman" pitchFamily="18" charset="0"/>
              </a:rPr>
              <a:pPr>
                <a:defRPr/>
              </a:pPr>
              <a:t>53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What happens when we get to inserting 47?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It goes at slot 5. So we try 5, 6, 2, 0, 6, 2, … 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We never find an empty slot!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Now, it’s not as bad as all that in inserting 47. Actually, after size-1 extra probes, we can tell we’re not going to get anywhere, and we can quit.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What do we do then?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E4C827-5832-4010-87C0-FF22A6F3E669}" type="slidenum">
              <a:rPr lang="en-US" smtClean="0">
                <a:latin typeface="Times New Roman" pitchFamily="18" charset="0"/>
              </a:rPr>
              <a:pPr>
                <a:defRPr/>
              </a:pPr>
              <a:t>54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Well, we can guarantee that this succeeds for loads under 1/2.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And, in fact, for large tables it _usually_ succeeds as long as we’re not close to 1.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But, it’s not guaranteed!</a:t>
            </a: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505AA2-FD73-4ABF-B506-B9F59DCD0325}" type="slidenum">
              <a:rPr lang="en-US" smtClean="0">
                <a:latin typeface="Times New Roman" pitchFamily="18" charset="0"/>
              </a:rPr>
              <a:pPr>
                <a:defRPr/>
              </a:pPr>
              <a:t>55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840280-9E9C-4A13-B054-7E369891BEF9}" type="slidenum">
              <a:rPr lang="en-US" smtClean="0">
                <a:latin typeface="Times New Roman" pitchFamily="18" charset="0"/>
              </a:rPr>
              <a:pPr>
                <a:defRPr/>
              </a:pPr>
              <a:t>56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At lambda = 1/2 about 1.5 probes per successful search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That’s actually pretty close to perfect… but there are two problems.</a:t>
            </a:r>
          </a:p>
          <a:p>
            <a:r>
              <a:rPr lang="en-US" smtClean="0">
                <a:latin typeface="Times New Roman" pitchFamily="18" charset="0"/>
              </a:rPr>
              <a:t>First, we might fail if the load factor is above 1/2.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Second, quadratic probing still suffers from secondary clustering. That’s where multiple keys hashed to the same spot all follow the same probe sequence.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How can we solve </a:t>
            </a:r>
            <a:r>
              <a:rPr lang="en-US" b="1" smtClean="0">
                <a:latin typeface="Times New Roman" pitchFamily="18" charset="0"/>
              </a:rPr>
              <a:t>that</a:t>
            </a:r>
            <a:r>
              <a:rPr lang="en-US" smtClean="0"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C73C88-28B8-4F17-BF74-F2DDE47F5CE4}" type="slidenum">
              <a:rPr lang="en-US" smtClean="0">
                <a:latin typeface="Times New Roman" pitchFamily="18" charset="0"/>
              </a:rPr>
              <a:pPr>
                <a:defRPr/>
              </a:pPr>
              <a:t>57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What we need to do is not take the same size steps for keys that hash to the same spot.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So, let’s do linear probing, but let’s use another hash function to choose the number of steps to take each probe.</a:t>
            </a: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Put in code that uses a vector internally and pointers</a:t>
            </a:r>
            <a:r>
              <a:rPr lang="en-CA" baseline="0" dirty="0" smtClean="0"/>
              <a:t> to the values.  If NULL, then not present.  If non-NULL, then all’s well. On each insert, resize to fit. Don’t bother resizing down.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9218D-89E1-44AD-BAC9-38DAEF42A5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37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109731-301A-4CCC-8D3A-4A24179A88A4}" type="slidenum">
              <a:rPr lang="en-US" smtClean="0">
                <a:latin typeface="Times New Roman" pitchFamily="18" charset="0"/>
              </a:rPr>
              <a:pPr>
                <a:defRPr/>
              </a:pPr>
              <a:t>58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We have to be careful here.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We still need a good hash function.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Plus, the hash function has to differ substantially from the original (because things that hashed to the same place in the original should hash </a:t>
            </a:r>
            <a:r>
              <a:rPr lang="en-US" b="1" smtClean="0">
                <a:latin typeface="Times New Roman" pitchFamily="18" charset="0"/>
              </a:rPr>
              <a:t>totally</a:t>
            </a:r>
            <a:r>
              <a:rPr lang="en-US" smtClean="0">
                <a:latin typeface="Times New Roman" pitchFamily="18" charset="0"/>
              </a:rPr>
              <a:t> differently in the new one).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And, we can </a:t>
            </a:r>
            <a:r>
              <a:rPr lang="en-US" b="1" smtClean="0">
                <a:latin typeface="Times New Roman" pitchFamily="18" charset="0"/>
              </a:rPr>
              <a:t>never</a:t>
            </a:r>
            <a:r>
              <a:rPr lang="en-US" smtClean="0">
                <a:latin typeface="Times New Roman" pitchFamily="18" charset="0"/>
              </a:rPr>
              <a:t> evaluate to 0 (or we’d just spin in place).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One good possibility if the keys are already numerical is … 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152066-CD1A-4118-9F83-9803309A87A7}" type="slidenum">
              <a:rPr lang="en-US" smtClean="0">
                <a:latin typeface="Times New Roman" pitchFamily="18" charset="0"/>
              </a:rPr>
              <a:pPr>
                <a:defRPr/>
              </a:pPr>
              <a:t>59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Here’s an example. I use R = 5.</a:t>
            </a:r>
          </a:p>
          <a:p>
            <a:r>
              <a:rPr lang="en-US" smtClean="0">
                <a:latin typeface="Times New Roman" pitchFamily="18" charset="0"/>
              </a:rPr>
              <a:t>Notice that I don’t have the problem I had with linear probing where the 47 and 55 inserts were bad because of unrelated inserts.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20E97-9DA9-40BC-9363-948D2CB9D87B}" type="slidenum">
              <a:rPr lang="en-US" smtClean="0">
                <a:latin typeface="Times New Roman" pitchFamily="18" charset="0"/>
              </a:rPr>
              <a:pPr>
                <a:defRPr/>
              </a:pPr>
              <a:t>60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We can actually calculate things more precisely than this, but let’s not.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Basically, this gets us optimal performance (actually, we _can_ do better).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Quadratic may be a better choice just to avoid the extra hash, however.</a:t>
            </a: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48A064-A049-4EA2-91A7-4AA23552F0BF}" type="slidenum">
              <a:rPr lang="en-US" smtClean="0">
                <a:latin typeface="Times New Roman" pitchFamily="18" charset="0"/>
              </a:rPr>
              <a:pPr>
                <a:defRPr/>
              </a:pPr>
              <a:t>61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You know, I never mentioned </a:t>
            </a:r>
            <a:r>
              <a:rPr lang="en-US" b="1" smtClean="0">
                <a:latin typeface="Times New Roman" pitchFamily="18" charset="0"/>
              </a:rPr>
              <a:t>deletion</a:t>
            </a:r>
            <a:r>
              <a:rPr lang="en-US" smtClean="0">
                <a:latin typeface="Times New Roman" pitchFamily="18" charset="0"/>
              </a:rPr>
              <a:t> for closed hashing.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What happens if we use normal physical deletion?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If we delete 2 then try to find 7, we can’t!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Fortunately, we can use lazy deletion.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But, we pay the usual penalties. Plus, we can actually run out of space in a hash table!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34953D-EF0F-45EA-9F30-54348FFCB708}" type="slidenum">
              <a:rPr lang="en-US" smtClean="0">
                <a:latin typeface="Times New Roman" pitchFamily="18" charset="0"/>
              </a:rPr>
              <a:pPr>
                <a:defRPr/>
              </a:pPr>
              <a:t>62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This brings us to what happens when space </a:t>
            </a:r>
            <a:r>
              <a:rPr lang="en-US" b="1" smtClean="0">
                <a:latin typeface="Times New Roman" pitchFamily="18" charset="0"/>
              </a:rPr>
              <a:t>does</a:t>
            </a:r>
            <a:r>
              <a:rPr lang="en-US" smtClean="0">
                <a:latin typeface="Times New Roman" pitchFamily="18" charset="0"/>
              </a:rPr>
              <a:t> get tight.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In other words, how do we handle the squished pigeon principle: it’s hard to fit lots of pigeons into not enough extra holes.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What ever will we do?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Remember what we did for circular arrays and d-Heaps?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Just resize the array, right? But we can’t just copy elements over since their hash values change with the table size.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7D3FDB-A2BB-4DC1-8A13-44B39704430F}" type="slidenum">
              <a:rPr lang="en-US" smtClean="0">
                <a:latin typeface="Times New Roman" pitchFamily="18" charset="0"/>
              </a:rPr>
              <a:pPr>
                <a:defRPr/>
              </a:pPr>
              <a:t>63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So, we rehash the table.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I said that over a constant threshold is the time to rehash. There are lots of alternatives:</a:t>
            </a:r>
          </a:p>
          <a:p>
            <a:r>
              <a:rPr lang="en-US" smtClean="0">
                <a:latin typeface="Times New Roman" pitchFamily="18" charset="0"/>
              </a:rPr>
              <a:t>	too many deleted items</a:t>
            </a:r>
          </a:p>
          <a:p>
            <a:r>
              <a:rPr lang="en-US" smtClean="0">
                <a:latin typeface="Times New Roman" pitchFamily="18" charset="0"/>
              </a:rPr>
              <a:t>	a failed insertion</a:t>
            </a:r>
          </a:p>
          <a:p>
            <a:r>
              <a:rPr lang="en-US" smtClean="0">
                <a:latin typeface="Times New Roman" pitchFamily="18" charset="0"/>
              </a:rPr>
              <a:t>	too many collisions</a:t>
            </a:r>
          </a:p>
          <a:p>
            <a:r>
              <a:rPr lang="en-US" smtClean="0">
                <a:latin typeface="Times New Roman" pitchFamily="18" charset="0"/>
              </a:rPr>
              <a:t>	too long a collision sequence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Regardless, the effect is the same.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Are there any problems here?</a:t>
            </a:r>
          </a:p>
          <a:p>
            <a:r>
              <a:rPr lang="en-US" smtClean="0">
                <a:latin typeface="Times New Roman" pitchFamily="18" charset="0"/>
              </a:rPr>
              <a:t>In section, Zasha will talk about why this runs in good amortized time.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2877E-6EA6-4EF7-810C-F7EE88C019FB}" type="slidenum">
              <a:rPr lang="en-US" smtClean="0">
                <a:latin typeface="Times New Roman" pitchFamily="18" charset="0"/>
              </a:rPr>
              <a:pPr>
                <a:defRPr/>
              </a:pPr>
              <a:t>64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C11DE1-EA96-451A-8DC7-4F0880EFBA23}" type="slidenum">
              <a:rPr lang="en-US" smtClean="0">
                <a:latin typeface="Times New Roman" pitchFamily="18" charset="0"/>
              </a:rPr>
              <a:pPr>
                <a:defRPr/>
              </a:pPr>
              <a:t>65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02CD30-A5BE-418A-B0EB-D836CE4F2FAD}" type="slidenum">
              <a:rPr lang="en-US" smtClean="0">
                <a:latin typeface="Times New Roman" pitchFamily="18" charset="0"/>
              </a:rPr>
              <a:pPr>
                <a:defRPr/>
              </a:pPr>
              <a:t>67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Be sure to compare against the vision (which uses strings as an example)!</a:t>
            </a:r>
          </a:p>
          <a:p>
            <a:endParaRPr lang="en-CA" dirty="0" smtClean="0"/>
          </a:p>
          <a:p>
            <a:r>
              <a:rPr lang="en-CA" dirty="0" smtClean="0"/>
              <a:t>Specific goals, at least: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/>
              <a:t>Asymptotically BAD memory usage. (Worst-case exponential</a:t>
            </a:r>
            <a:r>
              <a:rPr lang="en-CA" baseline="0" dirty="0" smtClean="0"/>
              <a:t> memory use, although it’s hard to explain to students why that’s the limit… they might think of it as “as much as infinite” memory use. You need ~</a:t>
            </a:r>
            <a:r>
              <a:rPr lang="en-CA" baseline="0" dirty="0" err="1" smtClean="0"/>
              <a:t>lg</a:t>
            </a:r>
            <a:r>
              <a:rPr lang="en-CA" baseline="0" dirty="0" smtClean="0"/>
              <a:t> n bits to represent the number n, however; so, in terms of input size, we use exponential memory.)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/>
              <a:t>Only </a:t>
            </a:r>
            <a:r>
              <a:rPr lang="en-CA" dirty="0" err="1" smtClean="0"/>
              <a:t>ints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9218D-89E1-44AD-BAC9-38DAEF42A5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Answer: If you’re lucky</a:t>
            </a:r>
            <a:r>
              <a:rPr lang="en-CA" baseline="0" dirty="0" smtClean="0"/>
              <a:t>, a</a:t>
            </a:r>
            <a:r>
              <a:rPr lang="en-CA" dirty="0" smtClean="0"/>
              <a:t>n out-of-bounds</a:t>
            </a:r>
            <a:r>
              <a:rPr lang="en-CA" baseline="0" dirty="0" smtClean="0"/>
              <a:t> error.  In an array, maybe even worse, since this is C++!</a:t>
            </a:r>
          </a:p>
          <a:p>
            <a:endParaRPr lang="en-CA" baseline="0" dirty="0" smtClean="0"/>
          </a:p>
          <a:p>
            <a:r>
              <a:rPr lang="en-CA" baseline="0" dirty="0" smtClean="0"/>
              <a:t>Spectacular!  Love the vector docs’ take on this:</a:t>
            </a:r>
          </a:p>
          <a:p>
            <a:endParaRPr lang="en-CA" baseline="0" dirty="0" smtClean="0"/>
          </a:p>
          <a:p>
            <a:r>
              <a:rPr lang="en-CA" baseline="0" dirty="0" smtClean="0"/>
              <a:t>“</a:t>
            </a:r>
            <a:r>
              <a:rPr lang="en-CA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A similar member function, </a:t>
            </a:r>
            <a:r>
              <a:rPr lang="en-CA" b="0" i="0" u="none" strike="noStrike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  <a:hlinkClick r:id="rId3"/>
              </a:rPr>
              <a:t>vector::at</a:t>
            </a:r>
            <a:r>
              <a:rPr lang="en-CA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, has the same behavior as this operator function, except that </a:t>
            </a:r>
            <a:r>
              <a:rPr lang="en-CA" b="0" i="0" u="none" strike="noStrike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  <a:hlinkClick r:id="rId3"/>
              </a:rPr>
              <a:t>vector::at</a:t>
            </a:r>
            <a:r>
              <a:rPr lang="en-CA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is bound-checked and signals if the requested position is </a:t>
            </a:r>
            <a:r>
              <a:rPr lang="en-CA" b="0" i="1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out of range</a:t>
            </a:r>
            <a:r>
              <a:rPr lang="en-CA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by throwing an </a:t>
            </a:r>
            <a:r>
              <a:rPr lang="en-CA" b="0" i="0" u="none" strike="noStrike" kern="1200" dirty="0" err="1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  <a:hlinkClick r:id="rId4"/>
              </a:rPr>
              <a:t>out_of_range</a:t>
            </a:r>
            <a:r>
              <a:rPr lang="en-CA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exception. 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Portable programs should never call this function with an argument </a:t>
            </a:r>
            <a:r>
              <a:rPr lang="en-CA" b="0" i="1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n</a:t>
            </a:r>
            <a:r>
              <a:rPr lang="en-CA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that is </a:t>
            </a:r>
            <a:r>
              <a:rPr lang="en-CA" b="0" i="1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out of range</a:t>
            </a:r>
            <a:r>
              <a:rPr lang="en-CA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, since this </a:t>
            </a:r>
            <a:r>
              <a:rPr lang="en-CA" b="0" i="0" kern="1200" dirty="0" err="1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causes</a:t>
            </a:r>
            <a:r>
              <a:rPr lang="en-CA" b="0" i="1" kern="1200" dirty="0" err="1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undefined</a:t>
            </a:r>
            <a:r>
              <a:rPr lang="en-CA" b="0" i="1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 behavior</a:t>
            </a:r>
            <a:r>
              <a:rPr lang="en-CA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.”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9218D-89E1-44AD-BAC9-38DAEF42A53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2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It’s the</a:t>
            </a:r>
            <a:r>
              <a:rPr lang="en-CA" baseline="0" dirty="0" smtClean="0"/>
              <a:t> element numbered 1 (the 2</a:t>
            </a:r>
            <a:r>
              <a:rPr lang="en-CA" baseline="30000" dirty="0" smtClean="0"/>
              <a:t>nd</a:t>
            </a:r>
            <a:r>
              <a:rPr lang="en-CA" baseline="0" dirty="0" smtClean="0"/>
              <a:t> element).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9218D-89E1-44AD-BAC9-38DAEF42A53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Circular array code version of above.</a:t>
            </a:r>
          </a:p>
          <a:p>
            <a:endParaRPr lang="en-CA" dirty="0" smtClean="0"/>
          </a:p>
          <a:p>
            <a:r>
              <a:rPr lang="en-CA" dirty="0" smtClean="0"/>
              <a:t>Yes and no.  We can now resize our circular</a:t>
            </a:r>
            <a:r>
              <a:rPr lang="en-CA" baseline="0" dirty="0" smtClean="0"/>
              <a:t> array only when we’re “reasonably full”, keeping memory usage modest.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9218D-89E1-44AD-BAC9-38DAEF42A53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4D78-DE18-4157-949A-D5731AC56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DFB25-2062-40BE-A418-03491A4A5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41E69-93D8-457E-9B2C-E13CC616C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781B-35E2-4FB5-9680-A2829D884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ECD4F-C2AC-40EE-81AF-F575456DD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C0FF8-5CAA-4AF3-B553-E211685F2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6BB8-02F8-4F2E-9EBF-E7D11B00F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7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B3BB5-885C-4AA2-B9D6-1114EE636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3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07C6A-B1DC-4781-B3B3-1D6BD245D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2EE22-01EA-4E1D-B30B-9A40E21A0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79E6D-645A-4B0C-901F-EA3BAD3CA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C98683A6-FB5D-41C9-9477-AD72C7333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9" Type="http://schemas.openxmlformats.org/officeDocument/2006/relationships/tags" Target="../tags/tag67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38" Type="http://schemas.openxmlformats.org/officeDocument/2006/relationships/tags" Target="../tags/tag66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41" Type="http://schemas.openxmlformats.org/officeDocument/2006/relationships/notesSlide" Target="../notesSlides/notesSlide1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37" Type="http://schemas.openxmlformats.org/officeDocument/2006/relationships/tags" Target="../tags/tag65.xml"/><Relationship Id="rId40" Type="http://schemas.openxmlformats.org/officeDocument/2006/relationships/slideLayout" Target="../slideLayouts/slideLayout4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tags" Target="../tags/tag64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tags" Target="../tags/tag106.xml"/><Relationship Id="rId3" Type="http://schemas.openxmlformats.org/officeDocument/2006/relationships/tags" Target="../tags/tag70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42" Type="http://schemas.openxmlformats.org/officeDocument/2006/relationships/tags" Target="../tags/tag109.xml"/><Relationship Id="rId47" Type="http://schemas.openxmlformats.org/officeDocument/2006/relationships/tags" Target="../tags/tag114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46" Type="http://schemas.openxmlformats.org/officeDocument/2006/relationships/tags" Target="../tags/tag113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41" Type="http://schemas.openxmlformats.org/officeDocument/2006/relationships/tags" Target="../tags/tag108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45" Type="http://schemas.openxmlformats.org/officeDocument/2006/relationships/tags" Target="../tags/tag112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49" Type="http://schemas.openxmlformats.org/officeDocument/2006/relationships/tags" Target="../tags/tag116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4" Type="http://schemas.openxmlformats.org/officeDocument/2006/relationships/tags" Target="../tags/tag111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43" Type="http://schemas.openxmlformats.org/officeDocument/2006/relationships/tags" Target="../tags/tag110.xml"/><Relationship Id="rId48" Type="http://schemas.openxmlformats.org/officeDocument/2006/relationships/tags" Target="../tags/tag115.xml"/><Relationship Id="rId8" Type="http://schemas.openxmlformats.org/officeDocument/2006/relationships/tags" Target="../tags/tag7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10" Type="http://schemas.openxmlformats.org/officeDocument/2006/relationships/tags" Target="../tags/tag131.xml"/><Relationship Id="rId19" Type="http://schemas.openxmlformats.org/officeDocument/2006/relationships/notesSlide" Target="../notesSlides/notesSlide18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tags" Target="../tags/tag207.xml"/><Relationship Id="rId39" Type="http://schemas.openxmlformats.org/officeDocument/2006/relationships/tags" Target="../tags/tag220.xml"/><Relationship Id="rId21" Type="http://schemas.openxmlformats.org/officeDocument/2006/relationships/tags" Target="../tags/tag202.xml"/><Relationship Id="rId34" Type="http://schemas.openxmlformats.org/officeDocument/2006/relationships/tags" Target="../tags/tag215.xml"/><Relationship Id="rId42" Type="http://schemas.openxmlformats.org/officeDocument/2006/relationships/tags" Target="../tags/tag223.xml"/><Relationship Id="rId47" Type="http://schemas.openxmlformats.org/officeDocument/2006/relationships/tags" Target="../tags/tag228.xml"/><Relationship Id="rId50" Type="http://schemas.openxmlformats.org/officeDocument/2006/relationships/tags" Target="../tags/tag231.xml"/><Relationship Id="rId55" Type="http://schemas.openxmlformats.org/officeDocument/2006/relationships/notesSlide" Target="../notesSlides/notesSlide25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33" Type="http://schemas.openxmlformats.org/officeDocument/2006/relationships/tags" Target="../tags/tag214.xml"/><Relationship Id="rId38" Type="http://schemas.openxmlformats.org/officeDocument/2006/relationships/tags" Target="../tags/tag219.xml"/><Relationship Id="rId46" Type="http://schemas.openxmlformats.org/officeDocument/2006/relationships/tags" Target="../tags/tag227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29" Type="http://schemas.openxmlformats.org/officeDocument/2006/relationships/tags" Target="../tags/tag210.xml"/><Relationship Id="rId41" Type="http://schemas.openxmlformats.org/officeDocument/2006/relationships/tags" Target="../tags/tag222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tags" Target="../tags/tag205.xml"/><Relationship Id="rId32" Type="http://schemas.openxmlformats.org/officeDocument/2006/relationships/tags" Target="../tags/tag213.xml"/><Relationship Id="rId37" Type="http://schemas.openxmlformats.org/officeDocument/2006/relationships/tags" Target="../tags/tag218.xml"/><Relationship Id="rId40" Type="http://schemas.openxmlformats.org/officeDocument/2006/relationships/tags" Target="../tags/tag221.xml"/><Relationship Id="rId45" Type="http://schemas.openxmlformats.org/officeDocument/2006/relationships/tags" Target="../tags/tag226.xml"/><Relationship Id="rId53" Type="http://schemas.openxmlformats.org/officeDocument/2006/relationships/tags" Target="../tags/tag234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tags" Target="../tags/tag209.xml"/><Relationship Id="rId36" Type="http://schemas.openxmlformats.org/officeDocument/2006/relationships/tags" Target="../tags/tag217.xml"/><Relationship Id="rId49" Type="http://schemas.openxmlformats.org/officeDocument/2006/relationships/tags" Target="../tags/tag230.xml"/><Relationship Id="rId57" Type="http://schemas.openxmlformats.org/officeDocument/2006/relationships/hyperlink" Target="http://en.wikipedia.org/wiki/User:McKay" TargetMode="External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31" Type="http://schemas.openxmlformats.org/officeDocument/2006/relationships/tags" Target="../tags/tag212.xml"/><Relationship Id="rId44" Type="http://schemas.openxmlformats.org/officeDocument/2006/relationships/tags" Target="../tags/tag225.xml"/><Relationship Id="rId52" Type="http://schemas.openxmlformats.org/officeDocument/2006/relationships/tags" Target="../tags/tag233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tags" Target="../tags/tag208.xml"/><Relationship Id="rId30" Type="http://schemas.openxmlformats.org/officeDocument/2006/relationships/tags" Target="../tags/tag211.xml"/><Relationship Id="rId35" Type="http://schemas.openxmlformats.org/officeDocument/2006/relationships/tags" Target="../tags/tag216.xml"/><Relationship Id="rId43" Type="http://schemas.openxmlformats.org/officeDocument/2006/relationships/tags" Target="../tags/tag224.xml"/><Relationship Id="rId48" Type="http://schemas.openxmlformats.org/officeDocument/2006/relationships/tags" Target="../tags/tag229.xml"/><Relationship Id="rId56" Type="http://schemas.openxmlformats.org/officeDocument/2006/relationships/image" Target="../media/image1.png"/><Relationship Id="rId8" Type="http://schemas.openxmlformats.org/officeDocument/2006/relationships/tags" Target="../tags/tag189.xml"/><Relationship Id="rId51" Type="http://schemas.openxmlformats.org/officeDocument/2006/relationships/tags" Target="../tags/tag232.xml"/><Relationship Id="rId3" Type="http://schemas.openxmlformats.org/officeDocument/2006/relationships/tags" Target="../tags/tag184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247.xml"/><Relationship Id="rId18" Type="http://schemas.openxmlformats.org/officeDocument/2006/relationships/tags" Target="../tags/tag252.xml"/><Relationship Id="rId26" Type="http://schemas.openxmlformats.org/officeDocument/2006/relationships/tags" Target="../tags/tag260.xml"/><Relationship Id="rId39" Type="http://schemas.openxmlformats.org/officeDocument/2006/relationships/tags" Target="../tags/tag273.xml"/><Relationship Id="rId21" Type="http://schemas.openxmlformats.org/officeDocument/2006/relationships/tags" Target="../tags/tag255.xml"/><Relationship Id="rId34" Type="http://schemas.openxmlformats.org/officeDocument/2006/relationships/tags" Target="../tags/tag268.xml"/><Relationship Id="rId42" Type="http://schemas.openxmlformats.org/officeDocument/2006/relationships/tags" Target="../tags/tag276.xml"/><Relationship Id="rId47" Type="http://schemas.openxmlformats.org/officeDocument/2006/relationships/tags" Target="../tags/tag281.xml"/><Relationship Id="rId50" Type="http://schemas.openxmlformats.org/officeDocument/2006/relationships/tags" Target="../tags/tag284.xml"/><Relationship Id="rId55" Type="http://schemas.openxmlformats.org/officeDocument/2006/relationships/tags" Target="../tags/tag289.xml"/><Relationship Id="rId63" Type="http://schemas.openxmlformats.org/officeDocument/2006/relationships/tags" Target="../tags/tag29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6" Type="http://schemas.openxmlformats.org/officeDocument/2006/relationships/tags" Target="../tags/tag250.xml"/><Relationship Id="rId20" Type="http://schemas.openxmlformats.org/officeDocument/2006/relationships/tags" Target="../tags/tag254.xml"/><Relationship Id="rId29" Type="http://schemas.openxmlformats.org/officeDocument/2006/relationships/tags" Target="../tags/tag263.xml"/><Relationship Id="rId41" Type="http://schemas.openxmlformats.org/officeDocument/2006/relationships/tags" Target="../tags/tag275.xml"/><Relationship Id="rId54" Type="http://schemas.openxmlformats.org/officeDocument/2006/relationships/tags" Target="../tags/tag288.xml"/><Relationship Id="rId62" Type="http://schemas.openxmlformats.org/officeDocument/2006/relationships/tags" Target="../tags/tag29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tags" Target="../tags/tag245.xml"/><Relationship Id="rId24" Type="http://schemas.openxmlformats.org/officeDocument/2006/relationships/tags" Target="../tags/tag258.xml"/><Relationship Id="rId32" Type="http://schemas.openxmlformats.org/officeDocument/2006/relationships/tags" Target="../tags/tag266.xml"/><Relationship Id="rId37" Type="http://schemas.openxmlformats.org/officeDocument/2006/relationships/tags" Target="../tags/tag271.xml"/><Relationship Id="rId40" Type="http://schemas.openxmlformats.org/officeDocument/2006/relationships/tags" Target="../tags/tag274.xml"/><Relationship Id="rId45" Type="http://schemas.openxmlformats.org/officeDocument/2006/relationships/tags" Target="../tags/tag279.xml"/><Relationship Id="rId53" Type="http://schemas.openxmlformats.org/officeDocument/2006/relationships/tags" Target="../tags/tag287.xml"/><Relationship Id="rId58" Type="http://schemas.openxmlformats.org/officeDocument/2006/relationships/tags" Target="../tags/tag292.xml"/><Relationship Id="rId5" Type="http://schemas.openxmlformats.org/officeDocument/2006/relationships/tags" Target="../tags/tag239.xml"/><Relationship Id="rId15" Type="http://schemas.openxmlformats.org/officeDocument/2006/relationships/tags" Target="../tags/tag249.xml"/><Relationship Id="rId23" Type="http://schemas.openxmlformats.org/officeDocument/2006/relationships/tags" Target="../tags/tag257.xml"/><Relationship Id="rId28" Type="http://schemas.openxmlformats.org/officeDocument/2006/relationships/tags" Target="../tags/tag262.xml"/><Relationship Id="rId36" Type="http://schemas.openxmlformats.org/officeDocument/2006/relationships/tags" Target="../tags/tag270.xml"/><Relationship Id="rId49" Type="http://schemas.openxmlformats.org/officeDocument/2006/relationships/tags" Target="../tags/tag283.xml"/><Relationship Id="rId57" Type="http://schemas.openxmlformats.org/officeDocument/2006/relationships/tags" Target="../tags/tag291.xml"/><Relationship Id="rId61" Type="http://schemas.openxmlformats.org/officeDocument/2006/relationships/tags" Target="../tags/tag295.xml"/><Relationship Id="rId10" Type="http://schemas.openxmlformats.org/officeDocument/2006/relationships/tags" Target="../tags/tag244.xml"/><Relationship Id="rId19" Type="http://schemas.openxmlformats.org/officeDocument/2006/relationships/tags" Target="../tags/tag253.xml"/><Relationship Id="rId31" Type="http://schemas.openxmlformats.org/officeDocument/2006/relationships/tags" Target="../tags/tag265.xml"/><Relationship Id="rId44" Type="http://schemas.openxmlformats.org/officeDocument/2006/relationships/tags" Target="../tags/tag278.xml"/><Relationship Id="rId52" Type="http://schemas.openxmlformats.org/officeDocument/2006/relationships/tags" Target="../tags/tag286.xml"/><Relationship Id="rId60" Type="http://schemas.openxmlformats.org/officeDocument/2006/relationships/tags" Target="../tags/tag294.xml"/><Relationship Id="rId65" Type="http://schemas.openxmlformats.org/officeDocument/2006/relationships/notesSlide" Target="../notesSlides/notesSlide26.xml"/><Relationship Id="rId4" Type="http://schemas.openxmlformats.org/officeDocument/2006/relationships/tags" Target="../tags/tag238.xml"/><Relationship Id="rId9" Type="http://schemas.openxmlformats.org/officeDocument/2006/relationships/tags" Target="../tags/tag243.xml"/><Relationship Id="rId14" Type="http://schemas.openxmlformats.org/officeDocument/2006/relationships/tags" Target="../tags/tag248.xml"/><Relationship Id="rId22" Type="http://schemas.openxmlformats.org/officeDocument/2006/relationships/tags" Target="../tags/tag256.xml"/><Relationship Id="rId27" Type="http://schemas.openxmlformats.org/officeDocument/2006/relationships/tags" Target="../tags/tag261.xml"/><Relationship Id="rId30" Type="http://schemas.openxmlformats.org/officeDocument/2006/relationships/tags" Target="../tags/tag264.xml"/><Relationship Id="rId35" Type="http://schemas.openxmlformats.org/officeDocument/2006/relationships/tags" Target="../tags/tag269.xml"/><Relationship Id="rId43" Type="http://schemas.openxmlformats.org/officeDocument/2006/relationships/tags" Target="../tags/tag277.xml"/><Relationship Id="rId48" Type="http://schemas.openxmlformats.org/officeDocument/2006/relationships/tags" Target="../tags/tag282.xml"/><Relationship Id="rId56" Type="http://schemas.openxmlformats.org/officeDocument/2006/relationships/tags" Target="../tags/tag290.xml"/><Relationship Id="rId64" Type="http://schemas.openxmlformats.org/officeDocument/2006/relationships/slideLayout" Target="../slideLayouts/slideLayout2.xml"/><Relationship Id="rId8" Type="http://schemas.openxmlformats.org/officeDocument/2006/relationships/tags" Target="../tags/tag242.xml"/><Relationship Id="rId51" Type="http://schemas.openxmlformats.org/officeDocument/2006/relationships/tags" Target="../tags/tag285.xml"/><Relationship Id="rId3" Type="http://schemas.openxmlformats.org/officeDocument/2006/relationships/tags" Target="../tags/tag237.xml"/><Relationship Id="rId12" Type="http://schemas.openxmlformats.org/officeDocument/2006/relationships/tags" Target="../tags/tag246.xml"/><Relationship Id="rId17" Type="http://schemas.openxmlformats.org/officeDocument/2006/relationships/tags" Target="../tags/tag251.xml"/><Relationship Id="rId25" Type="http://schemas.openxmlformats.org/officeDocument/2006/relationships/tags" Target="../tags/tag259.xml"/><Relationship Id="rId33" Type="http://schemas.openxmlformats.org/officeDocument/2006/relationships/tags" Target="../tags/tag267.xml"/><Relationship Id="rId38" Type="http://schemas.openxmlformats.org/officeDocument/2006/relationships/tags" Target="../tags/tag272.xml"/><Relationship Id="rId46" Type="http://schemas.openxmlformats.org/officeDocument/2006/relationships/tags" Target="../tags/tag280.xml"/><Relationship Id="rId59" Type="http://schemas.openxmlformats.org/officeDocument/2006/relationships/tags" Target="../tags/tag29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30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10" Type="http://schemas.openxmlformats.org/officeDocument/2006/relationships/image" Target="../media/image3.png"/><Relationship Id="rId4" Type="http://schemas.openxmlformats.org/officeDocument/2006/relationships/tags" Target="../tags/tag301.xml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30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10" Type="http://schemas.openxmlformats.org/officeDocument/2006/relationships/image" Target="../media/image3.png"/><Relationship Id="rId4" Type="http://schemas.openxmlformats.org/officeDocument/2006/relationships/tags" Target="../tags/tag307.xml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13" Type="http://schemas.openxmlformats.org/officeDocument/2006/relationships/tags" Target="../tags/tag322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12" Type="http://schemas.openxmlformats.org/officeDocument/2006/relationships/tags" Target="../tags/tag321.xml"/><Relationship Id="rId17" Type="http://schemas.openxmlformats.org/officeDocument/2006/relationships/image" Target="../media/image4.wmf"/><Relationship Id="rId2" Type="http://schemas.openxmlformats.org/officeDocument/2006/relationships/tags" Target="../tags/tag311.xml"/><Relationship Id="rId16" Type="http://schemas.openxmlformats.org/officeDocument/2006/relationships/notesSlide" Target="../notesSlides/notesSlide29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tags" Target="../tags/tag320.xml"/><Relationship Id="rId5" Type="http://schemas.openxmlformats.org/officeDocument/2006/relationships/tags" Target="../tags/tag314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19.xml"/><Relationship Id="rId4" Type="http://schemas.openxmlformats.org/officeDocument/2006/relationships/tags" Target="../tags/tag313.xml"/><Relationship Id="rId9" Type="http://schemas.openxmlformats.org/officeDocument/2006/relationships/tags" Target="../tags/tag318.xml"/><Relationship Id="rId14" Type="http://schemas.openxmlformats.org/officeDocument/2006/relationships/tags" Target="../tags/tag3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4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6.xml"/><Relationship Id="rId4" Type="http://schemas.openxmlformats.org/officeDocument/2006/relationships/tags" Target="../tags/tag335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26" Type="http://schemas.openxmlformats.org/officeDocument/2006/relationships/tags" Target="../tags/tag362.xml"/><Relationship Id="rId39" Type="http://schemas.openxmlformats.org/officeDocument/2006/relationships/tags" Target="../tags/tag375.xml"/><Relationship Id="rId3" Type="http://schemas.openxmlformats.org/officeDocument/2006/relationships/tags" Target="../tags/tag339.xml"/><Relationship Id="rId21" Type="http://schemas.openxmlformats.org/officeDocument/2006/relationships/tags" Target="../tags/tag357.xml"/><Relationship Id="rId34" Type="http://schemas.openxmlformats.org/officeDocument/2006/relationships/tags" Target="../tags/tag370.xml"/><Relationship Id="rId42" Type="http://schemas.openxmlformats.org/officeDocument/2006/relationships/tags" Target="../tags/tag378.xml"/><Relationship Id="rId47" Type="http://schemas.openxmlformats.org/officeDocument/2006/relationships/tags" Target="../tags/tag383.xml"/><Relationship Id="rId7" Type="http://schemas.openxmlformats.org/officeDocument/2006/relationships/tags" Target="../tags/tag343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5" Type="http://schemas.openxmlformats.org/officeDocument/2006/relationships/tags" Target="../tags/tag361.xml"/><Relationship Id="rId33" Type="http://schemas.openxmlformats.org/officeDocument/2006/relationships/tags" Target="../tags/tag369.xml"/><Relationship Id="rId38" Type="http://schemas.openxmlformats.org/officeDocument/2006/relationships/tags" Target="../tags/tag374.xml"/><Relationship Id="rId46" Type="http://schemas.openxmlformats.org/officeDocument/2006/relationships/tags" Target="../tags/tag382.xml"/><Relationship Id="rId2" Type="http://schemas.openxmlformats.org/officeDocument/2006/relationships/tags" Target="../tags/tag338.xml"/><Relationship Id="rId16" Type="http://schemas.openxmlformats.org/officeDocument/2006/relationships/tags" Target="../tags/tag352.xml"/><Relationship Id="rId20" Type="http://schemas.openxmlformats.org/officeDocument/2006/relationships/tags" Target="../tags/tag356.xml"/><Relationship Id="rId29" Type="http://schemas.openxmlformats.org/officeDocument/2006/relationships/tags" Target="../tags/tag365.xml"/><Relationship Id="rId41" Type="http://schemas.openxmlformats.org/officeDocument/2006/relationships/tags" Target="../tags/tag377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1" Type="http://schemas.openxmlformats.org/officeDocument/2006/relationships/tags" Target="../tags/tag347.xml"/><Relationship Id="rId24" Type="http://schemas.openxmlformats.org/officeDocument/2006/relationships/tags" Target="../tags/tag360.xml"/><Relationship Id="rId32" Type="http://schemas.openxmlformats.org/officeDocument/2006/relationships/tags" Target="../tags/tag368.xml"/><Relationship Id="rId37" Type="http://schemas.openxmlformats.org/officeDocument/2006/relationships/tags" Target="../tags/tag373.xml"/><Relationship Id="rId40" Type="http://schemas.openxmlformats.org/officeDocument/2006/relationships/tags" Target="../tags/tag376.xml"/><Relationship Id="rId45" Type="http://schemas.openxmlformats.org/officeDocument/2006/relationships/tags" Target="../tags/tag381.xml"/><Relationship Id="rId5" Type="http://schemas.openxmlformats.org/officeDocument/2006/relationships/tags" Target="../tags/tag341.xml"/><Relationship Id="rId15" Type="http://schemas.openxmlformats.org/officeDocument/2006/relationships/tags" Target="../tags/tag351.xml"/><Relationship Id="rId23" Type="http://schemas.openxmlformats.org/officeDocument/2006/relationships/tags" Target="../tags/tag359.xml"/><Relationship Id="rId28" Type="http://schemas.openxmlformats.org/officeDocument/2006/relationships/tags" Target="../tags/tag364.xml"/><Relationship Id="rId36" Type="http://schemas.openxmlformats.org/officeDocument/2006/relationships/tags" Target="../tags/tag372.xml"/><Relationship Id="rId49" Type="http://schemas.openxmlformats.org/officeDocument/2006/relationships/notesSlide" Target="../notesSlides/notesSlide33.xml"/><Relationship Id="rId10" Type="http://schemas.openxmlformats.org/officeDocument/2006/relationships/tags" Target="../tags/tag346.xml"/><Relationship Id="rId19" Type="http://schemas.openxmlformats.org/officeDocument/2006/relationships/tags" Target="../tags/tag355.xml"/><Relationship Id="rId31" Type="http://schemas.openxmlformats.org/officeDocument/2006/relationships/tags" Target="../tags/tag367.xml"/><Relationship Id="rId44" Type="http://schemas.openxmlformats.org/officeDocument/2006/relationships/tags" Target="../tags/tag380.xml"/><Relationship Id="rId4" Type="http://schemas.openxmlformats.org/officeDocument/2006/relationships/tags" Target="../tags/tag340.xml"/><Relationship Id="rId9" Type="http://schemas.openxmlformats.org/officeDocument/2006/relationships/tags" Target="../tags/tag345.xml"/><Relationship Id="rId14" Type="http://schemas.openxmlformats.org/officeDocument/2006/relationships/tags" Target="../tags/tag350.xml"/><Relationship Id="rId22" Type="http://schemas.openxmlformats.org/officeDocument/2006/relationships/tags" Target="../tags/tag358.xml"/><Relationship Id="rId27" Type="http://schemas.openxmlformats.org/officeDocument/2006/relationships/tags" Target="../tags/tag363.xml"/><Relationship Id="rId30" Type="http://schemas.openxmlformats.org/officeDocument/2006/relationships/tags" Target="../tags/tag366.xml"/><Relationship Id="rId35" Type="http://schemas.openxmlformats.org/officeDocument/2006/relationships/tags" Target="../tags/tag371.xml"/><Relationship Id="rId43" Type="http://schemas.openxmlformats.org/officeDocument/2006/relationships/tags" Target="../tags/tag379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3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13" Type="http://schemas.openxmlformats.org/officeDocument/2006/relationships/tags" Target="../tags/tag40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12" Type="http://schemas.openxmlformats.org/officeDocument/2006/relationships/tags" Target="../tags/tag402.xml"/><Relationship Id="rId17" Type="http://schemas.openxmlformats.org/officeDocument/2006/relationships/tags" Target="../tags/tag407.xml"/><Relationship Id="rId2" Type="http://schemas.openxmlformats.org/officeDocument/2006/relationships/tags" Target="../tags/tag392.xml"/><Relationship Id="rId16" Type="http://schemas.openxmlformats.org/officeDocument/2006/relationships/tags" Target="../tags/tag406.xml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11" Type="http://schemas.openxmlformats.org/officeDocument/2006/relationships/tags" Target="../tags/tag401.xml"/><Relationship Id="rId5" Type="http://schemas.openxmlformats.org/officeDocument/2006/relationships/tags" Target="../tags/tag395.xml"/><Relationship Id="rId15" Type="http://schemas.openxmlformats.org/officeDocument/2006/relationships/tags" Target="../tags/tag405.xml"/><Relationship Id="rId10" Type="http://schemas.openxmlformats.org/officeDocument/2006/relationships/tags" Target="../tags/tag400.xml"/><Relationship Id="rId19" Type="http://schemas.openxmlformats.org/officeDocument/2006/relationships/notesSlide" Target="../notesSlides/notesSlide36.xml"/><Relationship Id="rId4" Type="http://schemas.openxmlformats.org/officeDocument/2006/relationships/tags" Target="../tags/tag394.xml"/><Relationship Id="rId9" Type="http://schemas.openxmlformats.org/officeDocument/2006/relationships/tags" Target="../tags/tag399.xml"/><Relationship Id="rId14" Type="http://schemas.openxmlformats.org/officeDocument/2006/relationships/tags" Target="../tags/tag40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13" Type="http://schemas.openxmlformats.org/officeDocument/2006/relationships/tags" Target="../tags/tag423.xml"/><Relationship Id="rId18" Type="http://schemas.openxmlformats.org/officeDocument/2006/relationships/tags" Target="../tags/tag428.xml"/><Relationship Id="rId3" Type="http://schemas.openxmlformats.org/officeDocument/2006/relationships/tags" Target="../tags/tag41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17.xml"/><Relationship Id="rId12" Type="http://schemas.openxmlformats.org/officeDocument/2006/relationships/tags" Target="../tags/tag422.xml"/><Relationship Id="rId17" Type="http://schemas.openxmlformats.org/officeDocument/2006/relationships/tags" Target="../tags/tag427.xml"/><Relationship Id="rId2" Type="http://schemas.openxmlformats.org/officeDocument/2006/relationships/tags" Target="../tags/tag412.xml"/><Relationship Id="rId16" Type="http://schemas.openxmlformats.org/officeDocument/2006/relationships/tags" Target="../tags/tag426.xml"/><Relationship Id="rId20" Type="http://schemas.openxmlformats.org/officeDocument/2006/relationships/tags" Target="../tags/tag430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tags" Target="../tags/tag421.xml"/><Relationship Id="rId5" Type="http://schemas.openxmlformats.org/officeDocument/2006/relationships/tags" Target="../tags/tag415.xml"/><Relationship Id="rId15" Type="http://schemas.openxmlformats.org/officeDocument/2006/relationships/tags" Target="../tags/tag425.xml"/><Relationship Id="rId10" Type="http://schemas.openxmlformats.org/officeDocument/2006/relationships/tags" Target="../tags/tag420.xml"/><Relationship Id="rId19" Type="http://schemas.openxmlformats.org/officeDocument/2006/relationships/tags" Target="../tags/tag429.xml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tags" Target="../tags/tag424.xml"/><Relationship Id="rId2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438.xml"/><Relationship Id="rId3" Type="http://schemas.openxmlformats.org/officeDocument/2006/relationships/tags" Target="../tags/tag433.xml"/><Relationship Id="rId7" Type="http://schemas.openxmlformats.org/officeDocument/2006/relationships/tags" Target="../tags/tag437.xml"/><Relationship Id="rId2" Type="http://schemas.openxmlformats.org/officeDocument/2006/relationships/tags" Target="../tags/tag432.xml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5" Type="http://schemas.openxmlformats.org/officeDocument/2006/relationships/tags" Target="../tags/tag435.xml"/><Relationship Id="rId10" Type="http://schemas.openxmlformats.org/officeDocument/2006/relationships/notesSlide" Target="../notesSlides/notesSlide39.xml"/><Relationship Id="rId4" Type="http://schemas.openxmlformats.org/officeDocument/2006/relationships/tags" Target="../tags/tag434.xml"/><Relationship Id="rId9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3.xml"/><Relationship Id="rId4" Type="http://schemas.openxmlformats.org/officeDocument/2006/relationships/tags" Target="../tags/tag442.xml"/></Relationships>
</file>

<file path=ppt/slides/_rels/slide49.xml.rels><?xml version="1.0" encoding="UTF-8" standalone="yes"?>
<Relationships xmlns="http://schemas.openxmlformats.org/package/2006/relationships"><Relationship Id="rId26" Type="http://schemas.openxmlformats.org/officeDocument/2006/relationships/tags" Target="../tags/tag469.xml"/><Relationship Id="rId21" Type="http://schemas.openxmlformats.org/officeDocument/2006/relationships/tags" Target="../tags/tag464.xml"/><Relationship Id="rId34" Type="http://schemas.openxmlformats.org/officeDocument/2006/relationships/tags" Target="../tags/tag477.xml"/><Relationship Id="rId42" Type="http://schemas.openxmlformats.org/officeDocument/2006/relationships/tags" Target="../tags/tag485.xml"/><Relationship Id="rId47" Type="http://schemas.openxmlformats.org/officeDocument/2006/relationships/tags" Target="../tags/tag490.xml"/><Relationship Id="rId50" Type="http://schemas.openxmlformats.org/officeDocument/2006/relationships/tags" Target="../tags/tag493.xml"/><Relationship Id="rId55" Type="http://schemas.openxmlformats.org/officeDocument/2006/relationships/tags" Target="../tags/tag498.xml"/><Relationship Id="rId63" Type="http://schemas.openxmlformats.org/officeDocument/2006/relationships/tags" Target="../tags/tag506.xml"/><Relationship Id="rId68" Type="http://schemas.openxmlformats.org/officeDocument/2006/relationships/tags" Target="../tags/tag511.xml"/><Relationship Id="rId76" Type="http://schemas.openxmlformats.org/officeDocument/2006/relationships/tags" Target="../tags/tag519.xml"/><Relationship Id="rId84" Type="http://schemas.openxmlformats.org/officeDocument/2006/relationships/tags" Target="../tags/tag527.xml"/><Relationship Id="rId89" Type="http://schemas.openxmlformats.org/officeDocument/2006/relationships/tags" Target="../tags/tag532.xml"/><Relationship Id="rId97" Type="http://schemas.openxmlformats.org/officeDocument/2006/relationships/tags" Target="../tags/tag540.xml"/><Relationship Id="rId7" Type="http://schemas.openxmlformats.org/officeDocument/2006/relationships/tags" Target="../tags/tag450.xml"/><Relationship Id="rId71" Type="http://schemas.openxmlformats.org/officeDocument/2006/relationships/tags" Target="../tags/tag514.xml"/><Relationship Id="rId92" Type="http://schemas.openxmlformats.org/officeDocument/2006/relationships/tags" Target="../tags/tag535.xml"/><Relationship Id="rId2" Type="http://schemas.openxmlformats.org/officeDocument/2006/relationships/tags" Target="../tags/tag445.xml"/><Relationship Id="rId16" Type="http://schemas.openxmlformats.org/officeDocument/2006/relationships/tags" Target="../tags/tag459.xml"/><Relationship Id="rId29" Type="http://schemas.openxmlformats.org/officeDocument/2006/relationships/tags" Target="../tags/tag472.xml"/><Relationship Id="rId11" Type="http://schemas.openxmlformats.org/officeDocument/2006/relationships/tags" Target="../tags/tag454.xml"/><Relationship Id="rId24" Type="http://schemas.openxmlformats.org/officeDocument/2006/relationships/tags" Target="../tags/tag467.xml"/><Relationship Id="rId32" Type="http://schemas.openxmlformats.org/officeDocument/2006/relationships/tags" Target="../tags/tag475.xml"/><Relationship Id="rId37" Type="http://schemas.openxmlformats.org/officeDocument/2006/relationships/tags" Target="../tags/tag480.xml"/><Relationship Id="rId40" Type="http://schemas.openxmlformats.org/officeDocument/2006/relationships/tags" Target="../tags/tag483.xml"/><Relationship Id="rId45" Type="http://schemas.openxmlformats.org/officeDocument/2006/relationships/tags" Target="../tags/tag488.xml"/><Relationship Id="rId53" Type="http://schemas.openxmlformats.org/officeDocument/2006/relationships/tags" Target="../tags/tag496.xml"/><Relationship Id="rId58" Type="http://schemas.openxmlformats.org/officeDocument/2006/relationships/tags" Target="../tags/tag501.xml"/><Relationship Id="rId66" Type="http://schemas.openxmlformats.org/officeDocument/2006/relationships/tags" Target="../tags/tag509.xml"/><Relationship Id="rId74" Type="http://schemas.openxmlformats.org/officeDocument/2006/relationships/tags" Target="../tags/tag517.xml"/><Relationship Id="rId79" Type="http://schemas.openxmlformats.org/officeDocument/2006/relationships/tags" Target="../tags/tag522.xml"/><Relationship Id="rId87" Type="http://schemas.openxmlformats.org/officeDocument/2006/relationships/tags" Target="../tags/tag530.xml"/><Relationship Id="rId5" Type="http://schemas.openxmlformats.org/officeDocument/2006/relationships/tags" Target="../tags/tag448.xml"/><Relationship Id="rId61" Type="http://schemas.openxmlformats.org/officeDocument/2006/relationships/tags" Target="../tags/tag504.xml"/><Relationship Id="rId82" Type="http://schemas.openxmlformats.org/officeDocument/2006/relationships/tags" Target="../tags/tag525.xml"/><Relationship Id="rId90" Type="http://schemas.openxmlformats.org/officeDocument/2006/relationships/tags" Target="../tags/tag533.xml"/><Relationship Id="rId95" Type="http://schemas.openxmlformats.org/officeDocument/2006/relationships/tags" Target="../tags/tag538.xml"/><Relationship Id="rId19" Type="http://schemas.openxmlformats.org/officeDocument/2006/relationships/tags" Target="../tags/tag462.xml"/><Relationship Id="rId14" Type="http://schemas.openxmlformats.org/officeDocument/2006/relationships/tags" Target="../tags/tag457.xml"/><Relationship Id="rId22" Type="http://schemas.openxmlformats.org/officeDocument/2006/relationships/tags" Target="../tags/tag465.xml"/><Relationship Id="rId27" Type="http://schemas.openxmlformats.org/officeDocument/2006/relationships/tags" Target="../tags/tag470.xml"/><Relationship Id="rId30" Type="http://schemas.openxmlformats.org/officeDocument/2006/relationships/tags" Target="../tags/tag473.xml"/><Relationship Id="rId35" Type="http://schemas.openxmlformats.org/officeDocument/2006/relationships/tags" Target="../tags/tag478.xml"/><Relationship Id="rId43" Type="http://schemas.openxmlformats.org/officeDocument/2006/relationships/tags" Target="../tags/tag486.xml"/><Relationship Id="rId48" Type="http://schemas.openxmlformats.org/officeDocument/2006/relationships/tags" Target="../tags/tag491.xml"/><Relationship Id="rId56" Type="http://schemas.openxmlformats.org/officeDocument/2006/relationships/tags" Target="../tags/tag499.xml"/><Relationship Id="rId64" Type="http://schemas.openxmlformats.org/officeDocument/2006/relationships/tags" Target="../tags/tag507.xml"/><Relationship Id="rId69" Type="http://schemas.openxmlformats.org/officeDocument/2006/relationships/tags" Target="../tags/tag512.xml"/><Relationship Id="rId77" Type="http://schemas.openxmlformats.org/officeDocument/2006/relationships/tags" Target="../tags/tag520.xml"/><Relationship Id="rId100" Type="http://schemas.openxmlformats.org/officeDocument/2006/relationships/slideLayout" Target="../slideLayouts/slideLayout2.xml"/><Relationship Id="rId8" Type="http://schemas.openxmlformats.org/officeDocument/2006/relationships/tags" Target="../tags/tag451.xml"/><Relationship Id="rId51" Type="http://schemas.openxmlformats.org/officeDocument/2006/relationships/tags" Target="../tags/tag494.xml"/><Relationship Id="rId72" Type="http://schemas.openxmlformats.org/officeDocument/2006/relationships/tags" Target="../tags/tag515.xml"/><Relationship Id="rId80" Type="http://schemas.openxmlformats.org/officeDocument/2006/relationships/tags" Target="../tags/tag523.xml"/><Relationship Id="rId85" Type="http://schemas.openxmlformats.org/officeDocument/2006/relationships/tags" Target="../tags/tag528.xml"/><Relationship Id="rId93" Type="http://schemas.openxmlformats.org/officeDocument/2006/relationships/tags" Target="../tags/tag536.xml"/><Relationship Id="rId98" Type="http://schemas.openxmlformats.org/officeDocument/2006/relationships/tags" Target="../tags/tag541.xml"/><Relationship Id="rId3" Type="http://schemas.openxmlformats.org/officeDocument/2006/relationships/tags" Target="../tags/tag446.xml"/><Relationship Id="rId12" Type="http://schemas.openxmlformats.org/officeDocument/2006/relationships/tags" Target="../tags/tag455.xml"/><Relationship Id="rId17" Type="http://schemas.openxmlformats.org/officeDocument/2006/relationships/tags" Target="../tags/tag460.xml"/><Relationship Id="rId25" Type="http://schemas.openxmlformats.org/officeDocument/2006/relationships/tags" Target="../tags/tag468.xml"/><Relationship Id="rId33" Type="http://schemas.openxmlformats.org/officeDocument/2006/relationships/tags" Target="../tags/tag476.xml"/><Relationship Id="rId38" Type="http://schemas.openxmlformats.org/officeDocument/2006/relationships/tags" Target="../tags/tag481.xml"/><Relationship Id="rId46" Type="http://schemas.openxmlformats.org/officeDocument/2006/relationships/tags" Target="../tags/tag489.xml"/><Relationship Id="rId59" Type="http://schemas.openxmlformats.org/officeDocument/2006/relationships/tags" Target="../tags/tag502.xml"/><Relationship Id="rId67" Type="http://schemas.openxmlformats.org/officeDocument/2006/relationships/tags" Target="../tags/tag510.xml"/><Relationship Id="rId20" Type="http://schemas.openxmlformats.org/officeDocument/2006/relationships/tags" Target="../tags/tag463.xml"/><Relationship Id="rId41" Type="http://schemas.openxmlformats.org/officeDocument/2006/relationships/tags" Target="../tags/tag484.xml"/><Relationship Id="rId54" Type="http://schemas.openxmlformats.org/officeDocument/2006/relationships/tags" Target="../tags/tag497.xml"/><Relationship Id="rId62" Type="http://schemas.openxmlformats.org/officeDocument/2006/relationships/tags" Target="../tags/tag505.xml"/><Relationship Id="rId70" Type="http://schemas.openxmlformats.org/officeDocument/2006/relationships/tags" Target="../tags/tag513.xml"/><Relationship Id="rId75" Type="http://schemas.openxmlformats.org/officeDocument/2006/relationships/tags" Target="../tags/tag518.xml"/><Relationship Id="rId83" Type="http://schemas.openxmlformats.org/officeDocument/2006/relationships/tags" Target="../tags/tag526.xml"/><Relationship Id="rId88" Type="http://schemas.openxmlformats.org/officeDocument/2006/relationships/tags" Target="../tags/tag531.xml"/><Relationship Id="rId91" Type="http://schemas.openxmlformats.org/officeDocument/2006/relationships/tags" Target="../tags/tag534.xml"/><Relationship Id="rId96" Type="http://schemas.openxmlformats.org/officeDocument/2006/relationships/tags" Target="../tags/tag539.xml"/><Relationship Id="rId1" Type="http://schemas.openxmlformats.org/officeDocument/2006/relationships/tags" Target="../tags/tag444.xml"/><Relationship Id="rId6" Type="http://schemas.openxmlformats.org/officeDocument/2006/relationships/tags" Target="../tags/tag449.xml"/><Relationship Id="rId15" Type="http://schemas.openxmlformats.org/officeDocument/2006/relationships/tags" Target="../tags/tag458.xml"/><Relationship Id="rId23" Type="http://schemas.openxmlformats.org/officeDocument/2006/relationships/tags" Target="../tags/tag466.xml"/><Relationship Id="rId28" Type="http://schemas.openxmlformats.org/officeDocument/2006/relationships/tags" Target="../tags/tag471.xml"/><Relationship Id="rId36" Type="http://schemas.openxmlformats.org/officeDocument/2006/relationships/tags" Target="../tags/tag479.xml"/><Relationship Id="rId49" Type="http://schemas.openxmlformats.org/officeDocument/2006/relationships/tags" Target="../tags/tag492.xml"/><Relationship Id="rId57" Type="http://schemas.openxmlformats.org/officeDocument/2006/relationships/tags" Target="../tags/tag500.xml"/><Relationship Id="rId10" Type="http://schemas.openxmlformats.org/officeDocument/2006/relationships/tags" Target="../tags/tag453.xml"/><Relationship Id="rId31" Type="http://schemas.openxmlformats.org/officeDocument/2006/relationships/tags" Target="../tags/tag474.xml"/><Relationship Id="rId44" Type="http://schemas.openxmlformats.org/officeDocument/2006/relationships/tags" Target="../tags/tag487.xml"/><Relationship Id="rId52" Type="http://schemas.openxmlformats.org/officeDocument/2006/relationships/tags" Target="../tags/tag495.xml"/><Relationship Id="rId60" Type="http://schemas.openxmlformats.org/officeDocument/2006/relationships/tags" Target="../tags/tag503.xml"/><Relationship Id="rId65" Type="http://schemas.openxmlformats.org/officeDocument/2006/relationships/tags" Target="../tags/tag508.xml"/><Relationship Id="rId73" Type="http://schemas.openxmlformats.org/officeDocument/2006/relationships/tags" Target="../tags/tag516.xml"/><Relationship Id="rId78" Type="http://schemas.openxmlformats.org/officeDocument/2006/relationships/tags" Target="../tags/tag521.xml"/><Relationship Id="rId81" Type="http://schemas.openxmlformats.org/officeDocument/2006/relationships/tags" Target="../tags/tag524.xml"/><Relationship Id="rId86" Type="http://schemas.openxmlformats.org/officeDocument/2006/relationships/tags" Target="../tags/tag529.xml"/><Relationship Id="rId94" Type="http://schemas.openxmlformats.org/officeDocument/2006/relationships/tags" Target="../tags/tag537.xml"/><Relationship Id="rId99" Type="http://schemas.openxmlformats.org/officeDocument/2006/relationships/tags" Target="../tags/tag542.xml"/><Relationship Id="rId101" Type="http://schemas.openxmlformats.org/officeDocument/2006/relationships/notesSlide" Target="../notesSlides/notesSlide41.xml"/><Relationship Id="rId4" Type="http://schemas.openxmlformats.org/officeDocument/2006/relationships/tags" Target="../tags/tag447.xml"/><Relationship Id="rId9" Type="http://schemas.openxmlformats.org/officeDocument/2006/relationships/tags" Target="../tags/tag452.xml"/><Relationship Id="rId13" Type="http://schemas.openxmlformats.org/officeDocument/2006/relationships/tags" Target="../tags/tag456.xml"/><Relationship Id="rId18" Type="http://schemas.openxmlformats.org/officeDocument/2006/relationships/tags" Target="../tags/tag461.xml"/><Relationship Id="rId39" Type="http://schemas.openxmlformats.org/officeDocument/2006/relationships/tags" Target="../tags/tag4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wmf"/><Relationship Id="rId3" Type="http://schemas.openxmlformats.org/officeDocument/2006/relationships/tags" Target="../tags/tag544.xml"/><Relationship Id="rId7" Type="http://schemas.openxmlformats.org/officeDocument/2006/relationships/tags" Target="../tags/tag548.xml"/><Relationship Id="rId12" Type="http://schemas.openxmlformats.org/officeDocument/2006/relationships/oleObject" Target="../embeddings/oleObject2.bin"/><Relationship Id="rId2" Type="http://schemas.openxmlformats.org/officeDocument/2006/relationships/tags" Target="../tags/tag543.xml"/><Relationship Id="rId1" Type="http://schemas.openxmlformats.org/officeDocument/2006/relationships/vmlDrawing" Target="../drawings/vmlDrawing1.vml"/><Relationship Id="rId6" Type="http://schemas.openxmlformats.org/officeDocument/2006/relationships/tags" Target="../tags/tag547.xml"/><Relationship Id="rId11" Type="http://schemas.openxmlformats.org/officeDocument/2006/relationships/image" Target="../media/image5.wmf"/><Relationship Id="rId5" Type="http://schemas.openxmlformats.org/officeDocument/2006/relationships/tags" Target="../tags/tag546.xml"/><Relationship Id="rId10" Type="http://schemas.openxmlformats.org/officeDocument/2006/relationships/oleObject" Target="../embeddings/oleObject1.bin"/><Relationship Id="rId4" Type="http://schemas.openxmlformats.org/officeDocument/2006/relationships/tags" Target="../tags/tag545.xml"/><Relationship Id="rId9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551.xml"/><Relationship Id="rId7" Type="http://schemas.openxmlformats.org/officeDocument/2006/relationships/notesSlide" Target="../notesSlides/notesSlide43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3.xml"/><Relationship Id="rId4" Type="http://schemas.openxmlformats.org/officeDocument/2006/relationships/tags" Target="../tags/tag552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tags" Target="../tags/tag566.xml"/><Relationship Id="rId18" Type="http://schemas.openxmlformats.org/officeDocument/2006/relationships/tags" Target="../tags/tag571.xml"/><Relationship Id="rId26" Type="http://schemas.openxmlformats.org/officeDocument/2006/relationships/tags" Target="../tags/tag579.xml"/><Relationship Id="rId39" Type="http://schemas.openxmlformats.org/officeDocument/2006/relationships/tags" Target="../tags/tag592.xml"/><Relationship Id="rId21" Type="http://schemas.openxmlformats.org/officeDocument/2006/relationships/tags" Target="../tags/tag574.xml"/><Relationship Id="rId34" Type="http://schemas.openxmlformats.org/officeDocument/2006/relationships/tags" Target="../tags/tag587.xml"/><Relationship Id="rId42" Type="http://schemas.openxmlformats.org/officeDocument/2006/relationships/tags" Target="../tags/tag595.xml"/><Relationship Id="rId47" Type="http://schemas.openxmlformats.org/officeDocument/2006/relationships/tags" Target="../tags/tag600.xml"/><Relationship Id="rId50" Type="http://schemas.openxmlformats.org/officeDocument/2006/relationships/tags" Target="../tags/tag603.xml"/><Relationship Id="rId55" Type="http://schemas.openxmlformats.org/officeDocument/2006/relationships/tags" Target="../tags/tag608.xml"/><Relationship Id="rId63" Type="http://schemas.openxmlformats.org/officeDocument/2006/relationships/tags" Target="../tags/tag616.xml"/><Relationship Id="rId68" Type="http://schemas.openxmlformats.org/officeDocument/2006/relationships/tags" Target="../tags/tag621.xml"/><Relationship Id="rId76" Type="http://schemas.openxmlformats.org/officeDocument/2006/relationships/tags" Target="../tags/tag629.xml"/><Relationship Id="rId84" Type="http://schemas.openxmlformats.org/officeDocument/2006/relationships/tags" Target="../tags/tag637.xml"/><Relationship Id="rId89" Type="http://schemas.openxmlformats.org/officeDocument/2006/relationships/slideLayout" Target="../slideLayouts/slideLayout2.xml"/><Relationship Id="rId7" Type="http://schemas.openxmlformats.org/officeDocument/2006/relationships/tags" Target="../tags/tag560.xml"/><Relationship Id="rId71" Type="http://schemas.openxmlformats.org/officeDocument/2006/relationships/tags" Target="../tags/tag624.xml"/><Relationship Id="rId2" Type="http://schemas.openxmlformats.org/officeDocument/2006/relationships/tags" Target="../tags/tag555.xml"/><Relationship Id="rId16" Type="http://schemas.openxmlformats.org/officeDocument/2006/relationships/tags" Target="../tags/tag569.xml"/><Relationship Id="rId29" Type="http://schemas.openxmlformats.org/officeDocument/2006/relationships/tags" Target="../tags/tag582.xml"/><Relationship Id="rId11" Type="http://schemas.openxmlformats.org/officeDocument/2006/relationships/tags" Target="../tags/tag564.xml"/><Relationship Id="rId24" Type="http://schemas.openxmlformats.org/officeDocument/2006/relationships/tags" Target="../tags/tag577.xml"/><Relationship Id="rId32" Type="http://schemas.openxmlformats.org/officeDocument/2006/relationships/tags" Target="../tags/tag585.xml"/><Relationship Id="rId37" Type="http://schemas.openxmlformats.org/officeDocument/2006/relationships/tags" Target="../tags/tag590.xml"/><Relationship Id="rId40" Type="http://schemas.openxmlformats.org/officeDocument/2006/relationships/tags" Target="../tags/tag593.xml"/><Relationship Id="rId45" Type="http://schemas.openxmlformats.org/officeDocument/2006/relationships/tags" Target="../tags/tag598.xml"/><Relationship Id="rId53" Type="http://schemas.openxmlformats.org/officeDocument/2006/relationships/tags" Target="../tags/tag606.xml"/><Relationship Id="rId58" Type="http://schemas.openxmlformats.org/officeDocument/2006/relationships/tags" Target="../tags/tag611.xml"/><Relationship Id="rId66" Type="http://schemas.openxmlformats.org/officeDocument/2006/relationships/tags" Target="../tags/tag619.xml"/><Relationship Id="rId74" Type="http://schemas.openxmlformats.org/officeDocument/2006/relationships/tags" Target="../tags/tag627.xml"/><Relationship Id="rId79" Type="http://schemas.openxmlformats.org/officeDocument/2006/relationships/tags" Target="../tags/tag632.xml"/><Relationship Id="rId87" Type="http://schemas.openxmlformats.org/officeDocument/2006/relationships/tags" Target="../tags/tag640.xml"/><Relationship Id="rId5" Type="http://schemas.openxmlformats.org/officeDocument/2006/relationships/tags" Target="../tags/tag558.xml"/><Relationship Id="rId61" Type="http://schemas.openxmlformats.org/officeDocument/2006/relationships/tags" Target="../tags/tag614.xml"/><Relationship Id="rId82" Type="http://schemas.openxmlformats.org/officeDocument/2006/relationships/tags" Target="../tags/tag635.xml"/><Relationship Id="rId90" Type="http://schemas.openxmlformats.org/officeDocument/2006/relationships/notesSlide" Target="../notesSlides/notesSlide44.xml"/><Relationship Id="rId19" Type="http://schemas.openxmlformats.org/officeDocument/2006/relationships/tags" Target="../tags/tag572.xml"/><Relationship Id="rId4" Type="http://schemas.openxmlformats.org/officeDocument/2006/relationships/tags" Target="../tags/tag557.xml"/><Relationship Id="rId9" Type="http://schemas.openxmlformats.org/officeDocument/2006/relationships/tags" Target="../tags/tag562.xml"/><Relationship Id="rId14" Type="http://schemas.openxmlformats.org/officeDocument/2006/relationships/tags" Target="../tags/tag567.xml"/><Relationship Id="rId22" Type="http://schemas.openxmlformats.org/officeDocument/2006/relationships/tags" Target="../tags/tag575.xml"/><Relationship Id="rId27" Type="http://schemas.openxmlformats.org/officeDocument/2006/relationships/tags" Target="../tags/tag580.xml"/><Relationship Id="rId30" Type="http://schemas.openxmlformats.org/officeDocument/2006/relationships/tags" Target="../tags/tag583.xml"/><Relationship Id="rId35" Type="http://schemas.openxmlformats.org/officeDocument/2006/relationships/tags" Target="../tags/tag588.xml"/><Relationship Id="rId43" Type="http://schemas.openxmlformats.org/officeDocument/2006/relationships/tags" Target="../tags/tag596.xml"/><Relationship Id="rId48" Type="http://schemas.openxmlformats.org/officeDocument/2006/relationships/tags" Target="../tags/tag601.xml"/><Relationship Id="rId56" Type="http://schemas.openxmlformats.org/officeDocument/2006/relationships/tags" Target="../tags/tag609.xml"/><Relationship Id="rId64" Type="http://schemas.openxmlformats.org/officeDocument/2006/relationships/tags" Target="../tags/tag617.xml"/><Relationship Id="rId69" Type="http://schemas.openxmlformats.org/officeDocument/2006/relationships/tags" Target="../tags/tag622.xml"/><Relationship Id="rId77" Type="http://schemas.openxmlformats.org/officeDocument/2006/relationships/tags" Target="../tags/tag630.xml"/><Relationship Id="rId8" Type="http://schemas.openxmlformats.org/officeDocument/2006/relationships/tags" Target="../tags/tag561.xml"/><Relationship Id="rId51" Type="http://schemas.openxmlformats.org/officeDocument/2006/relationships/tags" Target="../tags/tag604.xml"/><Relationship Id="rId72" Type="http://schemas.openxmlformats.org/officeDocument/2006/relationships/tags" Target="../tags/tag625.xml"/><Relationship Id="rId80" Type="http://schemas.openxmlformats.org/officeDocument/2006/relationships/tags" Target="../tags/tag633.xml"/><Relationship Id="rId85" Type="http://schemas.openxmlformats.org/officeDocument/2006/relationships/tags" Target="../tags/tag638.xml"/><Relationship Id="rId3" Type="http://schemas.openxmlformats.org/officeDocument/2006/relationships/tags" Target="../tags/tag556.xml"/><Relationship Id="rId12" Type="http://schemas.openxmlformats.org/officeDocument/2006/relationships/tags" Target="../tags/tag565.xml"/><Relationship Id="rId17" Type="http://schemas.openxmlformats.org/officeDocument/2006/relationships/tags" Target="../tags/tag570.xml"/><Relationship Id="rId25" Type="http://schemas.openxmlformats.org/officeDocument/2006/relationships/tags" Target="../tags/tag578.xml"/><Relationship Id="rId33" Type="http://schemas.openxmlformats.org/officeDocument/2006/relationships/tags" Target="../tags/tag586.xml"/><Relationship Id="rId38" Type="http://schemas.openxmlformats.org/officeDocument/2006/relationships/tags" Target="../tags/tag591.xml"/><Relationship Id="rId46" Type="http://schemas.openxmlformats.org/officeDocument/2006/relationships/tags" Target="../tags/tag599.xml"/><Relationship Id="rId59" Type="http://schemas.openxmlformats.org/officeDocument/2006/relationships/tags" Target="../tags/tag612.xml"/><Relationship Id="rId67" Type="http://schemas.openxmlformats.org/officeDocument/2006/relationships/tags" Target="../tags/tag620.xml"/><Relationship Id="rId20" Type="http://schemas.openxmlformats.org/officeDocument/2006/relationships/tags" Target="../tags/tag573.xml"/><Relationship Id="rId41" Type="http://schemas.openxmlformats.org/officeDocument/2006/relationships/tags" Target="../tags/tag594.xml"/><Relationship Id="rId54" Type="http://schemas.openxmlformats.org/officeDocument/2006/relationships/tags" Target="../tags/tag607.xml"/><Relationship Id="rId62" Type="http://schemas.openxmlformats.org/officeDocument/2006/relationships/tags" Target="../tags/tag615.xml"/><Relationship Id="rId70" Type="http://schemas.openxmlformats.org/officeDocument/2006/relationships/tags" Target="../tags/tag623.xml"/><Relationship Id="rId75" Type="http://schemas.openxmlformats.org/officeDocument/2006/relationships/tags" Target="../tags/tag628.xml"/><Relationship Id="rId83" Type="http://schemas.openxmlformats.org/officeDocument/2006/relationships/tags" Target="../tags/tag636.xml"/><Relationship Id="rId88" Type="http://schemas.openxmlformats.org/officeDocument/2006/relationships/tags" Target="../tags/tag641.xml"/><Relationship Id="rId1" Type="http://schemas.openxmlformats.org/officeDocument/2006/relationships/tags" Target="../tags/tag554.xml"/><Relationship Id="rId6" Type="http://schemas.openxmlformats.org/officeDocument/2006/relationships/tags" Target="../tags/tag559.xml"/><Relationship Id="rId15" Type="http://schemas.openxmlformats.org/officeDocument/2006/relationships/tags" Target="../tags/tag568.xml"/><Relationship Id="rId23" Type="http://schemas.openxmlformats.org/officeDocument/2006/relationships/tags" Target="../tags/tag576.xml"/><Relationship Id="rId28" Type="http://schemas.openxmlformats.org/officeDocument/2006/relationships/tags" Target="../tags/tag581.xml"/><Relationship Id="rId36" Type="http://schemas.openxmlformats.org/officeDocument/2006/relationships/tags" Target="../tags/tag589.xml"/><Relationship Id="rId49" Type="http://schemas.openxmlformats.org/officeDocument/2006/relationships/tags" Target="../tags/tag602.xml"/><Relationship Id="rId57" Type="http://schemas.openxmlformats.org/officeDocument/2006/relationships/tags" Target="../tags/tag610.xml"/><Relationship Id="rId10" Type="http://schemas.openxmlformats.org/officeDocument/2006/relationships/tags" Target="../tags/tag563.xml"/><Relationship Id="rId31" Type="http://schemas.openxmlformats.org/officeDocument/2006/relationships/tags" Target="../tags/tag584.xml"/><Relationship Id="rId44" Type="http://schemas.openxmlformats.org/officeDocument/2006/relationships/tags" Target="../tags/tag597.xml"/><Relationship Id="rId52" Type="http://schemas.openxmlformats.org/officeDocument/2006/relationships/tags" Target="../tags/tag605.xml"/><Relationship Id="rId60" Type="http://schemas.openxmlformats.org/officeDocument/2006/relationships/tags" Target="../tags/tag613.xml"/><Relationship Id="rId65" Type="http://schemas.openxmlformats.org/officeDocument/2006/relationships/tags" Target="../tags/tag618.xml"/><Relationship Id="rId73" Type="http://schemas.openxmlformats.org/officeDocument/2006/relationships/tags" Target="../tags/tag626.xml"/><Relationship Id="rId78" Type="http://schemas.openxmlformats.org/officeDocument/2006/relationships/tags" Target="../tags/tag631.xml"/><Relationship Id="rId81" Type="http://schemas.openxmlformats.org/officeDocument/2006/relationships/tags" Target="../tags/tag634.xml"/><Relationship Id="rId86" Type="http://schemas.openxmlformats.org/officeDocument/2006/relationships/tags" Target="../tags/tag639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tags" Target="../tags/tag654.xml"/><Relationship Id="rId18" Type="http://schemas.openxmlformats.org/officeDocument/2006/relationships/tags" Target="../tags/tag659.xml"/><Relationship Id="rId26" Type="http://schemas.openxmlformats.org/officeDocument/2006/relationships/tags" Target="../tags/tag667.xml"/><Relationship Id="rId39" Type="http://schemas.openxmlformats.org/officeDocument/2006/relationships/tags" Target="../tags/tag680.xml"/><Relationship Id="rId21" Type="http://schemas.openxmlformats.org/officeDocument/2006/relationships/tags" Target="../tags/tag662.xml"/><Relationship Id="rId34" Type="http://schemas.openxmlformats.org/officeDocument/2006/relationships/tags" Target="../tags/tag675.xml"/><Relationship Id="rId42" Type="http://schemas.openxmlformats.org/officeDocument/2006/relationships/tags" Target="../tags/tag683.xml"/><Relationship Id="rId47" Type="http://schemas.openxmlformats.org/officeDocument/2006/relationships/tags" Target="../tags/tag688.xml"/><Relationship Id="rId50" Type="http://schemas.openxmlformats.org/officeDocument/2006/relationships/tags" Target="../tags/tag691.xml"/><Relationship Id="rId55" Type="http://schemas.openxmlformats.org/officeDocument/2006/relationships/tags" Target="../tags/tag696.xml"/><Relationship Id="rId63" Type="http://schemas.openxmlformats.org/officeDocument/2006/relationships/tags" Target="../tags/tag704.xml"/><Relationship Id="rId68" Type="http://schemas.openxmlformats.org/officeDocument/2006/relationships/tags" Target="../tags/tag709.xml"/><Relationship Id="rId76" Type="http://schemas.openxmlformats.org/officeDocument/2006/relationships/tags" Target="../tags/tag717.xml"/><Relationship Id="rId84" Type="http://schemas.openxmlformats.org/officeDocument/2006/relationships/tags" Target="../tags/tag725.xml"/><Relationship Id="rId89" Type="http://schemas.openxmlformats.org/officeDocument/2006/relationships/slideLayout" Target="../slideLayouts/slideLayout2.xml"/><Relationship Id="rId7" Type="http://schemas.openxmlformats.org/officeDocument/2006/relationships/tags" Target="../tags/tag648.xml"/><Relationship Id="rId71" Type="http://schemas.openxmlformats.org/officeDocument/2006/relationships/tags" Target="../tags/tag712.xml"/><Relationship Id="rId2" Type="http://schemas.openxmlformats.org/officeDocument/2006/relationships/tags" Target="../tags/tag643.xml"/><Relationship Id="rId16" Type="http://schemas.openxmlformats.org/officeDocument/2006/relationships/tags" Target="../tags/tag657.xml"/><Relationship Id="rId29" Type="http://schemas.openxmlformats.org/officeDocument/2006/relationships/tags" Target="../tags/tag670.xml"/><Relationship Id="rId11" Type="http://schemas.openxmlformats.org/officeDocument/2006/relationships/tags" Target="../tags/tag652.xml"/><Relationship Id="rId24" Type="http://schemas.openxmlformats.org/officeDocument/2006/relationships/tags" Target="../tags/tag665.xml"/><Relationship Id="rId32" Type="http://schemas.openxmlformats.org/officeDocument/2006/relationships/tags" Target="../tags/tag673.xml"/><Relationship Id="rId37" Type="http://schemas.openxmlformats.org/officeDocument/2006/relationships/tags" Target="../tags/tag678.xml"/><Relationship Id="rId40" Type="http://schemas.openxmlformats.org/officeDocument/2006/relationships/tags" Target="../tags/tag681.xml"/><Relationship Id="rId45" Type="http://schemas.openxmlformats.org/officeDocument/2006/relationships/tags" Target="../tags/tag686.xml"/><Relationship Id="rId53" Type="http://schemas.openxmlformats.org/officeDocument/2006/relationships/tags" Target="../tags/tag694.xml"/><Relationship Id="rId58" Type="http://schemas.openxmlformats.org/officeDocument/2006/relationships/tags" Target="../tags/tag699.xml"/><Relationship Id="rId66" Type="http://schemas.openxmlformats.org/officeDocument/2006/relationships/tags" Target="../tags/tag707.xml"/><Relationship Id="rId74" Type="http://schemas.openxmlformats.org/officeDocument/2006/relationships/tags" Target="../tags/tag715.xml"/><Relationship Id="rId79" Type="http://schemas.openxmlformats.org/officeDocument/2006/relationships/tags" Target="../tags/tag720.xml"/><Relationship Id="rId87" Type="http://schemas.openxmlformats.org/officeDocument/2006/relationships/tags" Target="../tags/tag728.xml"/><Relationship Id="rId5" Type="http://schemas.openxmlformats.org/officeDocument/2006/relationships/tags" Target="../tags/tag646.xml"/><Relationship Id="rId61" Type="http://schemas.openxmlformats.org/officeDocument/2006/relationships/tags" Target="../tags/tag702.xml"/><Relationship Id="rId82" Type="http://schemas.openxmlformats.org/officeDocument/2006/relationships/tags" Target="../tags/tag723.xml"/><Relationship Id="rId90" Type="http://schemas.openxmlformats.org/officeDocument/2006/relationships/notesSlide" Target="../notesSlides/notesSlide45.xml"/><Relationship Id="rId19" Type="http://schemas.openxmlformats.org/officeDocument/2006/relationships/tags" Target="../tags/tag660.xml"/><Relationship Id="rId4" Type="http://schemas.openxmlformats.org/officeDocument/2006/relationships/tags" Target="../tags/tag645.xml"/><Relationship Id="rId9" Type="http://schemas.openxmlformats.org/officeDocument/2006/relationships/tags" Target="../tags/tag650.xml"/><Relationship Id="rId14" Type="http://schemas.openxmlformats.org/officeDocument/2006/relationships/tags" Target="../tags/tag655.xml"/><Relationship Id="rId22" Type="http://schemas.openxmlformats.org/officeDocument/2006/relationships/tags" Target="../tags/tag663.xml"/><Relationship Id="rId27" Type="http://schemas.openxmlformats.org/officeDocument/2006/relationships/tags" Target="../tags/tag668.xml"/><Relationship Id="rId30" Type="http://schemas.openxmlformats.org/officeDocument/2006/relationships/tags" Target="../tags/tag671.xml"/><Relationship Id="rId35" Type="http://schemas.openxmlformats.org/officeDocument/2006/relationships/tags" Target="../tags/tag676.xml"/><Relationship Id="rId43" Type="http://schemas.openxmlformats.org/officeDocument/2006/relationships/tags" Target="../tags/tag684.xml"/><Relationship Id="rId48" Type="http://schemas.openxmlformats.org/officeDocument/2006/relationships/tags" Target="../tags/tag689.xml"/><Relationship Id="rId56" Type="http://schemas.openxmlformats.org/officeDocument/2006/relationships/tags" Target="../tags/tag697.xml"/><Relationship Id="rId64" Type="http://schemas.openxmlformats.org/officeDocument/2006/relationships/tags" Target="../tags/tag705.xml"/><Relationship Id="rId69" Type="http://schemas.openxmlformats.org/officeDocument/2006/relationships/tags" Target="../tags/tag710.xml"/><Relationship Id="rId77" Type="http://schemas.openxmlformats.org/officeDocument/2006/relationships/tags" Target="../tags/tag718.xml"/><Relationship Id="rId8" Type="http://schemas.openxmlformats.org/officeDocument/2006/relationships/tags" Target="../tags/tag649.xml"/><Relationship Id="rId51" Type="http://schemas.openxmlformats.org/officeDocument/2006/relationships/tags" Target="../tags/tag692.xml"/><Relationship Id="rId72" Type="http://schemas.openxmlformats.org/officeDocument/2006/relationships/tags" Target="../tags/tag713.xml"/><Relationship Id="rId80" Type="http://schemas.openxmlformats.org/officeDocument/2006/relationships/tags" Target="../tags/tag721.xml"/><Relationship Id="rId85" Type="http://schemas.openxmlformats.org/officeDocument/2006/relationships/tags" Target="../tags/tag726.xml"/><Relationship Id="rId3" Type="http://schemas.openxmlformats.org/officeDocument/2006/relationships/tags" Target="../tags/tag644.xml"/><Relationship Id="rId12" Type="http://schemas.openxmlformats.org/officeDocument/2006/relationships/tags" Target="../tags/tag653.xml"/><Relationship Id="rId17" Type="http://schemas.openxmlformats.org/officeDocument/2006/relationships/tags" Target="../tags/tag658.xml"/><Relationship Id="rId25" Type="http://schemas.openxmlformats.org/officeDocument/2006/relationships/tags" Target="../tags/tag666.xml"/><Relationship Id="rId33" Type="http://schemas.openxmlformats.org/officeDocument/2006/relationships/tags" Target="../tags/tag674.xml"/><Relationship Id="rId38" Type="http://schemas.openxmlformats.org/officeDocument/2006/relationships/tags" Target="../tags/tag679.xml"/><Relationship Id="rId46" Type="http://schemas.openxmlformats.org/officeDocument/2006/relationships/tags" Target="../tags/tag687.xml"/><Relationship Id="rId59" Type="http://schemas.openxmlformats.org/officeDocument/2006/relationships/tags" Target="../tags/tag700.xml"/><Relationship Id="rId67" Type="http://schemas.openxmlformats.org/officeDocument/2006/relationships/tags" Target="../tags/tag708.xml"/><Relationship Id="rId20" Type="http://schemas.openxmlformats.org/officeDocument/2006/relationships/tags" Target="../tags/tag661.xml"/><Relationship Id="rId41" Type="http://schemas.openxmlformats.org/officeDocument/2006/relationships/tags" Target="../tags/tag682.xml"/><Relationship Id="rId54" Type="http://schemas.openxmlformats.org/officeDocument/2006/relationships/tags" Target="../tags/tag695.xml"/><Relationship Id="rId62" Type="http://schemas.openxmlformats.org/officeDocument/2006/relationships/tags" Target="../tags/tag703.xml"/><Relationship Id="rId70" Type="http://schemas.openxmlformats.org/officeDocument/2006/relationships/tags" Target="../tags/tag711.xml"/><Relationship Id="rId75" Type="http://schemas.openxmlformats.org/officeDocument/2006/relationships/tags" Target="../tags/tag716.xml"/><Relationship Id="rId83" Type="http://schemas.openxmlformats.org/officeDocument/2006/relationships/tags" Target="../tags/tag724.xml"/><Relationship Id="rId88" Type="http://schemas.openxmlformats.org/officeDocument/2006/relationships/tags" Target="../tags/tag729.xml"/><Relationship Id="rId1" Type="http://schemas.openxmlformats.org/officeDocument/2006/relationships/tags" Target="../tags/tag642.xml"/><Relationship Id="rId6" Type="http://schemas.openxmlformats.org/officeDocument/2006/relationships/tags" Target="../tags/tag647.xml"/><Relationship Id="rId15" Type="http://schemas.openxmlformats.org/officeDocument/2006/relationships/tags" Target="../tags/tag656.xml"/><Relationship Id="rId23" Type="http://schemas.openxmlformats.org/officeDocument/2006/relationships/tags" Target="../tags/tag664.xml"/><Relationship Id="rId28" Type="http://schemas.openxmlformats.org/officeDocument/2006/relationships/tags" Target="../tags/tag669.xml"/><Relationship Id="rId36" Type="http://schemas.openxmlformats.org/officeDocument/2006/relationships/tags" Target="../tags/tag677.xml"/><Relationship Id="rId49" Type="http://schemas.openxmlformats.org/officeDocument/2006/relationships/tags" Target="../tags/tag690.xml"/><Relationship Id="rId57" Type="http://schemas.openxmlformats.org/officeDocument/2006/relationships/tags" Target="../tags/tag698.xml"/><Relationship Id="rId10" Type="http://schemas.openxmlformats.org/officeDocument/2006/relationships/tags" Target="../tags/tag651.xml"/><Relationship Id="rId31" Type="http://schemas.openxmlformats.org/officeDocument/2006/relationships/tags" Target="../tags/tag672.xml"/><Relationship Id="rId44" Type="http://schemas.openxmlformats.org/officeDocument/2006/relationships/tags" Target="../tags/tag685.xml"/><Relationship Id="rId52" Type="http://schemas.openxmlformats.org/officeDocument/2006/relationships/tags" Target="../tags/tag693.xml"/><Relationship Id="rId60" Type="http://schemas.openxmlformats.org/officeDocument/2006/relationships/tags" Target="../tags/tag701.xml"/><Relationship Id="rId65" Type="http://schemas.openxmlformats.org/officeDocument/2006/relationships/tags" Target="../tags/tag706.xml"/><Relationship Id="rId73" Type="http://schemas.openxmlformats.org/officeDocument/2006/relationships/tags" Target="../tags/tag714.xml"/><Relationship Id="rId78" Type="http://schemas.openxmlformats.org/officeDocument/2006/relationships/tags" Target="../tags/tag719.xml"/><Relationship Id="rId81" Type="http://schemas.openxmlformats.org/officeDocument/2006/relationships/tags" Target="../tags/tag722.xml"/><Relationship Id="rId86" Type="http://schemas.openxmlformats.org/officeDocument/2006/relationships/tags" Target="../tags/tag72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732.xml"/><Relationship Id="rId2" Type="http://schemas.openxmlformats.org/officeDocument/2006/relationships/tags" Target="../tags/tag731.xml"/><Relationship Id="rId1" Type="http://schemas.openxmlformats.org/officeDocument/2006/relationships/tags" Target="../tags/tag730.xml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735.xml"/><Relationship Id="rId2" Type="http://schemas.openxmlformats.org/officeDocument/2006/relationships/tags" Target="../tags/tag734.xml"/><Relationship Id="rId1" Type="http://schemas.openxmlformats.org/officeDocument/2006/relationships/tags" Target="../tags/tag733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738.xml"/><Relationship Id="rId2" Type="http://schemas.openxmlformats.org/officeDocument/2006/relationships/tags" Target="../tags/tag737.xml"/><Relationship Id="rId1" Type="http://schemas.openxmlformats.org/officeDocument/2006/relationships/tags" Target="../tags/tag736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742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741.xml"/><Relationship Id="rId1" Type="http://schemas.openxmlformats.org/officeDocument/2006/relationships/tags" Target="../tags/tag7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4.xml"/><Relationship Id="rId4" Type="http://schemas.openxmlformats.org/officeDocument/2006/relationships/tags" Target="../tags/tag74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" Type="http://schemas.openxmlformats.org/officeDocument/2006/relationships/tags" Target="../tags/tag745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6" Type="http://schemas.openxmlformats.org/officeDocument/2006/relationships/tags" Target="../tags/tag773.xml"/><Relationship Id="rId21" Type="http://schemas.openxmlformats.org/officeDocument/2006/relationships/tags" Target="../tags/tag768.xml"/><Relationship Id="rId34" Type="http://schemas.openxmlformats.org/officeDocument/2006/relationships/tags" Target="../tags/tag781.xml"/><Relationship Id="rId42" Type="http://schemas.openxmlformats.org/officeDocument/2006/relationships/tags" Target="../tags/tag789.xml"/><Relationship Id="rId47" Type="http://schemas.openxmlformats.org/officeDocument/2006/relationships/tags" Target="../tags/tag794.xml"/><Relationship Id="rId50" Type="http://schemas.openxmlformats.org/officeDocument/2006/relationships/tags" Target="../tags/tag797.xml"/><Relationship Id="rId55" Type="http://schemas.openxmlformats.org/officeDocument/2006/relationships/tags" Target="../tags/tag802.xml"/><Relationship Id="rId63" Type="http://schemas.openxmlformats.org/officeDocument/2006/relationships/tags" Target="../tags/tag810.xml"/><Relationship Id="rId68" Type="http://schemas.openxmlformats.org/officeDocument/2006/relationships/tags" Target="../tags/tag815.xml"/><Relationship Id="rId76" Type="http://schemas.openxmlformats.org/officeDocument/2006/relationships/tags" Target="../tags/tag823.xml"/><Relationship Id="rId84" Type="http://schemas.openxmlformats.org/officeDocument/2006/relationships/tags" Target="../tags/tag831.xml"/><Relationship Id="rId89" Type="http://schemas.openxmlformats.org/officeDocument/2006/relationships/tags" Target="../tags/tag836.xml"/><Relationship Id="rId97" Type="http://schemas.openxmlformats.org/officeDocument/2006/relationships/tags" Target="../tags/tag844.xml"/><Relationship Id="rId7" Type="http://schemas.openxmlformats.org/officeDocument/2006/relationships/tags" Target="../tags/tag754.xml"/><Relationship Id="rId71" Type="http://schemas.openxmlformats.org/officeDocument/2006/relationships/tags" Target="../tags/tag818.xml"/><Relationship Id="rId92" Type="http://schemas.openxmlformats.org/officeDocument/2006/relationships/tags" Target="../tags/tag839.xml"/><Relationship Id="rId2" Type="http://schemas.openxmlformats.org/officeDocument/2006/relationships/tags" Target="../tags/tag749.xml"/><Relationship Id="rId16" Type="http://schemas.openxmlformats.org/officeDocument/2006/relationships/tags" Target="../tags/tag763.xml"/><Relationship Id="rId29" Type="http://schemas.openxmlformats.org/officeDocument/2006/relationships/tags" Target="../tags/tag776.xml"/><Relationship Id="rId11" Type="http://schemas.openxmlformats.org/officeDocument/2006/relationships/tags" Target="../tags/tag758.xml"/><Relationship Id="rId24" Type="http://schemas.openxmlformats.org/officeDocument/2006/relationships/tags" Target="../tags/tag771.xml"/><Relationship Id="rId32" Type="http://schemas.openxmlformats.org/officeDocument/2006/relationships/tags" Target="../tags/tag779.xml"/><Relationship Id="rId37" Type="http://schemas.openxmlformats.org/officeDocument/2006/relationships/tags" Target="../tags/tag784.xml"/><Relationship Id="rId40" Type="http://schemas.openxmlformats.org/officeDocument/2006/relationships/tags" Target="../tags/tag787.xml"/><Relationship Id="rId45" Type="http://schemas.openxmlformats.org/officeDocument/2006/relationships/tags" Target="../tags/tag792.xml"/><Relationship Id="rId53" Type="http://schemas.openxmlformats.org/officeDocument/2006/relationships/tags" Target="../tags/tag800.xml"/><Relationship Id="rId58" Type="http://schemas.openxmlformats.org/officeDocument/2006/relationships/tags" Target="../tags/tag805.xml"/><Relationship Id="rId66" Type="http://schemas.openxmlformats.org/officeDocument/2006/relationships/tags" Target="../tags/tag813.xml"/><Relationship Id="rId74" Type="http://schemas.openxmlformats.org/officeDocument/2006/relationships/tags" Target="../tags/tag821.xml"/><Relationship Id="rId79" Type="http://schemas.openxmlformats.org/officeDocument/2006/relationships/tags" Target="../tags/tag826.xml"/><Relationship Id="rId87" Type="http://schemas.openxmlformats.org/officeDocument/2006/relationships/tags" Target="../tags/tag834.xml"/><Relationship Id="rId5" Type="http://schemas.openxmlformats.org/officeDocument/2006/relationships/tags" Target="../tags/tag752.xml"/><Relationship Id="rId61" Type="http://schemas.openxmlformats.org/officeDocument/2006/relationships/tags" Target="../tags/tag808.xml"/><Relationship Id="rId82" Type="http://schemas.openxmlformats.org/officeDocument/2006/relationships/tags" Target="../tags/tag829.xml"/><Relationship Id="rId90" Type="http://schemas.openxmlformats.org/officeDocument/2006/relationships/tags" Target="../tags/tag837.xml"/><Relationship Id="rId95" Type="http://schemas.openxmlformats.org/officeDocument/2006/relationships/tags" Target="../tags/tag842.xml"/><Relationship Id="rId19" Type="http://schemas.openxmlformats.org/officeDocument/2006/relationships/tags" Target="../tags/tag766.xml"/><Relationship Id="rId14" Type="http://schemas.openxmlformats.org/officeDocument/2006/relationships/tags" Target="../tags/tag761.xml"/><Relationship Id="rId22" Type="http://schemas.openxmlformats.org/officeDocument/2006/relationships/tags" Target="../tags/tag769.xml"/><Relationship Id="rId27" Type="http://schemas.openxmlformats.org/officeDocument/2006/relationships/tags" Target="../tags/tag774.xml"/><Relationship Id="rId30" Type="http://schemas.openxmlformats.org/officeDocument/2006/relationships/tags" Target="../tags/tag777.xml"/><Relationship Id="rId35" Type="http://schemas.openxmlformats.org/officeDocument/2006/relationships/tags" Target="../tags/tag782.xml"/><Relationship Id="rId43" Type="http://schemas.openxmlformats.org/officeDocument/2006/relationships/tags" Target="../tags/tag790.xml"/><Relationship Id="rId48" Type="http://schemas.openxmlformats.org/officeDocument/2006/relationships/tags" Target="../tags/tag795.xml"/><Relationship Id="rId56" Type="http://schemas.openxmlformats.org/officeDocument/2006/relationships/tags" Target="../tags/tag803.xml"/><Relationship Id="rId64" Type="http://schemas.openxmlformats.org/officeDocument/2006/relationships/tags" Target="../tags/tag811.xml"/><Relationship Id="rId69" Type="http://schemas.openxmlformats.org/officeDocument/2006/relationships/tags" Target="../tags/tag816.xml"/><Relationship Id="rId77" Type="http://schemas.openxmlformats.org/officeDocument/2006/relationships/tags" Target="../tags/tag824.xml"/><Relationship Id="rId100" Type="http://schemas.openxmlformats.org/officeDocument/2006/relationships/slideLayout" Target="../slideLayouts/slideLayout2.xml"/><Relationship Id="rId8" Type="http://schemas.openxmlformats.org/officeDocument/2006/relationships/tags" Target="../tags/tag755.xml"/><Relationship Id="rId51" Type="http://schemas.openxmlformats.org/officeDocument/2006/relationships/tags" Target="../tags/tag798.xml"/><Relationship Id="rId72" Type="http://schemas.openxmlformats.org/officeDocument/2006/relationships/tags" Target="../tags/tag819.xml"/><Relationship Id="rId80" Type="http://schemas.openxmlformats.org/officeDocument/2006/relationships/tags" Target="../tags/tag827.xml"/><Relationship Id="rId85" Type="http://schemas.openxmlformats.org/officeDocument/2006/relationships/tags" Target="../tags/tag832.xml"/><Relationship Id="rId93" Type="http://schemas.openxmlformats.org/officeDocument/2006/relationships/tags" Target="../tags/tag840.xml"/><Relationship Id="rId98" Type="http://schemas.openxmlformats.org/officeDocument/2006/relationships/tags" Target="../tags/tag845.xml"/><Relationship Id="rId3" Type="http://schemas.openxmlformats.org/officeDocument/2006/relationships/tags" Target="../tags/tag750.xml"/><Relationship Id="rId12" Type="http://schemas.openxmlformats.org/officeDocument/2006/relationships/tags" Target="../tags/tag759.xml"/><Relationship Id="rId17" Type="http://schemas.openxmlformats.org/officeDocument/2006/relationships/tags" Target="../tags/tag764.xml"/><Relationship Id="rId25" Type="http://schemas.openxmlformats.org/officeDocument/2006/relationships/tags" Target="../tags/tag772.xml"/><Relationship Id="rId33" Type="http://schemas.openxmlformats.org/officeDocument/2006/relationships/tags" Target="../tags/tag780.xml"/><Relationship Id="rId38" Type="http://schemas.openxmlformats.org/officeDocument/2006/relationships/tags" Target="../tags/tag785.xml"/><Relationship Id="rId46" Type="http://schemas.openxmlformats.org/officeDocument/2006/relationships/tags" Target="../tags/tag793.xml"/><Relationship Id="rId59" Type="http://schemas.openxmlformats.org/officeDocument/2006/relationships/tags" Target="../tags/tag806.xml"/><Relationship Id="rId67" Type="http://schemas.openxmlformats.org/officeDocument/2006/relationships/tags" Target="../tags/tag814.xml"/><Relationship Id="rId20" Type="http://schemas.openxmlformats.org/officeDocument/2006/relationships/tags" Target="../tags/tag767.xml"/><Relationship Id="rId41" Type="http://schemas.openxmlformats.org/officeDocument/2006/relationships/tags" Target="../tags/tag788.xml"/><Relationship Id="rId54" Type="http://schemas.openxmlformats.org/officeDocument/2006/relationships/tags" Target="../tags/tag801.xml"/><Relationship Id="rId62" Type="http://schemas.openxmlformats.org/officeDocument/2006/relationships/tags" Target="../tags/tag809.xml"/><Relationship Id="rId70" Type="http://schemas.openxmlformats.org/officeDocument/2006/relationships/tags" Target="../tags/tag817.xml"/><Relationship Id="rId75" Type="http://schemas.openxmlformats.org/officeDocument/2006/relationships/tags" Target="../tags/tag822.xml"/><Relationship Id="rId83" Type="http://schemas.openxmlformats.org/officeDocument/2006/relationships/tags" Target="../tags/tag830.xml"/><Relationship Id="rId88" Type="http://schemas.openxmlformats.org/officeDocument/2006/relationships/tags" Target="../tags/tag835.xml"/><Relationship Id="rId91" Type="http://schemas.openxmlformats.org/officeDocument/2006/relationships/tags" Target="../tags/tag838.xml"/><Relationship Id="rId96" Type="http://schemas.openxmlformats.org/officeDocument/2006/relationships/tags" Target="../tags/tag843.xml"/><Relationship Id="rId1" Type="http://schemas.openxmlformats.org/officeDocument/2006/relationships/tags" Target="../tags/tag748.xml"/><Relationship Id="rId6" Type="http://schemas.openxmlformats.org/officeDocument/2006/relationships/tags" Target="../tags/tag753.xml"/><Relationship Id="rId15" Type="http://schemas.openxmlformats.org/officeDocument/2006/relationships/tags" Target="../tags/tag762.xml"/><Relationship Id="rId23" Type="http://schemas.openxmlformats.org/officeDocument/2006/relationships/tags" Target="../tags/tag770.xml"/><Relationship Id="rId28" Type="http://schemas.openxmlformats.org/officeDocument/2006/relationships/tags" Target="../tags/tag775.xml"/><Relationship Id="rId36" Type="http://schemas.openxmlformats.org/officeDocument/2006/relationships/tags" Target="../tags/tag783.xml"/><Relationship Id="rId49" Type="http://schemas.openxmlformats.org/officeDocument/2006/relationships/tags" Target="../tags/tag796.xml"/><Relationship Id="rId57" Type="http://schemas.openxmlformats.org/officeDocument/2006/relationships/tags" Target="../tags/tag804.xml"/><Relationship Id="rId10" Type="http://schemas.openxmlformats.org/officeDocument/2006/relationships/tags" Target="../tags/tag757.xml"/><Relationship Id="rId31" Type="http://schemas.openxmlformats.org/officeDocument/2006/relationships/tags" Target="../tags/tag778.xml"/><Relationship Id="rId44" Type="http://schemas.openxmlformats.org/officeDocument/2006/relationships/tags" Target="../tags/tag791.xml"/><Relationship Id="rId52" Type="http://schemas.openxmlformats.org/officeDocument/2006/relationships/tags" Target="../tags/tag799.xml"/><Relationship Id="rId60" Type="http://schemas.openxmlformats.org/officeDocument/2006/relationships/tags" Target="../tags/tag807.xml"/><Relationship Id="rId65" Type="http://schemas.openxmlformats.org/officeDocument/2006/relationships/tags" Target="../tags/tag812.xml"/><Relationship Id="rId73" Type="http://schemas.openxmlformats.org/officeDocument/2006/relationships/tags" Target="../tags/tag820.xml"/><Relationship Id="rId78" Type="http://schemas.openxmlformats.org/officeDocument/2006/relationships/tags" Target="../tags/tag825.xml"/><Relationship Id="rId81" Type="http://schemas.openxmlformats.org/officeDocument/2006/relationships/tags" Target="../tags/tag828.xml"/><Relationship Id="rId86" Type="http://schemas.openxmlformats.org/officeDocument/2006/relationships/tags" Target="../tags/tag833.xml"/><Relationship Id="rId94" Type="http://schemas.openxmlformats.org/officeDocument/2006/relationships/tags" Target="../tags/tag841.xml"/><Relationship Id="rId99" Type="http://schemas.openxmlformats.org/officeDocument/2006/relationships/tags" Target="../tags/tag846.xml"/><Relationship Id="rId101" Type="http://schemas.openxmlformats.org/officeDocument/2006/relationships/notesSlide" Target="../notesSlides/notesSlide51.xml"/><Relationship Id="rId4" Type="http://schemas.openxmlformats.org/officeDocument/2006/relationships/tags" Target="../tags/tag751.xml"/><Relationship Id="rId9" Type="http://schemas.openxmlformats.org/officeDocument/2006/relationships/tags" Target="../tags/tag756.xml"/><Relationship Id="rId13" Type="http://schemas.openxmlformats.org/officeDocument/2006/relationships/tags" Target="../tags/tag760.xml"/><Relationship Id="rId18" Type="http://schemas.openxmlformats.org/officeDocument/2006/relationships/tags" Target="../tags/tag765.xml"/><Relationship Id="rId39" Type="http://schemas.openxmlformats.org/officeDocument/2006/relationships/tags" Target="../tags/tag78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2.xml"/><Relationship Id="rId3" Type="http://schemas.openxmlformats.org/officeDocument/2006/relationships/tags" Target="../tags/tag84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wmf"/><Relationship Id="rId2" Type="http://schemas.openxmlformats.org/officeDocument/2006/relationships/tags" Target="../tags/tag847.xml"/><Relationship Id="rId1" Type="http://schemas.openxmlformats.org/officeDocument/2006/relationships/vmlDrawing" Target="../drawings/vmlDrawing2.vml"/><Relationship Id="rId6" Type="http://schemas.openxmlformats.org/officeDocument/2006/relationships/tags" Target="../tags/tag851.xml"/><Relationship Id="rId11" Type="http://schemas.openxmlformats.org/officeDocument/2006/relationships/oleObject" Target="../embeddings/oleObject4.bin"/><Relationship Id="rId5" Type="http://schemas.openxmlformats.org/officeDocument/2006/relationships/tags" Target="../tags/tag850.xml"/><Relationship Id="rId10" Type="http://schemas.openxmlformats.org/officeDocument/2006/relationships/image" Target="../media/image7.wmf"/><Relationship Id="rId4" Type="http://schemas.openxmlformats.org/officeDocument/2006/relationships/tags" Target="../tags/tag849.xml"/><Relationship Id="rId9" Type="http://schemas.openxmlformats.org/officeDocument/2006/relationships/oleObject" Target="../embeddings/oleObject3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859.xml"/><Relationship Id="rId13" Type="http://schemas.openxmlformats.org/officeDocument/2006/relationships/tags" Target="../tags/tag864.xml"/><Relationship Id="rId18" Type="http://schemas.openxmlformats.org/officeDocument/2006/relationships/tags" Target="../tags/tag869.xml"/><Relationship Id="rId26" Type="http://schemas.openxmlformats.org/officeDocument/2006/relationships/tags" Target="../tags/tag877.xml"/><Relationship Id="rId39" Type="http://schemas.openxmlformats.org/officeDocument/2006/relationships/notesSlide" Target="../notesSlides/notesSlide53.xml"/><Relationship Id="rId3" Type="http://schemas.openxmlformats.org/officeDocument/2006/relationships/tags" Target="../tags/tag854.xml"/><Relationship Id="rId21" Type="http://schemas.openxmlformats.org/officeDocument/2006/relationships/tags" Target="../tags/tag872.xml"/><Relationship Id="rId34" Type="http://schemas.openxmlformats.org/officeDocument/2006/relationships/tags" Target="../tags/tag885.xml"/><Relationship Id="rId7" Type="http://schemas.openxmlformats.org/officeDocument/2006/relationships/tags" Target="../tags/tag858.xml"/><Relationship Id="rId12" Type="http://schemas.openxmlformats.org/officeDocument/2006/relationships/tags" Target="../tags/tag863.xml"/><Relationship Id="rId17" Type="http://schemas.openxmlformats.org/officeDocument/2006/relationships/tags" Target="../tags/tag868.xml"/><Relationship Id="rId25" Type="http://schemas.openxmlformats.org/officeDocument/2006/relationships/tags" Target="../tags/tag876.xml"/><Relationship Id="rId33" Type="http://schemas.openxmlformats.org/officeDocument/2006/relationships/tags" Target="../tags/tag884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853.xml"/><Relationship Id="rId16" Type="http://schemas.openxmlformats.org/officeDocument/2006/relationships/tags" Target="../tags/tag867.xml"/><Relationship Id="rId20" Type="http://schemas.openxmlformats.org/officeDocument/2006/relationships/tags" Target="../tags/tag871.xml"/><Relationship Id="rId29" Type="http://schemas.openxmlformats.org/officeDocument/2006/relationships/tags" Target="../tags/tag880.xml"/><Relationship Id="rId1" Type="http://schemas.openxmlformats.org/officeDocument/2006/relationships/tags" Target="../tags/tag852.xml"/><Relationship Id="rId6" Type="http://schemas.openxmlformats.org/officeDocument/2006/relationships/tags" Target="../tags/tag857.xml"/><Relationship Id="rId11" Type="http://schemas.openxmlformats.org/officeDocument/2006/relationships/tags" Target="../tags/tag862.xml"/><Relationship Id="rId24" Type="http://schemas.openxmlformats.org/officeDocument/2006/relationships/tags" Target="../tags/tag875.xml"/><Relationship Id="rId32" Type="http://schemas.openxmlformats.org/officeDocument/2006/relationships/tags" Target="../tags/tag883.xml"/><Relationship Id="rId37" Type="http://schemas.openxmlformats.org/officeDocument/2006/relationships/tags" Target="../tags/tag888.xml"/><Relationship Id="rId5" Type="http://schemas.openxmlformats.org/officeDocument/2006/relationships/tags" Target="../tags/tag856.xml"/><Relationship Id="rId15" Type="http://schemas.openxmlformats.org/officeDocument/2006/relationships/tags" Target="../tags/tag866.xml"/><Relationship Id="rId23" Type="http://schemas.openxmlformats.org/officeDocument/2006/relationships/tags" Target="../tags/tag874.xml"/><Relationship Id="rId28" Type="http://schemas.openxmlformats.org/officeDocument/2006/relationships/tags" Target="../tags/tag879.xml"/><Relationship Id="rId36" Type="http://schemas.openxmlformats.org/officeDocument/2006/relationships/tags" Target="../tags/tag887.xml"/><Relationship Id="rId10" Type="http://schemas.openxmlformats.org/officeDocument/2006/relationships/tags" Target="../tags/tag861.xml"/><Relationship Id="rId19" Type="http://schemas.openxmlformats.org/officeDocument/2006/relationships/tags" Target="../tags/tag870.xml"/><Relationship Id="rId31" Type="http://schemas.openxmlformats.org/officeDocument/2006/relationships/tags" Target="../tags/tag882.xml"/><Relationship Id="rId4" Type="http://schemas.openxmlformats.org/officeDocument/2006/relationships/tags" Target="../tags/tag855.xml"/><Relationship Id="rId9" Type="http://schemas.openxmlformats.org/officeDocument/2006/relationships/tags" Target="../tags/tag860.xml"/><Relationship Id="rId14" Type="http://schemas.openxmlformats.org/officeDocument/2006/relationships/tags" Target="../tags/tag865.xml"/><Relationship Id="rId22" Type="http://schemas.openxmlformats.org/officeDocument/2006/relationships/tags" Target="../tags/tag873.xml"/><Relationship Id="rId27" Type="http://schemas.openxmlformats.org/officeDocument/2006/relationships/tags" Target="../tags/tag878.xml"/><Relationship Id="rId30" Type="http://schemas.openxmlformats.org/officeDocument/2006/relationships/tags" Target="../tags/tag881.xml"/><Relationship Id="rId35" Type="http://schemas.openxmlformats.org/officeDocument/2006/relationships/tags" Target="../tags/tag88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891.xml"/><Relationship Id="rId2" Type="http://schemas.openxmlformats.org/officeDocument/2006/relationships/tags" Target="../tags/tag890.xml"/><Relationship Id="rId1" Type="http://schemas.openxmlformats.org/officeDocument/2006/relationships/tags" Target="../tags/tag889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895.xml"/><Relationship Id="rId2" Type="http://schemas.openxmlformats.org/officeDocument/2006/relationships/tags" Target="../tags/tag894.xml"/><Relationship Id="rId1" Type="http://schemas.openxmlformats.org/officeDocument/2006/relationships/tags" Target="../tags/tag893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903.xml"/><Relationship Id="rId13" Type="http://schemas.openxmlformats.org/officeDocument/2006/relationships/tags" Target="../tags/tag90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898.xml"/><Relationship Id="rId7" Type="http://schemas.openxmlformats.org/officeDocument/2006/relationships/tags" Target="../tags/tag902.xml"/><Relationship Id="rId12" Type="http://schemas.openxmlformats.org/officeDocument/2006/relationships/tags" Target="../tags/tag907.xml"/><Relationship Id="rId17" Type="http://schemas.openxmlformats.org/officeDocument/2006/relationships/tags" Target="../tags/tag912.xml"/><Relationship Id="rId2" Type="http://schemas.openxmlformats.org/officeDocument/2006/relationships/tags" Target="../tags/tag897.xml"/><Relationship Id="rId16" Type="http://schemas.openxmlformats.org/officeDocument/2006/relationships/tags" Target="../tags/tag911.xml"/><Relationship Id="rId1" Type="http://schemas.openxmlformats.org/officeDocument/2006/relationships/tags" Target="../tags/tag896.xml"/><Relationship Id="rId6" Type="http://schemas.openxmlformats.org/officeDocument/2006/relationships/tags" Target="../tags/tag901.xml"/><Relationship Id="rId11" Type="http://schemas.openxmlformats.org/officeDocument/2006/relationships/tags" Target="../tags/tag906.xml"/><Relationship Id="rId5" Type="http://schemas.openxmlformats.org/officeDocument/2006/relationships/tags" Target="../tags/tag900.xml"/><Relationship Id="rId15" Type="http://schemas.openxmlformats.org/officeDocument/2006/relationships/tags" Target="../tags/tag910.xml"/><Relationship Id="rId10" Type="http://schemas.openxmlformats.org/officeDocument/2006/relationships/tags" Target="../tags/tag905.xml"/><Relationship Id="rId19" Type="http://schemas.openxmlformats.org/officeDocument/2006/relationships/notesSlide" Target="../notesSlides/notesSlide56.xml"/><Relationship Id="rId4" Type="http://schemas.openxmlformats.org/officeDocument/2006/relationships/tags" Target="../tags/tag899.xml"/><Relationship Id="rId9" Type="http://schemas.openxmlformats.org/officeDocument/2006/relationships/tags" Target="../tags/tag904.xml"/><Relationship Id="rId14" Type="http://schemas.openxmlformats.org/officeDocument/2006/relationships/tags" Target="../tags/tag90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915.xml"/><Relationship Id="rId2" Type="http://schemas.openxmlformats.org/officeDocument/2006/relationships/tags" Target="../tags/tag914.xml"/><Relationship Id="rId1" Type="http://schemas.openxmlformats.org/officeDocument/2006/relationships/tags" Target="../tags/tag913.xml"/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918.xml"/><Relationship Id="rId2" Type="http://schemas.openxmlformats.org/officeDocument/2006/relationships/tags" Target="../tags/tag917.xml"/><Relationship Id="rId1" Type="http://schemas.openxmlformats.org/officeDocument/2006/relationships/tags" Target="../tags/tag916.xml"/><Relationship Id="rId4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921.xml"/><Relationship Id="rId2" Type="http://schemas.openxmlformats.org/officeDocument/2006/relationships/tags" Target="../tags/tag920.xml"/><Relationship Id="rId1" Type="http://schemas.openxmlformats.org/officeDocument/2006/relationships/tags" Target="../tags/tag919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923.xml"/><Relationship Id="rId7" Type="http://schemas.openxmlformats.org/officeDocument/2006/relationships/oleObject" Target="../embeddings/oleObject5.bin"/><Relationship Id="rId2" Type="http://schemas.openxmlformats.org/officeDocument/2006/relationships/tags" Target="../tags/tag922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5.xml"/><Relationship Id="rId4" Type="http://schemas.openxmlformats.org/officeDocument/2006/relationships/tags" Target="../tags/tag9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928.xml"/><Relationship Id="rId2" Type="http://schemas.openxmlformats.org/officeDocument/2006/relationships/tags" Target="../tags/tag927.xml"/><Relationship Id="rId1" Type="http://schemas.openxmlformats.org/officeDocument/2006/relationships/tags" Target="../tags/tag92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931.xml"/><Relationship Id="rId2" Type="http://schemas.openxmlformats.org/officeDocument/2006/relationships/tags" Target="../tags/tag930.xml"/><Relationship Id="rId1" Type="http://schemas.openxmlformats.org/officeDocument/2006/relationships/tags" Target="../tags/tag929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tags" Target="../tags/tag933.xml"/><Relationship Id="rId7" Type="http://schemas.openxmlformats.org/officeDocument/2006/relationships/oleObject" Target="../embeddings/oleObject6.bin"/><Relationship Id="rId2" Type="http://schemas.openxmlformats.org/officeDocument/2006/relationships/tags" Target="../tags/tag932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35.xml"/><Relationship Id="rId4" Type="http://schemas.openxmlformats.org/officeDocument/2006/relationships/tags" Target="../tags/tag93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938.xml"/><Relationship Id="rId2" Type="http://schemas.openxmlformats.org/officeDocument/2006/relationships/tags" Target="../tags/tag937.xml"/><Relationship Id="rId1" Type="http://schemas.openxmlformats.org/officeDocument/2006/relationships/tags" Target="../tags/tag936.xml"/><Relationship Id="rId4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941.xml"/><Relationship Id="rId2" Type="http://schemas.openxmlformats.org/officeDocument/2006/relationships/tags" Target="../tags/tag940.xml"/><Relationship Id="rId1" Type="http://schemas.openxmlformats.org/officeDocument/2006/relationships/tags" Target="../tags/tag939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CSE 221: Algorithms and </a:t>
            </a:r>
            <a:br>
              <a:rPr lang="en-US" dirty="0" smtClean="0"/>
            </a:br>
            <a:r>
              <a:rPr lang="en-US" dirty="0" smtClean="0"/>
              <a:t>Data Structures</a:t>
            </a:r>
            <a:br>
              <a:rPr lang="en-US" dirty="0" smtClean="0"/>
            </a:br>
            <a:r>
              <a:rPr lang="en-US" dirty="0" smtClean="0"/>
              <a:t>Lecture #8</a:t>
            </a:r>
            <a:br>
              <a:rPr lang="en-US" dirty="0" smtClean="0"/>
            </a:br>
            <a:r>
              <a:rPr lang="en-US" dirty="0" smtClean="0"/>
              <a:t>The Constant Struggle for </a:t>
            </a:r>
            <a:r>
              <a:rPr lang="en-US" dirty="0" smtClean="0"/>
              <a:t>Hash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Steve </a:t>
            </a:r>
            <a:r>
              <a:rPr lang="en-US" dirty="0" err="1" smtClean="0"/>
              <a:t>Wolfman</a:t>
            </a:r>
            <a:endParaRPr lang="en-US" dirty="0" smtClean="0"/>
          </a:p>
          <a:p>
            <a:r>
              <a:rPr lang="en-US" dirty="0" smtClean="0"/>
              <a:t>2014W1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17744D78-DE18-4157-949A-D5731AC562E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What’s Wrong with our </a:t>
            </a:r>
            <a:r>
              <a:rPr lang="en-CA" sz="3600" b="1" dirty="0" smtClean="0"/>
              <a:t>Second</a:t>
            </a:r>
            <a:r>
              <a:rPr lang="en-CA" sz="3600" dirty="0" smtClean="0"/>
              <a:t> Pass?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3528" y="2477848"/>
            <a:ext cx="2930842" cy="3341985"/>
            <a:chOff x="4572000" y="1959223"/>
            <a:chExt cx="2930842" cy="3341985"/>
          </a:xfrm>
        </p:grpSpPr>
        <p:sp>
          <p:nvSpPr>
            <p:cNvPr id="6" name="Oval 5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8" name="Straight Connector 7"/>
            <p:cNvCxnSpPr>
              <a:stCxn id="7" idx="0"/>
              <a:endCxn id="6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7" idx="7"/>
              <a:endCxn id="6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7" idx="6"/>
              <a:endCxn id="6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7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6" idx="4"/>
              <a:endCxn id="7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6" idx="3"/>
              <a:endCxn id="7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6" idx="2"/>
              <a:endCxn id="7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1"/>
              <a:endCxn id="7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2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Third Pass:</a:t>
            </a:r>
            <a:br>
              <a:rPr lang="en-CA" dirty="0" smtClean="0"/>
            </a:br>
            <a:r>
              <a:rPr lang="en-CA" dirty="0" smtClean="0"/>
              <a:t>Punt to Another Dictionary?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323528" y="2477848"/>
            <a:ext cx="2930842" cy="3341985"/>
            <a:chOff x="4572000" y="1959223"/>
            <a:chExt cx="2930842" cy="3341985"/>
          </a:xfrm>
        </p:grpSpPr>
        <p:sp>
          <p:nvSpPr>
            <p:cNvPr id="6" name="Oval 5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8" name="Straight Connector 7"/>
            <p:cNvCxnSpPr>
              <a:stCxn id="7" idx="0"/>
              <a:endCxn id="6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7" idx="7"/>
              <a:endCxn id="6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7" idx="6"/>
              <a:endCxn id="6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7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6" idx="4"/>
              <a:endCxn id="7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6" idx="3"/>
              <a:endCxn id="7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6" idx="2"/>
              <a:endCxn id="7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1"/>
              <a:endCxn id="7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>
            <a:off x="3419872" y="3521217"/>
            <a:ext cx="2016224" cy="1203220"/>
          </a:xfrm>
          <a:prstGeom prst="rightArrow">
            <a:avLst>
              <a:gd name="adj1" fmla="val 50000"/>
              <a:gd name="adj2" fmla="val 281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CA" sz="1600" dirty="0">
                <a:latin typeface="Times New Roman" charset="0"/>
              </a:rPr>
              <a:t>Insert </a:t>
            </a:r>
            <a:r>
              <a:rPr lang="en-CA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&lt;13, ‘o’&gt;</a:t>
            </a:r>
            <a: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/>
            </a:r>
            <a:b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</a:br>
            <a: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Insert 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&lt;37,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kumimoji="0" lang="en-CA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601598" y="2481208"/>
            <a:ext cx="2930842" cy="3341985"/>
            <a:chOff x="4572000" y="1959223"/>
            <a:chExt cx="2930842" cy="3341985"/>
          </a:xfrm>
        </p:grpSpPr>
        <p:sp>
          <p:nvSpPr>
            <p:cNvPr id="28" name="Oval 27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0" name="Straight Connector 29"/>
            <p:cNvCxnSpPr>
              <a:stCxn id="29" idx="0"/>
              <a:endCxn id="28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9" idx="7"/>
              <a:endCxn id="28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29" idx="6"/>
              <a:endCxn id="28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8" idx="5"/>
              <a:endCxn id="29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8" idx="4"/>
              <a:endCxn id="29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28" idx="3"/>
              <a:endCxn id="29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28" idx="2"/>
              <a:endCxn id="29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8" idx="1"/>
              <a:endCxn id="29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63888" y="5445224"/>
            <a:ext cx="3308593" cy="1340768"/>
            <a:chOff x="3707904" y="5517232"/>
            <a:chExt cx="3308593" cy="1340768"/>
          </a:xfrm>
        </p:grpSpPr>
        <p:sp>
          <p:nvSpPr>
            <p:cNvPr id="48" name="Isosceles Triangle 47"/>
            <p:cNvSpPr/>
            <p:nvPr/>
          </p:nvSpPr>
          <p:spPr bwMode="auto">
            <a:xfrm>
              <a:off x="3707904" y="5592360"/>
              <a:ext cx="3308593" cy="126564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128200" y="5517232"/>
              <a:ext cx="468000" cy="468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cxnSp>
        <p:nvCxnSpPr>
          <p:cNvPr id="52" name="Curved Connector 51"/>
          <p:cNvCxnSpPr>
            <a:endCxn id="49" idx="0"/>
          </p:cNvCxnSpPr>
          <p:nvPr/>
        </p:nvCxnSpPr>
        <p:spPr bwMode="auto">
          <a:xfrm rot="10800000" flipV="1">
            <a:off x="5218185" y="4498428"/>
            <a:ext cx="994003" cy="9467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427984" y="6021288"/>
            <a:ext cx="1637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13, ‘o’&gt;</a:t>
            </a:r>
            <a:r>
              <a:rPr lang="en-CA" sz="1800" dirty="0">
                <a:latin typeface="Times New Roman" charset="0"/>
              </a:rPr>
              <a:t/>
            </a:r>
            <a:br>
              <a:rPr lang="en-CA" sz="1800" dirty="0">
                <a:latin typeface="Times New Roman" charset="0"/>
              </a:rPr>
            </a:b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37, ‘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80112" y="6093296"/>
            <a:ext cx="31683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/>
            <a:r>
              <a:rPr lang="en-CA" sz="2000" dirty="0" smtClean="0">
                <a:latin typeface="Times New Roman" charset="0"/>
              </a:rPr>
              <a:t>BST, </a:t>
            </a:r>
            <a:r>
              <a:rPr lang="en-CA" sz="2000" dirty="0" smtClean="0">
                <a:latin typeface="Times New Roman" charset="0"/>
              </a:rPr>
              <a:t>AVL, linked list,</a:t>
            </a:r>
            <a:br>
              <a:rPr lang="en-CA" sz="2000" dirty="0" smtClean="0">
                <a:latin typeface="Times New Roman" charset="0"/>
              </a:rPr>
            </a:br>
            <a:r>
              <a:rPr lang="en-CA" sz="2000" dirty="0" smtClean="0">
                <a:latin typeface="Times New Roman" charset="0"/>
              </a:rPr>
              <a:t>or other </a:t>
            </a:r>
            <a:r>
              <a:rPr lang="en-CA" sz="2000" dirty="0" smtClean="0">
                <a:latin typeface="Times New Roman" charset="0"/>
              </a:rPr>
              <a:t>dictionary</a:t>
            </a:r>
            <a:endParaRPr lang="en-CA" sz="2000" dirty="0">
              <a:latin typeface="Times New Roma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496" y="5982379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When should we resize in this case?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6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 We Turn </a:t>
            </a:r>
            <a:br>
              <a:rPr lang="en-CA" dirty="0" smtClean="0"/>
            </a:br>
            <a:r>
              <a:rPr lang="en-CA" dirty="0" smtClean="0"/>
              <a:t>Strings into Numbers?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1520" y="2477848"/>
            <a:ext cx="2930842" cy="3341985"/>
            <a:chOff x="4572000" y="1959223"/>
            <a:chExt cx="2930842" cy="3341985"/>
          </a:xfrm>
        </p:grpSpPr>
        <p:sp>
          <p:nvSpPr>
            <p:cNvPr id="6" name="Oval 5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8" name="Straight Connector 7"/>
            <p:cNvCxnSpPr>
              <a:stCxn id="7" idx="0"/>
              <a:endCxn id="6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7" idx="7"/>
              <a:endCxn id="6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7" idx="6"/>
              <a:endCxn id="6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7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6" idx="4"/>
              <a:endCxn id="7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6" idx="3"/>
              <a:endCxn id="7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6" idx="2"/>
              <a:endCxn id="7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1"/>
              <a:endCxn id="7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>
            <a:off x="3311799" y="3772499"/>
            <a:ext cx="2412329" cy="7006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Insert 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&lt;“</a:t>
            </a: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eep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kumimoji="0" lang="en-CA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817622" y="2477848"/>
            <a:ext cx="2930842" cy="3341985"/>
            <a:chOff x="4572000" y="1959223"/>
            <a:chExt cx="2930842" cy="3341985"/>
          </a:xfrm>
        </p:grpSpPr>
        <p:sp>
          <p:nvSpPr>
            <p:cNvPr id="28" name="Oval 27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0" name="Straight Connector 29"/>
            <p:cNvCxnSpPr>
              <a:stCxn id="29" idx="0"/>
              <a:endCxn id="28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9" idx="7"/>
              <a:endCxn id="28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29" idx="6"/>
              <a:endCxn id="28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8" idx="5"/>
              <a:endCxn id="29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8" idx="4"/>
              <a:endCxn id="29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28" idx="3"/>
              <a:endCxn id="29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28" idx="2"/>
              <a:endCxn id="29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8" idx="1"/>
              <a:endCxn id="29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179781" y="6237312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>
                <a:solidFill>
                  <a:srgbClr val="FF0000"/>
                </a:solidFill>
              </a:rPr>
              <a:t>What should we do?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Fourth Pass: </a:t>
            </a:r>
            <a:br>
              <a:rPr lang="en-CA" dirty="0" smtClean="0"/>
            </a:br>
            <a:r>
              <a:rPr lang="en-CA" dirty="0" smtClean="0"/>
              <a:t>Strings </a:t>
            </a:r>
            <a:r>
              <a:rPr lang="en-CA" b="1" dirty="0" smtClean="0"/>
              <a:t>ARE</a:t>
            </a:r>
            <a:r>
              <a:rPr lang="en-CA" dirty="0" smtClean="0"/>
              <a:t> Numbers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1520" y="2751311"/>
            <a:ext cx="2930842" cy="3341985"/>
            <a:chOff x="4572000" y="1959223"/>
            <a:chExt cx="2930842" cy="3341985"/>
          </a:xfrm>
        </p:grpSpPr>
        <p:sp>
          <p:nvSpPr>
            <p:cNvPr id="6" name="Oval 5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8" name="Straight Connector 7"/>
            <p:cNvCxnSpPr>
              <a:stCxn id="7" idx="0"/>
              <a:endCxn id="6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7" idx="7"/>
              <a:endCxn id="6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7" idx="6"/>
              <a:endCxn id="6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7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6" idx="4"/>
              <a:endCxn id="7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6" idx="3"/>
              <a:endCxn id="7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6" idx="2"/>
              <a:endCxn id="7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1"/>
              <a:endCxn id="7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>
            <a:off x="3311799" y="4045962"/>
            <a:ext cx="2412329" cy="7006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Insert 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&lt;“</a:t>
            </a: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eep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kumimoji="0" lang="en-CA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817622" y="2751311"/>
            <a:ext cx="2930842" cy="3341985"/>
            <a:chOff x="4572000" y="1959223"/>
            <a:chExt cx="2930842" cy="3341985"/>
          </a:xfrm>
        </p:grpSpPr>
        <p:sp>
          <p:nvSpPr>
            <p:cNvPr id="28" name="Oval 27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0" name="Straight Connector 29"/>
            <p:cNvCxnSpPr>
              <a:stCxn id="29" idx="0"/>
              <a:endCxn id="28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9" idx="7"/>
              <a:endCxn id="28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29" idx="6"/>
              <a:endCxn id="28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8" idx="5"/>
              <a:endCxn id="29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8" idx="4"/>
              <a:endCxn id="29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28" idx="3"/>
              <a:endCxn id="29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28" idx="2"/>
              <a:endCxn id="29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8" idx="1"/>
              <a:endCxn id="29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4252"/>
              </p:ext>
            </p:extLst>
          </p:nvPr>
        </p:nvGraphicFramePr>
        <p:xfrm>
          <a:off x="179512" y="1844824"/>
          <a:ext cx="388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6000"/>
                <a:gridCol w="1296000"/>
                <a:gridCol w="12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CA" b="1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CA" b="1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CA" b="1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01100101</a:t>
                      </a:r>
                      <a:endParaRPr lang="en-CA" b="1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smtClean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01110000</a:t>
                      </a:r>
                      <a:endParaRPr lang="en-CA" b="1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995936" y="2124839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 </a:t>
            </a:r>
            <a:r>
              <a:rPr lang="en-CA" dirty="0" smtClean="0"/>
              <a:t>6,645,104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6156176" y="212483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6,645,104 % 8 = 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07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What’s Wrong with Our Fourth Pass?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1520" y="2751311"/>
            <a:ext cx="2930842" cy="3341985"/>
            <a:chOff x="4572000" y="1959223"/>
            <a:chExt cx="2930842" cy="3341985"/>
          </a:xfrm>
        </p:grpSpPr>
        <p:sp>
          <p:nvSpPr>
            <p:cNvPr id="6" name="Oval 5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8" name="Straight Connector 7"/>
            <p:cNvCxnSpPr>
              <a:stCxn id="7" idx="0"/>
              <a:endCxn id="6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7" idx="7"/>
              <a:endCxn id="6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7" idx="6"/>
              <a:endCxn id="6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7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6" idx="4"/>
              <a:endCxn id="7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6" idx="3"/>
              <a:endCxn id="7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6" idx="2"/>
              <a:endCxn id="7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1"/>
              <a:endCxn id="7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>
            <a:off x="3311799" y="4045962"/>
            <a:ext cx="2412329" cy="7006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Insert 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&lt;“</a:t>
            </a: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eep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kumimoji="0" lang="en-CA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817622" y="2751311"/>
            <a:ext cx="2930842" cy="3341985"/>
            <a:chOff x="4572000" y="1959223"/>
            <a:chExt cx="2930842" cy="3341985"/>
          </a:xfrm>
        </p:grpSpPr>
        <p:sp>
          <p:nvSpPr>
            <p:cNvPr id="28" name="Oval 27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0" name="Straight Connector 29"/>
            <p:cNvCxnSpPr>
              <a:stCxn id="29" idx="0"/>
              <a:endCxn id="28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9" idx="7"/>
              <a:endCxn id="28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29" idx="6"/>
              <a:endCxn id="28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8" idx="5"/>
              <a:endCxn id="29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8" idx="4"/>
              <a:endCxn id="29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28" idx="3"/>
              <a:endCxn id="29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28" idx="2"/>
              <a:endCxn id="29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8" idx="1"/>
              <a:endCxn id="29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26259"/>
              </p:ext>
            </p:extLst>
          </p:nvPr>
        </p:nvGraphicFramePr>
        <p:xfrm>
          <a:off x="179512" y="1844824"/>
          <a:ext cx="388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6000"/>
                <a:gridCol w="1296000"/>
                <a:gridCol w="12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CA" b="1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CA" b="1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CA" b="1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01100101</a:t>
                      </a:r>
                      <a:endParaRPr lang="en-CA" b="1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smtClean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01110000</a:t>
                      </a:r>
                      <a:endParaRPr lang="en-CA" b="1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995936" y="2124839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 </a:t>
            </a:r>
            <a:r>
              <a:rPr lang="en-CA" dirty="0" smtClean="0"/>
              <a:t>6,645,104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6156176" y="212483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6,645,104 % 8 = 0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309320"/>
            <a:ext cx="534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Antidisestablshmentarianism</a:t>
            </a:r>
            <a:r>
              <a:rPr lang="en-CA" dirty="0" smtClean="0">
                <a:solidFill>
                  <a:srgbClr val="FF0000"/>
                </a:solidFill>
              </a:rPr>
              <a:t>. Just saying.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Fifth Pass: </a:t>
            </a:r>
            <a:br>
              <a:rPr lang="en-CA" dirty="0" smtClean="0"/>
            </a:br>
            <a:r>
              <a:rPr lang="en-CA" dirty="0" smtClean="0"/>
              <a:t>Hashing!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We only need perhaps a 64 (128?) bit number. There’s no point in forming a </a:t>
            </a:r>
            <a:r>
              <a:rPr lang="en-CA" b="1" dirty="0" smtClean="0"/>
              <a:t>huge</a:t>
            </a:r>
            <a:r>
              <a:rPr lang="en-CA" dirty="0" smtClean="0"/>
              <a:t> number.</a:t>
            </a:r>
            <a:br>
              <a:rPr lang="en-CA" dirty="0" smtClean="0"/>
            </a:br>
            <a:r>
              <a:rPr lang="en-CA" dirty="0" smtClean="0"/>
              <a:t>We need a function to turn the strings into numbers, typically on a bounded range…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504" y="4839543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Antidisestablshmentarianism</a:t>
            </a:r>
            <a:endParaRPr lang="en-CA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 bwMode="auto">
          <a:xfrm>
            <a:off x="3860454" y="5070376"/>
            <a:ext cx="4205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4425032" y="4002112"/>
            <a:ext cx="2235200" cy="2235200"/>
            <a:chOff x="4281016" y="4002112"/>
            <a:chExt cx="2235200" cy="2235200"/>
          </a:xfrm>
        </p:grpSpPr>
        <p:sp>
          <p:nvSpPr>
            <p:cNvPr id="8" name="Freeform 7"/>
            <p:cNvSpPr/>
            <p:nvPr/>
          </p:nvSpPr>
          <p:spPr>
            <a:xfrm>
              <a:off x="4281016" y="4002112"/>
              <a:ext cx="2235200" cy="2235200"/>
            </a:xfrm>
            <a:custGeom>
              <a:avLst/>
              <a:gdLst>
                <a:gd name="connsiteX0" fmla="*/ 1586555 w 2235200"/>
                <a:gd name="connsiteY0" fmla="*/ 356377 h 2235200"/>
                <a:gd name="connsiteX1" fmla="*/ 1760418 w 2235200"/>
                <a:gd name="connsiteY1" fmla="*/ 210481 h 2235200"/>
                <a:gd name="connsiteX2" fmla="*/ 1899314 w 2235200"/>
                <a:gd name="connsiteY2" fmla="*/ 327029 h 2235200"/>
                <a:gd name="connsiteX3" fmla="*/ 1785825 w 2235200"/>
                <a:gd name="connsiteY3" fmla="*/ 523585 h 2235200"/>
                <a:gd name="connsiteX4" fmla="*/ 1966144 w 2235200"/>
                <a:gd name="connsiteY4" fmla="*/ 835907 h 2235200"/>
                <a:gd name="connsiteX5" fmla="*/ 2193112 w 2235200"/>
                <a:gd name="connsiteY5" fmla="*/ 835901 h 2235200"/>
                <a:gd name="connsiteX6" fmla="*/ 2224597 w 2235200"/>
                <a:gd name="connsiteY6" fmla="*/ 1014463 h 2235200"/>
                <a:gd name="connsiteX7" fmla="*/ 2011316 w 2235200"/>
                <a:gd name="connsiteY7" fmla="*/ 1092085 h 2235200"/>
                <a:gd name="connsiteX8" fmla="*/ 1948692 w 2235200"/>
                <a:gd name="connsiteY8" fmla="*/ 1447245 h 2235200"/>
                <a:gd name="connsiteX9" fmla="*/ 2122562 w 2235200"/>
                <a:gd name="connsiteY9" fmla="*/ 1593132 h 2235200"/>
                <a:gd name="connsiteX10" fmla="*/ 2031904 w 2235200"/>
                <a:gd name="connsiteY10" fmla="*/ 1750157 h 2235200"/>
                <a:gd name="connsiteX11" fmla="*/ 1818627 w 2235200"/>
                <a:gd name="connsiteY11" fmla="*/ 1672524 h 2235200"/>
                <a:gd name="connsiteX12" fmla="*/ 1542362 w 2235200"/>
                <a:gd name="connsiteY12" fmla="*/ 1904338 h 2235200"/>
                <a:gd name="connsiteX13" fmla="*/ 1581780 w 2235200"/>
                <a:gd name="connsiteY13" fmla="*/ 2127856 h 2235200"/>
                <a:gd name="connsiteX14" fmla="*/ 1411398 w 2235200"/>
                <a:gd name="connsiteY14" fmla="*/ 2189870 h 2235200"/>
                <a:gd name="connsiteX15" fmla="*/ 1297919 w 2235200"/>
                <a:gd name="connsiteY15" fmla="*/ 1993308 h 2235200"/>
                <a:gd name="connsiteX16" fmla="*/ 937280 w 2235200"/>
                <a:gd name="connsiteY16" fmla="*/ 1993308 h 2235200"/>
                <a:gd name="connsiteX17" fmla="*/ 823802 w 2235200"/>
                <a:gd name="connsiteY17" fmla="*/ 2189870 h 2235200"/>
                <a:gd name="connsiteX18" fmla="*/ 653420 w 2235200"/>
                <a:gd name="connsiteY18" fmla="*/ 2127856 h 2235200"/>
                <a:gd name="connsiteX19" fmla="*/ 692839 w 2235200"/>
                <a:gd name="connsiteY19" fmla="*/ 1904338 h 2235200"/>
                <a:gd name="connsiteX20" fmla="*/ 416574 w 2235200"/>
                <a:gd name="connsiteY20" fmla="*/ 1672524 h 2235200"/>
                <a:gd name="connsiteX21" fmla="*/ 203296 w 2235200"/>
                <a:gd name="connsiteY21" fmla="*/ 1750157 h 2235200"/>
                <a:gd name="connsiteX22" fmla="*/ 112638 w 2235200"/>
                <a:gd name="connsiteY22" fmla="*/ 1593132 h 2235200"/>
                <a:gd name="connsiteX23" fmla="*/ 286508 w 2235200"/>
                <a:gd name="connsiteY23" fmla="*/ 1447245 h 2235200"/>
                <a:gd name="connsiteX24" fmla="*/ 223884 w 2235200"/>
                <a:gd name="connsiteY24" fmla="*/ 1092085 h 2235200"/>
                <a:gd name="connsiteX25" fmla="*/ 10603 w 2235200"/>
                <a:gd name="connsiteY25" fmla="*/ 1014463 h 2235200"/>
                <a:gd name="connsiteX26" fmla="*/ 42088 w 2235200"/>
                <a:gd name="connsiteY26" fmla="*/ 835901 h 2235200"/>
                <a:gd name="connsiteX27" fmla="*/ 269055 w 2235200"/>
                <a:gd name="connsiteY27" fmla="*/ 835907 h 2235200"/>
                <a:gd name="connsiteX28" fmla="*/ 449374 w 2235200"/>
                <a:gd name="connsiteY28" fmla="*/ 523585 h 2235200"/>
                <a:gd name="connsiteX29" fmla="*/ 335886 w 2235200"/>
                <a:gd name="connsiteY29" fmla="*/ 327029 h 2235200"/>
                <a:gd name="connsiteX30" fmla="*/ 474782 w 2235200"/>
                <a:gd name="connsiteY30" fmla="*/ 210481 h 2235200"/>
                <a:gd name="connsiteX31" fmla="*/ 648645 w 2235200"/>
                <a:gd name="connsiteY31" fmla="*/ 356377 h 2235200"/>
                <a:gd name="connsiteX32" fmla="*/ 987535 w 2235200"/>
                <a:gd name="connsiteY32" fmla="*/ 233031 h 2235200"/>
                <a:gd name="connsiteX33" fmla="*/ 1026942 w 2235200"/>
                <a:gd name="connsiteY33" fmla="*/ 9511 h 2235200"/>
                <a:gd name="connsiteX34" fmla="*/ 1208258 w 2235200"/>
                <a:gd name="connsiteY34" fmla="*/ 9511 h 2235200"/>
                <a:gd name="connsiteX35" fmla="*/ 1247665 w 2235200"/>
                <a:gd name="connsiteY35" fmla="*/ 233031 h 2235200"/>
                <a:gd name="connsiteX36" fmla="*/ 1586555 w 2235200"/>
                <a:gd name="connsiteY36" fmla="*/ 356377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35200" h="2235200">
                  <a:moveTo>
                    <a:pt x="1586555" y="356377"/>
                  </a:moveTo>
                  <a:lnTo>
                    <a:pt x="1760418" y="210481"/>
                  </a:lnTo>
                  <a:lnTo>
                    <a:pt x="1899314" y="327029"/>
                  </a:lnTo>
                  <a:lnTo>
                    <a:pt x="1785825" y="523585"/>
                  </a:lnTo>
                  <a:cubicBezTo>
                    <a:pt x="1866522" y="614364"/>
                    <a:pt x="1927876" y="720632"/>
                    <a:pt x="1966144" y="835907"/>
                  </a:cubicBezTo>
                  <a:lnTo>
                    <a:pt x="2193112" y="835901"/>
                  </a:lnTo>
                  <a:lnTo>
                    <a:pt x="2224597" y="1014463"/>
                  </a:lnTo>
                  <a:lnTo>
                    <a:pt x="2011316" y="1092085"/>
                  </a:lnTo>
                  <a:cubicBezTo>
                    <a:pt x="2014782" y="1213496"/>
                    <a:pt x="1993474" y="1334341"/>
                    <a:pt x="1948692" y="1447245"/>
                  </a:cubicBezTo>
                  <a:lnTo>
                    <a:pt x="2122562" y="1593132"/>
                  </a:lnTo>
                  <a:lnTo>
                    <a:pt x="2031904" y="1750157"/>
                  </a:lnTo>
                  <a:lnTo>
                    <a:pt x="1818627" y="1672524"/>
                  </a:lnTo>
                  <a:cubicBezTo>
                    <a:pt x="1743241" y="1767759"/>
                    <a:pt x="1649240" y="1846634"/>
                    <a:pt x="1542362" y="1904338"/>
                  </a:cubicBezTo>
                  <a:lnTo>
                    <a:pt x="1581780" y="2127856"/>
                  </a:lnTo>
                  <a:lnTo>
                    <a:pt x="1411398" y="2189870"/>
                  </a:lnTo>
                  <a:lnTo>
                    <a:pt x="1297919" y="1993308"/>
                  </a:lnTo>
                  <a:cubicBezTo>
                    <a:pt x="1178954" y="2017804"/>
                    <a:pt x="1056245" y="2017804"/>
                    <a:pt x="937280" y="1993308"/>
                  </a:cubicBezTo>
                  <a:lnTo>
                    <a:pt x="823802" y="2189870"/>
                  </a:lnTo>
                  <a:lnTo>
                    <a:pt x="653420" y="2127856"/>
                  </a:lnTo>
                  <a:lnTo>
                    <a:pt x="692839" y="1904338"/>
                  </a:lnTo>
                  <a:cubicBezTo>
                    <a:pt x="585961" y="1846634"/>
                    <a:pt x="491960" y="1767758"/>
                    <a:pt x="416574" y="1672524"/>
                  </a:cubicBezTo>
                  <a:lnTo>
                    <a:pt x="203296" y="1750157"/>
                  </a:lnTo>
                  <a:lnTo>
                    <a:pt x="112638" y="1593132"/>
                  </a:lnTo>
                  <a:lnTo>
                    <a:pt x="286508" y="1447245"/>
                  </a:lnTo>
                  <a:cubicBezTo>
                    <a:pt x="241726" y="1334341"/>
                    <a:pt x="220417" y="1213496"/>
                    <a:pt x="223884" y="1092085"/>
                  </a:cubicBezTo>
                  <a:lnTo>
                    <a:pt x="10603" y="1014463"/>
                  </a:lnTo>
                  <a:lnTo>
                    <a:pt x="42088" y="835901"/>
                  </a:lnTo>
                  <a:lnTo>
                    <a:pt x="269055" y="835907"/>
                  </a:lnTo>
                  <a:cubicBezTo>
                    <a:pt x="307323" y="720632"/>
                    <a:pt x="368677" y="614363"/>
                    <a:pt x="449374" y="523585"/>
                  </a:cubicBezTo>
                  <a:lnTo>
                    <a:pt x="335886" y="327029"/>
                  </a:lnTo>
                  <a:lnTo>
                    <a:pt x="474782" y="210481"/>
                  </a:lnTo>
                  <a:lnTo>
                    <a:pt x="648645" y="356377"/>
                  </a:lnTo>
                  <a:cubicBezTo>
                    <a:pt x="752057" y="292669"/>
                    <a:pt x="867366" y="250701"/>
                    <a:pt x="987535" y="233031"/>
                  </a:cubicBezTo>
                  <a:lnTo>
                    <a:pt x="1026942" y="9511"/>
                  </a:lnTo>
                  <a:lnTo>
                    <a:pt x="1208258" y="9511"/>
                  </a:lnTo>
                  <a:lnTo>
                    <a:pt x="1247665" y="233031"/>
                  </a:lnTo>
                  <a:cubicBezTo>
                    <a:pt x="1367834" y="250700"/>
                    <a:pt x="1483142" y="292669"/>
                    <a:pt x="1586555" y="3563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0175" tIns="574385" rIns="500175" bIns="613476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4000" kern="1200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218616" y="4890376"/>
              <a:ext cx="360000" cy="36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178804" y="4839543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1,097,757,801</a:t>
            </a:r>
            <a:endParaRPr lang="en-CA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 bwMode="auto">
          <a:xfrm>
            <a:off x="6758242" y="5070376"/>
            <a:ext cx="4205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057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Schlemiel, </a:t>
            </a:r>
            <a:r>
              <a:rPr lang="en-CA" dirty="0" err="1" smtClean="0"/>
              <a:t>Schlemazel</a:t>
            </a:r>
            <a:r>
              <a:rPr lang="en-CA" dirty="0" smtClean="0"/>
              <a:t>, </a:t>
            </a:r>
            <a:br>
              <a:rPr lang="en-CA" dirty="0" smtClean="0"/>
            </a:br>
            <a:r>
              <a:rPr lang="en-CA" dirty="0" smtClean="0"/>
              <a:t>Trouble for Our Hash Table?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Let’s try out:</a:t>
            </a:r>
          </a:p>
          <a:p>
            <a:pPr lvl="1"/>
            <a:r>
              <a:rPr lang="en-CA" dirty="0" smtClean="0"/>
              <a:t>“schlemiel” and “</a:t>
            </a:r>
            <a:r>
              <a:rPr lang="en-CA" dirty="0" err="1" smtClean="0"/>
              <a:t>schlemazel</a:t>
            </a:r>
            <a:r>
              <a:rPr lang="en-CA" dirty="0" smtClean="0"/>
              <a:t>”?</a:t>
            </a:r>
          </a:p>
          <a:p>
            <a:pPr lvl="1"/>
            <a:r>
              <a:rPr lang="en-CA" dirty="0" smtClean="0"/>
              <a:t>“microscopic” and “telescopic”?</a:t>
            </a:r>
          </a:p>
          <a:p>
            <a:pPr lvl="1"/>
            <a:r>
              <a:rPr lang="en-CA" sz="2000" dirty="0" smtClean="0"/>
              <a:t>“</a:t>
            </a:r>
            <a:r>
              <a:rPr lang="en-CA" sz="2000" dirty="0" err="1" smtClean="0"/>
              <a:t>abcdefghijklmnopqrstuvwxyzyxwvutsrqponmlkjihgfedcba</a:t>
            </a:r>
            <a:r>
              <a:rPr lang="en-CA" sz="2000" dirty="0" smtClean="0"/>
              <a:t>” and </a:t>
            </a:r>
            <a:r>
              <a:rPr lang="en-CA" sz="2000" dirty="0"/>
              <a:t>“</a:t>
            </a:r>
            <a:r>
              <a:rPr lang="en-CA" sz="2000" dirty="0" err="1" smtClean="0"/>
              <a:t>abcdefghijklmnopqrstuvwxyzzyxwvutsrqponmlkjihgfedcba</a:t>
            </a:r>
            <a:r>
              <a:rPr lang="en-CA" sz="2000" dirty="0"/>
              <a:t>”</a:t>
            </a:r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Third Pass, Take Two:</a:t>
            </a:r>
            <a:br>
              <a:rPr lang="en-CA" dirty="0" smtClean="0"/>
            </a:br>
            <a:r>
              <a:rPr lang="en-CA" dirty="0" smtClean="0"/>
              <a:t>Punt to Another Slot?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323528" y="2477848"/>
            <a:ext cx="2930842" cy="3341985"/>
            <a:chOff x="4572000" y="1959223"/>
            <a:chExt cx="2930842" cy="3341985"/>
          </a:xfrm>
        </p:grpSpPr>
        <p:sp>
          <p:nvSpPr>
            <p:cNvPr id="6" name="Oval 5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8" name="Straight Connector 7"/>
            <p:cNvCxnSpPr>
              <a:stCxn id="7" idx="0"/>
              <a:endCxn id="6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7" idx="7"/>
              <a:endCxn id="6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7" idx="6"/>
              <a:endCxn id="6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7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6" idx="4"/>
              <a:endCxn id="7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6" idx="3"/>
              <a:endCxn id="7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6" idx="2"/>
              <a:endCxn id="7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1"/>
              <a:endCxn id="7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>
            <a:off x="3419872" y="3521217"/>
            <a:ext cx="2016224" cy="1203220"/>
          </a:xfrm>
          <a:prstGeom prst="rightArrow">
            <a:avLst>
              <a:gd name="adj1" fmla="val 50000"/>
              <a:gd name="adj2" fmla="val 281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CA" sz="1600" dirty="0">
                <a:latin typeface="Times New Roman" charset="0"/>
              </a:rPr>
              <a:t>Insert </a:t>
            </a:r>
            <a:r>
              <a:rPr lang="en-CA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&lt;13, ‘o’&gt;</a:t>
            </a:r>
            <a: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/>
            </a:r>
            <a:b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</a:br>
            <a: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Insert 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&lt;37,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kumimoji="0" lang="en-CA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601598" y="2481208"/>
            <a:ext cx="2930842" cy="3341985"/>
            <a:chOff x="4572000" y="1959223"/>
            <a:chExt cx="2930842" cy="3341985"/>
          </a:xfrm>
        </p:grpSpPr>
        <p:sp>
          <p:nvSpPr>
            <p:cNvPr id="28" name="Oval 27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0" name="Straight Connector 29"/>
            <p:cNvCxnSpPr>
              <a:stCxn id="29" idx="0"/>
              <a:endCxn id="28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9" idx="7"/>
              <a:endCxn id="28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29" idx="6"/>
              <a:endCxn id="28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8" idx="5"/>
              <a:endCxn id="29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8" idx="4"/>
              <a:endCxn id="29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28" idx="3"/>
              <a:endCxn id="29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28" idx="2"/>
              <a:endCxn id="29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8" idx="1"/>
              <a:endCxn id="29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5940152" y="4314582"/>
            <a:ext cx="554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‘o’</a:t>
            </a:r>
            <a:endParaRPr lang="en-C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40152" y="3573016"/>
            <a:ext cx="554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CA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C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99616" y="5982379"/>
            <a:ext cx="730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>
                <a:solidFill>
                  <a:srgbClr val="FF0000"/>
                </a:solidFill>
              </a:rPr>
              <a:t>Slot 5 is </a:t>
            </a:r>
            <a:r>
              <a:rPr lang="en-CA" dirty="0" smtClean="0">
                <a:solidFill>
                  <a:srgbClr val="FF0000"/>
                </a:solidFill>
              </a:rPr>
              <a:t>full, but no “dictionaries in each slot” this time. </a:t>
            </a:r>
            <a:r>
              <a:rPr lang="en-CA" dirty="0" smtClean="0">
                <a:solidFill>
                  <a:srgbClr val="FF0000"/>
                </a:solidFill>
              </a:rPr>
              <a:t/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dirty="0" smtClean="0">
                <a:solidFill>
                  <a:srgbClr val="FF0000"/>
                </a:solidFill>
              </a:rPr>
              <a:t>Overflow </a:t>
            </a:r>
            <a:r>
              <a:rPr lang="en-CA" dirty="0" smtClean="0">
                <a:solidFill>
                  <a:srgbClr val="FF0000"/>
                </a:solidFill>
              </a:rPr>
              <a:t>to slot 6</a:t>
            </a:r>
            <a:r>
              <a:rPr lang="en-CA" dirty="0" smtClean="0">
                <a:solidFill>
                  <a:srgbClr val="FF0000"/>
                </a:solidFill>
              </a:rPr>
              <a:t>? When should we resize?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6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Constant-Time Dictionaries?</a:t>
            </a:r>
          </a:p>
          <a:p>
            <a:r>
              <a:rPr lang="en-US" smtClean="0"/>
              <a:t>Hash Table Outline</a:t>
            </a:r>
          </a:p>
          <a:p>
            <a:r>
              <a:rPr lang="en-US" smtClean="0"/>
              <a:t>Hash Functions</a:t>
            </a:r>
          </a:p>
          <a:p>
            <a:r>
              <a:rPr lang="en-US" smtClean="0"/>
              <a:t>Collisions and the Pigeonhole Principle</a:t>
            </a:r>
          </a:p>
          <a:p>
            <a:r>
              <a:rPr lang="en-US" smtClean="0"/>
              <a:t>Collision Resolution: </a:t>
            </a:r>
          </a:p>
          <a:p>
            <a:pPr lvl="1"/>
            <a:r>
              <a:rPr lang="en-US" smtClean="0"/>
              <a:t>Chaining</a:t>
            </a:r>
          </a:p>
          <a:p>
            <a:pPr lvl="1"/>
            <a:r>
              <a:rPr lang="en-US" smtClean="0"/>
              <a:t>Open-Addressing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Hash Table </a:t>
            </a:r>
            <a:br>
              <a:rPr lang="en-US" smtClean="0"/>
            </a:br>
            <a:r>
              <a:rPr lang="en-US" smtClean="0"/>
              <a:t>Dictionary Data Structure</a:t>
            </a:r>
          </a:p>
        </p:txBody>
      </p:sp>
      <p:sp>
        <p:nvSpPr>
          <p:cNvPr id="10243" name="Rectangle 27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dirty="0" smtClean="0"/>
              <a:t>Hash function: maps keys to integers</a:t>
            </a:r>
          </a:p>
          <a:p>
            <a:pPr lvl="1"/>
            <a:r>
              <a:rPr lang="en-US" sz="2000" dirty="0" smtClean="0"/>
              <a:t>result: can quickly find the right spot for a given entry</a:t>
            </a:r>
          </a:p>
          <a:p>
            <a:r>
              <a:rPr lang="en-US" sz="2400" dirty="0" smtClean="0"/>
              <a:t>Unordered and sparse table</a:t>
            </a:r>
          </a:p>
          <a:p>
            <a:pPr lvl="1"/>
            <a:r>
              <a:rPr lang="en-US" sz="2000" dirty="0" smtClean="0"/>
              <a:t>result: cannot efficiently list all entries, list all entries between two keys (a “</a:t>
            </a:r>
            <a:r>
              <a:rPr lang="en-US" sz="2000" b="1" i="1" dirty="0" smtClean="0"/>
              <a:t>range query</a:t>
            </a:r>
            <a:r>
              <a:rPr lang="en-US" sz="2000" dirty="0" smtClean="0"/>
              <a:t>”), find minimum, find maximum, etc.</a:t>
            </a:r>
          </a:p>
        </p:txBody>
      </p:sp>
      <p:grpSp>
        <p:nvGrpSpPr>
          <p:cNvPr id="10244" name="Group 2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80968" y="2538413"/>
            <a:ext cx="3869320" cy="2225675"/>
            <a:chOff x="-61" y="1153"/>
            <a:chExt cx="4998" cy="2874"/>
          </a:xfrm>
        </p:grpSpPr>
        <p:cxnSp>
          <p:nvCxnSpPr>
            <p:cNvPr id="10245" name="AutoShape 30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2016" y="2136"/>
              <a:ext cx="15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6" name="Rectangle 3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92" y="206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CA"/>
            </a:p>
          </p:txBody>
        </p:sp>
        <p:sp>
          <p:nvSpPr>
            <p:cNvPr id="10247" name="Rectangle 3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577" y="1153"/>
              <a:ext cx="360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10248" name="Rectangle 3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577" y="1513"/>
              <a:ext cx="360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10249" name="Rectangle 3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577" y="1873"/>
              <a:ext cx="360" cy="3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10250" name="Rectangle 3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77" y="2231"/>
              <a:ext cx="360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10251" name="Rectangle 3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577" y="2949"/>
              <a:ext cx="360" cy="3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10252" name="Rectangle 3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77" y="3308"/>
              <a:ext cx="360" cy="3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10253" name="Rectangle 3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77" y="3667"/>
              <a:ext cx="360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10254" name="Rectangle 3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016" y="1680"/>
              <a:ext cx="158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f(x)</a:t>
              </a:r>
            </a:p>
          </p:txBody>
        </p:sp>
        <p:sp>
          <p:nvSpPr>
            <p:cNvPr id="10255" name="Text Box 4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37" y="1561"/>
              <a:ext cx="818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/>
              <a:r>
                <a:rPr lang="en-US" sz="1800" dirty="0" smtClean="0"/>
                <a:t>Alan</a:t>
              </a:r>
              <a:endParaRPr lang="en-US" sz="1800" dirty="0"/>
            </a:p>
          </p:txBody>
        </p:sp>
        <p:sp>
          <p:nvSpPr>
            <p:cNvPr id="10256" name="Text Box 4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62" y="1864"/>
              <a:ext cx="894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/>
              <a:r>
                <a:rPr lang="en-US" sz="1800"/>
                <a:t>Steve</a:t>
              </a:r>
            </a:p>
          </p:txBody>
        </p:sp>
        <p:sp>
          <p:nvSpPr>
            <p:cNvPr id="10257" name="Text Box 4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8" y="2170"/>
              <a:ext cx="757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/>
              <a:r>
                <a:rPr lang="en-US" sz="1800" dirty="0" smtClean="0"/>
                <a:t>Will</a:t>
              </a:r>
              <a:endParaRPr lang="en-US" sz="1800" dirty="0"/>
            </a:p>
          </p:txBody>
        </p:sp>
        <p:sp>
          <p:nvSpPr>
            <p:cNvPr id="10258" name="Text Box 43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-61" y="2477"/>
              <a:ext cx="1116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/>
              <a:r>
                <a:rPr lang="en-US" sz="1800" dirty="0" smtClean="0"/>
                <a:t>Kendra</a:t>
              </a:r>
              <a:endParaRPr lang="en-US" sz="1800" dirty="0"/>
            </a:p>
          </p:txBody>
        </p:sp>
        <p:sp>
          <p:nvSpPr>
            <p:cNvPr id="10259" name="Text Box 4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89" y="2783"/>
              <a:ext cx="566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/>
              <a:r>
                <a:rPr lang="en-US" sz="1800"/>
                <a:t>Ed</a:t>
              </a:r>
            </a:p>
          </p:txBody>
        </p:sp>
        <p:cxnSp>
          <p:nvCxnSpPr>
            <p:cNvPr id="10260" name="AutoShape 45"/>
            <p:cNvCxnSpPr>
              <a:cxnSpLocks noChangeShapeType="1"/>
              <a:stCxn id="10255" idx="3"/>
              <a:endCxn id="10270" idx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1055" y="1800"/>
              <a:ext cx="961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46"/>
            <p:cNvCxnSpPr>
              <a:cxnSpLocks noChangeShapeType="1"/>
              <a:stCxn id="10256" idx="3"/>
              <a:endCxn id="10271" idx="1"/>
            </p:cNvCxnSpPr>
            <p:nvPr>
              <p:custDataLst>
                <p:tags r:id="rId21"/>
              </p:custDataLst>
            </p:nvPr>
          </p:nvCxnSpPr>
          <p:spPr bwMode="auto">
            <a:xfrm>
              <a:off x="1056" y="1915"/>
              <a:ext cx="960" cy="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47"/>
            <p:cNvCxnSpPr>
              <a:cxnSpLocks noChangeShapeType="1"/>
              <a:stCxn id="10257" idx="3"/>
              <a:endCxn id="10272" idx="1"/>
            </p:cNvCxnSpPr>
            <p:nvPr>
              <p:custDataLst>
                <p:tags r:id="rId22"/>
              </p:custDataLst>
            </p:nvPr>
          </p:nvCxnSpPr>
          <p:spPr bwMode="auto">
            <a:xfrm flipV="1">
              <a:off x="1055" y="2136"/>
              <a:ext cx="961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48"/>
            <p:cNvCxnSpPr>
              <a:cxnSpLocks noChangeShapeType="1"/>
              <a:stCxn id="10258" idx="3"/>
              <a:endCxn id="10273" idx="1"/>
            </p:cNvCxnSpPr>
            <p:nvPr>
              <p:custDataLst>
                <p:tags r:id="rId23"/>
              </p:custDataLst>
            </p:nvPr>
          </p:nvCxnSpPr>
          <p:spPr bwMode="auto">
            <a:xfrm flipV="1">
              <a:off x="1055" y="2280"/>
              <a:ext cx="961" cy="4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49"/>
            <p:cNvCxnSpPr>
              <a:cxnSpLocks noChangeShapeType="1"/>
              <a:stCxn id="10259" idx="3"/>
              <a:endCxn id="10274" idx="1"/>
            </p:cNvCxnSpPr>
            <p:nvPr>
              <p:custDataLst>
                <p:tags r:id="rId24"/>
              </p:custDataLst>
            </p:nvPr>
          </p:nvCxnSpPr>
          <p:spPr bwMode="auto">
            <a:xfrm flipV="1">
              <a:off x="1056" y="2424"/>
              <a:ext cx="96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5" name="AutoShape 50"/>
            <p:cNvCxnSpPr>
              <a:cxnSpLocks noChangeShapeType="1"/>
              <a:stCxn id="10270" idx="3"/>
              <a:endCxn id="10248" idx="1"/>
            </p:cNvCxnSpPr>
            <p:nvPr>
              <p:custDataLst>
                <p:tags r:id="rId25"/>
              </p:custDataLst>
            </p:nvPr>
          </p:nvCxnSpPr>
          <p:spPr bwMode="auto">
            <a:xfrm flipV="1">
              <a:off x="3600" y="1693"/>
              <a:ext cx="977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6" name="AutoShape 51"/>
            <p:cNvCxnSpPr>
              <a:cxnSpLocks noChangeShapeType="1"/>
              <a:stCxn id="10273" idx="3"/>
              <a:endCxn id="10252" idx="1"/>
            </p:cNvCxnSpPr>
            <p:nvPr>
              <p:custDataLst>
                <p:tags r:id="rId26"/>
              </p:custDataLst>
            </p:nvPr>
          </p:nvCxnSpPr>
          <p:spPr bwMode="auto">
            <a:xfrm>
              <a:off x="3600" y="2280"/>
              <a:ext cx="977" cy="1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7" name="AutoShape 52"/>
            <p:cNvCxnSpPr>
              <a:cxnSpLocks noChangeShapeType="1"/>
              <a:stCxn id="10272" idx="3"/>
              <a:endCxn id="10279" idx="1"/>
            </p:cNvCxnSpPr>
            <p:nvPr>
              <p:custDataLst>
                <p:tags r:id="rId27"/>
              </p:custDataLst>
            </p:nvPr>
          </p:nvCxnSpPr>
          <p:spPr bwMode="auto">
            <a:xfrm>
              <a:off x="3600" y="2136"/>
              <a:ext cx="977" cy="63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8" name="AutoShape 53"/>
            <p:cNvCxnSpPr>
              <a:cxnSpLocks noChangeShapeType="1"/>
              <a:stCxn id="10271" idx="3"/>
              <a:endCxn id="10253" idx="1"/>
            </p:cNvCxnSpPr>
            <p:nvPr>
              <p:custDataLst>
                <p:tags r:id="rId28"/>
              </p:custDataLst>
            </p:nvPr>
          </p:nvCxnSpPr>
          <p:spPr bwMode="auto">
            <a:xfrm>
              <a:off x="3600" y="1992"/>
              <a:ext cx="977" cy="18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9" name="AutoShape 54"/>
            <p:cNvCxnSpPr>
              <a:cxnSpLocks noChangeShapeType="1"/>
              <a:stCxn id="10274" idx="3"/>
              <a:endCxn id="10279" idx="1"/>
            </p:cNvCxnSpPr>
            <p:nvPr>
              <p:custDataLst>
                <p:tags r:id="rId29"/>
              </p:custDataLst>
            </p:nvPr>
          </p:nvCxnSpPr>
          <p:spPr bwMode="auto">
            <a:xfrm>
              <a:off x="3600" y="2424"/>
              <a:ext cx="977" cy="34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70" name="Rectangle 55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016" y="1776"/>
              <a:ext cx="15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CA"/>
            </a:p>
          </p:txBody>
        </p:sp>
        <p:sp>
          <p:nvSpPr>
            <p:cNvPr id="10271" name="Rectangle 5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016" y="1920"/>
              <a:ext cx="15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CA"/>
            </a:p>
          </p:txBody>
        </p:sp>
        <p:sp>
          <p:nvSpPr>
            <p:cNvPr id="10272" name="Rectangle 57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016" y="2064"/>
              <a:ext cx="15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CA"/>
            </a:p>
          </p:txBody>
        </p:sp>
        <p:sp>
          <p:nvSpPr>
            <p:cNvPr id="10273" name="Rectangle 58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016" y="2208"/>
              <a:ext cx="15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CA"/>
            </a:p>
          </p:txBody>
        </p:sp>
        <p:sp>
          <p:nvSpPr>
            <p:cNvPr id="10274" name="Rectangle 59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016" y="2352"/>
              <a:ext cx="15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CA"/>
            </a:p>
          </p:txBody>
        </p:sp>
        <p:cxnSp>
          <p:nvCxnSpPr>
            <p:cNvPr id="10275" name="AutoShape 60"/>
            <p:cNvCxnSpPr>
              <a:cxnSpLocks noChangeShapeType="1"/>
              <a:stCxn id="10270" idx="1"/>
              <a:endCxn id="10270" idx="3"/>
            </p:cNvCxnSpPr>
            <p:nvPr>
              <p:custDataLst>
                <p:tags r:id="rId35"/>
              </p:custDataLst>
            </p:nvPr>
          </p:nvCxnSpPr>
          <p:spPr bwMode="auto">
            <a:xfrm>
              <a:off x="2016" y="1848"/>
              <a:ext cx="15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6" name="AutoShape 61"/>
            <p:cNvCxnSpPr>
              <a:cxnSpLocks noChangeShapeType="1"/>
              <a:stCxn id="10271" idx="1"/>
              <a:endCxn id="10271" idx="3"/>
            </p:cNvCxnSpPr>
            <p:nvPr>
              <p:custDataLst>
                <p:tags r:id="rId36"/>
              </p:custDataLst>
            </p:nvPr>
          </p:nvCxnSpPr>
          <p:spPr bwMode="auto">
            <a:xfrm>
              <a:off x="2016" y="1992"/>
              <a:ext cx="15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7" name="AutoShape 62"/>
            <p:cNvCxnSpPr>
              <a:cxnSpLocks noChangeShapeType="1"/>
              <a:stCxn id="10273" idx="1"/>
              <a:endCxn id="10273" idx="3"/>
            </p:cNvCxnSpPr>
            <p:nvPr>
              <p:custDataLst>
                <p:tags r:id="rId37"/>
              </p:custDataLst>
            </p:nvPr>
          </p:nvCxnSpPr>
          <p:spPr bwMode="auto">
            <a:xfrm>
              <a:off x="2016" y="2280"/>
              <a:ext cx="15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8" name="AutoShape 63"/>
            <p:cNvCxnSpPr>
              <a:cxnSpLocks noChangeShapeType="1"/>
              <a:stCxn id="10274" idx="1"/>
              <a:endCxn id="10274" idx="3"/>
            </p:cNvCxnSpPr>
            <p:nvPr>
              <p:custDataLst>
                <p:tags r:id="rId38"/>
              </p:custDataLst>
            </p:nvPr>
          </p:nvCxnSpPr>
          <p:spPr bwMode="auto">
            <a:xfrm>
              <a:off x="2016" y="2424"/>
              <a:ext cx="15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79" name="Rectangle 64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577" y="2589"/>
              <a:ext cx="360" cy="36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19C0FF8-5CAA-4AF3-B553-E211685F2D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981200"/>
            <a:ext cx="8206680" cy="4114800"/>
          </a:xfrm>
        </p:spPr>
        <p:txBody>
          <a:bodyPr/>
          <a:lstStyle/>
          <a:p>
            <a:r>
              <a:rPr lang="en-US" dirty="0" smtClean="0"/>
              <a:t>Constant-Time Dictionaries?</a:t>
            </a:r>
          </a:p>
          <a:p>
            <a:r>
              <a:rPr lang="en-US" dirty="0" smtClean="0"/>
              <a:t>Getting to Hash Tables by Doing Everything Wrong</a:t>
            </a:r>
          </a:p>
          <a:p>
            <a:pPr lvl="1"/>
            <a:r>
              <a:rPr lang="en-US" dirty="0" smtClean="0"/>
              <a:t>First Pass: Plain Vectors</a:t>
            </a:r>
          </a:p>
          <a:p>
            <a:pPr lvl="1"/>
            <a:r>
              <a:rPr lang="en-US" dirty="0" smtClean="0"/>
              <a:t>Second Pass: A Size Problem Resolved?</a:t>
            </a:r>
          </a:p>
          <a:p>
            <a:pPr lvl="1"/>
            <a:r>
              <a:rPr lang="en-US" dirty="0" smtClean="0"/>
              <a:t>Third Pass: Crowding Resolved?</a:t>
            </a:r>
          </a:p>
          <a:p>
            <a:pPr lvl="1"/>
            <a:r>
              <a:rPr lang="en-US" dirty="0" smtClean="0"/>
              <a:t>Fourth Pass: Allowing Diverse Keys?</a:t>
            </a:r>
          </a:p>
          <a:p>
            <a:pPr lvl="1"/>
            <a:r>
              <a:rPr lang="en-US" dirty="0" smtClean="0"/>
              <a:t>Fifth Pass: Where the “Hash” Comes From</a:t>
            </a:r>
          </a:p>
          <a:p>
            <a:pPr lvl="1"/>
            <a:r>
              <a:rPr lang="en-US" dirty="0" smtClean="0"/>
              <a:t>Third Pass, Take Two: Crowding Resolved Again?</a:t>
            </a:r>
          </a:p>
          <a:p>
            <a:r>
              <a:rPr lang="en-US" dirty="0" smtClean="0"/>
              <a:t>Hash Tables…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AutoShape 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3200400" y="33909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14800" y="32766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Hash Table Terminology</a:t>
            </a:r>
          </a:p>
        </p:txBody>
      </p:sp>
      <p:sp>
        <p:nvSpPr>
          <p:cNvPr id="112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265988" y="183038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127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65988" y="240188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127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65988" y="2973388"/>
            <a:ext cx="57150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127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265988" y="3541713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1273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65988" y="4681538"/>
            <a:ext cx="571500" cy="56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1274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265988" y="5251450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1275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65988" y="5821363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1276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200400" y="2667000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f(x)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93813" y="2327275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/>
            <a:r>
              <a:rPr lang="en-US" dirty="0" smtClean="0"/>
              <a:t>Alan</a:t>
            </a:r>
            <a:endParaRPr lang="en-US" dirty="0"/>
          </a:p>
        </p:txBody>
      </p:sp>
      <p:sp>
        <p:nvSpPr>
          <p:cNvPr id="11278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15975" y="2811463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/>
            <a:r>
              <a:rPr lang="en-US"/>
              <a:t>Steve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59024" y="3297238"/>
            <a:ext cx="717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/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11280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6037" y="3781425"/>
            <a:ext cx="1090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/>
            <a:r>
              <a:rPr lang="en-US" dirty="0" smtClean="0"/>
              <a:t>Kendra</a:t>
            </a:r>
            <a:endParaRPr lang="en-US" dirty="0"/>
          </a:p>
        </p:txBody>
      </p:sp>
      <p:sp>
        <p:nvSpPr>
          <p:cNvPr id="11281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50294" y="4267200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/>
            <a:r>
              <a:rPr lang="en-US" dirty="0" smtClean="0"/>
              <a:t>Ed</a:t>
            </a:r>
            <a:endParaRPr lang="en-US" dirty="0"/>
          </a:p>
        </p:txBody>
      </p:sp>
      <p:cxnSp>
        <p:nvCxnSpPr>
          <p:cNvPr id="11282" name="AutoShape 18"/>
          <p:cNvCxnSpPr>
            <a:cxnSpLocks noChangeShapeType="1"/>
            <a:stCxn id="11277" idx="3"/>
            <a:endCxn id="11292" idx="1"/>
          </p:cNvCxnSpPr>
          <p:nvPr>
            <p:custDataLst>
              <p:tags r:id="rId17"/>
            </p:custDataLst>
          </p:nvPr>
        </p:nvCxnSpPr>
        <p:spPr bwMode="auto">
          <a:xfrm>
            <a:off x="1676400" y="2558108"/>
            <a:ext cx="1524000" cy="375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78" idx="3"/>
            <a:endCxn id="11293" idx="1"/>
          </p:cNvCxnSpPr>
          <p:nvPr>
            <p:custDataLst>
              <p:tags r:id="rId18"/>
            </p:custDataLst>
          </p:nvPr>
        </p:nvCxnSpPr>
        <p:spPr bwMode="auto">
          <a:xfrm>
            <a:off x="1676400" y="3040063"/>
            <a:ext cx="1524000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79" idx="3"/>
            <a:endCxn id="11294" idx="1"/>
          </p:cNvCxnSpPr>
          <p:nvPr>
            <p:custDataLst>
              <p:tags r:id="rId19"/>
            </p:custDataLst>
          </p:nvPr>
        </p:nvCxnSpPr>
        <p:spPr bwMode="auto">
          <a:xfrm flipV="1">
            <a:off x="1676400" y="3390900"/>
            <a:ext cx="1524000" cy="1371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80" idx="3"/>
            <a:endCxn id="11295" idx="1"/>
          </p:cNvCxnSpPr>
          <p:nvPr>
            <p:custDataLst>
              <p:tags r:id="rId20"/>
            </p:custDataLst>
          </p:nvPr>
        </p:nvCxnSpPr>
        <p:spPr bwMode="auto">
          <a:xfrm flipV="1">
            <a:off x="1676400" y="3619500"/>
            <a:ext cx="1524000" cy="3927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81" idx="3"/>
            <a:endCxn id="11296" idx="1"/>
          </p:cNvCxnSpPr>
          <p:nvPr>
            <p:custDataLst>
              <p:tags r:id="rId21"/>
            </p:custDataLst>
          </p:nvPr>
        </p:nvCxnSpPr>
        <p:spPr bwMode="auto">
          <a:xfrm flipV="1">
            <a:off x="1676400" y="3848100"/>
            <a:ext cx="1524000" cy="6499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92" idx="3"/>
            <a:endCxn id="11270" idx="1"/>
          </p:cNvCxnSpPr>
          <p:nvPr>
            <p:custDataLst>
              <p:tags r:id="rId22"/>
            </p:custDataLst>
          </p:nvPr>
        </p:nvCxnSpPr>
        <p:spPr bwMode="auto">
          <a:xfrm flipV="1">
            <a:off x="5715000" y="2687638"/>
            <a:ext cx="1550988" cy="246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4"/>
          <p:cNvCxnSpPr>
            <a:cxnSpLocks noChangeShapeType="1"/>
            <a:stCxn id="11295" idx="3"/>
            <a:endCxn id="11274" idx="1"/>
          </p:cNvCxnSpPr>
          <p:nvPr>
            <p:custDataLst>
              <p:tags r:id="rId23"/>
            </p:custDataLst>
          </p:nvPr>
        </p:nvCxnSpPr>
        <p:spPr bwMode="auto">
          <a:xfrm>
            <a:off x="5715000" y="3619500"/>
            <a:ext cx="1550988" cy="191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5"/>
          <p:cNvCxnSpPr>
            <a:cxnSpLocks noChangeShapeType="1"/>
            <a:stCxn id="11294" idx="3"/>
            <a:endCxn id="11301" idx="1"/>
          </p:cNvCxnSpPr>
          <p:nvPr>
            <p:custDataLst>
              <p:tags r:id="rId24"/>
            </p:custDataLst>
          </p:nvPr>
        </p:nvCxnSpPr>
        <p:spPr bwMode="auto">
          <a:xfrm>
            <a:off x="5715000" y="3390900"/>
            <a:ext cx="1550988" cy="10048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26"/>
          <p:cNvCxnSpPr>
            <a:cxnSpLocks noChangeShapeType="1"/>
            <a:stCxn id="11293" idx="3"/>
            <a:endCxn id="11275" idx="1"/>
          </p:cNvCxnSpPr>
          <p:nvPr>
            <p:custDataLst>
              <p:tags r:id="rId25"/>
            </p:custDataLst>
          </p:nvPr>
        </p:nvCxnSpPr>
        <p:spPr bwMode="auto">
          <a:xfrm>
            <a:off x="5715000" y="3162300"/>
            <a:ext cx="1550988" cy="294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27"/>
          <p:cNvCxnSpPr>
            <a:cxnSpLocks noChangeShapeType="1"/>
            <a:stCxn id="11296" idx="3"/>
            <a:endCxn id="11301" idx="1"/>
          </p:cNvCxnSpPr>
          <p:nvPr>
            <p:custDataLst>
              <p:tags r:id="rId26"/>
            </p:custDataLst>
          </p:nvPr>
        </p:nvCxnSpPr>
        <p:spPr bwMode="auto">
          <a:xfrm>
            <a:off x="5715000" y="3848100"/>
            <a:ext cx="1550988" cy="5476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2" name="Rectangle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200400" y="2819400"/>
            <a:ext cx="2514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11293" name="Rectangle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200400" y="3048000"/>
            <a:ext cx="2514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11294" name="Rectangle 30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200400" y="3276600"/>
            <a:ext cx="2514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11295" name="Rectangle 31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200400" y="3505200"/>
            <a:ext cx="2514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11296" name="Rectangle 32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200400" y="3733800"/>
            <a:ext cx="2514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cxnSp>
        <p:nvCxnSpPr>
          <p:cNvPr id="11297" name="AutoShape 33"/>
          <p:cNvCxnSpPr>
            <a:cxnSpLocks noChangeShapeType="1"/>
            <a:stCxn id="11292" idx="1"/>
            <a:endCxn id="11292" idx="3"/>
          </p:cNvCxnSpPr>
          <p:nvPr>
            <p:custDataLst>
              <p:tags r:id="rId32"/>
            </p:custDataLst>
          </p:nvPr>
        </p:nvCxnSpPr>
        <p:spPr bwMode="auto">
          <a:xfrm>
            <a:off x="3200400" y="29337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AutoShape 34"/>
          <p:cNvCxnSpPr>
            <a:cxnSpLocks noChangeShapeType="1"/>
            <a:stCxn id="11293" idx="1"/>
            <a:endCxn id="11293" idx="3"/>
          </p:cNvCxnSpPr>
          <p:nvPr>
            <p:custDataLst>
              <p:tags r:id="rId33"/>
            </p:custDataLst>
          </p:nvPr>
        </p:nvCxnSpPr>
        <p:spPr bwMode="auto">
          <a:xfrm>
            <a:off x="3200400" y="31623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35"/>
          <p:cNvCxnSpPr>
            <a:cxnSpLocks noChangeShapeType="1"/>
            <a:stCxn id="11295" idx="1"/>
            <a:endCxn id="11295" idx="3"/>
          </p:cNvCxnSpPr>
          <p:nvPr>
            <p:custDataLst>
              <p:tags r:id="rId34"/>
            </p:custDataLst>
          </p:nvPr>
        </p:nvCxnSpPr>
        <p:spPr bwMode="auto">
          <a:xfrm>
            <a:off x="3200400" y="36195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AutoShape 36"/>
          <p:cNvCxnSpPr>
            <a:cxnSpLocks noChangeShapeType="1"/>
            <a:stCxn id="11296" idx="1"/>
            <a:endCxn id="11296" idx="3"/>
          </p:cNvCxnSpPr>
          <p:nvPr>
            <p:custDataLst>
              <p:tags r:id="rId35"/>
            </p:custDataLst>
          </p:nvPr>
        </p:nvCxnSpPr>
        <p:spPr bwMode="auto">
          <a:xfrm>
            <a:off x="3200400" y="38481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1" name="Rectangle 38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265988" y="4110038"/>
            <a:ext cx="571500" cy="571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1302" name="Text Box 39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286000" y="1828800"/>
            <a:ext cx="183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hash function</a:t>
            </a:r>
          </a:p>
        </p:txBody>
      </p:sp>
      <p:sp>
        <p:nvSpPr>
          <p:cNvPr id="11303" name="Text Box 41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7772400" y="3429000"/>
            <a:ext cx="123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collision</a:t>
            </a:r>
          </a:p>
        </p:txBody>
      </p:sp>
      <p:sp>
        <p:nvSpPr>
          <p:cNvPr id="11304" name="Text Box 42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52400" y="49530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keys</a:t>
            </a:r>
          </a:p>
        </p:txBody>
      </p:sp>
      <p:sp>
        <p:nvSpPr>
          <p:cNvPr id="11305" name="Text Box 43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346325" y="5445125"/>
            <a:ext cx="3635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load factor </a:t>
            </a:r>
            <a:r>
              <a:rPr lang="en-US">
                <a:sym typeface="Symbol" pitchFamily="18" charset="2"/>
              </a:rPr>
              <a:t> = </a:t>
            </a:r>
            <a:r>
              <a:rPr lang="en-US" u="sng" baseline="30000">
                <a:sym typeface="Symbol" pitchFamily="18" charset="2"/>
              </a:rPr>
              <a:t># of entries in table</a:t>
            </a:r>
          </a:p>
          <a:p>
            <a:r>
              <a:rPr lang="en-US">
                <a:sym typeface="Symbol" pitchFamily="18" charset="2"/>
              </a:rPr>
              <a:t>                         </a:t>
            </a:r>
            <a:endParaRPr lang="en-US"/>
          </a:p>
        </p:txBody>
      </p:sp>
      <p:sp>
        <p:nvSpPr>
          <p:cNvPr id="11306" name="Text Box 44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656138" y="5578475"/>
            <a:ext cx="931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baseline="-25000"/>
              <a:t>tableSize</a:t>
            </a:r>
          </a:p>
        </p:txBody>
      </p:sp>
      <p:cxnSp>
        <p:nvCxnSpPr>
          <p:cNvPr id="11307" name="AutoShape 45"/>
          <p:cNvCxnSpPr>
            <a:cxnSpLocks noChangeShapeType="1"/>
            <a:stCxn id="11303" idx="2"/>
            <a:endCxn id="11301" idx="3"/>
          </p:cNvCxnSpPr>
          <p:nvPr>
            <p:custDataLst>
              <p:tags r:id="rId42"/>
            </p:custDataLst>
          </p:nvPr>
        </p:nvCxnSpPr>
        <p:spPr bwMode="auto">
          <a:xfrm rot="5400000">
            <a:off x="7858125" y="3865563"/>
            <a:ext cx="509588" cy="5508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46"/>
          <p:cNvCxnSpPr>
            <a:cxnSpLocks noChangeShapeType="1"/>
            <a:stCxn id="11304" idx="0"/>
            <a:endCxn id="11281" idx="1"/>
          </p:cNvCxnSpPr>
          <p:nvPr>
            <p:custDataLst>
              <p:tags r:id="rId43"/>
            </p:custDataLst>
          </p:nvPr>
        </p:nvCxnSpPr>
        <p:spPr bwMode="auto">
          <a:xfrm rot="5400000" flipH="1" flipV="1">
            <a:off x="609601" y="4412308"/>
            <a:ext cx="454967" cy="62641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47"/>
          <p:cNvCxnSpPr>
            <a:cxnSpLocks noChangeShapeType="1"/>
            <a:stCxn id="11304" idx="0"/>
            <a:endCxn id="11280" idx="1"/>
          </p:cNvCxnSpPr>
          <p:nvPr>
            <p:custDataLst>
              <p:tags r:id="rId44"/>
            </p:custDataLst>
          </p:nvPr>
        </p:nvCxnSpPr>
        <p:spPr bwMode="auto">
          <a:xfrm rot="5400000" flipH="1" flipV="1">
            <a:off x="84585" y="4451548"/>
            <a:ext cx="940742" cy="62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48"/>
          <p:cNvCxnSpPr>
            <a:cxnSpLocks noChangeShapeType="1"/>
            <a:stCxn id="11304" idx="0"/>
            <a:endCxn id="11278" idx="1"/>
          </p:cNvCxnSpPr>
          <p:nvPr>
            <p:custDataLst>
              <p:tags r:id="rId45"/>
            </p:custDataLst>
          </p:nvPr>
        </p:nvCxnSpPr>
        <p:spPr bwMode="auto">
          <a:xfrm rot="-5400000">
            <a:off x="-286544" y="3850482"/>
            <a:ext cx="1912937" cy="292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1" name="AutoShape 49"/>
          <p:cNvCxnSpPr>
            <a:cxnSpLocks noChangeShapeType="1"/>
            <a:stCxn id="11304" idx="0"/>
            <a:endCxn id="11279" idx="1"/>
          </p:cNvCxnSpPr>
          <p:nvPr>
            <p:custDataLst>
              <p:tags r:id="rId46"/>
            </p:custDataLst>
          </p:nvPr>
        </p:nvCxnSpPr>
        <p:spPr bwMode="auto">
          <a:xfrm rot="5400000" flipH="1" flipV="1">
            <a:off x="28985" y="4022962"/>
            <a:ext cx="1424929" cy="43514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2" name="AutoShape 50"/>
          <p:cNvCxnSpPr>
            <a:cxnSpLocks noChangeShapeType="1"/>
            <a:stCxn id="11304" idx="0"/>
            <a:endCxn id="11277" idx="1"/>
          </p:cNvCxnSpPr>
          <p:nvPr>
            <p:custDataLst>
              <p:tags r:id="rId47"/>
            </p:custDataLst>
          </p:nvPr>
        </p:nvCxnSpPr>
        <p:spPr bwMode="auto">
          <a:xfrm rot="5400000" flipH="1" flipV="1">
            <a:off x="-488602" y="3570585"/>
            <a:ext cx="2394892" cy="369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3" name="AutoShape 51"/>
          <p:cNvCxnSpPr>
            <a:cxnSpLocks noChangeShapeType="1"/>
            <a:stCxn id="11302" idx="3"/>
            <a:endCxn id="11294" idx="0"/>
          </p:cNvCxnSpPr>
          <p:nvPr>
            <p:custDataLst>
              <p:tags r:id="rId48"/>
            </p:custDataLst>
          </p:nvPr>
        </p:nvCxnSpPr>
        <p:spPr bwMode="auto">
          <a:xfrm>
            <a:off x="4119563" y="2057400"/>
            <a:ext cx="338137" cy="1219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9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Hash Table Code</a:t>
            </a:r>
            <a:br>
              <a:rPr lang="en-US" smtClean="0"/>
            </a:br>
            <a:r>
              <a:rPr lang="en-US" smtClean="0"/>
              <a:t>First Pass</a:t>
            </a:r>
          </a:p>
        </p:txBody>
      </p:sp>
      <p:sp>
        <p:nvSpPr>
          <p:cNvPr id="1229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7050" y="2133600"/>
            <a:ext cx="5670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</a:rPr>
              <a:t>Value &amp; find(Key &amp; key) {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index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hash(</a:t>
            </a:r>
            <a:r>
              <a:rPr lang="en-US" sz="2000" b="1" dirty="0">
                <a:latin typeface="Courier New" pitchFamily="49" charset="0"/>
              </a:rPr>
              <a:t>key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</a:rPr>
              <a:t> % </a:t>
            </a:r>
            <a:r>
              <a:rPr lang="en-US" sz="2000" b="1" dirty="0" err="1">
                <a:latin typeface="Courier New" pitchFamily="49" charset="0"/>
              </a:rPr>
              <a:t>tableSize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return </a:t>
            </a:r>
            <a:r>
              <a:rPr lang="en-US" sz="2000" b="1" dirty="0" smtClean="0">
                <a:latin typeface="Courier New" pitchFamily="49" charset="0"/>
              </a:rPr>
              <a:t>Table[index];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}</a:t>
            </a:r>
            <a:endParaRPr lang="en-US" sz="2800" dirty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685800" y="3733800"/>
            <a:ext cx="381000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What should the hash function be?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What should the table size be?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48200" y="3733800"/>
            <a:ext cx="381000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How should we resolve collisions?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19C0FF8-5CAA-4AF3-B553-E211685F2D6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981200"/>
            <a:ext cx="5029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Insert 2</a:t>
            </a:r>
          </a:p>
          <a:p>
            <a:pPr>
              <a:buNone/>
            </a:pPr>
            <a:r>
              <a:rPr lang="en-US" dirty="0"/>
              <a:t>Insert </a:t>
            </a:r>
            <a:r>
              <a:rPr lang="en-US" dirty="0" smtClean="0"/>
              <a:t>5</a:t>
            </a:r>
            <a:endParaRPr lang="en-US" dirty="0"/>
          </a:p>
          <a:p>
            <a:pPr>
              <a:buNone/>
            </a:pPr>
            <a:r>
              <a:rPr lang="en-US" dirty="0"/>
              <a:t>Insert </a:t>
            </a:r>
            <a:r>
              <a:rPr lang="en-US" dirty="0" smtClean="0"/>
              <a:t>10</a:t>
            </a:r>
          </a:p>
          <a:p>
            <a:pPr>
              <a:buNone/>
            </a:pPr>
            <a:r>
              <a:rPr lang="en-US" dirty="0" smtClean="0"/>
              <a:t>Think about inserting 9</a:t>
            </a:r>
          </a:p>
          <a:p>
            <a:pPr>
              <a:buNone/>
            </a:pPr>
            <a:r>
              <a:rPr lang="en-US" dirty="0" smtClean="0"/>
              <a:t>Find 10</a:t>
            </a:r>
          </a:p>
          <a:p>
            <a:pPr>
              <a:buNone/>
            </a:pPr>
            <a:r>
              <a:rPr lang="en-US" dirty="0" smtClean="0"/>
              <a:t>Insert 14</a:t>
            </a:r>
          </a:p>
          <a:p>
            <a:pPr>
              <a:buNone/>
            </a:pPr>
            <a:r>
              <a:rPr lang="en-US" dirty="0" smtClean="0"/>
              <a:t>Insert -1</a:t>
            </a:r>
          </a:p>
          <a:p>
            <a:pPr>
              <a:buNone/>
            </a:pPr>
            <a:r>
              <a:rPr lang="en-US" dirty="0" smtClean="0"/>
              <a:t>Insert 73</a:t>
            </a:r>
            <a:endParaRPr lang="en-US" dirty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36868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18993" y="2486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86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18993" y="3057525"/>
            <a:ext cx="57150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87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18993" y="5330825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3687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18993" y="590073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87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18993" y="4189413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873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58643" y="41338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36874" name="Text 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58643" y="35718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36875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58643" y="3005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36876" name="Text 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58643" y="2438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36877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52293" y="5834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36878" name="Text 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52293" y="52673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36879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52293" y="4700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36883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18993" y="3625850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884" name="Rectangle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18993" y="4760913"/>
            <a:ext cx="571500" cy="56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Constant-Time Dictionaries?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Hash Table Outline</a:t>
            </a:r>
          </a:p>
          <a:p>
            <a:r>
              <a:rPr lang="en-US" dirty="0" smtClean="0"/>
              <a:t>Hash Functions</a:t>
            </a:r>
          </a:p>
          <a:p>
            <a:r>
              <a:rPr lang="en-US" dirty="0" smtClean="0"/>
              <a:t>Collisions and the Pigeonhole Principle</a:t>
            </a:r>
          </a:p>
          <a:p>
            <a:r>
              <a:rPr lang="en-US" dirty="0" smtClean="0"/>
              <a:t>Collision Resolution: </a:t>
            </a:r>
          </a:p>
          <a:p>
            <a:pPr lvl="1"/>
            <a:r>
              <a:rPr lang="en-US" dirty="0" smtClean="0"/>
              <a:t>Chaining</a:t>
            </a:r>
          </a:p>
          <a:p>
            <a:pPr lvl="1"/>
            <a:r>
              <a:rPr lang="en-US" dirty="0" smtClean="0"/>
              <a:t>Open-Addressing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 Good Hash Function…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pPr>
              <a:buFontTx/>
              <a:buChar char="…"/>
            </a:pPr>
            <a:r>
              <a:rPr lang="en-US" dirty="0" smtClean="0"/>
              <a:t>is easy (fast) to compute </a:t>
            </a:r>
            <a:r>
              <a:rPr lang="en-US" sz="2400" dirty="0" smtClean="0"/>
              <a:t>(O(1) </a:t>
            </a:r>
            <a:r>
              <a:rPr lang="en-US" sz="2400" i="1" dirty="0" smtClean="0"/>
              <a:t>and</a:t>
            </a:r>
            <a:r>
              <a:rPr lang="en-US" sz="2400" dirty="0" smtClean="0"/>
              <a:t> practically fast)</a:t>
            </a:r>
            <a:r>
              <a:rPr lang="en-US" dirty="0" smtClean="0"/>
              <a:t>.</a:t>
            </a:r>
          </a:p>
          <a:p>
            <a:pPr>
              <a:buFontTx/>
              <a:buChar char="…"/>
            </a:pPr>
            <a:r>
              <a:rPr lang="en-US" dirty="0" smtClean="0"/>
              <a:t>distributes the data evenly </a:t>
            </a:r>
            <a:r>
              <a:rPr lang="en-US" sz="2400" dirty="0" smtClean="0"/>
              <a:t>(hash(a) </a:t>
            </a:r>
            <a:r>
              <a:rPr lang="en-US" sz="2400" dirty="0" smtClean="0">
                <a:sym typeface="Symbol" pitchFamily="18" charset="2"/>
              </a:rPr>
              <a:t> hash(b), </a:t>
            </a:r>
            <a:r>
              <a:rPr lang="en-US" sz="2400" i="1" dirty="0" smtClean="0">
                <a:sym typeface="Symbol" pitchFamily="18" charset="2"/>
              </a:rPr>
              <a:t>probably</a:t>
            </a:r>
            <a:r>
              <a:rPr lang="en-US" sz="2400" dirty="0" smtClean="0"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buFontTx/>
              <a:buChar char="…"/>
            </a:pPr>
            <a:r>
              <a:rPr lang="en-US" dirty="0" smtClean="0"/>
              <a:t>uses the whole hash table </a:t>
            </a:r>
            <a:r>
              <a:rPr lang="en-US" sz="2400" dirty="0" smtClean="0"/>
              <a:t>(for all 0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k &lt; size, there’s an </a:t>
            </a:r>
            <a:r>
              <a:rPr lang="en-US" sz="2400" dirty="0" err="1" smtClean="0"/>
              <a:t>i</a:t>
            </a:r>
            <a:r>
              <a:rPr lang="en-US" sz="2400" dirty="0" smtClean="0"/>
              <a:t> such that hash(</a:t>
            </a:r>
            <a:r>
              <a:rPr lang="en-US" sz="2400" dirty="0" err="1" smtClean="0"/>
              <a:t>i</a:t>
            </a:r>
            <a:r>
              <a:rPr lang="en-US" sz="2400" dirty="0" smtClean="0"/>
              <a:t>) % size = k)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Good Hash Function for Integers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Choose </a:t>
            </a:r>
          </a:p>
          <a:p>
            <a:pPr lvl="1"/>
            <a:r>
              <a:rPr lang="en-US" dirty="0" err="1" smtClean="0"/>
              <a:t>tableSize</a:t>
            </a:r>
            <a:r>
              <a:rPr lang="en-US" dirty="0" smtClean="0"/>
              <a:t> is </a:t>
            </a:r>
            <a:endParaRPr lang="en-US" dirty="0"/>
          </a:p>
          <a:p>
            <a:pPr lvl="2"/>
            <a:r>
              <a:rPr lang="en-US" b="1" dirty="0" smtClean="0"/>
              <a:t>prime</a:t>
            </a:r>
            <a:r>
              <a:rPr lang="en-US" dirty="0" smtClean="0"/>
              <a:t> for good spread</a:t>
            </a:r>
          </a:p>
          <a:p>
            <a:pPr lvl="2"/>
            <a:r>
              <a:rPr lang="en-US" b="1" dirty="0" smtClean="0"/>
              <a:t>power of two</a:t>
            </a:r>
            <a:r>
              <a:rPr lang="en-US" dirty="0" smtClean="0"/>
              <a:t> for fast calculations/convenient size</a:t>
            </a:r>
          </a:p>
          <a:p>
            <a:pPr lvl="1"/>
            <a:r>
              <a:rPr lang="en-US" dirty="0" smtClean="0"/>
              <a:t>hash(n) = n (fast and good enough?)</a:t>
            </a:r>
          </a:p>
          <a:p>
            <a:r>
              <a:rPr lang="en-US" dirty="0" smtClean="0"/>
              <a:t>Example, </a:t>
            </a:r>
            <a:r>
              <a:rPr lang="en-US" dirty="0" err="1" smtClean="0"/>
              <a:t>tableSize</a:t>
            </a:r>
            <a:r>
              <a:rPr lang="en-US" dirty="0" smtClean="0"/>
              <a:t> = 7</a:t>
            </a:r>
          </a:p>
          <a:p>
            <a:pPr lvl="1">
              <a:buFontTx/>
              <a:buNone/>
            </a:pPr>
            <a:r>
              <a:rPr lang="en-US" dirty="0" smtClean="0"/>
              <a:t>insert(4)</a:t>
            </a:r>
          </a:p>
          <a:p>
            <a:pPr lvl="1">
              <a:buFontTx/>
              <a:buNone/>
            </a:pPr>
            <a:r>
              <a:rPr lang="en-US" dirty="0" smtClean="0"/>
              <a:t>insert(17)</a:t>
            </a:r>
          </a:p>
          <a:p>
            <a:pPr lvl="1">
              <a:buFontTx/>
              <a:buNone/>
            </a:pPr>
            <a:r>
              <a:rPr lang="en-US" dirty="0" smtClean="0"/>
              <a:t>find(12)</a:t>
            </a:r>
          </a:p>
          <a:p>
            <a:pPr lvl="1">
              <a:buFontTx/>
              <a:buNone/>
            </a:pPr>
            <a:r>
              <a:rPr lang="en-US" dirty="0" smtClean="0"/>
              <a:t>insert(9)</a:t>
            </a:r>
          </a:p>
          <a:p>
            <a:pPr lvl="1">
              <a:buFontTx/>
              <a:buNone/>
            </a:pPr>
            <a:r>
              <a:rPr lang="en-US" dirty="0" smtClean="0"/>
              <a:t>delete(17)</a:t>
            </a:r>
          </a:p>
        </p:txBody>
      </p:sp>
      <p:sp>
        <p:nvSpPr>
          <p:cNvPr id="15364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34300" y="2362200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5365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34300" y="2933700"/>
            <a:ext cx="57150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5366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734300" y="3502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5367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34300" y="4641850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5368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734300" y="5211763"/>
            <a:ext cx="571500" cy="56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5369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34300" y="578167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5370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734300" y="4070350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15371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73950" y="4014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473950" y="3448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73950" y="2881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473950" y="2314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467600" y="5715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67600" y="5148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467600" y="45815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Good Hash Function for Strings?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676400"/>
            <a:ext cx="8610600" cy="4114800"/>
          </a:xfrm>
        </p:spPr>
        <p:txBody>
          <a:bodyPr/>
          <a:lstStyle/>
          <a:p>
            <a:r>
              <a:rPr lang="en-US" dirty="0" smtClean="0"/>
              <a:t>Let s =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…s</a:t>
            </a:r>
            <a:r>
              <a:rPr lang="en-US" baseline="-25000" dirty="0" smtClean="0"/>
              <a:t>5</a:t>
            </a:r>
            <a:r>
              <a:rPr lang="en-US" dirty="0" smtClean="0"/>
              <a:t>: choose </a:t>
            </a:r>
          </a:p>
          <a:p>
            <a:pPr lvl="1"/>
            <a:r>
              <a:rPr lang="en-US" dirty="0" smtClean="0"/>
              <a:t>hash(s) = s</a:t>
            </a:r>
            <a:r>
              <a:rPr lang="en-US" baseline="-25000" dirty="0" smtClean="0"/>
              <a:t>1</a:t>
            </a:r>
            <a:r>
              <a:rPr lang="en-US" dirty="0" smtClean="0"/>
              <a:t> + s</a:t>
            </a:r>
            <a:r>
              <a:rPr lang="en-US" baseline="-25000" dirty="0" smtClean="0"/>
              <a:t>2</a:t>
            </a:r>
            <a:r>
              <a:rPr lang="en-US" dirty="0" smtClean="0"/>
              <a:t>128 + s</a:t>
            </a:r>
            <a:r>
              <a:rPr lang="en-US" baseline="-25000" dirty="0" smtClean="0"/>
              <a:t>3</a:t>
            </a:r>
            <a:r>
              <a:rPr lang="en-US" dirty="0" smtClean="0"/>
              <a:t>128</a:t>
            </a:r>
            <a:r>
              <a:rPr lang="en-US" baseline="30000" dirty="0" smtClean="0"/>
              <a:t>2</a:t>
            </a:r>
            <a:r>
              <a:rPr lang="en-US" dirty="0" smtClean="0"/>
              <a:t> + s</a:t>
            </a:r>
            <a:r>
              <a:rPr lang="en-US" baseline="-25000" dirty="0" smtClean="0"/>
              <a:t>4</a:t>
            </a:r>
            <a:r>
              <a:rPr lang="en-US" dirty="0" smtClean="0"/>
              <a:t>128</a:t>
            </a:r>
            <a:r>
              <a:rPr lang="en-US" baseline="30000" dirty="0" smtClean="0"/>
              <a:t>3</a:t>
            </a:r>
            <a:r>
              <a:rPr lang="en-US" dirty="0" smtClean="0"/>
              <a:t> + … + s</a:t>
            </a:r>
            <a:r>
              <a:rPr lang="en-US" baseline="-25000" dirty="0" smtClean="0"/>
              <a:t>n</a:t>
            </a:r>
            <a:r>
              <a:rPr lang="en-US" dirty="0" smtClean="0"/>
              <a:t>128</a:t>
            </a:r>
            <a:r>
              <a:rPr lang="en-US" baseline="30000" dirty="0" smtClean="0"/>
              <a:t>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hash(“really, really big”) is really, really big!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hash(“one thing”) % 128 = hash(“other thing”) % 128</a:t>
            </a:r>
          </a:p>
        </p:txBody>
      </p:sp>
      <p:sp>
        <p:nvSpPr>
          <p:cNvPr id="16388" name="Text Box 1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28813" y="2743200"/>
            <a:ext cx="5233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Think of the string as a base 128 number.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Making the String Hash</a:t>
            </a:r>
            <a:br>
              <a:rPr lang="en-US" smtClean="0"/>
            </a:br>
            <a:r>
              <a:rPr lang="en-US" smtClean="0"/>
              <a:t>Easy to Compute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Use Horner’s Rule (Qin’s Rule?)</a:t>
            </a:r>
          </a:p>
        </p:txBody>
      </p:sp>
      <p:sp>
        <p:nvSpPr>
          <p:cNvPr id="174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11250" y="2667000"/>
            <a:ext cx="64325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hash(string </a:t>
            </a:r>
            <a:r>
              <a:rPr lang="en-US" sz="2000" b="1" dirty="0">
                <a:latin typeface="Courier New" pitchFamily="49" charset="0"/>
              </a:rPr>
              <a:t>s) {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h = 0;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for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s.length</a:t>
            </a:r>
            <a:r>
              <a:rPr lang="en-US" sz="2000" b="1" dirty="0">
                <a:latin typeface="Courier New" pitchFamily="49" charset="0"/>
              </a:rPr>
              <a:t>() - 1;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&gt;= 0;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--) {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h = (</a:t>
            </a:r>
            <a:r>
              <a:rPr lang="en-US" sz="2000" b="1" dirty="0" err="1">
                <a:latin typeface="Courier New" pitchFamily="49" charset="0"/>
              </a:rPr>
              <a:t>s</a:t>
            </a:r>
            <a:r>
              <a:rPr lang="en-US" sz="2000" b="1" baseline="-25000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+ </a:t>
            </a:r>
            <a:r>
              <a:rPr lang="en-US" sz="2000" b="1" dirty="0" smtClean="0">
                <a:latin typeface="Courier New" pitchFamily="49" charset="0"/>
              </a:rPr>
              <a:t>31*h) </a:t>
            </a:r>
            <a:r>
              <a:rPr lang="en-US" sz="2000" b="1" dirty="0">
                <a:latin typeface="Courier New" pitchFamily="49" charset="0"/>
              </a:rPr>
              <a:t>% </a:t>
            </a:r>
            <a:r>
              <a:rPr lang="en-US" sz="2000" b="1" dirty="0" err="1">
                <a:latin typeface="Courier New" pitchFamily="49" charset="0"/>
              </a:rPr>
              <a:t>tableSize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return h; 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}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Hash Function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305800" cy="4114800"/>
          </a:xfrm>
        </p:spPr>
        <p:txBody>
          <a:bodyPr/>
          <a:lstStyle/>
          <a:p>
            <a:r>
              <a:rPr lang="en-US" dirty="0" smtClean="0"/>
              <a:t>Goals of a hash function</a:t>
            </a:r>
          </a:p>
          <a:p>
            <a:pPr lvl="1"/>
            <a:r>
              <a:rPr lang="en-US" dirty="0" smtClean="0"/>
              <a:t>reproducible mapping from key to table entry</a:t>
            </a:r>
          </a:p>
          <a:p>
            <a:pPr lvl="1"/>
            <a:r>
              <a:rPr lang="en-US" dirty="0" smtClean="0"/>
              <a:t>evenly distribute keys across the table</a:t>
            </a:r>
          </a:p>
          <a:p>
            <a:pPr lvl="1"/>
            <a:r>
              <a:rPr lang="en-US" dirty="0" smtClean="0"/>
              <a:t>separate commonly occurring keys (neighboring keys?)</a:t>
            </a:r>
          </a:p>
          <a:p>
            <a:pPr lvl="1"/>
            <a:r>
              <a:rPr lang="en-US" dirty="0" smtClean="0"/>
              <a:t>complete quickly</a:t>
            </a:r>
          </a:p>
          <a:p>
            <a:r>
              <a:rPr lang="en-US" dirty="0" smtClean="0"/>
              <a:t>Sample hash functions:</a:t>
            </a:r>
          </a:p>
          <a:p>
            <a:pPr lvl="1"/>
            <a:r>
              <a:rPr lang="en-US" dirty="0" smtClean="0"/>
              <a:t>h(n) = n % size</a:t>
            </a:r>
          </a:p>
          <a:p>
            <a:pPr lvl="1"/>
            <a:r>
              <a:rPr lang="en-US" dirty="0" smtClean="0"/>
              <a:t>h(n) = string as base 31 number % size</a:t>
            </a:r>
          </a:p>
          <a:p>
            <a:pPr lvl="1"/>
            <a:r>
              <a:rPr lang="en-US" i="1" dirty="0" smtClean="0"/>
              <a:t>Multiplication hash: compute percentage through the table</a:t>
            </a:r>
          </a:p>
          <a:p>
            <a:pPr lvl="1"/>
            <a:r>
              <a:rPr lang="en-US" i="1" dirty="0" smtClean="0"/>
              <a:t>Universal hash function #1: dot product with random vector</a:t>
            </a:r>
          </a:p>
          <a:p>
            <a:pPr lvl="1"/>
            <a:r>
              <a:rPr lang="en-US" i="1" dirty="0" smtClean="0"/>
              <a:t>Universal hash function #2: next pseudo-random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How to Design a Hash Function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Know what your keys are </a:t>
            </a:r>
            <a:r>
              <a:rPr lang="en-US" i="1" dirty="0" smtClean="0"/>
              <a:t>or</a:t>
            </a:r>
            <a:br>
              <a:rPr lang="en-US" i="1" dirty="0" smtClean="0"/>
            </a:br>
            <a:r>
              <a:rPr lang="en-US" dirty="0" smtClean="0"/>
              <a:t>Study how your keys are distributed.</a:t>
            </a:r>
          </a:p>
          <a:p>
            <a:r>
              <a:rPr lang="en-US" dirty="0" smtClean="0"/>
              <a:t>Try to include all important information in a key in the construction of its hash.</a:t>
            </a:r>
          </a:p>
          <a:p>
            <a:r>
              <a:rPr lang="en-US" dirty="0" smtClean="0"/>
              <a:t>Try to make “neighboring” keys hash to very different places.</a:t>
            </a:r>
          </a:p>
          <a:p>
            <a:r>
              <a:rPr lang="en-US" dirty="0" smtClean="0"/>
              <a:t>Balance complexity/runtime of the hash function against spread of keys (very application dependent).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Reminder: Dictionary ADT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28600" y="1828800"/>
            <a:ext cx="6934200" cy="4114800"/>
          </a:xfrm>
        </p:spPr>
        <p:txBody>
          <a:bodyPr/>
          <a:lstStyle/>
          <a:p>
            <a:r>
              <a:rPr lang="en-US" sz="2400" smtClean="0"/>
              <a:t>Dictionary operations</a:t>
            </a:r>
          </a:p>
          <a:p>
            <a:pPr lvl="1"/>
            <a:r>
              <a:rPr lang="en-US" sz="2000" smtClean="0"/>
              <a:t>create</a:t>
            </a:r>
          </a:p>
          <a:p>
            <a:pPr lvl="1"/>
            <a:r>
              <a:rPr lang="en-US" sz="2000" smtClean="0"/>
              <a:t>destroy</a:t>
            </a:r>
          </a:p>
          <a:p>
            <a:pPr lvl="1"/>
            <a:r>
              <a:rPr lang="en-US" sz="2000" smtClean="0"/>
              <a:t>insert</a:t>
            </a:r>
          </a:p>
          <a:p>
            <a:pPr lvl="1"/>
            <a:r>
              <a:rPr lang="en-US" sz="2000" smtClean="0"/>
              <a:t>find</a:t>
            </a:r>
          </a:p>
          <a:p>
            <a:pPr lvl="1"/>
            <a:r>
              <a:rPr lang="en-US" sz="2000" smtClean="0"/>
              <a:t>delete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Stores </a:t>
            </a:r>
            <a:r>
              <a:rPr lang="en-US" sz="2400" i="1" smtClean="0">
                <a:solidFill>
                  <a:srgbClr val="339933"/>
                </a:solidFill>
              </a:rPr>
              <a:t>values</a:t>
            </a:r>
            <a:r>
              <a:rPr lang="en-US" sz="2400" smtClean="0"/>
              <a:t> associated with user-specified </a:t>
            </a:r>
            <a:r>
              <a:rPr lang="en-US" sz="2400" i="1" smtClean="0">
                <a:solidFill>
                  <a:srgbClr val="9900CC"/>
                </a:solidFill>
              </a:rPr>
              <a:t>keys</a:t>
            </a:r>
            <a:endParaRPr lang="en-US" sz="2400" smtClean="0"/>
          </a:p>
          <a:p>
            <a:pPr lvl="1"/>
            <a:r>
              <a:rPr lang="en-US" sz="2000" smtClean="0">
                <a:solidFill>
                  <a:srgbClr val="339933"/>
                </a:solidFill>
              </a:rPr>
              <a:t>values</a:t>
            </a:r>
            <a:r>
              <a:rPr lang="en-US" sz="2000" smtClean="0"/>
              <a:t> may be any (homogenous) type</a:t>
            </a:r>
          </a:p>
          <a:p>
            <a:pPr lvl="1"/>
            <a:r>
              <a:rPr lang="en-US" sz="2000" smtClean="0">
                <a:solidFill>
                  <a:srgbClr val="9900CC"/>
                </a:solidFill>
              </a:rPr>
              <a:t>keys</a:t>
            </a:r>
            <a:r>
              <a:rPr lang="en-US" sz="2000" smtClean="0"/>
              <a:t> may be any (homogenous) comparable type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715000" y="1752600"/>
            <a:ext cx="3276600" cy="3200400"/>
          </a:xfrm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smtClean="0">
                <a:solidFill>
                  <a:srgbClr val="9900CC"/>
                </a:solidFill>
              </a:rPr>
              <a:t>midterm</a:t>
            </a:r>
            <a:endParaRPr lang="en-US" sz="1800" smtClean="0">
              <a:solidFill>
                <a:schemeClr val="accent2"/>
              </a:solidFill>
            </a:endParaRPr>
          </a:p>
          <a:p>
            <a:pPr lvl="1"/>
            <a:r>
              <a:rPr lang="en-US" sz="1600" smtClean="0">
                <a:solidFill>
                  <a:srgbClr val="339933"/>
                </a:solidFill>
              </a:rPr>
              <a:t>would be tastier with brownies</a:t>
            </a:r>
            <a:endParaRPr lang="en-US" sz="1600" smtClean="0">
              <a:solidFill>
                <a:schemeClr val="accent2"/>
              </a:solidFill>
            </a:endParaRPr>
          </a:p>
          <a:p>
            <a:r>
              <a:rPr lang="en-US" sz="1800" smtClean="0">
                <a:solidFill>
                  <a:srgbClr val="9900CC"/>
                </a:solidFill>
              </a:rPr>
              <a:t>prog-project</a:t>
            </a:r>
            <a:endParaRPr lang="en-US" sz="1800" smtClean="0">
              <a:solidFill>
                <a:schemeClr val="accent2"/>
              </a:solidFill>
            </a:endParaRPr>
          </a:p>
          <a:p>
            <a:pPr lvl="1"/>
            <a:r>
              <a:rPr lang="en-US" sz="1600" smtClean="0">
                <a:solidFill>
                  <a:srgbClr val="339933"/>
                </a:solidFill>
              </a:rPr>
              <a:t>so painful… who invented templates?</a:t>
            </a:r>
          </a:p>
          <a:p>
            <a:r>
              <a:rPr lang="en-US" sz="1800" smtClean="0">
                <a:solidFill>
                  <a:srgbClr val="9900CC"/>
                </a:solidFill>
              </a:rPr>
              <a:t>wolf</a:t>
            </a:r>
            <a:endParaRPr lang="en-US" sz="1800" smtClean="0">
              <a:solidFill>
                <a:schemeClr val="accent2"/>
              </a:solidFill>
            </a:endParaRPr>
          </a:p>
          <a:p>
            <a:pPr lvl="1"/>
            <a:r>
              <a:rPr lang="en-US" sz="1600" smtClean="0">
                <a:solidFill>
                  <a:srgbClr val="339933"/>
                </a:solidFill>
              </a:rPr>
              <a:t>the perfect mix of oomph and Scrabble value</a:t>
            </a:r>
          </a:p>
          <a:p>
            <a:endParaRPr lang="en-US" sz="1800" smtClean="0">
              <a:solidFill>
                <a:schemeClr val="accent2"/>
              </a:solidFill>
            </a:endParaRPr>
          </a:p>
        </p:txBody>
      </p:sp>
      <p:sp>
        <p:nvSpPr>
          <p:cNvPr id="5125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05200" y="2514600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6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59275" y="2182813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insert</a:t>
            </a:r>
          </a:p>
        </p:txBody>
      </p:sp>
      <p:sp>
        <p:nvSpPr>
          <p:cNvPr id="5127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3505200" y="4114800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8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08450" y="3794125"/>
            <a:ext cx="1281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find(</a:t>
            </a:r>
            <a:r>
              <a:rPr lang="en-US" sz="2000">
                <a:solidFill>
                  <a:srgbClr val="9900CC"/>
                </a:solidFill>
              </a:rPr>
              <a:t>wolf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129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14800" y="2514600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 sz="1400">
                <a:solidFill>
                  <a:srgbClr val="9900CC"/>
                </a:solidFill>
              </a:rPr>
              <a:t>brownies</a:t>
            </a:r>
          </a:p>
          <a:p>
            <a:pPr eaLnBrk="0" hangingPunct="0"/>
            <a:r>
              <a:rPr lang="en-US" sz="1400">
                <a:solidFill>
                  <a:schemeClr val="accent2"/>
                </a:solidFill>
              </a:rPr>
              <a:t>   - </a:t>
            </a:r>
            <a:r>
              <a:rPr lang="en-US" sz="1200">
                <a:solidFill>
                  <a:srgbClr val="339933"/>
                </a:solidFill>
              </a:rPr>
              <a:t>tasty</a:t>
            </a:r>
          </a:p>
        </p:txBody>
      </p:sp>
      <p:sp>
        <p:nvSpPr>
          <p:cNvPr id="5130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57600" y="4191000"/>
            <a:ext cx="2076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 sz="1400">
                <a:solidFill>
                  <a:srgbClr val="9900CC"/>
                </a:solidFill>
              </a:rPr>
              <a:t>wolf</a:t>
            </a:r>
          </a:p>
          <a:p>
            <a:pPr eaLnBrk="0" hangingPunct="0"/>
            <a:r>
              <a:rPr lang="en-US" sz="1400">
                <a:solidFill>
                  <a:schemeClr val="accent2"/>
                </a:solidFill>
              </a:rPr>
              <a:t>    - </a:t>
            </a:r>
            <a:r>
              <a:rPr lang="en-US" sz="1200">
                <a:solidFill>
                  <a:srgbClr val="339933"/>
                </a:solidFill>
              </a:rPr>
              <a:t>the perfect mix of oomph </a:t>
            </a:r>
            <a:endParaRPr lang="en-US" sz="1400">
              <a:solidFill>
                <a:srgbClr val="339933"/>
              </a:solidFill>
            </a:endParaRPr>
          </a:p>
          <a:p>
            <a:pPr eaLnBrk="0" hangingPunct="0"/>
            <a:r>
              <a:rPr lang="en-US" sz="1400">
                <a:solidFill>
                  <a:srgbClr val="339933"/>
                </a:solidFill>
              </a:rPr>
              <a:t>      </a:t>
            </a:r>
            <a:r>
              <a:rPr lang="en-US" sz="1200">
                <a:solidFill>
                  <a:srgbClr val="339933"/>
                </a:solidFill>
              </a:rPr>
              <a:t>and Scrabble value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pPr>
              <a:defRPr/>
            </a:pPr>
            <a:fld id="{E19C0FF8-5CAA-4AF3-B553-E211685F2D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Constant-Time Dictionaries?</a:t>
            </a:r>
          </a:p>
          <a:p>
            <a:r>
              <a:rPr lang="en-US" smtClean="0">
                <a:solidFill>
                  <a:schemeClr val="bg2"/>
                </a:solidFill>
              </a:rPr>
              <a:t>Hash Table Outline</a:t>
            </a:r>
          </a:p>
          <a:p>
            <a:r>
              <a:rPr lang="en-US" smtClean="0">
                <a:solidFill>
                  <a:schemeClr val="bg2"/>
                </a:solidFill>
              </a:rPr>
              <a:t>Hash Functions</a:t>
            </a:r>
          </a:p>
          <a:p>
            <a:r>
              <a:rPr lang="en-US" smtClean="0"/>
              <a:t>Collisions and the Pigeonhole Principle</a:t>
            </a:r>
          </a:p>
          <a:p>
            <a:r>
              <a:rPr lang="en-US" smtClean="0"/>
              <a:t>Collision Resolution: </a:t>
            </a:r>
          </a:p>
          <a:p>
            <a:pPr lvl="1"/>
            <a:r>
              <a:rPr lang="en-US" smtClean="0"/>
              <a:t>Chaining</a:t>
            </a:r>
          </a:p>
          <a:p>
            <a:pPr lvl="1"/>
            <a:r>
              <a:rPr lang="en-US" smtClean="0"/>
              <a:t>Open-Addressing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Collisions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i="1" smtClean="0"/>
              <a:t>Pigeonhole principle</a:t>
            </a:r>
            <a:r>
              <a:rPr lang="en-US" smtClean="0"/>
              <a:t> says we can’t avoid all collisions</a:t>
            </a:r>
          </a:p>
          <a:p>
            <a:pPr lvl="1"/>
            <a:r>
              <a:rPr lang="en-US" smtClean="0"/>
              <a:t>try to hash without collision </a:t>
            </a:r>
            <a:r>
              <a:rPr lang="en-US" i="1" smtClean="0"/>
              <a:t>m</a:t>
            </a:r>
            <a:r>
              <a:rPr lang="en-US" smtClean="0"/>
              <a:t> keys into </a:t>
            </a:r>
            <a:r>
              <a:rPr lang="en-US" i="1" smtClean="0"/>
              <a:t>n</a:t>
            </a:r>
            <a:r>
              <a:rPr lang="en-US" smtClean="0"/>
              <a:t> slots with </a:t>
            </a:r>
            <a:r>
              <a:rPr lang="en-US" i="1" smtClean="0"/>
              <a:t>m</a:t>
            </a:r>
            <a:r>
              <a:rPr lang="en-US" smtClean="0"/>
              <a:t> &gt; </a:t>
            </a:r>
            <a:r>
              <a:rPr lang="en-US" i="1" smtClean="0"/>
              <a:t>n</a:t>
            </a:r>
          </a:p>
          <a:p>
            <a:pPr lvl="1"/>
            <a:r>
              <a:rPr lang="en-US" smtClean="0"/>
              <a:t>try to put 6 pigeons into 5 holes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The Pigeonhole Principle</a:t>
            </a:r>
            <a:br>
              <a:rPr lang="en-CA" smtClean="0"/>
            </a:br>
            <a:r>
              <a:rPr lang="en-CA" smtClean="0"/>
              <a:t>(informal)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smtClean="0"/>
              <a:t>You can’t put k+1 pigeons into k holes without putting two pigeons in the same hole.</a:t>
            </a:r>
          </a:p>
        </p:txBody>
      </p:sp>
      <p:grpSp>
        <p:nvGrpSpPr>
          <p:cNvPr id="23556" name="Group 5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500313" y="5054600"/>
            <a:ext cx="1428750" cy="1803400"/>
            <a:chOff x="4357688" y="4643438"/>
            <a:chExt cx="1428750" cy="1803400"/>
          </a:xfrm>
        </p:grpSpPr>
        <p:sp>
          <p:nvSpPr>
            <p:cNvPr id="23560" name="AutoShape 4"/>
            <p:cNvSpPr>
              <a:spLocks noChangeAspect="1" noChangeArrowheads="1" noTextEdit="1"/>
            </p:cNvSpPr>
            <p:nvPr>
              <p:custDataLst>
                <p:tags r:id="rId8"/>
              </p:custDataLst>
            </p:nvPr>
          </p:nvSpPr>
          <p:spPr bwMode="auto">
            <a:xfrm>
              <a:off x="4357688" y="4643438"/>
              <a:ext cx="1428750" cy="180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1" name="Freeform 7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357813" y="5653088"/>
              <a:ext cx="428625" cy="234950"/>
            </a:xfrm>
            <a:custGeom>
              <a:avLst/>
              <a:gdLst>
                <a:gd name="T0" fmla="*/ 0 w 270"/>
                <a:gd name="T1" fmla="*/ 0 h 148"/>
                <a:gd name="T2" fmla="*/ 0 w 270"/>
                <a:gd name="T3" fmla="*/ 0 h 148"/>
                <a:gd name="T4" fmla="*/ 2147483647 w 270"/>
                <a:gd name="T5" fmla="*/ 2147483647 h 148"/>
                <a:gd name="T6" fmla="*/ 2147483647 w 270"/>
                <a:gd name="T7" fmla="*/ 2147483647 h 148"/>
                <a:gd name="T8" fmla="*/ 2147483647 w 270"/>
                <a:gd name="T9" fmla="*/ 2147483647 h 148"/>
                <a:gd name="T10" fmla="*/ 2147483647 w 270"/>
                <a:gd name="T11" fmla="*/ 2147483647 h 148"/>
                <a:gd name="T12" fmla="*/ 2147483647 w 270"/>
                <a:gd name="T13" fmla="*/ 2147483647 h 148"/>
                <a:gd name="T14" fmla="*/ 2147483647 w 270"/>
                <a:gd name="T15" fmla="*/ 2147483647 h 148"/>
                <a:gd name="T16" fmla="*/ 2147483647 w 270"/>
                <a:gd name="T17" fmla="*/ 2147483647 h 148"/>
                <a:gd name="T18" fmla="*/ 2147483647 w 270"/>
                <a:gd name="T19" fmla="*/ 2147483647 h 148"/>
                <a:gd name="T20" fmla="*/ 2147483647 w 270"/>
                <a:gd name="T21" fmla="*/ 2147483647 h 148"/>
                <a:gd name="T22" fmla="*/ 2147483647 w 270"/>
                <a:gd name="T23" fmla="*/ 2147483647 h 148"/>
                <a:gd name="T24" fmla="*/ 2147483647 w 270"/>
                <a:gd name="T25" fmla="*/ 2147483647 h 148"/>
                <a:gd name="T26" fmla="*/ 2147483647 w 270"/>
                <a:gd name="T27" fmla="*/ 2147483647 h 148"/>
                <a:gd name="T28" fmla="*/ 2147483647 w 270"/>
                <a:gd name="T29" fmla="*/ 2147483647 h 148"/>
                <a:gd name="T30" fmla="*/ 2147483647 w 270"/>
                <a:gd name="T31" fmla="*/ 2147483647 h 148"/>
                <a:gd name="T32" fmla="*/ 2147483647 w 270"/>
                <a:gd name="T33" fmla="*/ 2147483647 h 148"/>
                <a:gd name="T34" fmla="*/ 2147483647 w 270"/>
                <a:gd name="T35" fmla="*/ 2147483647 h 148"/>
                <a:gd name="T36" fmla="*/ 2147483647 w 270"/>
                <a:gd name="T37" fmla="*/ 2147483647 h 148"/>
                <a:gd name="T38" fmla="*/ 2147483647 w 270"/>
                <a:gd name="T39" fmla="*/ 2147483647 h 148"/>
                <a:gd name="T40" fmla="*/ 2147483647 w 270"/>
                <a:gd name="T41" fmla="*/ 2147483647 h 148"/>
                <a:gd name="T42" fmla="*/ 2147483647 w 270"/>
                <a:gd name="T43" fmla="*/ 2147483647 h 148"/>
                <a:gd name="T44" fmla="*/ 2147483647 w 270"/>
                <a:gd name="T45" fmla="*/ 2147483647 h 148"/>
                <a:gd name="T46" fmla="*/ 2147483647 w 270"/>
                <a:gd name="T47" fmla="*/ 2147483647 h 148"/>
                <a:gd name="T48" fmla="*/ 2147483647 w 270"/>
                <a:gd name="T49" fmla="*/ 2147483647 h 148"/>
                <a:gd name="T50" fmla="*/ 2147483647 w 270"/>
                <a:gd name="T51" fmla="*/ 2147483647 h 148"/>
                <a:gd name="T52" fmla="*/ 2147483647 w 270"/>
                <a:gd name="T53" fmla="*/ 2147483647 h 148"/>
                <a:gd name="T54" fmla="*/ 2147483647 w 270"/>
                <a:gd name="T55" fmla="*/ 2147483647 h 148"/>
                <a:gd name="T56" fmla="*/ 2147483647 w 270"/>
                <a:gd name="T57" fmla="*/ 2147483647 h 148"/>
                <a:gd name="T58" fmla="*/ 2147483647 w 270"/>
                <a:gd name="T59" fmla="*/ 2147483647 h 148"/>
                <a:gd name="T60" fmla="*/ 2147483647 w 270"/>
                <a:gd name="T61" fmla="*/ 2147483647 h 148"/>
                <a:gd name="T62" fmla="*/ 2147483647 w 270"/>
                <a:gd name="T63" fmla="*/ 2147483647 h 148"/>
                <a:gd name="T64" fmla="*/ 2147483647 w 270"/>
                <a:gd name="T65" fmla="*/ 2147483647 h 148"/>
                <a:gd name="T66" fmla="*/ 0 w 270"/>
                <a:gd name="T67" fmla="*/ 0 h 148"/>
                <a:gd name="T68" fmla="*/ 0 w 270"/>
                <a:gd name="T69" fmla="*/ 0 h 1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0"/>
                <a:gd name="T106" fmla="*/ 0 h 148"/>
                <a:gd name="T107" fmla="*/ 270 w 270"/>
                <a:gd name="T108" fmla="*/ 148 h 14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0" h="148">
                  <a:moveTo>
                    <a:pt x="0" y="0"/>
                  </a:moveTo>
                  <a:lnTo>
                    <a:pt x="0" y="0"/>
                  </a:lnTo>
                  <a:lnTo>
                    <a:pt x="8" y="6"/>
                  </a:lnTo>
                  <a:lnTo>
                    <a:pt x="28" y="20"/>
                  </a:lnTo>
                  <a:lnTo>
                    <a:pt x="58" y="40"/>
                  </a:lnTo>
                  <a:lnTo>
                    <a:pt x="96" y="60"/>
                  </a:lnTo>
                  <a:lnTo>
                    <a:pt x="140" y="82"/>
                  </a:lnTo>
                  <a:lnTo>
                    <a:pt x="184" y="100"/>
                  </a:lnTo>
                  <a:lnTo>
                    <a:pt x="206" y="106"/>
                  </a:lnTo>
                  <a:lnTo>
                    <a:pt x="228" y="112"/>
                  </a:lnTo>
                  <a:lnTo>
                    <a:pt x="250" y="116"/>
                  </a:lnTo>
                  <a:lnTo>
                    <a:pt x="270" y="118"/>
                  </a:lnTo>
                  <a:lnTo>
                    <a:pt x="270" y="124"/>
                  </a:lnTo>
                  <a:lnTo>
                    <a:pt x="270" y="128"/>
                  </a:lnTo>
                  <a:lnTo>
                    <a:pt x="266" y="134"/>
                  </a:lnTo>
                  <a:lnTo>
                    <a:pt x="262" y="140"/>
                  </a:lnTo>
                  <a:lnTo>
                    <a:pt x="256" y="146"/>
                  </a:lnTo>
                  <a:lnTo>
                    <a:pt x="246" y="148"/>
                  </a:lnTo>
                  <a:lnTo>
                    <a:pt x="232" y="148"/>
                  </a:lnTo>
                  <a:lnTo>
                    <a:pt x="214" y="146"/>
                  </a:lnTo>
                  <a:lnTo>
                    <a:pt x="190" y="136"/>
                  </a:lnTo>
                  <a:lnTo>
                    <a:pt x="164" y="124"/>
                  </a:lnTo>
                  <a:lnTo>
                    <a:pt x="138" y="110"/>
                  </a:lnTo>
                  <a:lnTo>
                    <a:pt x="88" y="84"/>
                  </a:lnTo>
                  <a:lnTo>
                    <a:pt x="58" y="66"/>
                  </a:lnTo>
                  <a:lnTo>
                    <a:pt x="44" y="56"/>
                  </a:lnTo>
                  <a:lnTo>
                    <a:pt x="32" y="46"/>
                  </a:lnTo>
                  <a:lnTo>
                    <a:pt x="22" y="36"/>
                  </a:lnTo>
                  <a:lnTo>
                    <a:pt x="14" y="24"/>
                  </a:lnTo>
                  <a:lnTo>
                    <a:pt x="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2" name="Freeform 8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4875213" y="5773738"/>
              <a:ext cx="85725" cy="158750"/>
            </a:xfrm>
            <a:custGeom>
              <a:avLst/>
              <a:gdLst>
                <a:gd name="T0" fmla="*/ 2147483647 w 54"/>
                <a:gd name="T1" fmla="*/ 2147483647 h 100"/>
                <a:gd name="T2" fmla="*/ 2147483647 w 54"/>
                <a:gd name="T3" fmla="*/ 2147483647 h 100"/>
                <a:gd name="T4" fmla="*/ 2147483647 w 54"/>
                <a:gd name="T5" fmla="*/ 2147483647 h 100"/>
                <a:gd name="T6" fmla="*/ 2147483647 w 54"/>
                <a:gd name="T7" fmla="*/ 2147483647 h 100"/>
                <a:gd name="T8" fmla="*/ 2147483647 w 54"/>
                <a:gd name="T9" fmla="*/ 2147483647 h 100"/>
                <a:gd name="T10" fmla="*/ 2147483647 w 54"/>
                <a:gd name="T11" fmla="*/ 2147483647 h 100"/>
                <a:gd name="T12" fmla="*/ 0 w 54"/>
                <a:gd name="T13" fmla="*/ 2147483647 h 100"/>
                <a:gd name="T14" fmla="*/ 0 w 54"/>
                <a:gd name="T15" fmla="*/ 2147483647 h 100"/>
                <a:gd name="T16" fmla="*/ 0 w 54"/>
                <a:gd name="T17" fmla="*/ 2147483647 h 100"/>
                <a:gd name="T18" fmla="*/ 2147483647 w 54"/>
                <a:gd name="T19" fmla="*/ 2147483647 h 100"/>
                <a:gd name="T20" fmla="*/ 2147483647 w 54"/>
                <a:gd name="T21" fmla="*/ 2147483647 h 100"/>
                <a:gd name="T22" fmla="*/ 2147483647 w 54"/>
                <a:gd name="T23" fmla="*/ 2147483647 h 100"/>
                <a:gd name="T24" fmla="*/ 2147483647 w 54"/>
                <a:gd name="T25" fmla="*/ 2147483647 h 100"/>
                <a:gd name="T26" fmla="*/ 2147483647 w 54"/>
                <a:gd name="T27" fmla="*/ 2147483647 h 100"/>
                <a:gd name="T28" fmla="*/ 2147483647 w 54"/>
                <a:gd name="T29" fmla="*/ 2147483647 h 100"/>
                <a:gd name="T30" fmla="*/ 2147483647 w 54"/>
                <a:gd name="T31" fmla="*/ 2147483647 h 100"/>
                <a:gd name="T32" fmla="*/ 2147483647 w 54"/>
                <a:gd name="T33" fmla="*/ 2147483647 h 100"/>
                <a:gd name="T34" fmla="*/ 2147483647 w 54"/>
                <a:gd name="T35" fmla="*/ 2147483647 h 100"/>
                <a:gd name="T36" fmla="*/ 2147483647 w 54"/>
                <a:gd name="T37" fmla="*/ 2147483647 h 100"/>
                <a:gd name="T38" fmla="*/ 2147483647 w 54"/>
                <a:gd name="T39" fmla="*/ 2147483647 h 100"/>
                <a:gd name="T40" fmla="*/ 2147483647 w 54"/>
                <a:gd name="T41" fmla="*/ 2147483647 h 100"/>
                <a:gd name="T42" fmla="*/ 2147483647 w 54"/>
                <a:gd name="T43" fmla="*/ 2147483647 h 100"/>
                <a:gd name="T44" fmla="*/ 2147483647 w 54"/>
                <a:gd name="T45" fmla="*/ 2147483647 h 100"/>
                <a:gd name="T46" fmla="*/ 2147483647 w 54"/>
                <a:gd name="T47" fmla="*/ 2147483647 h 100"/>
                <a:gd name="T48" fmla="*/ 2147483647 w 54"/>
                <a:gd name="T49" fmla="*/ 2147483647 h 100"/>
                <a:gd name="T50" fmla="*/ 2147483647 w 54"/>
                <a:gd name="T51" fmla="*/ 2147483647 h 100"/>
                <a:gd name="T52" fmla="*/ 2147483647 w 54"/>
                <a:gd name="T53" fmla="*/ 2147483647 h 100"/>
                <a:gd name="T54" fmla="*/ 2147483647 w 54"/>
                <a:gd name="T55" fmla="*/ 2147483647 h 100"/>
                <a:gd name="T56" fmla="*/ 2147483647 w 54"/>
                <a:gd name="T57" fmla="*/ 2147483647 h 100"/>
                <a:gd name="T58" fmla="*/ 2147483647 w 54"/>
                <a:gd name="T59" fmla="*/ 2147483647 h 100"/>
                <a:gd name="T60" fmla="*/ 2147483647 w 54"/>
                <a:gd name="T61" fmla="*/ 2147483647 h 100"/>
                <a:gd name="T62" fmla="*/ 2147483647 w 54"/>
                <a:gd name="T63" fmla="*/ 2147483647 h 100"/>
                <a:gd name="T64" fmla="*/ 2147483647 w 54"/>
                <a:gd name="T65" fmla="*/ 2147483647 h 100"/>
                <a:gd name="T66" fmla="*/ 2147483647 w 54"/>
                <a:gd name="T67" fmla="*/ 2147483647 h 100"/>
                <a:gd name="T68" fmla="*/ 2147483647 w 54"/>
                <a:gd name="T69" fmla="*/ 2147483647 h 100"/>
                <a:gd name="T70" fmla="*/ 2147483647 w 54"/>
                <a:gd name="T71" fmla="*/ 2147483647 h 100"/>
                <a:gd name="T72" fmla="*/ 2147483647 w 54"/>
                <a:gd name="T73" fmla="*/ 2147483647 h 100"/>
                <a:gd name="T74" fmla="*/ 2147483647 w 54"/>
                <a:gd name="T75" fmla="*/ 2147483647 h 100"/>
                <a:gd name="T76" fmla="*/ 2147483647 w 54"/>
                <a:gd name="T77" fmla="*/ 2147483647 h 100"/>
                <a:gd name="T78" fmla="*/ 2147483647 w 54"/>
                <a:gd name="T79" fmla="*/ 2147483647 h 100"/>
                <a:gd name="T80" fmla="*/ 2147483647 w 54"/>
                <a:gd name="T81" fmla="*/ 2147483647 h 100"/>
                <a:gd name="T82" fmla="*/ 2147483647 w 54"/>
                <a:gd name="T83" fmla="*/ 2147483647 h 100"/>
                <a:gd name="T84" fmla="*/ 2147483647 w 54"/>
                <a:gd name="T85" fmla="*/ 2147483647 h 100"/>
                <a:gd name="T86" fmla="*/ 2147483647 w 54"/>
                <a:gd name="T87" fmla="*/ 2147483647 h 100"/>
                <a:gd name="T88" fmla="*/ 2147483647 w 54"/>
                <a:gd name="T89" fmla="*/ 2147483647 h 100"/>
                <a:gd name="T90" fmla="*/ 2147483647 w 54"/>
                <a:gd name="T91" fmla="*/ 2147483647 h 100"/>
                <a:gd name="T92" fmla="*/ 2147483647 w 54"/>
                <a:gd name="T93" fmla="*/ 2147483647 h 100"/>
                <a:gd name="T94" fmla="*/ 2147483647 w 54"/>
                <a:gd name="T95" fmla="*/ 2147483647 h 100"/>
                <a:gd name="T96" fmla="*/ 2147483647 w 54"/>
                <a:gd name="T97" fmla="*/ 2147483647 h 100"/>
                <a:gd name="T98" fmla="*/ 2147483647 w 54"/>
                <a:gd name="T99" fmla="*/ 2147483647 h 100"/>
                <a:gd name="T100" fmla="*/ 2147483647 w 54"/>
                <a:gd name="T101" fmla="*/ 2147483647 h 100"/>
                <a:gd name="T102" fmla="*/ 2147483647 w 54"/>
                <a:gd name="T103" fmla="*/ 2147483647 h 100"/>
                <a:gd name="T104" fmla="*/ 2147483647 w 54"/>
                <a:gd name="T105" fmla="*/ 0 h 100"/>
                <a:gd name="T106" fmla="*/ 2147483647 w 54"/>
                <a:gd name="T107" fmla="*/ 0 h 100"/>
                <a:gd name="T108" fmla="*/ 2147483647 w 54"/>
                <a:gd name="T109" fmla="*/ 0 h 100"/>
                <a:gd name="T110" fmla="*/ 2147483647 w 54"/>
                <a:gd name="T111" fmla="*/ 0 h 100"/>
                <a:gd name="T112" fmla="*/ 2147483647 w 54"/>
                <a:gd name="T113" fmla="*/ 2147483647 h 100"/>
                <a:gd name="T114" fmla="*/ 2147483647 w 54"/>
                <a:gd name="T115" fmla="*/ 2147483647 h 100"/>
                <a:gd name="T116" fmla="*/ 2147483647 w 54"/>
                <a:gd name="T117" fmla="*/ 2147483647 h 100"/>
                <a:gd name="T118" fmla="*/ 2147483647 w 54"/>
                <a:gd name="T119" fmla="*/ 2147483647 h 1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4"/>
                <a:gd name="T181" fmla="*/ 0 h 100"/>
                <a:gd name="T182" fmla="*/ 54 w 54"/>
                <a:gd name="T183" fmla="*/ 100 h 10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4" h="100">
                  <a:moveTo>
                    <a:pt x="22" y="12"/>
                  </a:moveTo>
                  <a:lnTo>
                    <a:pt x="22" y="12"/>
                  </a:lnTo>
                  <a:lnTo>
                    <a:pt x="8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2" y="88"/>
                  </a:lnTo>
                  <a:lnTo>
                    <a:pt x="6" y="94"/>
                  </a:lnTo>
                  <a:lnTo>
                    <a:pt x="12" y="98"/>
                  </a:lnTo>
                  <a:lnTo>
                    <a:pt x="18" y="100"/>
                  </a:lnTo>
                  <a:lnTo>
                    <a:pt x="26" y="100"/>
                  </a:lnTo>
                  <a:lnTo>
                    <a:pt x="32" y="96"/>
                  </a:lnTo>
                  <a:lnTo>
                    <a:pt x="34" y="92"/>
                  </a:lnTo>
                  <a:lnTo>
                    <a:pt x="32" y="92"/>
                  </a:lnTo>
                  <a:lnTo>
                    <a:pt x="30" y="90"/>
                  </a:lnTo>
                  <a:lnTo>
                    <a:pt x="24" y="86"/>
                  </a:lnTo>
                  <a:lnTo>
                    <a:pt x="20" y="82"/>
                  </a:lnTo>
                  <a:lnTo>
                    <a:pt x="16" y="78"/>
                  </a:lnTo>
                  <a:lnTo>
                    <a:pt x="14" y="72"/>
                  </a:lnTo>
                  <a:lnTo>
                    <a:pt x="14" y="66"/>
                  </a:lnTo>
                  <a:lnTo>
                    <a:pt x="16" y="56"/>
                  </a:lnTo>
                  <a:lnTo>
                    <a:pt x="18" y="46"/>
                  </a:lnTo>
                  <a:lnTo>
                    <a:pt x="20" y="50"/>
                  </a:lnTo>
                  <a:lnTo>
                    <a:pt x="22" y="60"/>
                  </a:lnTo>
                  <a:lnTo>
                    <a:pt x="26" y="64"/>
                  </a:lnTo>
                  <a:lnTo>
                    <a:pt x="30" y="68"/>
                  </a:lnTo>
                  <a:lnTo>
                    <a:pt x="36" y="72"/>
                  </a:lnTo>
                  <a:lnTo>
                    <a:pt x="44" y="72"/>
                  </a:lnTo>
                  <a:lnTo>
                    <a:pt x="50" y="70"/>
                  </a:lnTo>
                  <a:lnTo>
                    <a:pt x="52" y="66"/>
                  </a:lnTo>
                  <a:lnTo>
                    <a:pt x="52" y="64"/>
                  </a:lnTo>
                  <a:lnTo>
                    <a:pt x="50" y="62"/>
                  </a:lnTo>
                  <a:lnTo>
                    <a:pt x="36" y="50"/>
                  </a:lnTo>
                  <a:lnTo>
                    <a:pt x="32" y="42"/>
                  </a:lnTo>
                  <a:lnTo>
                    <a:pt x="30" y="38"/>
                  </a:lnTo>
                  <a:lnTo>
                    <a:pt x="30" y="32"/>
                  </a:lnTo>
                  <a:lnTo>
                    <a:pt x="34" y="24"/>
                  </a:lnTo>
                  <a:lnTo>
                    <a:pt x="40" y="16"/>
                  </a:lnTo>
                  <a:lnTo>
                    <a:pt x="46" y="12"/>
                  </a:lnTo>
                  <a:lnTo>
                    <a:pt x="52" y="12"/>
                  </a:lnTo>
                  <a:lnTo>
                    <a:pt x="54" y="6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CC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3" name="Freeform 9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122863" y="5618163"/>
              <a:ext cx="536575" cy="384175"/>
            </a:xfrm>
            <a:custGeom>
              <a:avLst/>
              <a:gdLst>
                <a:gd name="T0" fmla="*/ 0 w 338"/>
                <a:gd name="T1" fmla="*/ 2147483647 h 242"/>
                <a:gd name="T2" fmla="*/ 0 w 338"/>
                <a:gd name="T3" fmla="*/ 2147483647 h 242"/>
                <a:gd name="T4" fmla="*/ 2147483647 w 338"/>
                <a:gd name="T5" fmla="*/ 2147483647 h 242"/>
                <a:gd name="T6" fmla="*/ 2147483647 w 338"/>
                <a:gd name="T7" fmla="*/ 2147483647 h 242"/>
                <a:gd name="T8" fmla="*/ 2147483647 w 338"/>
                <a:gd name="T9" fmla="*/ 2147483647 h 242"/>
                <a:gd name="T10" fmla="*/ 2147483647 w 338"/>
                <a:gd name="T11" fmla="*/ 2147483647 h 242"/>
                <a:gd name="T12" fmla="*/ 2147483647 w 338"/>
                <a:gd name="T13" fmla="*/ 2147483647 h 242"/>
                <a:gd name="T14" fmla="*/ 2147483647 w 338"/>
                <a:gd name="T15" fmla="*/ 2147483647 h 242"/>
                <a:gd name="T16" fmla="*/ 2147483647 w 338"/>
                <a:gd name="T17" fmla="*/ 2147483647 h 242"/>
                <a:gd name="T18" fmla="*/ 2147483647 w 338"/>
                <a:gd name="T19" fmla="*/ 2147483647 h 242"/>
                <a:gd name="T20" fmla="*/ 2147483647 w 338"/>
                <a:gd name="T21" fmla="*/ 2147483647 h 242"/>
                <a:gd name="T22" fmla="*/ 2147483647 w 338"/>
                <a:gd name="T23" fmla="*/ 2147483647 h 242"/>
                <a:gd name="T24" fmla="*/ 2147483647 w 338"/>
                <a:gd name="T25" fmla="*/ 2147483647 h 242"/>
                <a:gd name="T26" fmla="*/ 2147483647 w 338"/>
                <a:gd name="T27" fmla="*/ 2147483647 h 242"/>
                <a:gd name="T28" fmla="*/ 2147483647 w 338"/>
                <a:gd name="T29" fmla="*/ 2147483647 h 242"/>
                <a:gd name="T30" fmla="*/ 2147483647 w 338"/>
                <a:gd name="T31" fmla="*/ 2147483647 h 242"/>
                <a:gd name="T32" fmla="*/ 2147483647 w 338"/>
                <a:gd name="T33" fmla="*/ 2147483647 h 242"/>
                <a:gd name="T34" fmla="*/ 2147483647 w 338"/>
                <a:gd name="T35" fmla="*/ 2147483647 h 242"/>
                <a:gd name="T36" fmla="*/ 2147483647 w 338"/>
                <a:gd name="T37" fmla="*/ 2147483647 h 242"/>
                <a:gd name="T38" fmla="*/ 2147483647 w 338"/>
                <a:gd name="T39" fmla="*/ 2147483647 h 242"/>
                <a:gd name="T40" fmla="*/ 2147483647 w 338"/>
                <a:gd name="T41" fmla="*/ 2147483647 h 242"/>
                <a:gd name="T42" fmla="*/ 2147483647 w 338"/>
                <a:gd name="T43" fmla="*/ 2147483647 h 242"/>
                <a:gd name="T44" fmla="*/ 2147483647 w 338"/>
                <a:gd name="T45" fmla="*/ 2147483647 h 242"/>
                <a:gd name="T46" fmla="*/ 2147483647 w 338"/>
                <a:gd name="T47" fmla="*/ 2147483647 h 242"/>
                <a:gd name="T48" fmla="*/ 2147483647 w 338"/>
                <a:gd name="T49" fmla="*/ 2147483647 h 242"/>
                <a:gd name="T50" fmla="*/ 2147483647 w 338"/>
                <a:gd name="T51" fmla="*/ 2147483647 h 242"/>
                <a:gd name="T52" fmla="*/ 2147483647 w 338"/>
                <a:gd name="T53" fmla="*/ 2147483647 h 242"/>
                <a:gd name="T54" fmla="*/ 2147483647 w 338"/>
                <a:gd name="T55" fmla="*/ 2147483647 h 242"/>
                <a:gd name="T56" fmla="*/ 2147483647 w 338"/>
                <a:gd name="T57" fmla="*/ 2147483647 h 242"/>
                <a:gd name="T58" fmla="*/ 2147483647 w 338"/>
                <a:gd name="T59" fmla="*/ 2147483647 h 242"/>
                <a:gd name="T60" fmla="*/ 2147483647 w 338"/>
                <a:gd name="T61" fmla="*/ 2147483647 h 242"/>
                <a:gd name="T62" fmla="*/ 2147483647 w 338"/>
                <a:gd name="T63" fmla="*/ 2147483647 h 242"/>
                <a:gd name="T64" fmla="*/ 2147483647 w 338"/>
                <a:gd name="T65" fmla="*/ 2147483647 h 242"/>
                <a:gd name="T66" fmla="*/ 2147483647 w 338"/>
                <a:gd name="T67" fmla="*/ 2147483647 h 242"/>
                <a:gd name="T68" fmla="*/ 2147483647 w 338"/>
                <a:gd name="T69" fmla="*/ 2147483647 h 242"/>
                <a:gd name="T70" fmla="*/ 2147483647 w 338"/>
                <a:gd name="T71" fmla="*/ 2147483647 h 242"/>
                <a:gd name="T72" fmla="*/ 2147483647 w 338"/>
                <a:gd name="T73" fmla="*/ 2147483647 h 242"/>
                <a:gd name="T74" fmla="*/ 2147483647 w 338"/>
                <a:gd name="T75" fmla="*/ 2147483647 h 242"/>
                <a:gd name="T76" fmla="*/ 2147483647 w 338"/>
                <a:gd name="T77" fmla="*/ 2147483647 h 242"/>
                <a:gd name="T78" fmla="*/ 2147483647 w 338"/>
                <a:gd name="T79" fmla="*/ 2147483647 h 242"/>
                <a:gd name="T80" fmla="*/ 2147483647 w 338"/>
                <a:gd name="T81" fmla="*/ 2147483647 h 242"/>
                <a:gd name="T82" fmla="*/ 2147483647 w 338"/>
                <a:gd name="T83" fmla="*/ 2147483647 h 242"/>
                <a:gd name="T84" fmla="*/ 2147483647 w 338"/>
                <a:gd name="T85" fmla="*/ 2147483647 h 242"/>
                <a:gd name="T86" fmla="*/ 2147483647 w 338"/>
                <a:gd name="T87" fmla="*/ 2147483647 h 242"/>
                <a:gd name="T88" fmla="*/ 2147483647 w 338"/>
                <a:gd name="T89" fmla="*/ 2147483647 h 242"/>
                <a:gd name="T90" fmla="*/ 2147483647 w 338"/>
                <a:gd name="T91" fmla="*/ 2147483647 h 242"/>
                <a:gd name="T92" fmla="*/ 2147483647 w 338"/>
                <a:gd name="T93" fmla="*/ 2147483647 h 242"/>
                <a:gd name="T94" fmla="*/ 2147483647 w 338"/>
                <a:gd name="T95" fmla="*/ 2147483647 h 242"/>
                <a:gd name="T96" fmla="*/ 2147483647 w 338"/>
                <a:gd name="T97" fmla="*/ 2147483647 h 242"/>
                <a:gd name="T98" fmla="*/ 2147483647 w 338"/>
                <a:gd name="T99" fmla="*/ 2147483647 h 242"/>
                <a:gd name="T100" fmla="*/ 2147483647 w 338"/>
                <a:gd name="T101" fmla="*/ 0 h 242"/>
                <a:gd name="T102" fmla="*/ 2147483647 w 338"/>
                <a:gd name="T103" fmla="*/ 0 h 242"/>
                <a:gd name="T104" fmla="*/ 2147483647 w 338"/>
                <a:gd name="T105" fmla="*/ 2147483647 h 242"/>
                <a:gd name="T106" fmla="*/ 2147483647 w 338"/>
                <a:gd name="T107" fmla="*/ 2147483647 h 242"/>
                <a:gd name="T108" fmla="*/ 2147483647 w 338"/>
                <a:gd name="T109" fmla="*/ 2147483647 h 242"/>
                <a:gd name="T110" fmla="*/ 2147483647 w 338"/>
                <a:gd name="T111" fmla="*/ 2147483647 h 242"/>
                <a:gd name="T112" fmla="*/ 2147483647 w 338"/>
                <a:gd name="T113" fmla="*/ 2147483647 h 242"/>
                <a:gd name="T114" fmla="*/ 2147483647 w 338"/>
                <a:gd name="T115" fmla="*/ 2147483647 h 242"/>
                <a:gd name="T116" fmla="*/ 0 w 338"/>
                <a:gd name="T117" fmla="*/ 2147483647 h 242"/>
                <a:gd name="T118" fmla="*/ 0 w 338"/>
                <a:gd name="T119" fmla="*/ 2147483647 h 242"/>
                <a:gd name="T120" fmla="*/ 0 w 338"/>
                <a:gd name="T121" fmla="*/ 2147483647 h 242"/>
                <a:gd name="T122" fmla="*/ 0 w 338"/>
                <a:gd name="T123" fmla="*/ 2147483647 h 24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38"/>
                <a:gd name="T187" fmla="*/ 0 h 242"/>
                <a:gd name="T188" fmla="*/ 338 w 338"/>
                <a:gd name="T189" fmla="*/ 242 h 24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38" h="242">
                  <a:moveTo>
                    <a:pt x="0" y="126"/>
                  </a:moveTo>
                  <a:lnTo>
                    <a:pt x="0" y="126"/>
                  </a:lnTo>
                  <a:lnTo>
                    <a:pt x="18" y="126"/>
                  </a:lnTo>
                  <a:lnTo>
                    <a:pt x="38" y="128"/>
                  </a:lnTo>
                  <a:lnTo>
                    <a:pt x="62" y="130"/>
                  </a:lnTo>
                  <a:lnTo>
                    <a:pt x="88" y="136"/>
                  </a:lnTo>
                  <a:lnTo>
                    <a:pt x="114" y="142"/>
                  </a:lnTo>
                  <a:lnTo>
                    <a:pt x="140" y="152"/>
                  </a:lnTo>
                  <a:lnTo>
                    <a:pt x="150" y="160"/>
                  </a:lnTo>
                  <a:lnTo>
                    <a:pt x="160" y="166"/>
                  </a:lnTo>
                  <a:lnTo>
                    <a:pt x="214" y="214"/>
                  </a:lnTo>
                  <a:lnTo>
                    <a:pt x="232" y="232"/>
                  </a:lnTo>
                  <a:lnTo>
                    <a:pt x="238" y="236"/>
                  </a:lnTo>
                  <a:lnTo>
                    <a:pt x="246" y="240"/>
                  </a:lnTo>
                  <a:lnTo>
                    <a:pt x="254" y="242"/>
                  </a:lnTo>
                  <a:lnTo>
                    <a:pt x="262" y="242"/>
                  </a:lnTo>
                  <a:lnTo>
                    <a:pt x="270" y="240"/>
                  </a:lnTo>
                  <a:lnTo>
                    <a:pt x="276" y="234"/>
                  </a:lnTo>
                  <a:lnTo>
                    <a:pt x="280" y="224"/>
                  </a:lnTo>
                  <a:lnTo>
                    <a:pt x="296" y="226"/>
                  </a:lnTo>
                  <a:lnTo>
                    <a:pt x="310" y="228"/>
                  </a:lnTo>
                  <a:lnTo>
                    <a:pt x="324" y="226"/>
                  </a:lnTo>
                  <a:lnTo>
                    <a:pt x="330" y="224"/>
                  </a:lnTo>
                  <a:lnTo>
                    <a:pt x="334" y="222"/>
                  </a:lnTo>
                  <a:lnTo>
                    <a:pt x="336" y="218"/>
                  </a:lnTo>
                  <a:lnTo>
                    <a:pt x="338" y="214"/>
                  </a:lnTo>
                  <a:lnTo>
                    <a:pt x="338" y="208"/>
                  </a:lnTo>
                  <a:lnTo>
                    <a:pt x="338" y="202"/>
                  </a:lnTo>
                  <a:lnTo>
                    <a:pt x="334" y="196"/>
                  </a:lnTo>
                  <a:lnTo>
                    <a:pt x="330" y="188"/>
                  </a:lnTo>
                  <a:lnTo>
                    <a:pt x="318" y="174"/>
                  </a:lnTo>
                  <a:lnTo>
                    <a:pt x="302" y="158"/>
                  </a:lnTo>
                  <a:lnTo>
                    <a:pt x="284" y="142"/>
                  </a:lnTo>
                  <a:lnTo>
                    <a:pt x="266" y="128"/>
                  </a:lnTo>
                  <a:lnTo>
                    <a:pt x="226" y="100"/>
                  </a:lnTo>
                  <a:lnTo>
                    <a:pt x="194" y="82"/>
                  </a:lnTo>
                  <a:lnTo>
                    <a:pt x="182" y="74"/>
                  </a:lnTo>
                  <a:lnTo>
                    <a:pt x="170" y="64"/>
                  </a:lnTo>
                  <a:lnTo>
                    <a:pt x="144" y="42"/>
                  </a:lnTo>
                  <a:lnTo>
                    <a:pt x="130" y="30"/>
                  </a:lnTo>
                  <a:lnTo>
                    <a:pt x="112" y="20"/>
                  </a:lnTo>
                  <a:lnTo>
                    <a:pt x="90" y="10"/>
                  </a:lnTo>
                  <a:lnTo>
                    <a:pt x="64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0" y="6"/>
                  </a:lnTo>
                  <a:lnTo>
                    <a:pt x="22" y="12"/>
                  </a:lnTo>
                  <a:lnTo>
                    <a:pt x="16" y="22"/>
                  </a:lnTo>
                  <a:lnTo>
                    <a:pt x="10" y="32"/>
                  </a:lnTo>
                  <a:lnTo>
                    <a:pt x="6" y="44"/>
                  </a:lnTo>
                  <a:lnTo>
                    <a:pt x="4" y="56"/>
                  </a:lnTo>
                  <a:lnTo>
                    <a:pt x="0" y="82"/>
                  </a:lnTo>
                  <a:lnTo>
                    <a:pt x="0" y="104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D4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4" name="Freeform 10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4773613" y="4643438"/>
              <a:ext cx="552450" cy="1012825"/>
            </a:xfrm>
            <a:custGeom>
              <a:avLst/>
              <a:gdLst>
                <a:gd name="T0" fmla="*/ 2147483647 w 348"/>
                <a:gd name="T1" fmla="*/ 2147483647 h 638"/>
                <a:gd name="T2" fmla="*/ 2147483647 w 348"/>
                <a:gd name="T3" fmla="*/ 2147483647 h 638"/>
                <a:gd name="T4" fmla="*/ 2147483647 w 348"/>
                <a:gd name="T5" fmla="*/ 2147483647 h 638"/>
                <a:gd name="T6" fmla="*/ 2147483647 w 348"/>
                <a:gd name="T7" fmla="*/ 2147483647 h 638"/>
                <a:gd name="T8" fmla="*/ 2147483647 w 348"/>
                <a:gd name="T9" fmla="*/ 2147483647 h 638"/>
                <a:gd name="T10" fmla="*/ 2147483647 w 348"/>
                <a:gd name="T11" fmla="*/ 2147483647 h 638"/>
                <a:gd name="T12" fmla="*/ 2147483647 w 348"/>
                <a:gd name="T13" fmla="*/ 2147483647 h 638"/>
                <a:gd name="T14" fmla="*/ 2147483647 w 348"/>
                <a:gd name="T15" fmla="*/ 0 h 638"/>
                <a:gd name="T16" fmla="*/ 2147483647 w 348"/>
                <a:gd name="T17" fmla="*/ 2147483647 h 638"/>
                <a:gd name="T18" fmla="*/ 2147483647 w 348"/>
                <a:gd name="T19" fmla="*/ 2147483647 h 638"/>
                <a:gd name="T20" fmla="*/ 2147483647 w 348"/>
                <a:gd name="T21" fmla="*/ 2147483647 h 638"/>
                <a:gd name="T22" fmla="*/ 2147483647 w 348"/>
                <a:gd name="T23" fmla="*/ 2147483647 h 638"/>
                <a:gd name="T24" fmla="*/ 2147483647 w 348"/>
                <a:gd name="T25" fmla="*/ 2147483647 h 638"/>
                <a:gd name="T26" fmla="*/ 2147483647 w 348"/>
                <a:gd name="T27" fmla="*/ 2147483647 h 638"/>
                <a:gd name="T28" fmla="*/ 2147483647 w 348"/>
                <a:gd name="T29" fmla="*/ 2147483647 h 638"/>
                <a:gd name="T30" fmla="*/ 2147483647 w 348"/>
                <a:gd name="T31" fmla="*/ 2147483647 h 638"/>
                <a:gd name="T32" fmla="*/ 2147483647 w 348"/>
                <a:gd name="T33" fmla="*/ 2147483647 h 638"/>
                <a:gd name="T34" fmla="*/ 2147483647 w 348"/>
                <a:gd name="T35" fmla="*/ 2147483647 h 638"/>
                <a:gd name="T36" fmla="*/ 2147483647 w 348"/>
                <a:gd name="T37" fmla="*/ 2147483647 h 638"/>
                <a:gd name="T38" fmla="*/ 2147483647 w 348"/>
                <a:gd name="T39" fmla="*/ 2147483647 h 638"/>
                <a:gd name="T40" fmla="*/ 2147483647 w 348"/>
                <a:gd name="T41" fmla="*/ 2147483647 h 638"/>
                <a:gd name="T42" fmla="*/ 2147483647 w 348"/>
                <a:gd name="T43" fmla="*/ 2147483647 h 638"/>
                <a:gd name="T44" fmla="*/ 2147483647 w 348"/>
                <a:gd name="T45" fmla="*/ 2147483647 h 638"/>
                <a:gd name="T46" fmla="*/ 2147483647 w 348"/>
                <a:gd name="T47" fmla="*/ 2147483647 h 638"/>
                <a:gd name="T48" fmla="*/ 2147483647 w 348"/>
                <a:gd name="T49" fmla="*/ 2147483647 h 638"/>
                <a:gd name="T50" fmla="*/ 2147483647 w 348"/>
                <a:gd name="T51" fmla="*/ 2147483647 h 638"/>
                <a:gd name="T52" fmla="*/ 2147483647 w 348"/>
                <a:gd name="T53" fmla="*/ 2147483647 h 638"/>
                <a:gd name="T54" fmla="*/ 2147483647 w 348"/>
                <a:gd name="T55" fmla="*/ 2147483647 h 638"/>
                <a:gd name="T56" fmla="*/ 2147483647 w 348"/>
                <a:gd name="T57" fmla="*/ 2147483647 h 638"/>
                <a:gd name="T58" fmla="*/ 2147483647 w 348"/>
                <a:gd name="T59" fmla="*/ 2147483647 h 638"/>
                <a:gd name="T60" fmla="*/ 2147483647 w 348"/>
                <a:gd name="T61" fmla="*/ 2147483647 h 638"/>
                <a:gd name="T62" fmla="*/ 2147483647 w 348"/>
                <a:gd name="T63" fmla="*/ 2147483647 h 638"/>
                <a:gd name="T64" fmla="*/ 2147483647 w 348"/>
                <a:gd name="T65" fmla="*/ 2147483647 h 638"/>
                <a:gd name="T66" fmla="*/ 2147483647 w 348"/>
                <a:gd name="T67" fmla="*/ 2147483647 h 638"/>
                <a:gd name="T68" fmla="*/ 2147483647 w 348"/>
                <a:gd name="T69" fmla="*/ 2147483647 h 638"/>
                <a:gd name="T70" fmla="*/ 2147483647 w 348"/>
                <a:gd name="T71" fmla="*/ 2147483647 h 638"/>
                <a:gd name="T72" fmla="*/ 2147483647 w 348"/>
                <a:gd name="T73" fmla="*/ 2147483647 h 638"/>
                <a:gd name="T74" fmla="*/ 2147483647 w 348"/>
                <a:gd name="T75" fmla="*/ 2147483647 h 638"/>
                <a:gd name="T76" fmla="*/ 2147483647 w 348"/>
                <a:gd name="T77" fmla="*/ 2147483647 h 638"/>
                <a:gd name="T78" fmla="*/ 2147483647 w 348"/>
                <a:gd name="T79" fmla="*/ 2147483647 h 638"/>
                <a:gd name="T80" fmla="*/ 2147483647 w 348"/>
                <a:gd name="T81" fmla="*/ 2147483647 h 638"/>
                <a:gd name="T82" fmla="*/ 2147483647 w 348"/>
                <a:gd name="T83" fmla="*/ 2147483647 h 638"/>
                <a:gd name="T84" fmla="*/ 2147483647 w 348"/>
                <a:gd name="T85" fmla="*/ 2147483647 h 638"/>
                <a:gd name="T86" fmla="*/ 2147483647 w 348"/>
                <a:gd name="T87" fmla="*/ 2147483647 h 638"/>
                <a:gd name="T88" fmla="*/ 2147483647 w 348"/>
                <a:gd name="T89" fmla="*/ 2147483647 h 638"/>
                <a:gd name="T90" fmla="*/ 2147483647 w 348"/>
                <a:gd name="T91" fmla="*/ 2147483647 h 638"/>
                <a:gd name="T92" fmla="*/ 2147483647 w 348"/>
                <a:gd name="T93" fmla="*/ 2147483647 h 638"/>
                <a:gd name="T94" fmla="*/ 2147483647 w 348"/>
                <a:gd name="T95" fmla="*/ 2147483647 h 638"/>
                <a:gd name="T96" fmla="*/ 2147483647 w 348"/>
                <a:gd name="T97" fmla="*/ 2147483647 h 638"/>
                <a:gd name="T98" fmla="*/ 2147483647 w 348"/>
                <a:gd name="T99" fmla="*/ 2147483647 h 638"/>
                <a:gd name="T100" fmla="*/ 2147483647 w 348"/>
                <a:gd name="T101" fmla="*/ 2147483647 h 638"/>
                <a:gd name="T102" fmla="*/ 2147483647 w 348"/>
                <a:gd name="T103" fmla="*/ 2147483647 h 638"/>
                <a:gd name="T104" fmla="*/ 2147483647 w 348"/>
                <a:gd name="T105" fmla="*/ 2147483647 h 638"/>
                <a:gd name="T106" fmla="*/ 2147483647 w 348"/>
                <a:gd name="T107" fmla="*/ 2147483647 h 638"/>
                <a:gd name="T108" fmla="*/ 2147483647 w 348"/>
                <a:gd name="T109" fmla="*/ 2147483647 h 638"/>
                <a:gd name="T110" fmla="*/ 2147483647 w 348"/>
                <a:gd name="T111" fmla="*/ 2147483647 h 638"/>
                <a:gd name="T112" fmla="*/ 2147483647 w 348"/>
                <a:gd name="T113" fmla="*/ 2147483647 h 6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8"/>
                <a:gd name="T172" fmla="*/ 0 h 638"/>
                <a:gd name="T173" fmla="*/ 348 w 348"/>
                <a:gd name="T174" fmla="*/ 638 h 6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8" h="638">
                  <a:moveTo>
                    <a:pt x="32" y="536"/>
                  </a:moveTo>
                  <a:lnTo>
                    <a:pt x="32" y="536"/>
                  </a:lnTo>
                  <a:lnTo>
                    <a:pt x="24" y="516"/>
                  </a:lnTo>
                  <a:lnTo>
                    <a:pt x="16" y="492"/>
                  </a:lnTo>
                  <a:lnTo>
                    <a:pt x="10" y="462"/>
                  </a:lnTo>
                  <a:lnTo>
                    <a:pt x="4" y="428"/>
                  </a:lnTo>
                  <a:lnTo>
                    <a:pt x="0" y="388"/>
                  </a:lnTo>
                  <a:lnTo>
                    <a:pt x="0" y="366"/>
                  </a:lnTo>
                  <a:lnTo>
                    <a:pt x="2" y="344"/>
                  </a:lnTo>
                  <a:lnTo>
                    <a:pt x="4" y="322"/>
                  </a:lnTo>
                  <a:lnTo>
                    <a:pt x="10" y="300"/>
                  </a:lnTo>
                  <a:lnTo>
                    <a:pt x="14" y="284"/>
                  </a:lnTo>
                  <a:lnTo>
                    <a:pt x="20" y="270"/>
                  </a:lnTo>
                  <a:lnTo>
                    <a:pt x="38" y="240"/>
                  </a:lnTo>
                  <a:lnTo>
                    <a:pt x="58" y="208"/>
                  </a:lnTo>
                  <a:lnTo>
                    <a:pt x="82" y="176"/>
                  </a:lnTo>
                  <a:lnTo>
                    <a:pt x="106" y="138"/>
                  </a:lnTo>
                  <a:lnTo>
                    <a:pt x="130" y="98"/>
                  </a:lnTo>
                  <a:lnTo>
                    <a:pt x="142" y="76"/>
                  </a:lnTo>
                  <a:lnTo>
                    <a:pt x="152" y="52"/>
                  </a:lnTo>
                  <a:lnTo>
                    <a:pt x="162" y="26"/>
                  </a:lnTo>
                  <a:lnTo>
                    <a:pt x="172" y="0"/>
                  </a:lnTo>
                  <a:lnTo>
                    <a:pt x="176" y="12"/>
                  </a:lnTo>
                  <a:lnTo>
                    <a:pt x="180" y="28"/>
                  </a:lnTo>
                  <a:lnTo>
                    <a:pt x="180" y="50"/>
                  </a:lnTo>
                  <a:lnTo>
                    <a:pt x="178" y="80"/>
                  </a:lnTo>
                  <a:lnTo>
                    <a:pt x="170" y="118"/>
                  </a:lnTo>
                  <a:lnTo>
                    <a:pt x="164" y="140"/>
                  </a:lnTo>
                  <a:lnTo>
                    <a:pt x="156" y="164"/>
                  </a:lnTo>
                  <a:lnTo>
                    <a:pt x="144" y="190"/>
                  </a:lnTo>
                  <a:lnTo>
                    <a:pt x="132" y="218"/>
                  </a:lnTo>
                  <a:lnTo>
                    <a:pt x="148" y="198"/>
                  </a:lnTo>
                  <a:lnTo>
                    <a:pt x="182" y="148"/>
                  </a:lnTo>
                  <a:lnTo>
                    <a:pt x="202" y="118"/>
                  </a:lnTo>
                  <a:lnTo>
                    <a:pt x="220" y="86"/>
                  </a:lnTo>
                  <a:lnTo>
                    <a:pt x="234" y="56"/>
                  </a:lnTo>
                  <a:lnTo>
                    <a:pt x="240" y="42"/>
                  </a:lnTo>
                  <a:lnTo>
                    <a:pt x="244" y="30"/>
                  </a:lnTo>
                  <a:lnTo>
                    <a:pt x="244" y="34"/>
                  </a:lnTo>
                  <a:lnTo>
                    <a:pt x="246" y="48"/>
                  </a:lnTo>
                  <a:lnTo>
                    <a:pt x="246" y="72"/>
                  </a:lnTo>
                  <a:lnTo>
                    <a:pt x="246" y="86"/>
                  </a:lnTo>
                  <a:lnTo>
                    <a:pt x="244" y="102"/>
                  </a:lnTo>
                  <a:lnTo>
                    <a:pt x="240" y="120"/>
                  </a:lnTo>
                  <a:lnTo>
                    <a:pt x="234" y="138"/>
                  </a:lnTo>
                  <a:lnTo>
                    <a:pt x="224" y="158"/>
                  </a:lnTo>
                  <a:lnTo>
                    <a:pt x="214" y="180"/>
                  </a:lnTo>
                  <a:lnTo>
                    <a:pt x="200" y="204"/>
                  </a:lnTo>
                  <a:lnTo>
                    <a:pt x="182" y="228"/>
                  </a:lnTo>
                  <a:lnTo>
                    <a:pt x="162" y="254"/>
                  </a:lnTo>
                  <a:lnTo>
                    <a:pt x="138" y="280"/>
                  </a:lnTo>
                  <a:lnTo>
                    <a:pt x="154" y="272"/>
                  </a:lnTo>
                  <a:lnTo>
                    <a:pt x="190" y="254"/>
                  </a:lnTo>
                  <a:lnTo>
                    <a:pt x="214" y="240"/>
                  </a:lnTo>
                  <a:lnTo>
                    <a:pt x="236" y="224"/>
                  </a:lnTo>
                  <a:lnTo>
                    <a:pt x="258" y="204"/>
                  </a:lnTo>
                  <a:lnTo>
                    <a:pt x="278" y="182"/>
                  </a:lnTo>
                  <a:lnTo>
                    <a:pt x="280" y="186"/>
                  </a:lnTo>
                  <a:lnTo>
                    <a:pt x="280" y="198"/>
                  </a:lnTo>
                  <a:lnTo>
                    <a:pt x="278" y="214"/>
                  </a:lnTo>
                  <a:lnTo>
                    <a:pt x="270" y="234"/>
                  </a:lnTo>
                  <a:lnTo>
                    <a:pt x="266" y="246"/>
                  </a:lnTo>
                  <a:lnTo>
                    <a:pt x="258" y="260"/>
                  </a:lnTo>
                  <a:lnTo>
                    <a:pt x="248" y="272"/>
                  </a:lnTo>
                  <a:lnTo>
                    <a:pt x="236" y="286"/>
                  </a:lnTo>
                  <a:lnTo>
                    <a:pt x="222" y="300"/>
                  </a:lnTo>
                  <a:lnTo>
                    <a:pt x="204" y="314"/>
                  </a:lnTo>
                  <a:lnTo>
                    <a:pt x="184" y="330"/>
                  </a:lnTo>
                  <a:lnTo>
                    <a:pt x="158" y="344"/>
                  </a:lnTo>
                  <a:lnTo>
                    <a:pt x="178" y="346"/>
                  </a:lnTo>
                  <a:lnTo>
                    <a:pt x="200" y="346"/>
                  </a:lnTo>
                  <a:lnTo>
                    <a:pt x="228" y="346"/>
                  </a:lnTo>
                  <a:lnTo>
                    <a:pt x="258" y="342"/>
                  </a:lnTo>
                  <a:lnTo>
                    <a:pt x="274" y="338"/>
                  </a:lnTo>
                  <a:lnTo>
                    <a:pt x="290" y="332"/>
                  </a:lnTo>
                  <a:lnTo>
                    <a:pt x="304" y="326"/>
                  </a:lnTo>
                  <a:lnTo>
                    <a:pt x="320" y="318"/>
                  </a:lnTo>
                  <a:lnTo>
                    <a:pt x="334" y="306"/>
                  </a:lnTo>
                  <a:lnTo>
                    <a:pt x="348" y="294"/>
                  </a:lnTo>
                  <a:lnTo>
                    <a:pt x="348" y="298"/>
                  </a:lnTo>
                  <a:lnTo>
                    <a:pt x="346" y="306"/>
                  </a:lnTo>
                  <a:lnTo>
                    <a:pt x="338" y="318"/>
                  </a:lnTo>
                  <a:lnTo>
                    <a:pt x="324" y="332"/>
                  </a:lnTo>
                  <a:lnTo>
                    <a:pt x="314" y="340"/>
                  </a:lnTo>
                  <a:lnTo>
                    <a:pt x="302" y="348"/>
                  </a:lnTo>
                  <a:lnTo>
                    <a:pt x="288" y="356"/>
                  </a:lnTo>
                  <a:lnTo>
                    <a:pt x="272" y="364"/>
                  </a:lnTo>
                  <a:lnTo>
                    <a:pt x="252" y="370"/>
                  </a:lnTo>
                  <a:lnTo>
                    <a:pt x="228" y="378"/>
                  </a:lnTo>
                  <a:lnTo>
                    <a:pt x="202" y="384"/>
                  </a:lnTo>
                  <a:lnTo>
                    <a:pt x="172" y="390"/>
                  </a:lnTo>
                  <a:lnTo>
                    <a:pt x="184" y="394"/>
                  </a:lnTo>
                  <a:lnTo>
                    <a:pt x="216" y="402"/>
                  </a:lnTo>
                  <a:lnTo>
                    <a:pt x="236" y="406"/>
                  </a:lnTo>
                  <a:lnTo>
                    <a:pt x="256" y="408"/>
                  </a:lnTo>
                  <a:lnTo>
                    <a:pt x="276" y="408"/>
                  </a:lnTo>
                  <a:lnTo>
                    <a:pt x="296" y="404"/>
                  </a:lnTo>
                  <a:lnTo>
                    <a:pt x="292" y="412"/>
                  </a:lnTo>
                  <a:lnTo>
                    <a:pt x="286" y="418"/>
                  </a:lnTo>
                  <a:lnTo>
                    <a:pt x="276" y="426"/>
                  </a:lnTo>
                  <a:lnTo>
                    <a:pt x="262" y="434"/>
                  </a:lnTo>
                  <a:lnTo>
                    <a:pt x="242" y="440"/>
                  </a:lnTo>
                  <a:lnTo>
                    <a:pt x="230" y="440"/>
                  </a:lnTo>
                  <a:lnTo>
                    <a:pt x="216" y="440"/>
                  </a:lnTo>
                  <a:lnTo>
                    <a:pt x="200" y="440"/>
                  </a:lnTo>
                  <a:lnTo>
                    <a:pt x="182" y="438"/>
                  </a:lnTo>
                  <a:lnTo>
                    <a:pt x="186" y="442"/>
                  </a:lnTo>
                  <a:lnTo>
                    <a:pt x="198" y="454"/>
                  </a:lnTo>
                  <a:lnTo>
                    <a:pt x="208" y="458"/>
                  </a:lnTo>
                  <a:lnTo>
                    <a:pt x="220" y="464"/>
                  </a:lnTo>
                  <a:lnTo>
                    <a:pt x="234" y="466"/>
                  </a:lnTo>
                  <a:lnTo>
                    <a:pt x="252" y="464"/>
                  </a:lnTo>
                  <a:lnTo>
                    <a:pt x="252" y="474"/>
                  </a:lnTo>
                  <a:lnTo>
                    <a:pt x="250" y="482"/>
                  </a:lnTo>
                  <a:lnTo>
                    <a:pt x="244" y="490"/>
                  </a:lnTo>
                  <a:lnTo>
                    <a:pt x="240" y="492"/>
                  </a:lnTo>
                  <a:lnTo>
                    <a:pt x="234" y="496"/>
                  </a:lnTo>
                  <a:lnTo>
                    <a:pt x="226" y="496"/>
                  </a:lnTo>
                  <a:lnTo>
                    <a:pt x="218" y="498"/>
                  </a:lnTo>
                  <a:lnTo>
                    <a:pt x="206" y="496"/>
                  </a:lnTo>
                  <a:lnTo>
                    <a:pt x="194" y="494"/>
                  </a:lnTo>
                  <a:lnTo>
                    <a:pt x="178" y="488"/>
                  </a:lnTo>
                  <a:lnTo>
                    <a:pt x="160" y="482"/>
                  </a:lnTo>
                  <a:lnTo>
                    <a:pt x="166" y="488"/>
                  </a:lnTo>
                  <a:lnTo>
                    <a:pt x="184" y="502"/>
                  </a:lnTo>
                  <a:lnTo>
                    <a:pt x="196" y="510"/>
                  </a:lnTo>
                  <a:lnTo>
                    <a:pt x="210" y="518"/>
                  </a:lnTo>
                  <a:lnTo>
                    <a:pt x="226" y="524"/>
                  </a:lnTo>
                  <a:lnTo>
                    <a:pt x="246" y="528"/>
                  </a:lnTo>
                  <a:lnTo>
                    <a:pt x="240" y="534"/>
                  </a:lnTo>
                  <a:lnTo>
                    <a:pt x="232" y="542"/>
                  </a:lnTo>
                  <a:lnTo>
                    <a:pt x="222" y="548"/>
                  </a:lnTo>
                  <a:lnTo>
                    <a:pt x="206" y="554"/>
                  </a:lnTo>
                  <a:lnTo>
                    <a:pt x="188" y="556"/>
                  </a:lnTo>
                  <a:lnTo>
                    <a:pt x="178" y="554"/>
                  </a:lnTo>
                  <a:lnTo>
                    <a:pt x="166" y="552"/>
                  </a:lnTo>
                  <a:lnTo>
                    <a:pt x="154" y="548"/>
                  </a:lnTo>
                  <a:lnTo>
                    <a:pt x="140" y="542"/>
                  </a:lnTo>
                  <a:lnTo>
                    <a:pt x="168" y="574"/>
                  </a:lnTo>
                  <a:lnTo>
                    <a:pt x="190" y="600"/>
                  </a:lnTo>
                  <a:lnTo>
                    <a:pt x="208" y="618"/>
                  </a:lnTo>
                  <a:lnTo>
                    <a:pt x="214" y="624"/>
                  </a:lnTo>
                  <a:lnTo>
                    <a:pt x="216" y="630"/>
                  </a:lnTo>
                  <a:lnTo>
                    <a:pt x="216" y="636"/>
                  </a:lnTo>
                  <a:lnTo>
                    <a:pt x="214" y="638"/>
                  </a:lnTo>
                  <a:lnTo>
                    <a:pt x="208" y="638"/>
                  </a:lnTo>
                  <a:lnTo>
                    <a:pt x="200" y="636"/>
                  </a:lnTo>
                  <a:lnTo>
                    <a:pt x="188" y="628"/>
                  </a:lnTo>
                  <a:lnTo>
                    <a:pt x="174" y="616"/>
                  </a:lnTo>
                  <a:lnTo>
                    <a:pt x="156" y="600"/>
                  </a:lnTo>
                  <a:lnTo>
                    <a:pt x="134" y="586"/>
                  </a:lnTo>
                  <a:lnTo>
                    <a:pt x="110" y="574"/>
                  </a:lnTo>
                  <a:lnTo>
                    <a:pt x="88" y="562"/>
                  </a:lnTo>
                  <a:lnTo>
                    <a:pt x="48" y="542"/>
                  </a:lnTo>
                  <a:lnTo>
                    <a:pt x="32" y="536"/>
                  </a:lnTo>
                  <a:close/>
                </a:path>
              </a:pathLst>
            </a:custGeom>
            <a:solidFill>
              <a:srgbClr val="6F7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5" name="Freeform 11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4548188" y="5287963"/>
              <a:ext cx="822325" cy="542925"/>
            </a:xfrm>
            <a:custGeom>
              <a:avLst/>
              <a:gdLst>
                <a:gd name="T0" fmla="*/ 0 w 518"/>
                <a:gd name="T1" fmla="*/ 2147483647 h 342"/>
                <a:gd name="T2" fmla="*/ 0 w 518"/>
                <a:gd name="T3" fmla="*/ 2147483647 h 342"/>
                <a:gd name="T4" fmla="*/ 2147483647 w 518"/>
                <a:gd name="T5" fmla="*/ 2147483647 h 342"/>
                <a:gd name="T6" fmla="*/ 2147483647 w 518"/>
                <a:gd name="T7" fmla="*/ 2147483647 h 342"/>
                <a:gd name="T8" fmla="*/ 2147483647 w 518"/>
                <a:gd name="T9" fmla="*/ 2147483647 h 342"/>
                <a:gd name="T10" fmla="*/ 2147483647 w 518"/>
                <a:gd name="T11" fmla="*/ 2147483647 h 342"/>
                <a:gd name="T12" fmla="*/ 2147483647 w 518"/>
                <a:gd name="T13" fmla="*/ 2147483647 h 342"/>
                <a:gd name="T14" fmla="*/ 2147483647 w 518"/>
                <a:gd name="T15" fmla="*/ 2147483647 h 342"/>
                <a:gd name="T16" fmla="*/ 2147483647 w 518"/>
                <a:gd name="T17" fmla="*/ 2147483647 h 342"/>
                <a:gd name="T18" fmla="*/ 2147483647 w 518"/>
                <a:gd name="T19" fmla="*/ 2147483647 h 342"/>
                <a:gd name="T20" fmla="*/ 2147483647 w 518"/>
                <a:gd name="T21" fmla="*/ 2147483647 h 342"/>
                <a:gd name="T22" fmla="*/ 2147483647 w 518"/>
                <a:gd name="T23" fmla="*/ 2147483647 h 342"/>
                <a:gd name="T24" fmla="*/ 2147483647 w 518"/>
                <a:gd name="T25" fmla="*/ 2147483647 h 342"/>
                <a:gd name="T26" fmla="*/ 2147483647 w 518"/>
                <a:gd name="T27" fmla="*/ 2147483647 h 342"/>
                <a:gd name="T28" fmla="*/ 2147483647 w 518"/>
                <a:gd name="T29" fmla="*/ 2147483647 h 342"/>
                <a:gd name="T30" fmla="*/ 2147483647 w 518"/>
                <a:gd name="T31" fmla="*/ 2147483647 h 342"/>
                <a:gd name="T32" fmla="*/ 2147483647 w 518"/>
                <a:gd name="T33" fmla="*/ 2147483647 h 342"/>
                <a:gd name="T34" fmla="*/ 2147483647 w 518"/>
                <a:gd name="T35" fmla="*/ 2147483647 h 342"/>
                <a:gd name="T36" fmla="*/ 2147483647 w 518"/>
                <a:gd name="T37" fmla="*/ 2147483647 h 342"/>
                <a:gd name="T38" fmla="*/ 2147483647 w 518"/>
                <a:gd name="T39" fmla="*/ 2147483647 h 342"/>
                <a:gd name="T40" fmla="*/ 2147483647 w 518"/>
                <a:gd name="T41" fmla="*/ 2147483647 h 342"/>
                <a:gd name="T42" fmla="*/ 2147483647 w 518"/>
                <a:gd name="T43" fmla="*/ 2147483647 h 342"/>
                <a:gd name="T44" fmla="*/ 2147483647 w 518"/>
                <a:gd name="T45" fmla="*/ 2147483647 h 342"/>
                <a:gd name="T46" fmla="*/ 2147483647 w 518"/>
                <a:gd name="T47" fmla="*/ 2147483647 h 342"/>
                <a:gd name="T48" fmla="*/ 2147483647 w 518"/>
                <a:gd name="T49" fmla="*/ 2147483647 h 342"/>
                <a:gd name="T50" fmla="*/ 2147483647 w 518"/>
                <a:gd name="T51" fmla="*/ 2147483647 h 342"/>
                <a:gd name="T52" fmla="*/ 2147483647 w 518"/>
                <a:gd name="T53" fmla="*/ 2147483647 h 342"/>
                <a:gd name="T54" fmla="*/ 2147483647 w 518"/>
                <a:gd name="T55" fmla="*/ 2147483647 h 342"/>
                <a:gd name="T56" fmla="*/ 2147483647 w 518"/>
                <a:gd name="T57" fmla="*/ 2147483647 h 342"/>
                <a:gd name="T58" fmla="*/ 2147483647 w 518"/>
                <a:gd name="T59" fmla="*/ 2147483647 h 342"/>
                <a:gd name="T60" fmla="*/ 2147483647 w 518"/>
                <a:gd name="T61" fmla="*/ 2147483647 h 342"/>
                <a:gd name="T62" fmla="*/ 2147483647 w 518"/>
                <a:gd name="T63" fmla="*/ 2147483647 h 342"/>
                <a:gd name="T64" fmla="*/ 2147483647 w 518"/>
                <a:gd name="T65" fmla="*/ 2147483647 h 342"/>
                <a:gd name="T66" fmla="*/ 2147483647 w 518"/>
                <a:gd name="T67" fmla="*/ 2147483647 h 342"/>
                <a:gd name="T68" fmla="*/ 2147483647 w 518"/>
                <a:gd name="T69" fmla="*/ 2147483647 h 342"/>
                <a:gd name="T70" fmla="*/ 2147483647 w 518"/>
                <a:gd name="T71" fmla="*/ 2147483647 h 342"/>
                <a:gd name="T72" fmla="*/ 2147483647 w 518"/>
                <a:gd name="T73" fmla="*/ 2147483647 h 342"/>
                <a:gd name="T74" fmla="*/ 2147483647 w 518"/>
                <a:gd name="T75" fmla="*/ 2147483647 h 342"/>
                <a:gd name="T76" fmla="*/ 2147483647 w 518"/>
                <a:gd name="T77" fmla="*/ 2147483647 h 342"/>
                <a:gd name="T78" fmla="*/ 2147483647 w 518"/>
                <a:gd name="T79" fmla="*/ 2147483647 h 342"/>
                <a:gd name="T80" fmla="*/ 2147483647 w 518"/>
                <a:gd name="T81" fmla="*/ 2147483647 h 342"/>
                <a:gd name="T82" fmla="*/ 2147483647 w 518"/>
                <a:gd name="T83" fmla="*/ 2147483647 h 342"/>
                <a:gd name="T84" fmla="*/ 2147483647 w 518"/>
                <a:gd name="T85" fmla="*/ 2147483647 h 342"/>
                <a:gd name="T86" fmla="*/ 2147483647 w 518"/>
                <a:gd name="T87" fmla="*/ 2147483647 h 342"/>
                <a:gd name="T88" fmla="*/ 2147483647 w 518"/>
                <a:gd name="T89" fmla="*/ 2147483647 h 342"/>
                <a:gd name="T90" fmla="*/ 2147483647 w 518"/>
                <a:gd name="T91" fmla="*/ 0 h 342"/>
                <a:gd name="T92" fmla="*/ 2147483647 w 518"/>
                <a:gd name="T93" fmla="*/ 0 h 342"/>
                <a:gd name="T94" fmla="*/ 2147483647 w 518"/>
                <a:gd name="T95" fmla="*/ 2147483647 h 342"/>
                <a:gd name="T96" fmla="*/ 2147483647 w 518"/>
                <a:gd name="T97" fmla="*/ 2147483647 h 342"/>
                <a:gd name="T98" fmla="*/ 2147483647 w 518"/>
                <a:gd name="T99" fmla="*/ 2147483647 h 342"/>
                <a:gd name="T100" fmla="*/ 2147483647 w 518"/>
                <a:gd name="T101" fmla="*/ 2147483647 h 342"/>
                <a:gd name="T102" fmla="*/ 2147483647 w 518"/>
                <a:gd name="T103" fmla="*/ 2147483647 h 342"/>
                <a:gd name="T104" fmla="*/ 2147483647 w 518"/>
                <a:gd name="T105" fmla="*/ 2147483647 h 342"/>
                <a:gd name="T106" fmla="*/ 2147483647 w 518"/>
                <a:gd name="T107" fmla="*/ 2147483647 h 342"/>
                <a:gd name="T108" fmla="*/ 2147483647 w 518"/>
                <a:gd name="T109" fmla="*/ 2147483647 h 342"/>
                <a:gd name="T110" fmla="*/ 2147483647 w 518"/>
                <a:gd name="T111" fmla="*/ 2147483647 h 342"/>
                <a:gd name="T112" fmla="*/ 2147483647 w 518"/>
                <a:gd name="T113" fmla="*/ 2147483647 h 342"/>
                <a:gd name="T114" fmla="*/ 0 w 518"/>
                <a:gd name="T115" fmla="*/ 2147483647 h 342"/>
                <a:gd name="T116" fmla="*/ 0 w 518"/>
                <a:gd name="T117" fmla="*/ 2147483647 h 3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18"/>
                <a:gd name="T178" fmla="*/ 0 h 342"/>
                <a:gd name="T179" fmla="*/ 518 w 518"/>
                <a:gd name="T180" fmla="*/ 342 h 3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18" h="342">
                  <a:moveTo>
                    <a:pt x="0" y="92"/>
                  </a:moveTo>
                  <a:lnTo>
                    <a:pt x="0" y="92"/>
                  </a:lnTo>
                  <a:lnTo>
                    <a:pt x="2" y="100"/>
                  </a:lnTo>
                  <a:lnTo>
                    <a:pt x="8" y="122"/>
                  </a:lnTo>
                  <a:lnTo>
                    <a:pt x="14" y="136"/>
                  </a:lnTo>
                  <a:lnTo>
                    <a:pt x="22" y="154"/>
                  </a:lnTo>
                  <a:lnTo>
                    <a:pt x="32" y="172"/>
                  </a:lnTo>
                  <a:lnTo>
                    <a:pt x="46" y="192"/>
                  </a:lnTo>
                  <a:lnTo>
                    <a:pt x="64" y="212"/>
                  </a:lnTo>
                  <a:lnTo>
                    <a:pt x="86" y="232"/>
                  </a:lnTo>
                  <a:lnTo>
                    <a:pt x="114" y="252"/>
                  </a:lnTo>
                  <a:lnTo>
                    <a:pt x="144" y="272"/>
                  </a:lnTo>
                  <a:lnTo>
                    <a:pt x="182" y="290"/>
                  </a:lnTo>
                  <a:lnTo>
                    <a:pt x="224" y="306"/>
                  </a:lnTo>
                  <a:lnTo>
                    <a:pt x="272" y="320"/>
                  </a:lnTo>
                  <a:lnTo>
                    <a:pt x="326" y="330"/>
                  </a:lnTo>
                  <a:lnTo>
                    <a:pt x="368" y="336"/>
                  </a:lnTo>
                  <a:lnTo>
                    <a:pt x="404" y="340"/>
                  </a:lnTo>
                  <a:lnTo>
                    <a:pt x="434" y="342"/>
                  </a:lnTo>
                  <a:lnTo>
                    <a:pt x="458" y="342"/>
                  </a:lnTo>
                  <a:lnTo>
                    <a:pt x="478" y="340"/>
                  </a:lnTo>
                  <a:lnTo>
                    <a:pt x="494" y="336"/>
                  </a:lnTo>
                  <a:lnTo>
                    <a:pt x="504" y="332"/>
                  </a:lnTo>
                  <a:lnTo>
                    <a:pt x="512" y="326"/>
                  </a:lnTo>
                  <a:lnTo>
                    <a:pt x="516" y="318"/>
                  </a:lnTo>
                  <a:lnTo>
                    <a:pt x="518" y="310"/>
                  </a:lnTo>
                  <a:lnTo>
                    <a:pt x="518" y="302"/>
                  </a:lnTo>
                  <a:lnTo>
                    <a:pt x="516" y="292"/>
                  </a:lnTo>
                  <a:lnTo>
                    <a:pt x="506" y="272"/>
                  </a:lnTo>
                  <a:lnTo>
                    <a:pt x="496" y="252"/>
                  </a:lnTo>
                  <a:lnTo>
                    <a:pt x="480" y="228"/>
                  </a:lnTo>
                  <a:lnTo>
                    <a:pt x="452" y="194"/>
                  </a:lnTo>
                  <a:lnTo>
                    <a:pt x="416" y="156"/>
                  </a:lnTo>
                  <a:lnTo>
                    <a:pt x="372" y="118"/>
                  </a:lnTo>
                  <a:lnTo>
                    <a:pt x="348" y="98"/>
                  </a:lnTo>
                  <a:lnTo>
                    <a:pt x="324" y="78"/>
                  </a:lnTo>
                  <a:lnTo>
                    <a:pt x="298" y="62"/>
                  </a:lnTo>
                  <a:lnTo>
                    <a:pt x="272" y="44"/>
                  </a:lnTo>
                  <a:lnTo>
                    <a:pt x="244" y="30"/>
                  </a:lnTo>
                  <a:lnTo>
                    <a:pt x="218" y="18"/>
                  </a:lnTo>
                  <a:lnTo>
                    <a:pt x="190" y="10"/>
                  </a:lnTo>
                  <a:lnTo>
                    <a:pt x="164" y="2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6" y="2"/>
                  </a:lnTo>
                  <a:lnTo>
                    <a:pt x="78" y="6"/>
                  </a:lnTo>
                  <a:lnTo>
                    <a:pt x="64" y="12"/>
                  </a:lnTo>
                  <a:lnTo>
                    <a:pt x="50" y="20"/>
                  </a:lnTo>
                  <a:lnTo>
                    <a:pt x="38" y="28"/>
                  </a:lnTo>
                  <a:lnTo>
                    <a:pt x="30" y="38"/>
                  </a:lnTo>
                  <a:lnTo>
                    <a:pt x="22" y="48"/>
                  </a:lnTo>
                  <a:lnTo>
                    <a:pt x="14" y="58"/>
                  </a:lnTo>
                  <a:lnTo>
                    <a:pt x="6" y="74"/>
                  </a:lnTo>
                  <a:lnTo>
                    <a:pt x="2" y="86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D4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6" name="Freeform 12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4843463" y="5313363"/>
              <a:ext cx="889000" cy="647700"/>
            </a:xfrm>
            <a:custGeom>
              <a:avLst/>
              <a:gdLst>
                <a:gd name="T0" fmla="*/ 0 w 560"/>
                <a:gd name="T1" fmla="*/ 2147483647 h 408"/>
                <a:gd name="T2" fmla="*/ 0 w 560"/>
                <a:gd name="T3" fmla="*/ 2147483647 h 408"/>
                <a:gd name="T4" fmla="*/ 2147483647 w 560"/>
                <a:gd name="T5" fmla="*/ 2147483647 h 408"/>
                <a:gd name="T6" fmla="*/ 2147483647 w 560"/>
                <a:gd name="T7" fmla="*/ 2147483647 h 408"/>
                <a:gd name="T8" fmla="*/ 2147483647 w 560"/>
                <a:gd name="T9" fmla="*/ 2147483647 h 408"/>
                <a:gd name="T10" fmla="*/ 2147483647 w 560"/>
                <a:gd name="T11" fmla="*/ 2147483647 h 408"/>
                <a:gd name="T12" fmla="*/ 2147483647 w 560"/>
                <a:gd name="T13" fmla="*/ 2147483647 h 408"/>
                <a:gd name="T14" fmla="*/ 2147483647 w 560"/>
                <a:gd name="T15" fmla="*/ 2147483647 h 408"/>
                <a:gd name="T16" fmla="*/ 2147483647 w 560"/>
                <a:gd name="T17" fmla="*/ 2147483647 h 408"/>
                <a:gd name="T18" fmla="*/ 2147483647 w 560"/>
                <a:gd name="T19" fmla="*/ 2147483647 h 408"/>
                <a:gd name="T20" fmla="*/ 2147483647 w 560"/>
                <a:gd name="T21" fmla="*/ 2147483647 h 408"/>
                <a:gd name="T22" fmla="*/ 2147483647 w 560"/>
                <a:gd name="T23" fmla="*/ 2147483647 h 408"/>
                <a:gd name="T24" fmla="*/ 2147483647 w 560"/>
                <a:gd name="T25" fmla="*/ 2147483647 h 408"/>
                <a:gd name="T26" fmla="*/ 2147483647 w 560"/>
                <a:gd name="T27" fmla="*/ 2147483647 h 408"/>
                <a:gd name="T28" fmla="*/ 2147483647 w 560"/>
                <a:gd name="T29" fmla="*/ 2147483647 h 408"/>
                <a:gd name="T30" fmla="*/ 2147483647 w 560"/>
                <a:gd name="T31" fmla="*/ 2147483647 h 408"/>
                <a:gd name="T32" fmla="*/ 2147483647 w 560"/>
                <a:gd name="T33" fmla="*/ 2147483647 h 408"/>
                <a:gd name="T34" fmla="*/ 2147483647 w 560"/>
                <a:gd name="T35" fmla="*/ 2147483647 h 408"/>
                <a:gd name="T36" fmla="*/ 2147483647 w 560"/>
                <a:gd name="T37" fmla="*/ 2147483647 h 408"/>
                <a:gd name="T38" fmla="*/ 2147483647 w 560"/>
                <a:gd name="T39" fmla="*/ 2147483647 h 408"/>
                <a:gd name="T40" fmla="*/ 2147483647 w 560"/>
                <a:gd name="T41" fmla="*/ 2147483647 h 408"/>
                <a:gd name="T42" fmla="*/ 2147483647 w 560"/>
                <a:gd name="T43" fmla="*/ 2147483647 h 408"/>
                <a:gd name="T44" fmla="*/ 2147483647 w 560"/>
                <a:gd name="T45" fmla="*/ 2147483647 h 408"/>
                <a:gd name="T46" fmla="*/ 2147483647 w 560"/>
                <a:gd name="T47" fmla="*/ 2147483647 h 408"/>
                <a:gd name="T48" fmla="*/ 2147483647 w 560"/>
                <a:gd name="T49" fmla="*/ 2147483647 h 408"/>
                <a:gd name="T50" fmla="*/ 2147483647 w 560"/>
                <a:gd name="T51" fmla="*/ 2147483647 h 408"/>
                <a:gd name="T52" fmla="*/ 2147483647 w 560"/>
                <a:gd name="T53" fmla="*/ 2147483647 h 408"/>
                <a:gd name="T54" fmla="*/ 2147483647 w 560"/>
                <a:gd name="T55" fmla="*/ 2147483647 h 408"/>
                <a:gd name="T56" fmla="*/ 2147483647 w 560"/>
                <a:gd name="T57" fmla="*/ 2147483647 h 408"/>
                <a:gd name="T58" fmla="*/ 2147483647 w 560"/>
                <a:gd name="T59" fmla="*/ 2147483647 h 408"/>
                <a:gd name="T60" fmla="*/ 2147483647 w 560"/>
                <a:gd name="T61" fmla="*/ 2147483647 h 408"/>
                <a:gd name="T62" fmla="*/ 2147483647 w 560"/>
                <a:gd name="T63" fmla="*/ 2147483647 h 408"/>
                <a:gd name="T64" fmla="*/ 2147483647 w 560"/>
                <a:gd name="T65" fmla="*/ 2147483647 h 408"/>
                <a:gd name="T66" fmla="*/ 2147483647 w 560"/>
                <a:gd name="T67" fmla="*/ 2147483647 h 408"/>
                <a:gd name="T68" fmla="*/ 2147483647 w 560"/>
                <a:gd name="T69" fmla="*/ 2147483647 h 408"/>
                <a:gd name="T70" fmla="*/ 2147483647 w 560"/>
                <a:gd name="T71" fmla="*/ 2147483647 h 408"/>
                <a:gd name="T72" fmla="*/ 2147483647 w 560"/>
                <a:gd name="T73" fmla="*/ 2147483647 h 408"/>
                <a:gd name="T74" fmla="*/ 2147483647 w 560"/>
                <a:gd name="T75" fmla="*/ 2147483647 h 408"/>
                <a:gd name="T76" fmla="*/ 2147483647 w 560"/>
                <a:gd name="T77" fmla="*/ 2147483647 h 408"/>
                <a:gd name="T78" fmla="*/ 2147483647 w 560"/>
                <a:gd name="T79" fmla="*/ 2147483647 h 408"/>
                <a:gd name="T80" fmla="*/ 2147483647 w 560"/>
                <a:gd name="T81" fmla="*/ 2147483647 h 408"/>
                <a:gd name="T82" fmla="*/ 2147483647 w 560"/>
                <a:gd name="T83" fmla="*/ 2147483647 h 408"/>
                <a:gd name="T84" fmla="*/ 2147483647 w 560"/>
                <a:gd name="T85" fmla="*/ 2147483647 h 408"/>
                <a:gd name="T86" fmla="*/ 2147483647 w 560"/>
                <a:gd name="T87" fmla="*/ 2147483647 h 408"/>
                <a:gd name="T88" fmla="*/ 2147483647 w 560"/>
                <a:gd name="T89" fmla="*/ 2147483647 h 408"/>
                <a:gd name="T90" fmla="*/ 2147483647 w 560"/>
                <a:gd name="T91" fmla="*/ 2147483647 h 408"/>
                <a:gd name="T92" fmla="*/ 2147483647 w 560"/>
                <a:gd name="T93" fmla="*/ 2147483647 h 408"/>
                <a:gd name="T94" fmla="*/ 2147483647 w 560"/>
                <a:gd name="T95" fmla="*/ 2147483647 h 408"/>
                <a:gd name="T96" fmla="*/ 2147483647 w 560"/>
                <a:gd name="T97" fmla="*/ 2147483647 h 408"/>
                <a:gd name="T98" fmla="*/ 2147483647 w 560"/>
                <a:gd name="T99" fmla="*/ 2147483647 h 408"/>
                <a:gd name="T100" fmla="*/ 2147483647 w 560"/>
                <a:gd name="T101" fmla="*/ 2147483647 h 408"/>
                <a:gd name="T102" fmla="*/ 2147483647 w 560"/>
                <a:gd name="T103" fmla="*/ 2147483647 h 408"/>
                <a:gd name="T104" fmla="*/ 2147483647 w 560"/>
                <a:gd name="T105" fmla="*/ 2147483647 h 408"/>
                <a:gd name="T106" fmla="*/ 2147483647 w 560"/>
                <a:gd name="T107" fmla="*/ 2147483647 h 408"/>
                <a:gd name="T108" fmla="*/ 2147483647 w 560"/>
                <a:gd name="T109" fmla="*/ 2147483647 h 408"/>
                <a:gd name="T110" fmla="*/ 2147483647 w 560"/>
                <a:gd name="T111" fmla="*/ 2147483647 h 408"/>
                <a:gd name="T112" fmla="*/ 2147483647 w 560"/>
                <a:gd name="T113" fmla="*/ 2147483647 h 408"/>
                <a:gd name="T114" fmla="*/ 2147483647 w 560"/>
                <a:gd name="T115" fmla="*/ 2147483647 h 408"/>
                <a:gd name="T116" fmla="*/ 2147483647 w 560"/>
                <a:gd name="T117" fmla="*/ 2147483647 h 408"/>
                <a:gd name="T118" fmla="*/ 0 w 560"/>
                <a:gd name="T119" fmla="*/ 0 h 408"/>
                <a:gd name="T120" fmla="*/ 0 w 560"/>
                <a:gd name="T121" fmla="*/ 2147483647 h 40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60"/>
                <a:gd name="T184" fmla="*/ 0 h 408"/>
                <a:gd name="T185" fmla="*/ 560 w 560"/>
                <a:gd name="T186" fmla="*/ 408 h 40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60" h="408">
                  <a:moveTo>
                    <a:pt x="0" y="22"/>
                  </a:moveTo>
                  <a:lnTo>
                    <a:pt x="0" y="22"/>
                  </a:lnTo>
                  <a:lnTo>
                    <a:pt x="34" y="36"/>
                  </a:lnTo>
                  <a:lnTo>
                    <a:pt x="72" y="52"/>
                  </a:lnTo>
                  <a:lnTo>
                    <a:pt x="120" y="78"/>
                  </a:lnTo>
                  <a:lnTo>
                    <a:pt x="146" y="94"/>
                  </a:lnTo>
                  <a:lnTo>
                    <a:pt x="172" y="110"/>
                  </a:lnTo>
                  <a:lnTo>
                    <a:pt x="200" y="130"/>
                  </a:lnTo>
                  <a:lnTo>
                    <a:pt x="226" y="152"/>
                  </a:lnTo>
                  <a:lnTo>
                    <a:pt x="252" y="176"/>
                  </a:lnTo>
                  <a:lnTo>
                    <a:pt x="278" y="200"/>
                  </a:lnTo>
                  <a:lnTo>
                    <a:pt x="300" y="228"/>
                  </a:lnTo>
                  <a:lnTo>
                    <a:pt x="322" y="258"/>
                  </a:lnTo>
                  <a:lnTo>
                    <a:pt x="340" y="284"/>
                  </a:lnTo>
                  <a:lnTo>
                    <a:pt x="360" y="308"/>
                  </a:lnTo>
                  <a:lnTo>
                    <a:pt x="386" y="338"/>
                  </a:lnTo>
                  <a:lnTo>
                    <a:pt x="416" y="366"/>
                  </a:lnTo>
                  <a:lnTo>
                    <a:pt x="432" y="378"/>
                  </a:lnTo>
                  <a:lnTo>
                    <a:pt x="448" y="390"/>
                  </a:lnTo>
                  <a:lnTo>
                    <a:pt x="464" y="398"/>
                  </a:lnTo>
                  <a:lnTo>
                    <a:pt x="480" y="404"/>
                  </a:lnTo>
                  <a:lnTo>
                    <a:pt x="496" y="408"/>
                  </a:lnTo>
                  <a:lnTo>
                    <a:pt x="512" y="408"/>
                  </a:lnTo>
                  <a:lnTo>
                    <a:pt x="500" y="402"/>
                  </a:lnTo>
                  <a:lnTo>
                    <a:pt x="466" y="384"/>
                  </a:lnTo>
                  <a:lnTo>
                    <a:pt x="446" y="372"/>
                  </a:lnTo>
                  <a:lnTo>
                    <a:pt x="426" y="356"/>
                  </a:lnTo>
                  <a:lnTo>
                    <a:pt x="404" y="338"/>
                  </a:lnTo>
                  <a:lnTo>
                    <a:pt x="386" y="318"/>
                  </a:lnTo>
                  <a:lnTo>
                    <a:pt x="402" y="334"/>
                  </a:lnTo>
                  <a:lnTo>
                    <a:pt x="422" y="348"/>
                  </a:lnTo>
                  <a:lnTo>
                    <a:pt x="446" y="364"/>
                  </a:lnTo>
                  <a:lnTo>
                    <a:pt x="474" y="380"/>
                  </a:lnTo>
                  <a:lnTo>
                    <a:pt x="488" y="386"/>
                  </a:lnTo>
                  <a:lnTo>
                    <a:pt x="502" y="392"/>
                  </a:lnTo>
                  <a:lnTo>
                    <a:pt x="518" y="396"/>
                  </a:lnTo>
                  <a:lnTo>
                    <a:pt x="532" y="398"/>
                  </a:lnTo>
                  <a:lnTo>
                    <a:pt x="546" y="398"/>
                  </a:lnTo>
                  <a:lnTo>
                    <a:pt x="560" y="394"/>
                  </a:lnTo>
                  <a:lnTo>
                    <a:pt x="484" y="342"/>
                  </a:lnTo>
                  <a:lnTo>
                    <a:pt x="420" y="294"/>
                  </a:lnTo>
                  <a:lnTo>
                    <a:pt x="358" y="250"/>
                  </a:lnTo>
                  <a:lnTo>
                    <a:pt x="346" y="238"/>
                  </a:lnTo>
                  <a:lnTo>
                    <a:pt x="332" y="224"/>
                  </a:lnTo>
                  <a:lnTo>
                    <a:pt x="304" y="192"/>
                  </a:lnTo>
                  <a:lnTo>
                    <a:pt x="272" y="156"/>
                  </a:lnTo>
                  <a:lnTo>
                    <a:pt x="236" y="118"/>
                  </a:lnTo>
                  <a:lnTo>
                    <a:pt x="214" y="100"/>
                  </a:lnTo>
                  <a:lnTo>
                    <a:pt x="192" y="82"/>
                  </a:lnTo>
                  <a:lnTo>
                    <a:pt x="166" y="64"/>
                  </a:lnTo>
                  <a:lnTo>
                    <a:pt x="140" y="48"/>
                  </a:lnTo>
                  <a:lnTo>
                    <a:pt x="110" y="34"/>
                  </a:lnTo>
                  <a:lnTo>
                    <a:pt x="76" y="20"/>
                  </a:lnTo>
                  <a:lnTo>
                    <a:pt x="40" y="8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7" name="Freeform 13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4411663" y="5043488"/>
              <a:ext cx="476250" cy="533400"/>
            </a:xfrm>
            <a:custGeom>
              <a:avLst/>
              <a:gdLst>
                <a:gd name="T0" fmla="*/ 0 w 300"/>
                <a:gd name="T1" fmla="*/ 2147483647 h 336"/>
                <a:gd name="T2" fmla="*/ 2147483647 w 300"/>
                <a:gd name="T3" fmla="*/ 2147483647 h 336"/>
                <a:gd name="T4" fmla="*/ 2147483647 w 300"/>
                <a:gd name="T5" fmla="*/ 2147483647 h 336"/>
                <a:gd name="T6" fmla="*/ 2147483647 w 300"/>
                <a:gd name="T7" fmla="*/ 2147483647 h 336"/>
                <a:gd name="T8" fmla="*/ 2147483647 w 300"/>
                <a:gd name="T9" fmla="*/ 2147483647 h 336"/>
                <a:gd name="T10" fmla="*/ 2147483647 w 300"/>
                <a:gd name="T11" fmla="*/ 2147483647 h 336"/>
                <a:gd name="T12" fmla="*/ 2147483647 w 300"/>
                <a:gd name="T13" fmla="*/ 2147483647 h 336"/>
                <a:gd name="T14" fmla="*/ 2147483647 w 300"/>
                <a:gd name="T15" fmla="*/ 2147483647 h 336"/>
                <a:gd name="T16" fmla="*/ 2147483647 w 300"/>
                <a:gd name="T17" fmla="*/ 2147483647 h 336"/>
                <a:gd name="T18" fmla="*/ 2147483647 w 300"/>
                <a:gd name="T19" fmla="*/ 2147483647 h 336"/>
                <a:gd name="T20" fmla="*/ 2147483647 w 300"/>
                <a:gd name="T21" fmla="*/ 2147483647 h 336"/>
                <a:gd name="T22" fmla="*/ 2147483647 w 300"/>
                <a:gd name="T23" fmla="*/ 2147483647 h 336"/>
                <a:gd name="T24" fmla="*/ 2147483647 w 300"/>
                <a:gd name="T25" fmla="*/ 2147483647 h 336"/>
                <a:gd name="T26" fmla="*/ 2147483647 w 300"/>
                <a:gd name="T27" fmla="*/ 2147483647 h 336"/>
                <a:gd name="T28" fmla="*/ 2147483647 w 300"/>
                <a:gd name="T29" fmla="*/ 2147483647 h 336"/>
                <a:gd name="T30" fmla="*/ 2147483647 w 300"/>
                <a:gd name="T31" fmla="*/ 2147483647 h 336"/>
                <a:gd name="T32" fmla="*/ 2147483647 w 300"/>
                <a:gd name="T33" fmla="*/ 2147483647 h 336"/>
                <a:gd name="T34" fmla="*/ 2147483647 w 300"/>
                <a:gd name="T35" fmla="*/ 2147483647 h 336"/>
                <a:gd name="T36" fmla="*/ 2147483647 w 300"/>
                <a:gd name="T37" fmla="*/ 2147483647 h 336"/>
                <a:gd name="T38" fmla="*/ 2147483647 w 300"/>
                <a:gd name="T39" fmla="*/ 2147483647 h 336"/>
                <a:gd name="T40" fmla="*/ 2147483647 w 300"/>
                <a:gd name="T41" fmla="*/ 2147483647 h 336"/>
                <a:gd name="T42" fmla="*/ 2147483647 w 300"/>
                <a:gd name="T43" fmla="*/ 2147483647 h 336"/>
                <a:gd name="T44" fmla="*/ 2147483647 w 300"/>
                <a:gd name="T45" fmla="*/ 2147483647 h 336"/>
                <a:gd name="T46" fmla="*/ 2147483647 w 300"/>
                <a:gd name="T47" fmla="*/ 2147483647 h 336"/>
                <a:gd name="T48" fmla="*/ 2147483647 w 300"/>
                <a:gd name="T49" fmla="*/ 2147483647 h 336"/>
                <a:gd name="T50" fmla="*/ 2147483647 w 300"/>
                <a:gd name="T51" fmla="*/ 2147483647 h 336"/>
                <a:gd name="T52" fmla="*/ 2147483647 w 300"/>
                <a:gd name="T53" fmla="*/ 2147483647 h 336"/>
                <a:gd name="T54" fmla="*/ 2147483647 w 300"/>
                <a:gd name="T55" fmla="*/ 2147483647 h 336"/>
                <a:gd name="T56" fmla="*/ 2147483647 w 300"/>
                <a:gd name="T57" fmla="*/ 2147483647 h 336"/>
                <a:gd name="T58" fmla="*/ 2147483647 w 300"/>
                <a:gd name="T59" fmla="*/ 2147483647 h 336"/>
                <a:gd name="T60" fmla="*/ 2147483647 w 300"/>
                <a:gd name="T61" fmla="*/ 2147483647 h 336"/>
                <a:gd name="T62" fmla="*/ 2147483647 w 300"/>
                <a:gd name="T63" fmla="*/ 2147483647 h 336"/>
                <a:gd name="T64" fmla="*/ 2147483647 w 300"/>
                <a:gd name="T65" fmla="*/ 2147483647 h 336"/>
                <a:gd name="T66" fmla="*/ 2147483647 w 300"/>
                <a:gd name="T67" fmla="*/ 2147483647 h 336"/>
                <a:gd name="T68" fmla="*/ 2147483647 w 300"/>
                <a:gd name="T69" fmla="*/ 2147483647 h 336"/>
                <a:gd name="T70" fmla="*/ 2147483647 w 300"/>
                <a:gd name="T71" fmla="*/ 2147483647 h 336"/>
                <a:gd name="T72" fmla="*/ 2147483647 w 300"/>
                <a:gd name="T73" fmla="*/ 2147483647 h 336"/>
                <a:gd name="T74" fmla="*/ 2147483647 w 300"/>
                <a:gd name="T75" fmla="*/ 2147483647 h 336"/>
                <a:gd name="T76" fmla="*/ 2147483647 w 300"/>
                <a:gd name="T77" fmla="*/ 2147483647 h 336"/>
                <a:gd name="T78" fmla="*/ 2147483647 w 300"/>
                <a:gd name="T79" fmla="*/ 2147483647 h 336"/>
                <a:gd name="T80" fmla="*/ 2147483647 w 300"/>
                <a:gd name="T81" fmla="*/ 2147483647 h 336"/>
                <a:gd name="T82" fmla="*/ 2147483647 w 300"/>
                <a:gd name="T83" fmla="*/ 2147483647 h 336"/>
                <a:gd name="T84" fmla="*/ 2147483647 w 300"/>
                <a:gd name="T85" fmla="*/ 2147483647 h 336"/>
                <a:gd name="T86" fmla="*/ 2147483647 w 300"/>
                <a:gd name="T87" fmla="*/ 2147483647 h 336"/>
                <a:gd name="T88" fmla="*/ 2147483647 w 300"/>
                <a:gd name="T89" fmla="*/ 2147483647 h 336"/>
                <a:gd name="T90" fmla="*/ 2147483647 w 300"/>
                <a:gd name="T91" fmla="*/ 2147483647 h 336"/>
                <a:gd name="T92" fmla="*/ 2147483647 w 300"/>
                <a:gd name="T93" fmla="*/ 2147483647 h 336"/>
                <a:gd name="T94" fmla="*/ 0 w 300"/>
                <a:gd name="T95" fmla="*/ 2147483647 h 3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00"/>
                <a:gd name="T145" fmla="*/ 0 h 336"/>
                <a:gd name="T146" fmla="*/ 300 w 300"/>
                <a:gd name="T147" fmla="*/ 336 h 3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00" h="336">
                  <a:moveTo>
                    <a:pt x="0" y="66"/>
                  </a:moveTo>
                  <a:lnTo>
                    <a:pt x="0" y="66"/>
                  </a:lnTo>
                  <a:lnTo>
                    <a:pt x="0" y="58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2" y="20"/>
                  </a:lnTo>
                  <a:lnTo>
                    <a:pt x="36" y="10"/>
                  </a:lnTo>
                  <a:lnTo>
                    <a:pt x="56" y="4"/>
                  </a:lnTo>
                  <a:lnTo>
                    <a:pt x="74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18" y="14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66" y="70"/>
                  </a:lnTo>
                  <a:lnTo>
                    <a:pt x="180" y="88"/>
                  </a:lnTo>
                  <a:lnTo>
                    <a:pt x="198" y="106"/>
                  </a:lnTo>
                  <a:lnTo>
                    <a:pt x="218" y="122"/>
                  </a:lnTo>
                  <a:lnTo>
                    <a:pt x="240" y="136"/>
                  </a:lnTo>
                  <a:lnTo>
                    <a:pt x="276" y="158"/>
                  </a:lnTo>
                  <a:lnTo>
                    <a:pt x="296" y="166"/>
                  </a:lnTo>
                  <a:lnTo>
                    <a:pt x="300" y="168"/>
                  </a:lnTo>
                  <a:lnTo>
                    <a:pt x="300" y="172"/>
                  </a:lnTo>
                  <a:lnTo>
                    <a:pt x="298" y="176"/>
                  </a:lnTo>
                  <a:lnTo>
                    <a:pt x="294" y="180"/>
                  </a:lnTo>
                  <a:lnTo>
                    <a:pt x="286" y="184"/>
                  </a:lnTo>
                  <a:lnTo>
                    <a:pt x="280" y="186"/>
                  </a:lnTo>
                  <a:lnTo>
                    <a:pt x="270" y="188"/>
                  </a:lnTo>
                  <a:lnTo>
                    <a:pt x="262" y="188"/>
                  </a:lnTo>
                  <a:lnTo>
                    <a:pt x="264" y="194"/>
                  </a:lnTo>
                  <a:lnTo>
                    <a:pt x="266" y="204"/>
                  </a:lnTo>
                  <a:lnTo>
                    <a:pt x="264" y="210"/>
                  </a:lnTo>
                  <a:lnTo>
                    <a:pt x="262" y="212"/>
                  </a:lnTo>
                  <a:lnTo>
                    <a:pt x="254" y="212"/>
                  </a:lnTo>
                  <a:lnTo>
                    <a:pt x="244" y="210"/>
                  </a:lnTo>
                  <a:lnTo>
                    <a:pt x="244" y="216"/>
                  </a:lnTo>
                  <a:lnTo>
                    <a:pt x="244" y="230"/>
                  </a:lnTo>
                  <a:lnTo>
                    <a:pt x="240" y="236"/>
                  </a:lnTo>
                  <a:lnTo>
                    <a:pt x="236" y="240"/>
                  </a:lnTo>
                  <a:lnTo>
                    <a:pt x="230" y="240"/>
                  </a:lnTo>
                  <a:lnTo>
                    <a:pt x="220" y="238"/>
                  </a:lnTo>
                  <a:lnTo>
                    <a:pt x="222" y="244"/>
                  </a:lnTo>
                  <a:lnTo>
                    <a:pt x="222" y="252"/>
                  </a:lnTo>
                  <a:lnTo>
                    <a:pt x="222" y="258"/>
                  </a:lnTo>
                  <a:lnTo>
                    <a:pt x="220" y="264"/>
                  </a:lnTo>
                  <a:lnTo>
                    <a:pt x="216" y="268"/>
                  </a:lnTo>
                  <a:lnTo>
                    <a:pt x="208" y="270"/>
                  </a:lnTo>
                  <a:lnTo>
                    <a:pt x="196" y="266"/>
                  </a:lnTo>
                  <a:lnTo>
                    <a:pt x="196" y="272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88" y="292"/>
                  </a:lnTo>
                  <a:lnTo>
                    <a:pt x="182" y="290"/>
                  </a:lnTo>
                  <a:lnTo>
                    <a:pt x="172" y="282"/>
                  </a:lnTo>
                  <a:lnTo>
                    <a:pt x="172" y="288"/>
                  </a:lnTo>
                  <a:lnTo>
                    <a:pt x="168" y="300"/>
                  </a:lnTo>
                  <a:lnTo>
                    <a:pt x="166" y="306"/>
                  </a:lnTo>
                  <a:lnTo>
                    <a:pt x="160" y="308"/>
                  </a:lnTo>
                  <a:lnTo>
                    <a:pt x="154" y="308"/>
                  </a:lnTo>
                  <a:lnTo>
                    <a:pt x="148" y="302"/>
                  </a:lnTo>
                  <a:lnTo>
                    <a:pt x="146" y="306"/>
                  </a:lnTo>
                  <a:lnTo>
                    <a:pt x="144" y="316"/>
                  </a:lnTo>
                  <a:lnTo>
                    <a:pt x="142" y="320"/>
                  </a:lnTo>
                  <a:lnTo>
                    <a:pt x="136" y="320"/>
                  </a:lnTo>
                  <a:lnTo>
                    <a:pt x="130" y="316"/>
                  </a:lnTo>
                  <a:lnTo>
                    <a:pt x="122" y="306"/>
                  </a:lnTo>
                  <a:lnTo>
                    <a:pt x="124" y="324"/>
                  </a:lnTo>
                  <a:lnTo>
                    <a:pt x="122" y="334"/>
                  </a:lnTo>
                  <a:lnTo>
                    <a:pt x="120" y="336"/>
                  </a:lnTo>
                  <a:lnTo>
                    <a:pt x="118" y="334"/>
                  </a:lnTo>
                  <a:lnTo>
                    <a:pt x="112" y="326"/>
                  </a:lnTo>
                  <a:lnTo>
                    <a:pt x="106" y="314"/>
                  </a:lnTo>
                  <a:lnTo>
                    <a:pt x="94" y="284"/>
                  </a:lnTo>
                  <a:lnTo>
                    <a:pt x="86" y="244"/>
                  </a:lnTo>
                  <a:lnTo>
                    <a:pt x="78" y="202"/>
                  </a:lnTo>
                  <a:lnTo>
                    <a:pt x="72" y="174"/>
                  </a:lnTo>
                  <a:lnTo>
                    <a:pt x="66" y="152"/>
                  </a:lnTo>
                  <a:lnTo>
                    <a:pt x="58" y="132"/>
                  </a:lnTo>
                  <a:lnTo>
                    <a:pt x="50" y="114"/>
                  </a:lnTo>
                  <a:lnTo>
                    <a:pt x="40" y="102"/>
                  </a:lnTo>
                  <a:lnTo>
                    <a:pt x="28" y="92"/>
                  </a:lnTo>
                  <a:lnTo>
                    <a:pt x="14" y="88"/>
                  </a:lnTo>
                  <a:lnTo>
                    <a:pt x="0" y="88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6F7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8" name="Freeform 14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4357688" y="5138738"/>
              <a:ext cx="95250" cy="63500"/>
            </a:xfrm>
            <a:custGeom>
              <a:avLst/>
              <a:gdLst>
                <a:gd name="T0" fmla="*/ 2147483647 w 60"/>
                <a:gd name="T1" fmla="*/ 2147483647 h 40"/>
                <a:gd name="T2" fmla="*/ 2147483647 w 60"/>
                <a:gd name="T3" fmla="*/ 2147483647 h 40"/>
                <a:gd name="T4" fmla="*/ 2147483647 w 60"/>
                <a:gd name="T5" fmla="*/ 2147483647 h 40"/>
                <a:gd name="T6" fmla="*/ 2147483647 w 60"/>
                <a:gd name="T7" fmla="*/ 2147483647 h 40"/>
                <a:gd name="T8" fmla="*/ 2147483647 w 60"/>
                <a:gd name="T9" fmla="*/ 0 h 40"/>
                <a:gd name="T10" fmla="*/ 2147483647 w 60"/>
                <a:gd name="T11" fmla="*/ 0 h 40"/>
                <a:gd name="T12" fmla="*/ 2147483647 w 60"/>
                <a:gd name="T13" fmla="*/ 2147483647 h 40"/>
                <a:gd name="T14" fmla="*/ 2147483647 w 60"/>
                <a:gd name="T15" fmla="*/ 2147483647 h 40"/>
                <a:gd name="T16" fmla="*/ 2147483647 w 60"/>
                <a:gd name="T17" fmla="*/ 2147483647 h 40"/>
                <a:gd name="T18" fmla="*/ 2147483647 w 60"/>
                <a:gd name="T19" fmla="*/ 2147483647 h 40"/>
                <a:gd name="T20" fmla="*/ 2147483647 w 60"/>
                <a:gd name="T21" fmla="*/ 2147483647 h 40"/>
                <a:gd name="T22" fmla="*/ 2147483647 w 60"/>
                <a:gd name="T23" fmla="*/ 2147483647 h 40"/>
                <a:gd name="T24" fmla="*/ 0 w 60"/>
                <a:gd name="T25" fmla="*/ 2147483647 h 40"/>
                <a:gd name="T26" fmla="*/ 0 w 60"/>
                <a:gd name="T27" fmla="*/ 2147483647 h 40"/>
                <a:gd name="T28" fmla="*/ 2147483647 w 60"/>
                <a:gd name="T29" fmla="*/ 2147483647 h 40"/>
                <a:gd name="T30" fmla="*/ 2147483647 w 60"/>
                <a:gd name="T31" fmla="*/ 2147483647 h 40"/>
                <a:gd name="T32" fmla="*/ 2147483647 w 60"/>
                <a:gd name="T33" fmla="*/ 2147483647 h 40"/>
                <a:gd name="T34" fmla="*/ 2147483647 w 60"/>
                <a:gd name="T35" fmla="*/ 2147483647 h 40"/>
                <a:gd name="T36" fmla="*/ 2147483647 w 60"/>
                <a:gd name="T37" fmla="*/ 2147483647 h 40"/>
                <a:gd name="T38" fmla="*/ 2147483647 w 60"/>
                <a:gd name="T39" fmla="*/ 2147483647 h 40"/>
                <a:gd name="T40" fmla="*/ 2147483647 w 60"/>
                <a:gd name="T41" fmla="*/ 2147483647 h 40"/>
                <a:gd name="T42" fmla="*/ 2147483647 w 60"/>
                <a:gd name="T43" fmla="*/ 2147483647 h 40"/>
                <a:gd name="T44" fmla="*/ 2147483647 w 60"/>
                <a:gd name="T45" fmla="*/ 2147483647 h 40"/>
                <a:gd name="T46" fmla="*/ 2147483647 w 60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40"/>
                <a:gd name="T74" fmla="*/ 60 w 60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40">
                  <a:moveTo>
                    <a:pt x="60" y="16"/>
                  </a:moveTo>
                  <a:lnTo>
                    <a:pt x="60" y="16"/>
                  </a:lnTo>
                  <a:lnTo>
                    <a:pt x="50" y="12"/>
                  </a:lnTo>
                  <a:lnTo>
                    <a:pt x="44" y="8"/>
                  </a:lnTo>
                  <a:lnTo>
                    <a:pt x="36" y="0"/>
                  </a:lnTo>
                  <a:lnTo>
                    <a:pt x="30" y="6"/>
                  </a:lnTo>
                  <a:lnTo>
                    <a:pt x="22" y="12"/>
                  </a:lnTo>
                  <a:lnTo>
                    <a:pt x="14" y="16"/>
                  </a:lnTo>
                  <a:lnTo>
                    <a:pt x="8" y="22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48" y="26"/>
                  </a:lnTo>
                  <a:lnTo>
                    <a:pt x="52" y="22"/>
                  </a:lnTo>
                  <a:lnTo>
                    <a:pt x="54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9" name="Freeform 15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4392613" y="5135563"/>
              <a:ext cx="53975" cy="28575"/>
            </a:xfrm>
            <a:custGeom>
              <a:avLst/>
              <a:gdLst>
                <a:gd name="T0" fmla="*/ 0 w 34"/>
                <a:gd name="T1" fmla="*/ 2147483647 h 18"/>
                <a:gd name="T2" fmla="*/ 0 w 34"/>
                <a:gd name="T3" fmla="*/ 2147483647 h 18"/>
                <a:gd name="T4" fmla="*/ 2147483647 w 34"/>
                <a:gd name="T5" fmla="*/ 2147483647 h 18"/>
                <a:gd name="T6" fmla="*/ 2147483647 w 34"/>
                <a:gd name="T7" fmla="*/ 2147483647 h 18"/>
                <a:gd name="T8" fmla="*/ 2147483647 w 34"/>
                <a:gd name="T9" fmla="*/ 2147483647 h 18"/>
                <a:gd name="T10" fmla="*/ 2147483647 w 34"/>
                <a:gd name="T11" fmla="*/ 2147483647 h 18"/>
                <a:gd name="T12" fmla="*/ 2147483647 w 34"/>
                <a:gd name="T13" fmla="*/ 2147483647 h 18"/>
                <a:gd name="T14" fmla="*/ 2147483647 w 34"/>
                <a:gd name="T15" fmla="*/ 2147483647 h 18"/>
                <a:gd name="T16" fmla="*/ 2147483647 w 34"/>
                <a:gd name="T17" fmla="*/ 2147483647 h 18"/>
                <a:gd name="T18" fmla="*/ 2147483647 w 34"/>
                <a:gd name="T19" fmla="*/ 2147483647 h 18"/>
                <a:gd name="T20" fmla="*/ 2147483647 w 34"/>
                <a:gd name="T21" fmla="*/ 2147483647 h 18"/>
                <a:gd name="T22" fmla="*/ 2147483647 w 34"/>
                <a:gd name="T23" fmla="*/ 2147483647 h 18"/>
                <a:gd name="T24" fmla="*/ 2147483647 w 34"/>
                <a:gd name="T25" fmla="*/ 2147483647 h 18"/>
                <a:gd name="T26" fmla="*/ 2147483647 w 34"/>
                <a:gd name="T27" fmla="*/ 0 h 18"/>
                <a:gd name="T28" fmla="*/ 2147483647 w 34"/>
                <a:gd name="T29" fmla="*/ 0 h 18"/>
                <a:gd name="T30" fmla="*/ 2147483647 w 34"/>
                <a:gd name="T31" fmla="*/ 2147483647 h 18"/>
                <a:gd name="T32" fmla="*/ 0 w 34"/>
                <a:gd name="T33" fmla="*/ 2147483647 h 18"/>
                <a:gd name="T34" fmla="*/ 0 w 34"/>
                <a:gd name="T35" fmla="*/ 2147483647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8"/>
                <a:gd name="T56" fmla="*/ 34 w 34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8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4" y="14"/>
                  </a:lnTo>
                  <a:lnTo>
                    <a:pt x="22" y="16"/>
                  </a:lnTo>
                  <a:lnTo>
                    <a:pt x="30" y="18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9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0" name="Freeform 16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475163" y="5116513"/>
              <a:ext cx="47625" cy="25400"/>
            </a:xfrm>
            <a:custGeom>
              <a:avLst/>
              <a:gdLst>
                <a:gd name="T0" fmla="*/ 0 w 30"/>
                <a:gd name="T1" fmla="*/ 2147483647 h 16"/>
                <a:gd name="T2" fmla="*/ 0 w 30"/>
                <a:gd name="T3" fmla="*/ 2147483647 h 16"/>
                <a:gd name="T4" fmla="*/ 2147483647 w 30"/>
                <a:gd name="T5" fmla="*/ 2147483647 h 16"/>
                <a:gd name="T6" fmla="*/ 2147483647 w 30"/>
                <a:gd name="T7" fmla="*/ 2147483647 h 16"/>
                <a:gd name="T8" fmla="*/ 2147483647 w 30"/>
                <a:gd name="T9" fmla="*/ 2147483647 h 16"/>
                <a:gd name="T10" fmla="*/ 2147483647 w 30"/>
                <a:gd name="T11" fmla="*/ 2147483647 h 16"/>
                <a:gd name="T12" fmla="*/ 2147483647 w 30"/>
                <a:gd name="T13" fmla="*/ 2147483647 h 16"/>
                <a:gd name="T14" fmla="*/ 2147483647 w 30"/>
                <a:gd name="T15" fmla="*/ 0 h 16"/>
                <a:gd name="T16" fmla="*/ 2147483647 w 30"/>
                <a:gd name="T17" fmla="*/ 0 h 16"/>
                <a:gd name="T18" fmla="*/ 2147483647 w 30"/>
                <a:gd name="T19" fmla="*/ 2147483647 h 16"/>
                <a:gd name="T20" fmla="*/ 2147483647 w 30"/>
                <a:gd name="T21" fmla="*/ 2147483647 h 16"/>
                <a:gd name="T22" fmla="*/ 2147483647 w 30"/>
                <a:gd name="T23" fmla="*/ 2147483647 h 16"/>
                <a:gd name="T24" fmla="*/ 2147483647 w 30"/>
                <a:gd name="T25" fmla="*/ 2147483647 h 16"/>
                <a:gd name="T26" fmla="*/ 2147483647 w 30"/>
                <a:gd name="T27" fmla="*/ 2147483647 h 16"/>
                <a:gd name="T28" fmla="*/ 0 w 30"/>
                <a:gd name="T29" fmla="*/ 2147483647 h 16"/>
                <a:gd name="T30" fmla="*/ 0 w 30"/>
                <a:gd name="T31" fmla="*/ 2147483647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"/>
                <a:gd name="T49" fmla="*/ 0 h 16"/>
                <a:gd name="T50" fmla="*/ 30 w 30"/>
                <a:gd name="T51" fmla="*/ 16 h 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" h="16">
                  <a:moveTo>
                    <a:pt x="0" y="4"/>
                  </a:moveTo>
                  <a:lnTo>
                    <a:pt x="0" y="4"/>
                  </a:lnTo>
                  <a:lnTo>
                    <a:pt x="2" y="8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8" y="14"/>
                  </a:lnTo>
                  <a:lnTo>
                    <a:pt x="24" y="1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2" y="8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1" name="Freeform 17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4589463" y="5326063"/>
              <a:ext cx="47625" cy="76200"/>
            </a:xfrm>
            <a:custGeom>
              <a:avLst/>
              <a:gdLst>
                <a:gd name="T0" fmla="*/ 2147483647 w 30"/>
                <a:gd name="T1" fmla="*/ 0 h 48"/>
                <a:gd name="T2" fmla="*/ 2147483647 w 30"/>
                <a:gd name="T3" fmla="*/ 0 h 48"/>
                <a:gd name="T4" fmla="*/ 2147483647 w 30"/>
                <a:gd name="T5" fmla="*/ 2147483647 h 48"/>
                <a:gd name="T6" fmla="*/ 2147483647 w 30"/>
                <a:gd name="T7" fmla="*/ 2147483647 h 48"/>
                <a:gd name="T8" fmla="*/ 2147483647 w 30"/>
                <a:gd name="T9" fmla="*/ 2147483647 h 48"/>
                <a:gd name="T10" fmla="*/ 2147483647 w 30"/>
                <a:gd name="T11" fmla="*/ 2147483647 h 48"/>
                <a:gd name="T12" fmla="*/ 2147483647 w 30"/>
                <a:gd name="T13" fmla="*/ 2147483647 h 48"/>
                <a:gd name="T14" fmla="*/ 2147483647 w 30"/>
                <a:gd name="T15" fmla="*/ 2147483647 h 48"/>
                <a:gd name="T16" fmla="*/ 2147483647 w 30"/>
                <a:gd name="T17" fmla="*/ 2147483647 h 48"/>
                <a:gd name="T18" fmla="*/ 2147483647 w 30"/>
                <a:gd name="T19" fmla="*/ 2147483647 h 48"/>
                <a:gd name="T20" fmla="*/ 2147483647 w 30"/>
                <a:gd name="T21" fmla="*/ 2147483647 h 48"/>
                <a:gd name="T22" fmla="*/ 0 w 30"/>
                <a:gd name="T23" fmla="*/ 2147483647 h 48"/>
                <a:gd name="T24" fmla="*/ 0 w 30"/>
                <a:gd name="T25" fmla="*/ 2147483647 h 48"/>
                <a:gd name="T26" fmla="*/ 2147483647 w 30"/>
                <a:gd name="T27" fmla="*/ 2147483647 h 48"/>
                <a:gd name="T28" fmla="*/ 2147483647 w 30"/>
                <a:gd name="T29" fmla="*/ 2147483647 h 48"/>
                <a:gd name="T30" fmla="*/ 2147483647 w 30"/>
                <a:gd name="T31" fmla="*/ 2147483647 h 48"/>
                <a:gd name="T32" fmla="*/ 2147483647 w 30"/>
                <a:gd name="T33" fmla="*/ 2147483647 h 48"/>
                <a:gd name="T34" fmla="*/ 2147483647 w 30"/>
                <a:gd name="T35" fmla="*/ 2147483647 h 48"/>
                <a:gd name="T36" fmla="*/ 2147483647 w 30"/>
                <a:gd name="T37" fmla="*/ 2147483647 h 48"/>
                <a:gd name="T38" fmla="*/ 2147483647 w 30"/>
                <a:gd name="T39" fmla="*/ 2147483647 h 48"/>
                <a:gd name="T40" fmla="*/ 2147483647 w 30"/>
                <a:gd name="T41" fmla="*/ 2147483647 h 48"/>
                <a:gd name="T42" fmla="*/ 2147483647 w 30"/>
                <a:gd name="T43" fmla="*/ 0 h 48"/>
                <a:gd name="T44" fmla="*/ 2147483647 w 30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48"/>
                <a:gd name="T71" fmla="*/ 30 w 30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48">
                  <a:moveTo>
                    <a:pt x="22" y="0"/>
                  </a:moveTo>
                  <a:lnTo>
                    <a:pt x="22" y="0"/>
                  </a:lnTo>
                  <a:lnTo>
                    <a:pt x="28" y="24"/>
                  </a:lnTo>
                  <a:lnTo>
                    <a:pt x="30" y="40"/>
                  </a:lnTo>
                  <a:lnTo>
                    <a:pt x="30" y="46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2" y="46"/>
                  </a:lnTo>
                  <a:lnTo>
                    <a:pt x="18" y="42"/>
                  </a:lnTo>
                  <a:lnTo>
                    <a:pt x="8" y="32"/>
                  </a:lnTo>
                  <a:lnTo>
                    <a:pt x="0" y="16"/>
                  </a:lnTo>
                  <a:lnTo>
                    <a:pt x="8" y="26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1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79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2" name="Freeform 18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652963" y="5370513"/>
              <a:ext cx="47625" cy="76200"/>
            </a:xfrm>
            <a:custGeom>
              <a:avLst/>
              <a:gdLst>
                <a:gd name="T0" fmla="*/ 2147483647 w 30"/>
                <a:gd name="T1" fmla="*/ 0 h 48"/>
                <a:gd name="T2" fmla="*/ 2147483647 w 30"/>
                <a:gd name="T3" fmla="*/ 0 h 48"/>
                <a:gd name="T4" fmla="*/ 2147483647 w 30"/>
                <a:gd name="T5" fmla="*/ 2147483647 h 48"/>
                <a:gd name="T6" fmla="*/ 2147483647 w 30"/>
                <a:gd name="T7" fmla="*/ 2147483647 h 48"/>
                <a:gd name="T8" fmla="*/ 2147483647 w 30"/>
                <a:gd name="T9" fmla="*/ 2147483647 h 48"/>
                <a:gd name="T10" fmla="*/ 2147483647 w 30"/>
                <a:gd name="T11" fmla="*/ 2147483647 h 48"/>
                <a:gd name="T12" fmla="*/ 2147483647 w 30"/>
                <a:gd name="T13" fmla="*/ 2147483647 h 48"/>
                <a:gd name="T14" fmla="*/ 2147483647 w 30"/>
                <a:gd name="T15" fmla="*/ 2147483647 h 48"/>
                <a:gd name="T16" fmla="*/ 2147483647 w 30"/>
                <a:gd name="T17" fmla="*/ 2147483647 h 48"/>
                <a:gd name="T18" fmla="*/ 2147483647 w 30"/>
                <a:gd name="T19" fmla="*/ 2147483647 h 48"/>
                <a:gd name="T20" fmla="*/ 2147483647 w 30"/>
                <a:gd name="T21" fmla="*/ 2147483647 h 48"/>
                <a:gd name="T22" fmla="*/ 0 w 30"/>
                <a:gd name="T23" fmla="*/ 2147483647 h 48"/>
                <a:gd name="T24" fmla="*/ 0 w 30"/>
                <a:gd name="T25" fmla="*/ 2147483647 h 48"/>
                <a:gd name="T26" fmla="*/ 2147483647 w 30"/>
                <a:gd name="T27" fmla="*/ 2147483647 h 48"/>
                <a:gd name="T28" fmla="*/ 2147483647 w 30"/>
                <a:gd name="T29" fmla="*/ 2147483647 h 48"/>
                <a:gd name="T30" fmla="*/ 2147483647 w 30"/>
                <a:gd name="T31" fmla="*/ 2147483647 h 48"/>
                <a:gd name="T32" fmla="*/ 2147483647 w 30"/>
                <a:gd name="T33" fmla="*/ 2147483647 h 48"/>
                <a:gd name="T34" fmla="*/ 2147483647 w 30"/>
                <a:gd name="T35" fmla="*/ 2147483647 h 48"/>
                <a:gd name="T36" fmla="*/ 2147483647 w 30"/>
                <a:gd name="T37" fmla="*/ 2147483647 h 48"/>
                <a:gd name="T38" fmla="*/ 2147483647 w 30"/>
                <a:gd name="T39" fmla="*/ 2147483647 h 48"/>
                <a:gd name="T40" fmla="*/ 2147483647 w 30"/>
                <a:gd name="T41" fmla="*/ 2147483647 h 48"/>
                <a:gd name="T42" fmla="*/ 2147483647 w 30"/>
                <a:gd name="T43" fmla="*/ 0 h 48"/>
                <a:gd name="T44" fmla="*/ 2147483647 w 30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48"/>
                <a:gd name="T71" fmla="*/ 30 w 30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48">
                  <a:moveTo>
                    <a:pt x="22" y="0"/>
                  </a:moveTo>
                  <a:lnTo>
                    <a:pt x="22" y="0"/>
                  </a:lnTo>
                  <a:lnTo>
                    <a:pt x="28" y="24"/>
                  </a:lnTo>
                  <a:lnTo>
                    <a:pt x="30" y="40"/>
                  </a:lnTo>
                  <a:lnTo>
                    <a:pt x="30" y="46"/>
                  </a:lnTo>
                  <a:lnTo>
                    <a:pt x="28" y="46"/>
                  </a:lnTo>
                  <a:lnTo>
                    <a:pt x="26" y="48"/>
                  </a:lnTo>
                  <a:lnTo>
                    <a:pt x="22" y="46"/>
                  </a:lnTo>
                  <a:lnTo>
                    <a:pt x="18" y="42"/>
                  </a:lnTo>
                  <a:lnTo>
                    <a:pt x="8" y="32"/>
                  </a:lnTo>
                  <a:lnTo>
                    <a:pt x="0" y="16"/>
                  </a:lnTo>
                  <a:lnTo>
                    <a:pt x="8" y="26"/>
                  </a:lnTo>
                  <a:lnTo>
                    <a:pt x="16" y="30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79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3" name="Freeform 19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4637088" y="5284788"/>
              <a:ext cx="50800" cy="76200"/>
            </a:xfrm>
            <a:custGeom>
              <a:avLst/>
              <a:gdLst>
                <a:gd name="T0" fmla="*/ 2147483647 w 32"/>
                <a:gd name="T1" fmla="*/ 0 h 48"/>
                <a:gd name="T2" fmla="*/ 2147483647 w 32"/>
                <a:gd name="T3" fmla="*/ 0 h 48"/>
                <a:gd name="T4" fmla="*/ 2147483647 w 32"/>
                <a:gd name="T5" fmla="*/ 2147483647 h 48"/>
                <a:gd name="T6" fmla="*/ 2147483647 w 32"/>
                <a:gd name="T7" fmla="*/ 2147483647 h 48"/>
                <a:gd name="T8" fmla="*/ 2147483647 w 32"/>
                <a:gd name="T9" fmla="*/ 2147483647 h 48"/>
                <a:gd name="T10" fmla="*/ 2147483647 w 32"/>
                <a:gd name="T11" fmla="*/ 2147483647 h 48"/>
                <a:gd name="T12" fmla="*/ 2147483647 w 32"/>
                <a:gd name="T13" fmla="*/ 2147483647 h 48"/>
                <a:gd name="T14" fmla="*/ 2147483647 w 32"/>
                <a:gd name="T15" fmla="*/ 2147483647 h 48"/>
                <a:gd name="T16" fmla="*/ 2147483647 w 32"/>
                <a:gd name="T17" fmla="*/ 2147483647 h 48"/>
                <a:gd name="T18" fmla="*/ 2147483647 w 32"/>
                <a:gd name="T19" fmla="*/ 2147483647 h 48"/>
                <a:gd name="T20" fmla="*/ 2147483647 w 32"/>
                <a:gd name="T21" fmla="*/ 2147483647 h 48"/>
                <a:gd name="T22" fmla="*/ 0 w 32"/>
                <a:gd name="T23" fmla="*/ 2147483647 h 48"/>
                <a:gd name="T24" fmla="*/ 0 w 32"/>
                <a:gd name="T25" fmla="*/ 2147483647 h 48"/>
                <a:gd name="T26" fmla="*/ 2147483647 w 32"/>
                <a:gd name="T27" fmla="*/ 2147483647 h 48"/>
                <a:gd name="T28" fmla="*/ 2147483647 w 32"/>
                <a:gd name="T29" fmla="*/ 2147483647 h 48"/>
                <a:gd name="T30" fmla="*/ 2147483647 w 32"/>
                <a:gd name="T31" fmla="*/ 2147483647 h 48"/>
                <a:gd name="T32" fmla="*/ 2147483647 w 32"/>
                <a:gd name="T33" fmla="*/ 2147483647 h 48"/>
                <a:gd name="T34" fmla="*/ 2147483647 w 32"/>
                <a:gd name="T35" fmla="*/ 2147483647 h 48"/>
                <a:gd name="T36" fmla="*/ 2147483647 w 32"/>
                <a:gd name="T37" fmla="*/ 2147483647 h 48"/>
                <a:gd name="T38" fmla="*/ 2147483647 w 32"/>
                <a:gd name="T39" fmla="*/ 2147483647 h 48"/>
                <a:gd name="T40" fmla="*/ 2147483647 w 32"/>
                <a:gd name="T41" fmla="*/ 2147483647 h 48"/>
                <a:gd name="T42" fmla="*/ 2147483647 w 32"/>
                <a:gd name="T43" fmla="*/ 0 h 48"/>
                <a:gd name="T44" fmla="*/ 2147483647 w 32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"/>
                <a:gd name="T70" fmla="*/ 0 h 48"/>
                <a:gd name="T71" fmla="*/ 32 w 32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" h="48">
                  <a:moveTo>
                    <a:pt x="22" y="0"/>
                  </a:moveTo>
                  <a:lnTo>
                    <a:pt x="22" y="0"/>
                  </a:lnTo>
                  <a:lnTo>
                    <a:pt x="30" y="24"/>
                  </a:lnTo>
                  <a:lnTo>
                    <a:pt x="32" y="42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28" y="48"/>
                  </a:lnTo>
                  <a:lnTo>
                    <a:pt x="24" y="46"/>
                  </a:lnTo>
                  <a:lnTo>
                    <a:pt x="18" y="44"/>
                  </a:lnTo>
                  <a:lnTo>
                    <a:pt x="10" y="32"/>
                  </a:lnTo>
                  <a:lnTo>
                    <a:pt x="0" y="18"/>
                  </a:lnTo>
                  <a:lnTo>
                    <a:pt x="10" y="26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1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79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4" name="Freeform 20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583113" y="5237163"/>
              <a:ext cx="50800" cy="76200"/>
            </a:xfrm>
            <a:custGeom>
              <a:avLst/>
              <a:gdLst>
                <a:gd name="T0" fmla="*/ 2147483647 w 32"/>
                <a:gd name="T1" fmla="*/ 0 h 48"/>
                <a:gd name="T2" fmla="*/ 2147483647 w 32"/>
                <a:gd name="T3" fmla="*/ 0 h 48"/>
                <a:gd name="T4" fmla="*/ 2147483647 w 32"/>
                <a:gd name="T5" fmla="*/ 2147483647 h 48"/>
                <a:gd name="T6" fmla="*/ 2147483647 w 32"/>
                <a:gd name="T7" fmla="*/ 2147483647 h 48"/>
                <a:gd name="T8" fmla="*/ 2147483647 w 32"/>
                <a:gd name="T9" fmla="*/ 2147483647 h 48"/>
                <a:gd name="T10" fmla="*/ 2147483647 w 32"/>
                <a:gd name="T11" fmla="*/ 2147483647 h 48"/>
                <a:gd name="T12" fmla="*/ 2147483647 w 32"/>
                <a:gd name="T13" fmla="*/ 2147483647 h 48"/>
                <a:gd name="T14" fmla="*/ 2147483647 w 32"/>
                <a:gd name="T15" fmla="*/ 2147483647 h 48"/>
                <a:gd name="T16" fmla="*/ 2147483647 w 32"/>
                <a:gd name="T17" fmla="*/ 2147483647 h 48"/>
                <a:gd name="T18" fmla="*/ 2147483647 w 32"/>
                <a:gd name="T19" fmla="*/ 2147483647 h 48"/>
                <a:gd name="T20" fmla="*/ 2147483647 w 32"/>
                <a:gd name="T21" fmla="*/ 2147483647 h 48"/>
                <a:gd name="T22" fmla="*/ 0 w 32"/>
                <a:gd name="T23" fmla="*/ 2147483647 h 48"/>
                <a:gd name="T24" fmla="*/ 0 w 32"/>
                <a:gd name="T25" fmla="*/ 2147483647 h 48"/>
                <a:gd name="T26" fmla="*/ 2147483647 w 32"/>
                <a:gd name="T27" fmla="*/ 2147483647 h 48"/>
                <a:gd name="T28" fmla="*/ 2147483647 w 32"/>
                <a:gd name="T29" fmla="*/ 2147483647 h 48"/>
                <a:gd name="T30" fmla="*/ 2147483647 w 32"/>
                <a:gd name="T31" fmla="*/ 2147483647 h 48"/>
                <a:gd name="T32" fmla="*/ 2147483647 w 32"/>
                <a:gd name="T33" fmla="*/ 2147483647 h 48"/>
                <a:gd name="T34" fmla="*/ 2147483647 w 32"/>
                <a:gd name="T35" fmla="*/ 2147483647 h 48"/>
                <a:gd name="T36" fmla="*/ 2147483647 w 32"/>
                <a:gd name="T37" fmla="*/ 2147483647 h 48"/>
                <a:gd name="T38" fmla="*/ 2147483647 w 32"/>
                <a:gd name="T39" fmla="*/ 2147483647 h 48"/>
                <a:gd name="T40" fmla="*/ 2147483647 w 32"/>
                <a:gd name="T41" fmla="*/ 2147483647 h 48"/>
                <a:gd name="T42" fmla="*/ 2147483647 w 32"/>
                <a:gd name="T43" fmla="*/ 0 h 48"/>
                <a:gd name="T44" fmla="*/ 2147483647 w 32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"/>
                <a:gd name="T70" fmla="*/ 0 h 48"/>
                <a:gd name="T71" fmla="*/ 32 w 32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" h="48">
                  <a:moveTo>
                    <a:pt x="22" y="0"/>
                  </a:moveTo>
                  <a:lnTo>
                    <a:pt x="22" y="0"/>
                  </a:lnTo>
                  <a:lnTo>
                    <a:pt x="28" y="24"/>
                  </a:lnTo>
                  <a:lnTo>
                    <a:pt x="32" y="42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28" y="48"/>
                  </a:lnTo>
                  <a:lnTo>
                    <a:pt x="22" y="46"/>
                  </a:lnTo>
                  <a:lnTo>
                    <a:pt x="18" y="42"/>
                  </a:lnTo>
                  <a:lnTo>
                    <a:pt x="10" y="32"/>
                  </a:lnTo>
                  <a:lnTo>
                    <a:pt x="0" y="18"/>
                  </a:lnTo>
                  <a:lnTo>
                    <a:pt x="8" y="26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4" y="28"/>
                  </a:lnTo>
                  <a:lnTo>
                    <a:pt x="24" y="1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79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5" name="Freeform 21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4706938" y="5326063"/>
              <a:ext cx="47625" cy="76200"/>
            </a:xfrm>
            <a:custGeom>
              <a:avLst/>
              <a:gdLst>
                <a:gd name="T0" fmla="*/ 2147483647 w 30"/>
                <a:gd name="T1" fmla="*/ 0 h 48"/>
                <a:gd name="T2" fmla="*/ 2147483647 w 30"/>
                <a:gd name="T3" fmla="*/ 0 h 48"/>
                <a:gd name="T4" fmla="*/ 2147483647 w 30"/>
                <a:gd name="T5" fmla="*/ 2147483647 h 48"/>
                <a:gd name="T6" fmla="*/ 2147483647 w 30"/>
                <a:gd name="T7" fmla="*/ 2147483647 h 48"/>
                <a:gd name="T8" fmla="*/ 2147483647 w 30"/>
                <a:gd name="T9" fmla="*/ 2147483647 h 48"/>
                <a:gd name="T10" fmla="*/ 2147483647 w 30"/>
                <a:gd name="T11" fmla="*/ 2147483647 h 48"/>
                <a:gd name="T12" fmla="*/ 2147483647 w 30"/>
                <a:gd name="T13" fmla="*/ 2147483647 h 48"/>
                <a:gd name="T14" fmla="*/ 2147483647 w 30"/>
                <a:gd name="T15" fmla="*/ 2147483647 h 48"/>
                <a:gd name="T16" fmla="*/ 2147483647 w 30"/>
                <a:gd name="T17" fmla="*/ 2147483647 h 48"/>
                <a:gd name="T18" fmla="*/ 2147483647 w 30"/>
                <a:gd name="T19" fmla="*/ 2147483647 h 48"/>
                <a:gd name="T20" fmla="*/ 2147483647 w 30"/>
                <a:gd name="T21" fmla="*/ 2147483647 h 48"/>
                <a:gd name="T22" fmla="*/ 0 w 30"/>
                <a:gd name="T23" fmla="*/ 2147483647 h 48"/>
                <a:gd name="T24" fmla="*/ 0 w 30"/>
                <a:gd name="T25" fmla="*/ 2147483647 h 48"/>
                <a:gd name="T26" fmla="*/ 2147483647 w 30"/>
                <a:gd name="T27" fmla="*/ 2147483647 h 48"/>
                <a:gd name="T28" fmla="*/ 2147483647 w 30"/>
                <a:gd name="T29" fmla="*/ 2147483647 h 48"/>
                <a:gd name="T30" fmla="*/ 2147483647 w 30"/>
                <a:gd name="T31" fmla="*/ 2147483647 h 48"/>
                <a:gd name="T32" fmla="*/ 2147483647 w 30"/>
                <a:gd name="T33" fmla="*/ 2147483647 h 48"/>
                <a:gd name="T34" fmla="*/ 2147483647 w 30"/>
                <a:gd name="T35" fmla="*/ 2147483647 h 48"/>
                <a:gd name="T36" fmla="*/ 2147483647 w 30"/>
                <a:gd name="T37" fmla="*/ 2147483647 h 48"/>
                <a:gd name="T38" fmla="*/ 2147483647 w 30"/>
                <a:gd name="T39" fmla="*/ 2147483647 h 48"/>
                <a:gd name="T40" fmla="*/ 2147483647 w 30"/>
                <a:gd name="T41" fmla="*/ 2147483647 h 48"/>
                <a:gd name="T42" fmla="*/ 2147483647 w 30"/>
                <a:gd name="T43" fmla="*/ 0 h 48"/>
                <a:gd name="T44" fmla="*/ 2147483647 w 30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48"/>
                <a:gd name="T71" fmla="*/ 30 w 30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48">
                  <a:moveTo>
                    <a:pt x="22" y="0"/>
                  </a:moveTo>
                  <a:lnTo>
                    <a:pt x="22" y="0"/>
                  </a:lnTo>
                  <a:lnTo>
                    <a:pt x="28" y="26"/>
                  </a:lnTo>
                  <a:lnTo>
                    <a:pt x="30" y="42"/>
                  </a:lnTo>
                  <a:lnTo>
                    <a:pt x="30" y="46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2" y="48"/>
                  </a:lnTo>
                  <a:lnTo>
                    <a:pt x="18" y="44"/>
                  </a:lnTo>
                  <a:lnTo>
                    <a:pt x="10" y="32"/>
                  </a:lnTo>
                  <a:lnTo>
                    <a:pt x="0" y="18"/>
                  </a:lnTo>
                  <a:lnTo>
                    <a:pt x="8" y="26"/>
                  </a:lnTo>
                  <a:lnTo>
                    <a:pt x="16" y="32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4" y="28"/>
                  </a:lnTo>
                  <a:lnTo>
                    <a:pt x="24" y="1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79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6" name="Freeform 22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656138" y="5240338"/>
              <a:ext cx="50800" cy="76200"/>
            </a:xfrm>
            <a:custGeom>
              <a:avLst/>
              <a:gdLst>
                <a:gd name="T0" fmla="*/ 2147483647 w 32"/>
                <a:gd name="T1" fmla="*/ 0 h 48"/>
                <a:gd name="T2" fmla="*/ 2147483647 w 32"/>
                <a:gd name="T3" fmla="*/ 0 h 48"/>
                <a:gd name="T4" fmla="*/ 2147483647 w 32"/>
                <a:gd name="T5" fmla="*/ 2147483647 h 48"/>
                <a:gd name="T6" fmla="*/ 2147483647 w 32"/>
                <a:gd name="T7" fmla="*/ 2147483647 h 48"/>
                <a:gd name="T8" fmla="*/ 2147483647 w 32"/>
                <a:gd name="T9" fmla="*/ 2147483647 h 48"/>
                <a:gd name="T10" fmla="*/ 2147483647 w 32"/>
                <a:gd name="T11" fmla="*/ 2147483647 h 48"/>
                <a:gd name="T12" fmla="*/ 2147483647 w 32"/>
                <a:gd name="T13" fmla="*/ 2147483647 h 48"/>
                <a:gd name="T14" fmla="*/ 2147483647 w 32"/>
                <a:gd name="T15" fmla="*/ 2147483647 h 48"/>
                <a:gd name="T16" fmla="*/ 2147483647 w 32"/>
                <a:gd name="T17" fmla="*/ 2147483647 h 48"/>
                <a:gd name="T18" fmla="*/ 2147483647 w 32"/>
                <a:gd name="T19" fmla="*/ 2147483647 h 48"/>
                <a:gd name="T20" fmla="*/ 2147483647 w 32"/>
                <a:gd name="T21" fmla="*/ 2147483647 h 48"/>
                <a:gd name="T22" fmla="*/ 0 w 32"/>
                <a:gd name="T23" fmla="*/ 2147483647 h 48"/>
                <a:gd name="T24" fmla="*/ 0 w 32"/>
                <a:gd name="T25" fmla="*/ 2147483647 h 48"/>
                <a:gd name="T26" fmla="*/ 2147483647 w 32"/>
                <a:gd name="T27" fmla="*/ 2147483647 h 48"/>
                <a:gd name="T28" fmla="*/ 2147483647 w 32"/>
                <a:gd name="T29" fmla="*/ 2147483647 h 48"/>
                <a:gd name="T30" fmla="*/ 2147483647 w 32"/>
                <a:gd name="T31" fmla="*/ 2147483647 h 48"/>
                <a:gd name="T32" fmla="*/ 2147483647 w 32"/>
                <a:gd name="T33" fmla="*/ 2147483647 h 48"/>
                <a:gd name="T34" fmla="*/ 2147483647 w 32"/>
                <a:gd name="T35" fmla="*/ 2147483647 h 48"/>
                <a:gd name="T36" fmla="*/ 2147483647 w 32"/>
                <a:gd name="T37" fmla="*/ 2147483647 h 48"/>
                <a:gd name="T38" fmla="*/ 2147483647 w 32"/>
                <a:gd name="T39" fmla="*/ 2147483647 h 48"/>
                <a:gd name="T40" fmla="*/ 2147483647 w 32"/>
                <a:gd name="T41" fmla="*/ 2147483647 h 48"/>
                <a:gd name="T42" fmla="*/ 2147483647 w 32"/>
                <a:gd name="T43" fmla="*/ 0 h 48"/>
                <a:gd name="T44" fmla="*/ 2147483647 w 32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"/>
                <a:gd name="T70" fmla="*/ 0 h 48"/>
                <a:gd name="T71" fmla="*/ 32 w 32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" h="48">
                  <a:moveTo>
                    <a:pt x="22" y="0"/>
                  </a:moveTo>
                  <a:lnTo>
                    <a:pt x="22" y="0"/>
                  </a:lnTo>
                  <a:lnTo>
                    <a:pt x="30" y="24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28" y="48"/>
                  </a:lnTo>
                  <a:lnTo>
                    <a:pt x="24" y="46"/>
                  </a:lnTo>
                  <a:lnTo>
                    <a:pt x="18" y="44"/>
                  </a:lnTo>
                  <a:lnTo>
                    <a:pt x="10" y="32"/>
                  </a:lnTo>
                  <a:lnTo>
                    <a:pt x="0" y="18"/>
                  </a:lnTo>
                  <a:lnTo>
                    <a:pt x="10" y="26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1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79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7" name="Freeform 23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535488" y="5303838"/>
              <a:ext cx="31750" cy="50800"/>
            </a:xfrm>
            <a:custGeom>
              <a:avLst/>
              <a:gdLst>
                <a:gd name="T0" fmla="*/ 0 w 20"/>
                <a:gd name="T1" fmla="*/ 2147483647 h 32"/>
                <a:gd name="T2" fmla="*/ 0 w 20"/>
                <a:gd name="T3" fmla="*/ 2147483647 h 32"/>
                <a:gd name="T4" fmla="*/ 2147483647 w 20"/>
                <a:gd name="T5" fmla="*/ 2147483647 h 32"/>
                <a:gd name="T6" fmla="*/ 2147483647 w 20"/>
                <a:gd name="T7" fmla="*/ 2147483647 h 32"/>
                <a:gd name="T8" fmla="*/ 2147483647 w 20"/>
                <a:gd name="T9" fmla="*/ 2147483647 h 32"/>
                <a:gd name="T10" fmla="*/ 2147483647 w 20"/>
                <a:gd name="T11" fmla="*/ 2147483647 h 32"/>
                <a:gd name="T12" fmla="*/ 2147483647 w 20"/>
                <a:gd name="T13" fmla="*/ 2147483647 h 32"/>
                <a:gd name="T14" fmla="*/ 2147483647 w 20"/>
                <a:gd name="T15" fmla="*/ 2147483647 h 32"/>
                <a:gd name="T16" fmla="*/ 2147483647 w 20"/>
                <a:gd name="T17" fmla="*/ 0 h 32"/>
                <a:gd name="T18" fmla="*/ 2147483647 w 20"/>
                <a:gd name="T19" fmla="*/ 0 h 32"/>
                <a:gd name="T20" fmla="*/ 2147483647 w 20"/>
                <a:gd name="T21" fmla="*/ 2147483647 h 32"/>
                <a:gd name="T22" fmla="*/ 2147483647 w 20"/>
                <a:gd name="T23" fmla="*/ 2147483647 h 32"/>
                <a:gd name="T24" fmla="*/ 2147483647 w 20"/>
                <a:gd name="T25" fmla="*/ 2147483647 h 32"/>
                <a:gd name="T26" fmla="*/ 2147483647 w 20"/>
                <a:gd name="T27" fmla="*/ 2147483647 h 32"/>
                <a:gd name="T28" fmla="*/ 2147483647 w 20"/>
                <a:gd name="T29" fmla="*/ 2147483647 h 32"/>
                <a:gd name="T30" fmla="*/ 0 w 20"/>
                <a:gd name="T31" fmla="*/ 2147483647 h 32"/>
                <a:gd name="T32" fmla="*/ 0 w 20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32"/>
                <a:gd name="T53" fmla="*/ 20 w 20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32">
                  <a:moveTo>
                    <a:pt x="0" y="2"/>
                  </a:moveTo>
                  <a:lnTo>
                    <a:pt x="0" y="2"/>
                  </a:lnTo>
                  <a:lnTo>
                    <a:pt x="4" y="10"/>
                  </a:lnTo>
                  <a:lnTo>
                    <a:pt x="10" y="26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20" y="20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8" name="Freeform 24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4567238" y="5373688"/>
              <a:ext cx="31750" cy="50800"/>
            </a:xfrm>
            <a:custGeom>
              <a:avLst/>
              <a:gdLst>
                <a:gd name="T0" fmla="*/ 0 w 20"/>
                <a:gd name="T1" fmla="*/ 2147483647 h 32"/>
                <a:gd name="T2" fmla="*/ 0 w 20"/>
                <a:gd name="T3" fmla="*/ 2147483647 h 32"/>
                <a:gd name="T4" fmla="*/ 2147483647 w 20"/>
                <a:gd name="T5" fmla="*/ 2147483647 h 32"/>
                <a:gd name="T6" fmla="*/ 2147483647 w 20"/>
                <a:gd name="T7" fmla="*/ 2147483647 h 32"/>
                <a:gd name="T8" fmla="*/ 2147483647 w 20"/>
                <a:gd name="T9" fmla="*/ 2147483647 h 32"/>
                <a:gd name="T10" fmla="*/ 2147483647 w 20"/>
                <a:gd name="T11" fmla="*/ 2147483647 h 32"/>
                <a:gd name="T12" fmla="*/ 2147483647 w 20"/>
                <a:gd name="T13" fmla="*/ 2147483647 h 32"/>
                <a:gd name="T14" fmla="*/ 2147483647 w 20"/>
                <a:gd name="T15" fmla="*/ 2147483647 h 32"/>
                <a:gd name="T16" fmla="*/ 2147483647 w 20"/>
                <a:gd name="T17" fmla="*/ 0 h 32"/>
                <a:gd name="T18" fmla="*/ 2147483647 w 20"/>
                <a:gd name="T19" fmla="*/ 0 h 32"/>
                <a:gd name="T20" fmla="*/ 2147483647 w 20"/>
                <a:gd name="T21" fmla="*/ 2147483647 h 32"/>
                <a:gd name="T22" fmla="*/ 2147483647 w 20"/>
                <a:gd name="T23" fmla="*/ 2147483647 h 32"/>
                <a:gd name="T24" fmla="*/ 2147483647 w 20"/>
                <a:gd name="T25" fmla="*/ 2147483647 h 32"/>
                <a:gd name="T26" fmla="*/ 2147483647 w 20"/>
                <a:gd name="T27" fmla="*/ 2147483647 h 32"/>
                <a:gd name="T28" fmla="*/ 2147483647 w 20"/>
                <a:gd name="T29" fmla="*/ 2147483647 h 32"/>
                <a:gd name="T30" fmla="*/ 0 w 20"/>
                <a:gd name="T31" fmla="*/ 2147483647 h 32"/>
                <a:gd name="T32" fmla="*/ 0 w 20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32"/>
                <a:gd name="T53" fmla="*/ 20 w 20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32">
                  <a:moveTo>
                    <a:pt x="0" y="2"/>
                  </a:moveTo>
                  <a:lnTo>
                    <a:pt x="0" y="2"/>
                  </a:lnTo>
                  <a:lnTo>
                    <a:pt x="4" y="12"/>
                  </a:lnTo>
                  <a:lnTo>
                    <a:pt x="10" y="28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20" y="20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18" y="16"/>
                  </a:lnTo>
                  <a:lnTo>
                    <a:pt x="16" y="20"/>
                  </a:lnTo>
                  <a:lnTo>
                    <a:pt x="12" y="18"/>
                  </a:lnTo>
                  <a:lnTo>
                    <a:pt x="6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9" name="Freeform 25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4554538" y="5440363"/>
              <a:ext cx="31750" cy="47625"/>
            </a:xfrm>
            <a:custGeom>
              <a:avLst/>
              <a:gdLst>
                <a:gd name="T0" fmla="*/ 0 w 20"/>
                <a:gd name="T1" fmla="*/ 0 h 30"/>
                <a:gd name="T2" fmla="*/ 0 w 20"/>
                <a:gd name="T3" fmla="*/ 0 h 30"/>
                <a:gd name="T4" fmla="*/ 2147483647 w 20"/>
                <a:gd name="T5" fmla="*/ 2147483647 h 30"/>
                <a:gd name="T6" fmla="*/ 2147483647 w 20"/>
                <a:gd name="T7" fmla="*/ 2147483647 h 30"/>
                <a:gd name="T8" fmla="*/ 2147483647 w 20"/>
                <a:gd name="T9" fmla="*/ 2147483647 h 30"/>
                <a:gd name="T10" fmla="*/ 2147483647 w 20"/>
                <a:gd name="T11" fmla="*/ 2147483647 h 30"/>
                <a:gd name="T12" fmla="*/ 2147483647 w 20"/>
                <a:gd name="T13" fmla="*/ 2147483647 h 30"/>
                <a:gd name="T14" fmla="*/ 2147483647 w 20"/>
                <a:gd name="T15" fmla="*/ 2147483647 h 30"/>
                <a:gd name="T16" fmla="*/ 2147483647 w 20"/>
                <a:gd name="T17" fmla="*/ 0 h 30"/>
                <a:gd name="T18" fmla="*/ 2147483647 w 20"/>
                <a:gd name="T19" fmla="*/ 0 h 30"/>
                <a:gd name="T20" fmla="*/ 2147483647 w 20"/>
                <a:gd name="T21" fmla="*/ 2147483647 h 30"/>
                <a:gd name="T22" fmla="*/ 2147483647 w 20"/>
                <a:gd name="T23" fmla="*/ 2147483647 h 30"/>
                <a:gd name="T24" fmla="*/ 2147483647 w 20"/>
                <a:gd name="T25" fmla="*/ 2147483647 h 30"/>
                <a:gd name="T26" fmla="*/ 2147483647 w 20"/>
                <a:gd name="T27" fmla="*/ 2147483647 h 30"/>
                <a:gd name="T28" fmla="*/ 2147483647 w 20"/>
                <a:gd name="T29" fmla="*/ 2147483647 h 30"/>
                <a:gd name="T30" fmla="*/ 0 w 20"/>
                <a:gd name="T31" fmla="*/ 0 h 30"/>
                <a:gd name="T32" fmla="*/ 0 w 20"/>
                <a:gd name="T33" fmla="*/ 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30"/>
                <a:gd name="T53" fmla="*/ 20 w 20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30">
                  <a:moveTo>
                    <a:pt x="0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20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80" name="Freeform 26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4767263" y="5294313"/>
              <a:ext cx="44450" cy="47625"/>
            </a:xfrm>
            <a:custGeom>
              <a:avLst/>
              <a:gdLst>
                <a:gd name="T0" fmla="*/ 0 w 28"/>
                <a:gd name="T1" fmla="*/ 2147483647 h 30"/>
                <a:gd name="T2" fmla="*/ 0 w 28"/>
                <a:gd name="T3" fmla="*/ 2147483647 h 30"/>
                <a:gd name="T4" fmla="*/ 2147483647 w 28"/>
                <a:gd name="T5" fmla="*/ 2147483647 h 30"/>
                <a:gd name="T6" fmla="*/ 2147483647 w 28"/>
                <a:gd name="T7" fmla="*/ 2147483647 h 30"/>
                <a:gd name="T8" fmla="*/ 2147483647 w 28"/>
                <a:gd name="T9" fmla="*/ 2147483647 h 30"/>
                <a:gd name="T10" fmla="*/ 2147483647 w 28"/>
                <a:gd name="T11" fmla="*/ 2147483647 h 30"/>
                <a:gd name="T12" fmla="*/ 2147483647 w 28"/>
                <a:gd name="T13" fmla="*/ 2147483647 h 30"/>
                <a:gd name="T14" fmla="*/ 2147483647 w 28"/>
                <a:gd name="T15" fmla="*/ 2147483647 h 30"/>
                <a:gd name="T16" fmla="*/ 2147483647 w 28"/>
                <a:gd name="T17" fmla="*/ 0 h 30"/>
                <a:gd name="T18" fmla="*/ 2147483647 w 28"/>
                <a:gd name="T19" fmla="*/ 0 h 30"/>
                <a:gd name="T20" fmla="*/ 2147483647 w 28"/>
                <a:gd name="T21" fmla="*/ 2147483647 h 30"/>
                <a:gd name="T22" fmla="*/ 2147483647 w 28"/>
                <a:gd name="T23" fmla="*/ 2147483647 h 30"/>
                <a:gd name="T24" fmla="*/ 2147483647 w 28"/>
                <a:gd name="T25" fmla="*/ 2147483647 h 30"/>
                <a:gd name="T26" fmla="*/ 2147483647 w 28"/>
                <a:gd name="T27" fmla="*/ 2147483647 h 30"/>
                <a:gd name="T28" fmla="*/ 2147483647 w 28"/>
                <a:gd name="T29" fmla="*/ 2147483647 h 30"/>
                <a:gd name="T30" fmla="*/ 0 w 28"/>
                <a:gd name="T31" fmla="*/ 2147483647 h 30"/>
                <a:gd name="T32" fmla="*/ 0 w 28"/>
                <a:gd name="T33" fmla="*/ 2147483647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0"/>
                <a:gd name="T53" fmla="*/ 28 w 28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0">
                  <a:moveTo>
                    <a:pt x="0" y="12"/>
                  </a:moveTo>
                  <a:lnTo>
                    <a:pt x="0" y="12"/>
                  </a:lnTo>
                  <a:lnTo>
                    <a:pt x="8" y="18"/>
                  </a:lnTo>
                  <a:lnTo>
                    <a:pt x="22" y="28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26" y="18"/>
                  </a:lnTo>
                  <a:lnTo>
                    <a:pt x="18" y="0"/>
                  </a:lnTo>
                  <a:lnTo>
                    <a:pt x="20" y="6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2" y="1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81" name="Freeform 27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722813" y="5262563"/>
              <a:ext cx="44450" cy="47625"/>
            </a:xfrm>
            <a:custGeom>
              <a:avLst/>
              <a:gdLst>
                <a:gd name="T0" fmla="*/ 0 w 28"/>
                <a:gd name="T1" fmla="*/ 2147483647 h 30"/>
                <a:gd name="T2" fmla="*/ 0 w 28"/>
                <a:gd name="T3" fmla="*/ 2147483647 h 30"/>
                <a:gd name="T4" fmla="*/ 2147483647 w 28"/>
                <a:gd name="T5" fmla="*/ 2147483647 h 30"/>
                <a:gd name="T6" fmla="*/ 2147483647 w 28"/>
                <a:gd name="T7" fmla="*/ 2147483647 h 30"/>
                <a:gd name="T8" fmla="*/ 2147483647 w 28"/>
                <a:gd name="T9" fmla="*/ 2147483647 h 30"/>
                <a:gd name="T10" fmla="*/ 2147483647 w 28"/>
                <a:gd name="T11" fmla="*/ 2147483647 h 30"/>
                <a:gd name="T12" fmla="*/ 2147483647 w 28"/>
                <a:gd name="T13" fmla="*/ 2147483647 h 30"/>
                <a:gd name="T14" fmla="*/ 2147483647 w 28"/>
                <a:gd name="T15" fmla="*/ 2147483647 h 30"/>
                <a:gd name="T16" fmla="*/ 2147483647 w 28"/>
                <a:gd name="T17" fmla="*/ 0 h 30"/>
                <a:gd name="T18" fmla="*/ 2147483647 w 28"/>
                <a:gd name="T19" fmla="*/ 0 h 30"/>
                <a:gd name="T20" fmla="*/ 2147483647 w 28"/>
                <a:gd name="T21" fmla="*/ 2147483647 h 30"/>
                <a:gd name="T22" fmla="*/ 2147483647 w 28"/>
                <a:gd name="T23" fmla="*/ 2147483647 h 30"/>
                <a:gd name="T24" fmla="*/ 2147483647 w 28"/>
                <a:gd name="T25" fmla="*/ 2147483647 h 30"/>
                <a:gd name="T26" fmla="*/ 2147483647 w 28"/>
                <a:gd name="T27" fmla="*/ 2147483647 h 30"/>
                <a:gd name="T28" fmla="*/ 2147483647 w 28"/>
                <a:gd name="T29" fmla="*/ 2147483647 h 30"/>
                <a:gd name="T30" fmla="*/ 0 w 28"/>
                <a:gd name="T31" fmla="*/ 2147483647 h 30"/>
                <a:gd name="T32" fmla="*/ 0 w 28"/>
                <a:gd name="T33" fmla="*/ 2147483647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0"/>
                <a:gd name="T53" fmla="*/ 28 w 28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0">
                  <a:moveTo>
                    <a:pt x="0" y="10"/>
                  </a:moveTo>
                  <a:lnTo>
                    <a:pt x="0" y="10"/>
                  </a:lnTo>
                  <a:lnTo>
                    <a:pt x="8" y="18"/>
                  </a:lnTo>
                  <a:lnTo>
                    <a:pt x="22" y="28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26" y="18"/>
                  </a:lnTo>
                  <a:lnTo>
                    <a:pt x="18" y="0"/>
                  </a:lnTo>
                  <a:lnTo>
                    <a:pt x="20" y="6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0"/>
                  </a:lnTo>
                  <a:lnTo>
                    <a:pt x="12" y="1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82" name="Freeform 28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757738" y="5259388"/>
              <a:ext cx="44450" cy="47625"/>
            </a:xfrm>
            <a:custGeom>
              <a:avLst/>
              <a:gdLst>
                <a:gd name="T0" fmla="*/ 0 w 28"/>
                <a:gd name="T1" fmla="*/ 2147483647 h 30"/>
                <a:gd name="T2" fmla="*/ 0 w 28"/>
                <a:gd name="T3" fmla="*/ 2147483647 h 30"/>
                <a:gd name="T4" fmla="*/ 2147483647 w 28"/>
                <a:gd name="T5" fmla="*/ 2147483647 h 30"/>
                <a:gd name="T6" fmla="*/ 2147483647 w 28"/>
                <a:gd name="T7" fmla="*/ 2147483647 h 30"/>
                <a:gd name="T8" fmla="*/ 2147483647 w 28"/>
                <a:gd name="T9" fmla="*/ 2147483647 h 30"/>
                <a:gd name="T10" fmla="*/ 2147483647 w 28"/>
                <a:gd name="T11" fmla="*/ 2147483647 h 30"/>
                <a:gd name="T12" fmla="*/ 2147483647 w 28"/>
                <a:gd name="T13" fmla="*/ 2147483647 h 30"/>
                <a:gd name="T14" fmla="*/ 2147483647 w 28"/>
                <a:gd name="T15" fmla="*/ 2147483647 h 30"/>
                <a:gd name="T16" fmla="*/ 2147483647 w 28"/>
                <a:gd name="T17" fmla="*/ 0 h 30"/>
                <a:gd name="T18" fmla="*/ 2147483647 w 28"/>
                <a:gd name="T19" fmla="*/ 0 h 30"/>
                <a:gd name="T20" fmla="*/ 2147483647 w 28"/>
                <a:gd name="T21" fmla="*/ 2147483647 h 30"/>
                <a:gd name="T22" fmla="*/ 2147483647 w 28"/>
                <a:gd name="T23" fmla="*/ 2147483647 h 30"/>
                <a:gd name="T24" fmla="*/ 2147483647 w 28"/>
                <a:gd name="T25" fmla="*/ 2147483647 h 30"/>
                <a:gd name="T26" fmla="*/ 2147483647 w 28"/>
                <a:gd name="T27" fmla="*/ 2147483647 h 30"/>
                <a:gd name="T28" fmla="*/ 2147483647 w 28"/>
                <a:gd name="T29" fmla="*/ 2147483647 h 30"/>
                <a:gd name="T30" fmla="*/ 0 w 28"/>
                <a:gd name="T31" fmla="*/ 2147483647 h 30"/>
                <a:gd name="T32" fmla="*/ 0 w 28"/>
                <a:gd name="T33" fmla="*/ 2147483647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0"/>
                <a:gd name="T53" fmla="*/ 28 w 28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0">
                  <a:moveTo>
                    <a:pt x="0" y="10"/>
                  </a:moveTo>
                  <a:lnTo>
                    <a:pt x="0" y="10"/>
                  </a:lnTo>
                  <a:lnTo>
                    <a:pt x="6" y="18"/>
                  </a:lnTo>
                  <a:lnTo>
                    <a:pt x="20" y="28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26" y="18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16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0" y="1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83" name="Freeform 29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4808538" y="5268913"/>
              <a:ext cx="44450" cy="47625"/>
            </a:xfrm>
            <a:custGeom>
              <a:avLst/>
              <a:gdLst>
                <a:gd name="T0" fmla="*/ 0 w 28"/>
                <a:gd name="T1" fmla="*/ 2147483647 h 30"/>
                <a:gd name="T2" fmla="*/ 0 w 28"/>
                <a:gd name="T3" fmla="*/ 2147483647 h 30"/>
                <a:gd name="T4" fmla="*/ 2147483647 w 28"/>
                <a:gd name="T5" fmla="*/ 2147483647 h 30"/>
                <a:gd name="T6" fmla="*/ 2147483647 w 28"/>
                <a:gd name="T7" fmla="*/ 2147483647 h 30"/>
                <a:gd name="T8" fmla="*/ 2147483647 w 28"/>
                <a:gd name="T9" fmla="*/ 2147483647 h 30"/>
                <a:gd name="T10" fmla="*/ 2147483647 w 28"/>
                <a:gd name="T11" fmla="*/ 2147483647 h 30"/>
                <a:gd name="T12" fmla="*/ 2147483647 w 28"/>
                <a:gd name="T13" fmla="*/ 2147483647 h 30"/>
                <a:gd name="T14" fmla="*/ 2147483647 w 28"/>
                <a:gd name="T15" fmla="*/ 2147483647 h 30"/>
                <a:gd name="T16" fmla="*/ 2147483647 w 28"/>
                <a:gd name="T17" fmla="*/ 0 h 30"/>
                <a:gd name="T18" fmla="*/ 2147483647 w 28"/>
                <a:gd name="T19" fmla="*/ 0 h 30"/>
                <a:gd name="T20" fmla="*/ 2147483647 w 28"/>
                <a:gd name="T21" fmla="*/ 2147483647 h 30"/>
                <a:gd name="T22" fmla="*/ 2147483647 w 28"/>
                <a:gd name="T23" fmla="*/ 2147483647 h 30"/>
                <a:gd name="T24" fmla="*/ 2147483647 w 28"/>
                <a:gd name="T25" fmla="*/ 2147483647 h 30"/>
                <a:gd name="T26" fmla="*/ 2147483647 w 28"/>
                <a:gd name="T27" fmla="*/ 2147483647 h 30"/>
                <a:gd name="T28" fmla="*/ 2147483647 w 28"/>
                <a:gd name="T29" fmla="*/ 2147483647 h 30"/>
                <a:gd name="T30" fmla="*/ 0 w 28"/>
                <a:gd name="T31" fmla="*/ 2147483647 h 30"/>
                <a:gd name="T32" fmla="*/ 0 w 28"/>
                <a:gd name="T33" fmla="*/ 2147483647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0"/>
                <a:gd name="T53" fmla="*/ 28 w 28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0">
                  <a:moveTo>
                    <a:pt x="0" y="10"/>
                  </a:moveTo>
                  <a:lnTo>
                    <a:pt x="0" y="10"/>
                  </a:lnTo>
                  <a:lnTo>
                    <a:pt x="6" y="18"/>
                  </a:lnTo>
                  <a:lnTo>
                    <a:pt x="20" y="28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26" y="18"/>
                  </a:lnTo>
                  <a:lnTo>
                    <a:pt x="16" y="0"/>
                  </a:lnTo>
                  <a:lnTo>
                    <a:pt x="18" y="6"/>
                  </a:lnTo>
                  <a:lnTo>
                    <a:pt x="22" y="16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0" y="1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84" name="Freeform 30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4703763" y="5214938"/>
              <a:ext cx="47625" cy="47625"/>
            </a:xfrm>
            <a:custGeom>
              <a:avLst/>
              <a:gdLst>
                <a:gd name="T0" fmla="*/ 0 w 30"/>
                <a:gd name="T1" fmla="*/ 2147483647 h 30"/>
                <a:gd name="T2" fmla="*/ 0 w 30"/>
                <a:gd name="T3" fmla="*/ 2147483647 h 30"/>
                <a:gd name="T4" fmla="*/ 2147483647 w 30"/>
                <a:gd name="T5" fmla="*/ 2147483647 h 30"/>
                <a:gd name="T6" fmla="*/ 2147483647 w 30"/>
                <a:gd name="T7" fmla="*/ 2147483647 h 30"/>
                <a:gd name="T8" fmla="*/ 2147483647 w 30"/>
                <a:gd name="T9" fmla="*/ 2147483647 h 30"/>
                <a:gd name="T10" fmla="*/ 2147483647 w 30"/>
                <a:gd name="T11" fmla="*/ 2147483647 h 30"/>
                <a:gd name="T12" fmla="*/ 2147483647 w 30"/>
                <a:gd name="T13" fmla="*/ 2147483647 h 30"/>
                <a:gd name="T14" fmla="*/ 2147483647 w 30"/>
                <a:gd name="T15" fmla="*/ 2147483647 h 30"/>
                <a:gd name="T16" fmla="*/ 2147483647 w 30"/>
                <a:gd name="T17" fmla="*/ 0 h 30"/>
                <a:gd name="T18" fmla="*/ 2147483647 w 30"/>
                <a:gd name="T19" fmla="*/ 0 h 30"/>
                <a:gd name="T20" fmla="*/ 2147483647 w 30"/>
                <a:gd name="T21" fmla="*/ 2147483647 h 30"/>
                <a:gd name="T22" fmla="*/ 2147483647 w 30"/>
                <a:gd name="T23" fmla="*/ 2147483647 h 30"/>
                <a:gd name="T24" fmla="*/ 2147483647 w 30"/>
                <a:gd name="T25" fmla="*/ 2147483647 h 30"/>
                <a:gd name="T26" fmla="*/ 2147483647 w 30"/>
                <a:gd name="T27" fmla="*/ 2147483647 h 30"/>
                <a:gd name="T28" fmla="*/ 2147483647 w 30"/>
                <a:gd name="T29" fmla="*/ 2147483647 h 30"/>
                <a:gd name="T30" fmla="*/ 0 w 30"/>
                <a:gd name="T31" fmla="*/ 2147483647 h 30"/>
                <a:gd name="T32" fmla="*/ 0 w 30"/>
                <a:gd name="T33" fmla="*/ 2147483647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"/>
                <a:gd name="T52" fmla="*/ 0 h 30"/>
                <a:gd name="T53" fmla="*/ 30 w 30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" h="30">
                  <a:moveTo>
                    <a:pt x="0" y="10"/>
                  </a:moveTo>
                  <a:lnTo>
                    <a:pt x="0" y="10"/>
                  </a:lnTo>
                  <a:lnTo>
                    <a:pt x="8" y="18"/>
                  </a:lnTo>
                  <a:lnTo>
                    <a:pt x="22" y="28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26" y="18"/>
                  </a:lnTo>
                  <a:lnTo>
                    <a:pt x="18" y="0"/>
                  </a:lnTo>
                  <a:lnTo>
                    <a:pt x="20" y="6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0"/>
                  </a:lnTo>
                  <a:lnTo>
                    <a:pt x="12" y="1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85" name="Freeform 31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659313" y="5183188"/>
              <a:ext cx="47625" cy="47625"/>
            </a:xfrm>
            <a:custGeom>
              <a:avLst/>
              <a:gdLst>
                <a:gd name="T0" fmla="*/ 0 w 30"/>
                <a:gd name="T1" fmla="*/ 2147483647 h 30"/>
                <a:gd name="T2" fmla="*/ 0 w 30"/>
                <a:gd name="T3" fmla="*/ 2147483647 h 30"/>
                <a:gd name="T4" fmla="*/ 2147483647 w 30"/>
                <a:gd name="T5" fmla="*/ 2147483647 h 30"/>
                <a:gd name="T6" fmla="*/ 2147483647 w 30"/>
                <a:gd name="T7" fmla="*/ 2147483647 h 30"/>
                <a:gd name="T8" fmla="*/ 2147483647 w 30"/>
                <a:gd name="T9" fmla="*/ 2147483647 h 30"/>
                <a:gd name="T10" fmla="*/ 2147483647 w 30"/>
                <a:gd name="T11" fmla="*/ 2147483647 h 30"/>
                <a:gd name="T12" fmla="*/ 2147483647 w 30"/>
                <a:gd name="T13" fmla="*/ 2147483647 h 30"/>
                <a:gd name="T14" fmla="*/ 2147483647 w 30"/>
                <a:gd name="T15" fmla="*/ 2147483647 h 30"/>
                <a:gd name="T16" fmla="*/ 2147483647 w 30"/>
                <a:gd name="T17" fmla="*/ 0 h 30"/>
                <a:gd name="T18" fmla="*/ 2147483647 w 30"/>
                <a:gd name="T19" fmla="*/ 0 h 30"/>
                <a:gd name="T20" fmla="*/ 2147483647 w 30"/>
                <a:gd name="T21" fmla="*/ 2147483647 h 30"/>
                <a:gd name="T22" fmla="*/ 2147483647 w 30"/>
                <a:gd name="T23" fmla="*/ 2147483647 h 30"/>
                <a:gd name="T24" fmla="*/ 2147483647 w 30"/>
                <a:gd name="T25" fmla="*/ 2147483647 h 30"/>
                <a:gd name="T26" fmla="*/ 2147483647 w 30"/>
                <a:gd name="T27" fmla="*/ 2147483647 h 30"/>
                <a:gd name="T28" fmla="*/ 2147483647 w 30"/>
                <a:gd name="T29" fmla="*/ 2147483647 h 30"/>
                <a:gd name="T30" fmla="*/ 0 w 30"/>
                <a:gd name="T31" fmla="*/ 2147483647 h 30"/>
                <a:gd name="T32" fmla="*/ 0 w 30"/>
                <a:gd name="T33" fmla="*/ 2147483647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"/>
                <a:gd name="T52" fmla="*/ 0 h 30"/>
                <a:gd name="T53" fmla="*/ 30 w 30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" h="30">
                  <a:moveTo>
                    <a:pt x="0" y="10"/>
                  </a:moveTo>
                  <a:lnTo>
                    <a:pt x="0" y="10"/>
                  </a:lnTo>
                  <a:lnTo>
                    <a:pt x="8" y="18"/>
                  </a:lnTo>
                  <a:lnTo>
                    <a:pt x="22" y="28"/>
                  </a:lnTo>
                  <a:lnTo>
                    <a:pt x="28" y="30"/>
                  </a:lnTo>
                  <a:lnTo>
                    <a:pt x="30" y="30"/>
                  </a:lnTo>
                  <a:lnTo>
                    <a:pt x="30" y="28"/>
                  </a:lnTo>
                  <a:lnTo>
                    <a:pt x="28" y="18"/>
                  </a:lnTo>
                  <a:lnTo>
                    <a:pt x="18" y="0"/>
                  </a:lnTo>
                  <a:lnTo>
                    <a:pt x="20" y="6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18" y="20"/>
                  </a:lnTo>
                  <a:lnTo>
                    <a:pt x="12" y="1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86" name="Freeform 32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875213" y="4665663"/>
              <a:ext cx="762000" cy="977900"/>
            </a:xfrm>
            <a:custGeom>
              <a:avLst/>
              <a:gdLst>
                <a:gd name="T0" fmla="*/ 2147483647 w 480"/>
                <a:gd name="T1" fmla="*/ 2147483647 h 616"/>
                <a:gd name="T2" fmla="*/ 0 w 480"/>
                <a:gd name="T3" fmla="*/ 2147483647 h 616"/>
                <a:gd name="T4" fmla="*/ 2147483647 w 480"/>
                <a:gd name="T5" fmla="*/ 2147483647 h 616"/>
                <a:gd name="T6" fmla="*/ 2147483647 w 480"/>
                <a:gd name="T7" fmla="*/ 2147483647 h 616"/>
                <a:gd name="T8" fmla="*/ 2147483647 w 480"/>
                <a:gd name="T9" fmla="*/ 2147483647 h 616"/>
                <a:gd name="T10" fmla="*/ 2147483647 w 480"/>
                <a:gd name="T11" fmla="*/ 2147483647 h 616"/>
                <a:gd name="T12" fmla="*/ 2147483647 w 480"/>
                <a:gd name="T13" fmla="*/ 2147483647 h 616"/>
                <a:gd name="T14" fmla="*/ 2147483647 w 480"/>
                <a:gd name="T15" fmla="*/ 2147483647 h 616"/>
                <a:gd name="T16" fmla="*/ 2147483647 w 480"/>
                <a:gd name="T17" fmla="*/ 0 h 616"/>
                <a:gd name="T18" fmla="*/ 2147483647 w 480"/>
                <a:gd name="T19" fmla="*/ 2147483647 h 616"/>
                <a:gd name="T20" fmla="*/ 2147483647 w 480"/>
                <a:gd name="T21" fmla="*/ 2147483647 h 616"/>
                <a:gd name="T22" fmla="*/ 2147483647 w 480"/>
                <a:gd name="T23" fmla="*/ 2147483647 h 616"/>
                <a:gd name="T24" fmla="*/ 2147483647 w 480"/>
                <a:gd name="T25" fmla="*/ 2147483647 h 616"/>
                <a:gd name="T26" fmla="*/ 2147483647 w 480"/>
                <a:gd name="T27" fmla="*/ 2147483647 h 616"/>
                <a:gd name="T28" fmla="*/ 2147483647 w 480"/>
                <a:gd name="T29" fmla="*/ 2147483647 h 616"/>
                <a:gd name="T30" fmla="*/ 2147483647 w 480"/>
                <a:gd name="T31" fmla="*/ 2147483647 h 616"/>
                <a:gd name="T32" fmla="*/ 2147483647 w 480"/>
                <a:gd name="T33" fmla="*/ 2147483647 h 616"/>
                <a:gd name="T34" fmla="*/ 2147483647 w 480"/>
                <a:gd name="T35" fmla="*/ 2147483647 h 616"/>
                <a:gd name="T36" fmla="*/ 2147483647 w 480"/>
                <a:gd name="T37" fmla="*/ 2147483647 h 616"/>
                <a:gd name="T38" fmla="*/ 2147483647 w 480"/>
                <a:gd name="T39" fmla="*/ 2147483647 h 616"/>
                <a:gd name="T40" fmla="*/ 2147483647 w 480"/>
                <a:gd name="T41" fmla="*/ 2147483647 h 616"/>
                <a:gd name="T42" fmla="*/ 2147483647 w 480"/>
                <a:gd name="T43" fmla="*/ 2147483647 h 616"/>
                <a:gd name="T44" fmla="*/ 2147483647 w 480"/>
                <a:gd name="T45" fmla="*/ 2147483647 h 616"/>
                <a:gd name="T46" fmla="*/ 2147483647 w 480"/>
                <a:gd name="T47" fmla="*/ 2147483647 h 616"/>
                <a:gd name="T48" fmla="*/ 2147483647 w 480"/>
                <a:gd name="T49" fmla="*/ 2147483647 h 616"/>
                <a:gd name="T50" fmla="*/ 2147483647 w 480"/>
                <a:gd name="T51" fmla="*/ 2147483647 h 616"/>
                <a:gd name="T52" fmla="*/ 2147483647 w 480"/>
                <a:gd name="T53" fmla="*/ 2147483647 h 616"/>
                <a:gd name="T54" fmla="*/ 2147483647 w 480"/>
                <a:gd name="T55" fmla="*/ 2147483647 h 616"/>
                <a:gd name="T56" fmla="*/ 2147483647 w 480"/>
                <a:gd name="T57" fmla="*/ 2147483647 h 616"/>
                <a:gd name="T58" fmla="*/ 2147483647 w 480"/>
                <a:gd name="T59" fmla="*/ 2147483647 h 616"/>
                <a:gd name="T60" fmla="*/ 2147483647 w 480"/>
                <a:gd name="T61" fmla="*/ 2147483647 h 616"/>
                <a:gd name="T62" fmla="*/ 2147483647 w 480"/>
                <a:gd name="T63" fmla="*/ 2147483647 h 616"/>
                <a:gd name="T64" fmla="*/ 2147483647 w 480"/>
                <a:gd name="T65" fmla="*/ 2147483647 h 616"/>
                <a:gd name="T66" fmla="*/ 2147483647 w 480"/>
                <a:gd name="T67" fmla="*/ 2147483647 h 616"/>
                <a:gd name="T68" fmla="*/ 2147483647 w 480"/>
                <a:gd name="T69" fmla="*/ 2147483647 h 616"/>
                <a:gd name="T70" fmla="*/ 2147483647 w 480"/>
                <a:gd name="T71" fmla="*/ 2147483647 h 616"/>
                <a:gd name="T72" fmla="*/ 2147483647 w 480"/>
                <a:gd name="T73" fmla="*/ 2147483647 h 616"/>
                <a:gd name="T74" fmla="*/ 2147483647 w 480"/>
                <a:gd name="T75" fmla="*/ 2147483647 h 616"/>
                <a:gd name="T76" fmla="*/ 2147483647 w 480"/>
                <a:gd name="T77" fmla="*/ 2147483647 h 616"/>
                <a:gd name="T78" fmla="*/ 2147483647 w 480"/>
                <a:gd name="T79" fmla="*/ 2147483647 h 616"/>
                <a:gd name="T80" fmla="*/ 2147483647 w 480"/>
                <a:gd name="T81" fmla="*/ 2147483647 h 616"/>
                <a:gd name="T82" fmla="*/ 2147483647 w 480"/>
                <a:gd name="T83" fmla="*/ 2147483647 h 616"/>
                <a:gd name="T84" fmla="*/ 2147483647 w 480"/>
                <a:gd name="T85" fmla="*/ 2147483647 h 616"/>
                <a:gd name="T86" fmla="*/ 2147483647 w 480"/>
                <a:gd name="T87" fmla="*/ 2147483647 h 616"/>
                <a:gd name="T88" fmla="*/ 2147483647 w 480"/>
                <a:gd name="T89" fmla="*/ 2147483647 h 616"/>
                <a:gd name="T90" fmla="*/ 2147483647 w 480"/>
                <a:gd name="T91" fmla="*/ 2147483647 h 616"/>
                <a:gd name="T92" fmla="*/ 2147483647 w 480"/>
                <a:gd name="T93" fmla="*/ 2147483647 h 616"/>
                <a:gd name="T94" fmla="*/ 2147483647 w 480"/>
                <a:gd name="T95" fmla="*/ 2147483647 h 616"/>
                <a:gd name="T96" fmla="*/ 2147483647 w 480"/>
                <a:gd name="T97" fmla="*/ 2147483647 h 616"/>
                <a:gd name="T98" fmla="*/ 2147483647 w 480"/>
                <a:gd name="T99" fmla="*/ 2147483647 h 616"/>
                <a:gd name="T100" fmla="*/ 2147483647 w 480"/>
                <a:gd name="T101" fmla="*/ 2147483647 h 616"/>
                <a:gd name="T102" fmla="*/ 2147483647 w 480"/>
                <a:gd name="T103" fmla="*/ 2147483647 h 616"/>
                <a:gd name="T104" fmla="*/ 2147483647 w 480"/>
                <a:gd name="T105" fmla="*/ 2147483647 h 616"/>
                <a:gd name="T106" fmla="*/ 2147483647 w 480"/>
                <a:gd name="T107" fmla="*/ 2147483647 h 616"/>
                <a:gd name="T108" fmla="*/ 2147483647 w 480"/>
                <a:gd name="T109" fmla="*/ 2147483647 h 616"/>
                <a:gd name="T110" fmla="*/ 2147483647 w 480"/>
                <a:gd name="T111" fmla="*/ 2147483647 h 616"/>
                <a:gd name="T112" fmla="*/ 2147483647 w 480"/>
                <a:gd name="T113" fmla="*/ 2147483647 h 616"/>
                <a:gd name="T114" fmla="*/ 2147483647 w 480"/>
                <a:gd name="T115" fmla="*/ 2147483647 h 61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0"/>
                <a:gd name="T175" fmla="*/ 0 h 616"/>
                <a:gd name="T176" fmla="*/ 480 w 480"/>
                <a:gd name="T177" fmla="*/ 616 h 61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0" h="616">
                  <a:moveTo>
                    <a:pt x="18" y="512"/>
                  </a:moveTo>
                  <a:lnTo>
                    <a:pt x="18" y="512"/>
                  </a:lnTo>
                  <a:lnTo>
                    <a:pt x="12" y="496"/>
                  </a:lnTo>
                  <a:lnTo>
                    <a:pt x="6" y="476"/>
                  </a:lnTo>
                  <a:lnTo>
                    <a:pt x="2" y="450"/>
                  </a:lnTo>
                  <a:lnTo>
                    <a:pt x="0" y="418"/>
                  </a:lnTo>
                  <a:lnTo>
                    <a:pt x="0" y="400"/>
                  </a:lnTo>
                  <a:lnTo>
                    <a:pt x="2" y="382"/>
                  </a:lnTo>
                  <a:lnTo>
                    <a:pt x="6" y="362"/>
                  </a:lnTo>
                  <a:lnTo>
                    <a:pt x="12" y="342"/>
                  </a:lnTo>
                  <a:lnTo>
                    <a:pt x="20" y="322"/>
                  </a:lnTo>
                  <a:lnTo>
                    <a:pt x="32" y="300"/>
                  </a:lnTo>
                  <a:lnTo>
                    <a:pt x="42" y="284"/>
                  </a:lnTo>
                  <a:lnTo>
                    <a:pt x="56" y="268"/>
                  </a:lnTo>
                  <a:lnTo>
                    <a:pt x="72" y="252"/>
                  </a:lnTo>
                  <a:lnTo>
                    <a:pt x="90" y="236"/>
                  </a:lnTo>
                  <a:lnTo>
                    <a:pt x="132" y="204"/>
                  </a:lnTo>
                  <a:lnTo>
                    <a:pt x="178" y="170"/>
                  </a:lnTo>
                  <a:lnTo>
                    <a:pt x="226" y="134"/>
                  </a:lnTo>
                  <a:lnTo>
                    <a:pt x="250" y="114"/>
                  </a:lnTo>
                  <a:lnTo>
                    <a:pt x="274" y="94"/>
                  </a:lnTo>
                  <a:lnTo>
                    <a:pt x="296" y="72"/>
                  </a:lnTo>
                  <a:lnTo>
                    <a:pt x="316" y="48"/>
                  </a:lnTo>
                  <a:lnTo>
                    <a:pt x="334" y="24"/>
                  </a:lnTo>
                  <a:lnTo>
                    <a:pt x="352" y="0"/>
                  </a:lnTo>
                  <a:lnTo>
                    <a:pt x="352" y="2"/>
                  </a:lnTo>
                  <a:lnTo>
                    <a:pt x="354" y="14"/>
                  </a:lnTo>
                  <a:lnTo>
                    <a:pt x="352" y="32"/>
                  </a:lnTo>
                  <a:lnTo>
                    <a:pt x="346" y="56"/>
                  </a:lnTo>
                  <a:lnTo>
                    <a:pt x="340" y="72"/>
                  </a:lnTo>
                  <a:lnTo>
                    <a:pt x="332" y="88"/>
                  </a:lnTo>
                  <a:lnTo>
                    <a:pt x="322" y="106"/>
                  </a:lnTo>
                  <a:lnTo>
                    <a:pt x="310" y="126"/>
                  </a:lnTo>
                  <a:lnTo>
                    <a:pt x="294" y="146"/>
                  </a:lnTo>
                  <a:lnTo>
                    <a:pt x="274" y="170"/>
                  </a:lnTo>
                  <a:lnTo>
                    <a:pt x="252" y="194"/>
                  </a:lnTo>
                  <a:lnTo>
                    <a:pt x="226" y="220"/>
                  </a:lnTo>
                  <a:lnTo>
                    <a:pt x="246" y="206"/>
                  </a:lnTo>
                  <a:lnTo>
                    <a:pt x="298" y="170"/>
                  </a:lnTo>
                  <a:lnTo>
                    <a:pt x="328" y="146"/>
                  </a:lnTo>
                  <a:lnTo>
                    <a:pt x="358" y="120"/>
                  </a:lnTo>
                  <a:lnTo>
                    <a:pt x="384" y="94"/>
                  </a:lnTo>
                  <a:lnTo>
                    <a:pt x="394" y="80"/>
                  </a:lnTo>
                  <a:lnTo>
                    <a:pt x="404" y="66"/>
                  </a:lnTo>
                  <a:lnTo>
                    <a:pt x="406" y="70"/>
                  </a:lnTo>
                  <a:lnTo>
                    <a:pt x="410" y="82"/>
                  </a:lnTo>
                  <a:lnTo>
                    <a:pt x="410" y="92"/>
                  </a:lnTo>
                  <a:lnTo>
                    <a:pt x="410" y="102"/>
                  </a:lnTo>
                  <a:lnTo>
                    <a:pt x="408" y="114"/>
                  </a:lnTo>
                  <a:lnTo>
                    <a:pt x="402" y="128"/>
                  </a:lnTo>
                  <a:lnTo>
                    <a:pt x="396" y="144"/>
                  </a:lnTo>
                  <a:lnTo>
                    <a:pt x="384" y="160"/>
                  </a:lnTo>
                  <a:lnTo>
                    <a:pt x="370" y="178"/>
                  </a:lnTo>
                  <a:lnTo>
                    <a:pt x="350" y="198"/>
                  </a:lnTo>
                  <a:lnTo>
                    <a:pt x="324" y="218"/>
                  </a:lnTo>
                  <a:lnTo>
                    <a:pt x="294" y="240"/>
                  </a:lnTo>
                  <a:lnTo>
                    <a:pt x="258" y="262"/>
                  </a:lnTo>
                  <a:lnTo>
                    <a:pt x="214" y="284"/>
                  </a:lnTo>
                  <a:lnTo>
                    <a:pt x="238" y="278"/>
                  </a:lnTo>
                  <a:lnTo>
                    <a:pt x="292" y="260"/>
                  </a:lnTo>
                  <a:lnTo>
                    <a:pt x="328" y="248"/>
                  </a:lnTo>
                  <a:lnTo>
                    <a:pt x="364" y="232"/>
                  </a:lnTo>
                  <a:lnTo>
                    <a:pt x="400" y="214"/>
                  </a:lnTo>
                  <a:lnTo>
                    <a:pt x="434" y="192"/>
                  </a:lnTo>
                  <a:lnTo>
                    <a:pt x="434" y="196"/>
                  </a:lnTo>
                  <a:lnTo>
                    <a:pt x="434" y="206"/>
                  </a:lnTo>
                  <a:lnTo>
                    <a:pt x="432" y="212"/>
                  </a:lnTo>
                  <a:lnTo>
                    <a:pt x="430" y="220"/>
                  </a:lnTo>
                  <a:lnTo>
                    <a:pt x="424" y="230"/>
                  </a:lnTo>
                  <a:lnTo>
                    <a:pt x="416" y="240"/>
                  </a:lnTo>
                  <a:lnTo>
                    <a:pt x="406" y="252"/>
                  </a:lnTo>
                  <a:lnTo>
                    <a:pt x="394" y="264"/>
                  </a:lnTo>
                  <a:lnTo>
                    <a:pt x="376" y="278"/>
                  </a:lnTo>
                  <a:lnTo>
                    <a:pt x="356" y="290"/>
                  </a:lnTo>
                  <a:lnTo>
                    <a:pt x="330" y="304"/>
                  </a:lnTo>
                  <a:lnTo>
                    <a:pt x="300" y="318"/>
                  </a:lnTo>
                  <a:lnTo>
                    <a:pt x="266" y="332"/>
                  </a:lnTo>
                  <a:lnTo>
                    <a:pt x="224" y="346"/>
                  </a:lnTo>
                  <a:lnTo>
                    <a:pt x="250" y="344"/>
                  </a:lnTo>
                  <a:lnTo>
                    <a:pt x="280" y="340"/>
                  </a:lnTo>
                  <a:lnTo>
                    <a:pt x="316" y="334"/>
                  </a:lnTo>
                  <a:lnTo>
                    <a:pt x="356" y="322"/>
                  </a:lnTo>
                  <a:lnTo>
                    <a:pt x="400" y="308"/>
                  </a:lnTo>
                  <a:lnTo>
                    <a:pt x="420" y="298"/>
                  </a:lnTo>
                  <a:lnTo>
                    <a:pt x="440" y="288"/>
                  </a:lnTo>
                  <a:lnTo>
                    <a:pt x="460" y="276"/>
                  </a:lnTo>
                  <a:lnTo>
                    <a:pt x="480" y="260"/>
                  </a:lnTo>
                  <a:lnTo>
                    <a:pt x="478" y="266"/>
                  </a:lnTo>
                  <a:lnTo>
                    <a:pt x="474" y="278"/>
                  </a:lnTo>
                  <a:lnTo>
                    <a:pt x="462" y="296"/>
                  </a:lnTo>
                  <a:lnTo>
                    <a:pt x="454" y="308"/>
                  </a:lnTo>
                  <a:lnTo>
                    <a:pt x="442" y="318"/>
                  </a:lnTo>
                  <a:lnTo>
                    <a:pt x="428" y="330"/>
                  </a:lnTo>
                  <a:lnTo>
                    <a:pt x="410" y="340"/>
                  </a:lnTo>
                  <a:lnTo>
                    <a:pt x="390" y="352"/>
                  </a:lnTo>
                  <a:lnTo>
                    <a:pt x="366" y="362"/>
                  </a:lnTo>
                  <a:lnTo>
                    <a:pt x="338" y="370"/>
                  </a:lnTo>
                  <a:lnTo>
                    <a:pt x="306" y="378"/>
                  </a:lnTo>
                  <a:lnTo>
                    <a:pt x="268" y="384"/>
                  </a:lnTo>
                  <a:lnTo>
                    <a:pt x="226" y="388"/>
                  </a:lnTo>
                  <a:lnTo>
                    <a:pt x="240" y="392"/>
                  </a:lnTo>
                  <a:lnTo>
                    <a:pt x="278" y="398"/>
                  </a:lnTo>
                  <a:lnTo>
                    <a:pt x="300" y="402"/>
                  </a:lnTo>
                  <a:lnTo>
                    <a:pt x="324" y="404"/>
                  </a:lnTo>
                  <a:lnTo>
                    <a:pt x="348" y="402"/>
                  </a:lnTo>
                  <a:lnTo>
                    <a:pt x="372" y="400"/>
                  </a:lnTo>
                  <a:lnTo>
                    <a:pt x="364" y="406"/>
                  </a:lnTo>
                  <a:lnTo>
                    <a:pt x="356" y="412"/>
                  </a:lnTo>
                  <a:lnTo>
                    <a:pt x="342" y="420"/>
                  </a:lnTo>
                  <a:lnTo>
                    <a:pt x="324" y="426"/>
                  </a:lnTo>
                  <a:lnTo>
                    <a:pt x="298" y="430"/>
                  </a:lnTo>
                  <a:lnTo>
                    <a:pt x="266" y="432"/>
                  </a:lnTo>
                  <a:lnTo>
                    <a:pt x="226" y="428"/>
                  </a:lnTo>
                  <a:lnTo>
                    <a:pt x="236" y="434"/>
                  </a:lnTo>
                  <a:lnTo>
                    <a:pt x="262" y="446"/>
                  </a:lnTo>
                  <a:lnTo>
                    <a:pt x="280" y="452"/>
                  </a:lnTo>
                  <a:lnTo>
                    <a:pt x="298" y="456"/>
                  </a:lnTo>
                  <a:lnTo>
                    <a:pt x="320" y="460"/>
                  </a:lnTo>
                  <a:lnTo>
                    <a:pt x="340" y="460"/>
                  </a:lnTo>
                  <a:lnTo>
                    <a:pt x="332" y="464"/>
                  </a:lnTo>
                  <a:lnTo>
                    <a:pt x="320" y="470"/>
                  </a:lnTo>
                  <a:lnTo>
                    <a:pt x="304" y="474"/>
                  </a:lnTo>
                  <a:lnTo>
                    <a:pt x="284" y="478"/>
                  </a:lnTo>
                  <a:lnTo>
                    <a:pt x="258" y="478"/>
                  </a:lnTo>
                  <a:lnTo>
                    <a:pt x="226" y="474"/>
                  </a:lnTo>
                  <a:lnTo>
                    <a:pt x="190" y="466"/>
                  </a:lnTo>
                  <a:lnTo>
                    <a:pt x="194" y="470"/>
                  </a:lnTo>
                  <a:lnTo>
                    <a:pt x="212" y="480"/>
                  </a:lnTo>
                  <a:lnTo>
                    <a:pt x="224" y="486"/>
                  </a:lnTo>
                  <a:lnTo>
                    <a:pt x="238" y="492"/>
                  </a:lnTo>
                  <a:lnTo>
                    <a:pt x="256" y="496"/>
                  </a:lnTo>
                  <a:lnTo>
                    <a:pt x="276" y="498"/>
                  </a:lnTo>
                  <a:lnTo>
                    <a:pt x="274" y="502"/>
                  </a:lnTo>
                  <a:lnTo>
                    <a:pt x="268" y="508"/>
                  </a:lnTo>
                  <a:lnTo>
                    <a:pt x="256" y="516"/>
                  </a:lnTo>
                  <a:lnTo>
                    <a:pt x="240" y="524"/>
                  </a:lnTo>
                  <a:lnTo>
                    <a:pt x="230" y="528"/>
                  </a:lnTo>
                  <a:lnTo>
                    <a:pt x="218" y="530"/>
                  </a:lnTo>
                  <a:lnTo>
                    <a:pt x="204" y="530"/>
                  </a:lnTo>
                  <a:lnTo>
                    <a:pt x="188" y="530"/>
                  </a:lnTo>
                  <a:lnTo>
                    <a:pt x="172" y="528"/>
                  </a:lnTo>
                  <a:lnTo>
                    <a:pt x="152" y="526"/>
                  </a:lnTo>
                  <a:lnTo>
                    <a:pt x="132" y="520"/>
                  </a:lnTo>
                  <a:lnTo>
                    <a:pt x="110" y="510"/>
                  </a:lnTo>
                  <a:lnTo>
                    <a:pt x="160" y="556"/>
                  </a:lnTo>
                  <a:lnTo>
                    <a:pt x="198" y="590"/>
                  </a:lnTo>
                  <a:lnTo>
                    <a:pt x="224" y="610"/>
                  </a:lnTo>
                  <a:lnTo>
                    <a:pt x="228" y="612"/>
                  </a:lnTo>
                  <a:lnTo>
                    <a:pt x="226" y="614"/>
                  </a:lnTo>
                  <a:lnTo>
                    <a:pt x="222" y="616"/>
                  </a:lnTo>
                  <a:lnTo>
                    <a:pt x="214" y="614"/>
                  </a:lnTo>
                  <a:lnTo>
                    <a:pt x="192" y="606"/>
                  </a:lnTo>
                  <a:lnTo>
                    <a:pt x="178" y="600"/>
                  </a:lnTo>
                  <a:lnTo>
                    <a:pt x="164" y="590"/>
                  </a:lnTo>
                  <a:lnTo>
                    <a:pt x="126" y="568"/>
                  </a:lnTo>
                  <a:lnTo>
                    <a:pt x="78" y="542"/>
                  </a:lnTo>
                  <a:lnTo>
                    <a:pt x="18" y="512"/>
                  </a:lnTo>
                  <a:close/>
                </a:path>
              </a:pathLst>
            </a:custGeom>
            <a:solidFill>
              <a:srgbClr val="D4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87" name="Freeform 33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786313" y="5008563"/>
              <a:ext cx="273050" cy="447675"/>
            </a:xfrm>
            <a:custGeom>
              <a:avLst/>
              <a:gdLst>
                <a:gd name="T0" fmla="*/ 2147483647 w 172"/>
                <a:gd name="T1" fmla="*/ 0 h 282"/>
                <a:gd name="T2" fmla="*/ 2147483647 w 172"/>
                <a:gd name="T3" fmla="*/ 0 h 282"/>
                <a:gd name="T4" fmla="*/ 2147483647 w 172"/>
                <a:gd name="T5" fmla="*/ 2147483647 h 282"/>
                <a:gd name="T6" fmla="*/ 2147483647 w 172"/>
                <a:gd name="T7" fmla="*/ 2147483647 h 282"/>
                <a:gd name="T8" fmla="*/ 2147483647 w 172"/>
                <a:gd name="T9" fmla="*/ 2147483647 h 282"/>
                <a:gd name="T10" fmla="*/ 2147483647 w 172"/>
                <a:gd name="T11" fmla="*/ 2147483647 h 282"/>
                <a:gd name="T12" fmla="*/ 2147483647 w 172"/>
                <a:gd name="T13" fmla="*/ 2147483647 h 282"/>
                <a:gd name="T14" fmla="*/ 2147483647 w 172"/>
                <a:gd name="T15" fmla="*/ 2147483647 h 282"/>
                <a:gd name="T16" fmla="*/ 2147483647 w 172"/>
                <a:gd name="T17" fmla="*/ 2147483647 h 282"/>
                <a:gd name="T18" fmla="*/ 2147483647 w 172"/>
                <a:gd name="T19" fmla="*/ 2147483647 h 282"/>
                <a:gd name="T20" fmla="*/ 2147483647 w 172"/>
                <a:gd name="T21" fmla="*/ 2147483647 h 282"/>
                <a:gd name="T22" fmla="*/ 2147483647 w 172"/>
                <a:gd name="T23" fmla="*/ 2147483647 h 282"/>
                <a:gd name="T24" fmla="*/ 2147483647 w 172"/>
                <a:gd name="T25" fmla="*/ 2147483647 h 282"/>
                <a:gd name="T26" fmla="*/ 2147483647 w 172"/>
                <a:gd name="T27" fmla="*/ 2147483647 h 282"/>
                <a:gd name="T28" fmla="*/ 2147483647 w 172"/>
                <a:gd name="T29" fmla="*/ 2147483647 h 282"/>
                <a:gd name="T30" fmla="*/ 2147483647 w 172"/>
                <a:gd name="T31" fmla="*/ 2147483647 h 282"/>
                <a:gd name="T32" fmla="*/ 2147483647 w 172"/>
                <a:gd name="T33" fmla="*/ 2147483647 h 282"/>
                <a:gd name="T34" fmla="*/ 2147483647 w 172"/>
                <a:gd name="T35" fmla="*/ 2147483647 h 282"/>
                <a:gd name="T36" fmla="*/ 2147483647 w 172"/>
                <a:gd name="T37" fmla="*/ 2147483647 h 282"/>
                <a:gd name="T38" fmla="*/ 2147483647 w 172"/>
                <a:gd name="T39" fmla="*/ 2147483647 h 282"/>
                <a:gd name="T40" fmla="*/ 2147483647 w 172"/>
                <a:gd name="T41" fmla="*/ 2147483647 h 282"/>
                <a:gd name="T42" fmla="*/ 0 w 172"/>
                <a:gd name="T43" fmla="*/ 2147483647 h 282"/>
                <a:gd name="T44" fmla="*/ 0 w 172"/>
                <a:gd name="T45" fmla="*/ 2147483647 h 282"/>
                <a:gd name="T46" fmla="*/ 2147483647 w 172"/>
                <a:gd name="T47" fmla="*/ 2147483647 h 282"/>
                <a:gd name="T48" fmla="*/ 2147483647 w 172"/>
                <a:gd name="T49" fmla="*/ 2147483647 h 282"/>
                <a:gd name="T50" fmla="*/ 2147483647 w 172"/>
                <a:gd name="T51" fmla="*/ 2147483647 h 282"/>
                <a:gd name="T52" fmla="*/ 2147483647 w 172"/>
                <a:gd name="T53" fmla="*/ 2147483647 h 282"/>
                <a:gd name="T54" fmla="*/ 2147483647 w 172"/>
                <a:gd name="T55" fmla="*/ 2147483647 h 282"/>
                <a:gd name="T56" fmla="*/ 2147483647 w 172"/>
                <a:gd name="T57" fmla="*/ 2147483647 h 282"/>
                <a:gd name="T58" fmla="*/ 2147483647 w 172"/>
                <a:gd name="T59" fmla="*/ 2147483647 h 282"/>
                <a:gd name="T60" fmla="*/ 2147483647 w 172"/>
                <a:gd name="T61" fmla="*/ 2147483647 h 282"/>
                <a:gd name="T62" fmla="*/ 2147483647 w 172"/>
                <a:gd name="T63" fmla="*/ 2147483647 h 282"/>
                <a:gd name="T64" fmla="*/ 2147483647 w 172"/>
                <a:gd name="T65" fmla="*/ 2147483647 h 282"/>
                <a:gd name="T66" fmla="*/ 2147483647 w 172"/>
                <a:gd name="T67" fmla="*/ 2147483647 h 282"/>
                <a:gd name="T68" fmla="*/ 2147483647 w 172"/>
                <a:gd name="T69" fmla="*/ 2147483647 h 282"/>
                <a:gd name="T70" fmla="*/ 2147483647 w 172"/>
                <a:gd name="T71" fmla="*/ 2147483647 h 282"/>
                <a:gd name="T72" fmla="*/ 2147483647 w 172"/>
                <a:gd name="T73" fmla="*/ 2147483647 h 282"/>
                <a:gd name="T74" fmla="*/ 2147483647 w 172"/>
                <a:gd name="T75" fmla="*/ 2147483647 h 282"/>
                <a:gd name="T76" fmla="*/ 2147483647 w 172"/>
                <a:gd name="T77" fmla="*/ 2147483647 h 282"/>
                <a:gd name="T78" fmla="*/ 2147483647 w 172"/>
                <a:gd name="T79" fmla="*/ 2147483647 h 282"/>
                <a:gd name="T80" fmla="*/ 2147483647 w 172"/>
                <a:gd name="T81" fmla="*/ 2147483647 h 282"/>
                <a:gd name="T82" fmla="*/ 2147483647 w 172"/>
                <a:gd name="T83" fmla="*/ 2147483647 h 282"/>
                <a:gd name="T84" fmla="*/ 2147483647 w 172"/>
                <a:gd name="T85" fmla="*/ 2147483647 h 282"/>
                <a:gd name="T86" fmla="*/ 2147483647 w 172"/>
                <a:gd name="T87" fmla="*/ 0 h 282"/>
                <a:gd name="T88" fmla="*/ 2147483647 w 172"/>
                <a:gd name="T89" fmla="*/ 0 h 28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2"/>
                <a:gd name="T136" fmla="*/ 0 h 282"/>
                <a:gd name="T137" fmla="*/ 172 w 172"/>
                <a:gd name="T138" fmla="*/ 282 h 28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2" h="282">
                  <a:moveTo>
                    <a:pt x="172" y="0"/>
                  </a:moveTo>
                  <a:lnTo>
                    <a:pt x="172" y="0"/>
                  </a:lnTo>
                  <a:lnTo>
                    <a:pt x="160" y="8"/>
                  </a:lnTo>
                  <a:lnTo>
                    <a:pt x="146" y="20"/>
                  </a:lnTo>
                  <a:lnTo>
                    <a:pt x="128" y="34"/>
                  </a:lnTo>
                  <a:lnTo>
                    <a:pt x="110" y="52"/>
                  </a:lnTo>
                  <a:lnTo>
                    <a:pt x="94" y="74"/>
                  </a:lnTo>
                  <a:lnTo>
                    <a:pt x="78" y="98"/>
                  </a:lnTo>
                  <a:lnTo>
                    <a:pt x="72" y="110"/>
                  </a:lnTo>
                  <a:lnTo>
                    <a:pt x="66" y="124"/>
                  </a:lnTo>
                  <a:lnTo>
                    <a:pt x="56" y="150"/>
                  </a:lnTo>
                  <a:lnTo>
                    <a:pt x="48" y="170"/>
                  </a:lnTo>
                  <a:lnTo>
                    <a:pt x="40" y="188"/>
                  </a:lnTo>
                  <a:lnTo>
                    <a:pt x="32" y="200"/>
                  </a:lnTo>
                  <a:lnTo>
                    <a:pt x="20" y="218"/>
                  </a:lnTo>
                  <a:lnTo>
                    <a:pt x="16" y="222"/>
                  </a:lnTo>
                  <a:lnTo>
                    <a:pt x="10" y="226"/>
                  </a:lnTo>
                  <a:lnTo>
                    <a:pt x="6" y="232"/>
                  </a:lnTo>
                  <a:lnTo>
                    <a:pt x="2" y="238"/>
                  </a:lnTo>
                  <a:lnTo>
                    <a:pt x="0" y="246"/>
                  </a:lnTo>
                  <a:lnTo>
                    <a:pt x="0" y="256"/>
                  </a:lnTo>
                  <a:lnTo>
                    <a:pt x="2" y="264"/>
                  </a:lnTo>
                  <a:lnTo>
                    <a:pt x="10" y="274"/>
                  </a:lnTo>
                  <a:lnTo>
                    <a:pt x="16" y="278"/>
                  </a:lnTo>
                  <a:lnTo>
                    <a:pt x="20" y="280"/>
                  </a:lnTo>
                  <a:lnTo>
                    <a:pt x="26" y="282"/>
                  </a:lnTo>
                  <a:lnTo>
                    <a:pt x="32" y="282"/>
                  </a:lnTo>
                  <a:lnTo>
                    <a:pt x="42" y="278"/>
                  </a:lnTo>
                  <a:lnTo>
                    <a:pt x="54" y="270"/>
                  </a:lnTo>
                  <a:lnTo>
                    <a:pt x="64" y="260"/>
                  </a:lnTo>
                  <a:lnTo>
                    <a:pt x="72" y="244"/>
                  </a:lnTo>
                  <a:lnTo>
                    <a:pt x="80" y="226"/>
                  </a:lnTo>
                  <a:lnTo>
                    <a:pt x="84" y="204"/>
                  </a:lnTo>
                  <a:lnTo>
                    <a:pt x="94" y="156"/>
                  </a:lnTo>
                  <a:lnTo>
                    <a:pt x="100" y="130"/>
                  </a:lnTo>
                  <a:lnTo>
                    <a:pt x="108" y="104"/>
                  </a:lnTo>
                  <a:lnTo>
                    <a:pt x="118" y="78"/>
                  </a:lnTo>
                  <a:lnTo>
                    <a:pt x="132" y="52"/>
                  </a:lnTo>
                  <a:lnTo>
                    <a:pt x="150" y="2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88" name="Freeform 34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4595813" y="5443538"/>
              <a:ext cx="47625" cy="38100"/>
            </a:xfrm>
            <a:custGeom>
              <a:avLst/>
              <a:gdLst>
                <a:gd name="T0" fmla="*/ 0 w 30"/>
                <a:gd name="T1" fmla="*/ 2147483647 h 24"/>
                <a:gd name="T2" fmla="*/ 0 w 30"/>
                <a:gd name="T3" fmla="*/ 2147483647 h 24"/>
                <a:gd name="T4" fmla="*/ 2147483647 w 30"/>
                <a:gd name="T5" fmla="*/ 2147483647 h 24"/>
                <a:gd name="T6" fmla="*/ 2147483647 w 30"/>
                <a:gd name="T7" fmla="*/ 2147483647 h 24"/>
                <a:gd name="T8" fmla="*/ 2147483647 w 30"/>
                <a:gd name="T9" fmla="*/ 2147483647 h 24"/>
                <a:gd name="T10" fmla="*/ 2147483647 w 30"/>
                <a:gd name="T11" fmla="*/ 2147483647 h 24"/>
                <a:gd name="T12" fmla="*/ 2147483647 w 30"/>
                <a:gd name="T13" fmla="*/ 2147483647 h 24"/>
                <a:gd name="T14" fmla="*/ 2147483647 w 30"/>
                <a:gd name="T15" fmla="*/ 2147483647 h 24"/>
                <a:gd name="T16" fmla="*/ 2147483647 w 30"/>
                <a:gd name="T17" fmla="*/ 2147483647 h 24"/>
                <a:gd name="T18" fmla="*/ 2147483647 w 30"/>
                <a:gd name="T19" fmla="*/ 2147483647 h 24"/>
                <a:gd name="T20" fmla="*/ 2147483647 w 30"/>
                <a:gd name="T21" fmla="*/ 0 h 24"/>
                <a:gd name="T22" fmla="*/ 2147483647 w 30"/>
                <a:gd name="T23" fmla="*/ 0 h 24"/>
                <a:gd name="T24" fmla="*/ 2147483647 w 30"/>
                <a:gd name="T25" fmla="*/ 2147483647 h 24"/>
                <a:gd name="T26" fmla="*/ 2147483647 w 30"/>
                <a:gd name="T27" fmla="*/ 2147483647 h 24"/>
                <a:gd name="T28" fmla="*/ 2147483647 w 30"/>
                <a:gd name="T29" fmla="*/ 2147483647 h 24"/>
                <a:gd name="T30" fmla="*/ 2147483647 w 30"/>
                <a:gd name="T31" fmla="*/ 2147483647 h 24"/>
                <a:gd name="T32" fmla="*/ 2147483647 w 30"/>
                <a:gd name="T33" fmla="*/ 2147483647 h 24"/>
                <a:gd name="T34" fmla="*/ 0 w 30"/>
                <a:gd name="T35" fmla="*/ 2147483647 h 24"/>
                <a:gd name="T36" fmla="*/ 0 w 30"/>
                <a:gd name="T37" fmla="*/ 2147483647 h 2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24"/>
                <a:gd name="T59" fmla="*/ 30 w 30"/>
                <a:gd name="T60" fmla="*/ 24 h 2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24">
                  <a:moveTo>
                    <a:pt x="0" y="4"/>
                  </a:moveTo>
                  <a:lnTo>
                    <a:pt x="0" y="4"/>
                  </a:lnTo>
                  <a:lnTo>
                    <a:pt x="6" y="10"/>
                  </a:lnTo>
                  <a:lnTo>
                    <a:pt x="10" y="16"/>
                  </a:lnTo>
                  <a:lnTo>
                    <a:pt x="16" y="22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28" y="24"/>
                  </a:lnTo>
                  <a:lnTo>
                    <a:pt x="28" y="20"/>
                  </a:lnTo>
                  <a:lnTo>
                    <a:pt x="30" y="16"/>
                  </a:lnTo>
                  <a:lnTo>
                    <a:pt x="30" y="0"/>
                  </a:lnTo>
                  <a:lnTo>
                    <a:pt x="30" y="4"/>
                  </a:lnTo>
                  <a:lnTo>
                    <a:pt x="26" y="10"/>
                  </a:lnTo>
                  <a:lnTo>
                    <a:pt x="22" y="10"/>
                  </a:lnTo>
                  <a:lnTo>
                    <a:pt x="16" y="12"/>
                  </a:lnTo>
                  <a:lnTo>
                    <a:pt x="10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89" name="Freeform 35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4957763" y="5799138"/>
              <a:ext cx="85725" cy="158750"/>
            </a:xfrm>
            <a:custGeom>
              <a:avLst/>
              <a:gdLst>
                <a:gd name="T0" fmla="*/ 2147483647 w 54"/>
                <a:gd name="T1" fmla="*/ 2147483647 h 100"/>
                <a:gd name="T2" fmla="*/ 2147483647 w 54"/>
                <a:gd name="T3" fmla="*/ 2147483647 h 100"/>
                <a:gd name="T4" fmla="*/ 2147483647 w 54"/>
                <a:gd name="T5" fmla="*/ 2147483647 h 100"/>
                <a:gd name="T6" fmla="*/ 2147483647 w 54"/>
                <a:gd name="T7" fmla="*/ 2147483647 h 100"/>
                <a:gd name="T8" fmla="*/ 2147483647 w 54"/>
                <a:gd name="T9" fmla="*/ 2147483647 h 100"/>
                <a:gd name="T10" fmla="*/ 2147483647 w 54"/>
                <a:gd name="T11" fmla="*/ 2147483647 h 100"/>
                <a:gd name="T12" fmla="*/ 2147483647 w 54"/>
                <a:gd name="T13" fmla="*/ 2147483647 h 100"/>
                <a:gd name="T14" fmla="*/ 0 w 54"/>
                <a:gd name="T15" fmla="*/ 2147483647 h 100"/>
                <a:gd name="T16" fmla="*/ 2147483647 w 54"/>
                <a:gd name="T17" fmla="*/ 2147483647 h 100"/>
                <a:gd name="T18" fmla="*/ 2147483647 w 54"/>
                <a:gd name="T19" fmla="*/ 2147483647 h 100"/>
                <a:gd name="T20" fmla="*/ 2147483647 w 54"/>
                <a:gd name="T21" fmla="*/ 2147483647 h 100"/>
                <a:gd name="T22" fmla="*/ 2147483647 w 54"/>
                <a:gd name="T23" fmla="*/ 2147483647 h 100"/>
                <a:gd name="T24" fmla="*/ 2147483647 w 54"/>
                <a:gd name="T25" fmla="*/ 2147483647 h 100"/>
                <a:gd name="T26" fmla="*/ 2147483647 w 54"/>
                <a:gd name="T27" fmla="*/ 2147483647 h 100"/>
                <a:gd name="T28" fmla="*/ 2147483647 w 54"/>
                <a:gd name="T29" fmla="*/ 2147483647 h 100"/>
                <a:gd name="T30" fmla="*/ 2147483647 w 54"/>
                <a:gd name="T31" fmla="*/ 2147483647 h 100"/>
                <a:gd name="T32" fmla="*/ 2147483647 w 54"/>
                <a:gd name="T33" fmla="*/ 2147483647 h 100"/>
                <a:gd name="T34" fmla="*/ 2147483647 w 54"/>
                <a:gd name="T35" fmla="*/ 2147483647 h 100"/>
                <a:gd name="T36" fmla="*/ 2147483647 w 54"/>
                <a:gd name="T37" fmla="*/ 2147483647 h 100"/>
                <a:gd name="T38" fmla="*/ 2147483647 w 54"/>
                <a:gd name="T39" fmla="*/ 2147483647 h 100"/>
                <a:gd name="T40" fmla="*/ 2147483647 w 54"/>
                <a:gd name="T41" fmla="*/ 2147483647 h 100"/>
                <a:gd name="T42" fmla="*/ 2147483647 w 54"/>
                <a:gd name="T43" fmla="*/ 2147483647 h 100"/>
                <a:gd name="T44" fmla="*/ 2147483647 w 54"/>
                <a:gd name="T45" fmla="*/ 2147483647 h 100"/>
                <a:gd name="T46" fmla="*/ 2147483647 w 54"/>
                <a:gd name="T47" fmla="*/ 2147483647 h 100"/>
                <a:gd name="T48" fmla="*/ 2147483647 w 54"/>
                <a:gd name="T49" fmla="*/ 2147483647 h 100"/>
                <a:gd name="T50" fmla="*/ 2147483647 w 54"/>
                <a:gd name="T51" fmla="*/ 2147483647 h 100"/>
                <a:gd name="T52" fmla="*/ 2147483647 w 54"/>
                <a:gd name="T53" fmla="*/ 2147483647 h 100"/>
                <a:gd name="T54" fmla="*/ 2147483647 w 54"/>
                <a:gd name="T55" fmla="*/ 2147483647 h 100"/>
                <a:gd name="T56" fmla="*/ 2147483647 w 54"/>
                <a:gd name="T57" fmla="*/ 2147483647 h 100"/>
                <a:gd name="T58" fmla="*/ 2147483647 w 54"/>
                <a:gd name="T59" fmla="*/ 2147483647 h 100"/>
                <a:gd name="T60" fmla="*/ 2147483647 w 54"/>
                <a:gd name="T61" fmla="*/ 2147483647 h 100"/>
                <a:gd name="T62" fmla="*/ 2147483647 w 54"/>
                <a:gd name="T63" fmla="*/ 2147483647 h 100"/>
                <a:gd name="T64" fmla="*/ 2147483647 w 54"/>
                <a:gd name="T65" fmla="*/ 2147483647 h 100"/>
                <a:gd name="T66" fmla="*/ 2147483647 w 54"/>
                <a:gd name="T67" fmla="*/ 2147483647 h 100"/>
                <a:gd name="T68" fmla="*/ 2147483647 w 54"/>
                <a:gd name="T69" fmla="*/ 2147483647 h 100"/>
                <a:gd name="T70" fmla="*/ 2147483647 w 54"/>
                <a:gd name="T71" fmla="*/ 2147483647 h 100"/>
                <a:gd name="T72" fmla="*/ 2147483647 w 54"/>
                <a:gd name="T73" fmla="*/ 2147483647 h 100"/>
                <a:gd name="T74" fmla="*/ 2147483647 w 54"/>
                <a:gd name="T75" fmla="*/ 2147483647 h 100"/>
                <a:gd name="T76" fmla="*/ 2147483647 w 54"/>
                <a:gd name="T77" fmla="*/ 2147483647 h 100"/>
                <a:gd name="T78" fmla="*/ 2147483647 w 54"/>
                <a:gd name="T79" fmla="*/ 2147483647 h 100"/>
                <a:gd name="T80" fmla="*/ 2147483647 w 54"/>
                <a:gd name="T81" fmla="*/ 2147483647 h 100"/>
                <a:gd name="T82" fmla="*/ 2147483647 w 54"/>
                <a:gd name="T83" fmla="*/ 2147483647 h 100"/>
                <a:gd name="T84" fmla="*/ 2147483647 w 54"/>
                <a:gd name="T85" fmla="*/ 2147483647 h 100"/>
                <a:gd name="T86" fmla="*/ 2147483647 w 54"/>
                <a:gd name="T87" fmla="*/ 2147483647 h 100"/>
                <a:gd name="T88" fmla="*/ 2147483647 w 54"/>
                <a:gd name="T89" fmla="*/ 2147483647 h 100"/>
                <a:gd name="T90" fmla="*/ 2147483647 w 54"/>
                <a:gd name="T91" fmla="*/ 2147483647 h 100"/>
                <a:gd name="T92" fmla="*/ 2147483647 w 54"/>
                <a:gd name="T93" fmla="*/ 2147483647 h 100"/>
                <a:gd name="T94" fmla="*/ 2147483647 w 54"/>
                <a:gd name="T95" fmla="*/ 2147483647 h 100"/>
                <a:gd name="T96" fmla="*/ 2147483647 w 54"/>
                <a:gd name="T97" fmla="*/ 2147483647 h 100"/>
                <a:gd name="T98" fmla="*/ 2147483647 w 54"/>
                <a:gd name="T99" fmla="*/ 2147483647 h 100"/>
                <a:gd name="T100" fmla="*/ 2147483647 w 54"/>
                <a:gd name="T101" fmla="*/ 2147483647 h 100"/>
                <a:gd name="T102" fmla="*/ 2147483647 w 54"/>
                <a:gd name="T103" fmla="*/ 2147483647 h 100"/>
                <a:gd name="T104" fmla="*/ 2147483647 w 54"/>
                <a:gd name="T105" fmla="*/ 0 h 100"/>
                <a:gd name="T106" fmla="*/ 2147483647 w 54"/>
                <a:gd name="T107" fmla="*/ 0 h 100"/>
                <a:gd name="T108" fmla="*/ 2147483647 w 54"/>
                <a:gd name="T109" fmla="*/ 0 h 100"/>
                <a:gd name="T110" fmla="*/ 2147483647 w 54"/>
                <a:gd name="T111" fmla="*/ 0 h 100"/>
                <a:gd name="T112" fmla="*/ 2147483647 w 54"/>
                <a:gd name="T113" fmla="*/ 2147483647 h 100"/>
                <a:gd name="T114" fmla="*/ 2147483647 w 54"/>
                <a:gd name="T115" fmla="*/ 2147483647 h 100"/>
                <a:gd name="T116" fmla="*/ 2147483647 w 54"/>
                <a:gd name="T117" fmla="*/ 2147483647 h 100"/>
                <a:gd name="T118" fmla="*/ 2147483647 w 54"/>
                <a:gd name="T119" fmla="*/ 2147483647 h 1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4"/>
                <a:gd name="T181" fmla="*/ 0 h 100"/>
                <a:gd name="T182" fmla="*/ 54 w 54"/>
                <a:gd name="T183" fmla="*/ 100 h 10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4" h="100">
                  <a:moveTo>
                    <a:pt x="24" y="12"/>
                  </a:moveTo>
                  <a:lnTo>
                    <a:pt x="24" y="12"/>
                  </a:lnTo>
                  <a:lnTo>
                    <a:pt x="8" y="44"/>
                  </a:lnTo>
                  <a:lnTo>
                    <a:pt x="2" y="58"/>
                  </a:lnTo>
                  <a:lnTo>
                    <a:pt x="2" y="66"/>
                  </a:lnTo>
                  <a:lnTo>
                    <a:pt x="0" y="72"/>
                  </a:lnTo>
                  <a:lnTo>
                    <a:pt x="2" y="80"/>
                  </a:lnTo>
                  <a:lnTo>
                    <a:pt x="4" y="88"/>
                  </a:lnTo>
                  <a:lnTo>
                    <a:pt x="8" y="94"/>
                  </a:lnTo>
                  <a:lnTo>
                    <a:pt x="14" y="98"/>
                  </a:lnTo>
                  <a:lnTo>
                    <a:pt x="20" y="100"/>
                  </a:lnTo>
                  <a:lnTo>
                    <a:pt x="28" y="100"/>
                  </a:lnTo>
                  <a:lnTo>
                    <a:pt x="34" y="96"/>
                  </a:lnTo>
                  <a:lnTo>
                    <a:pt x="36" y="92"/>
                  </a:lnTo>
                  <a:lnTo>
                    <a:pt x="34" y="92"/>
                  </a:lnTo>
                  <a:lnTo>
                    <a:pt x="32" y="90"/>
                  </a:lnTo>
                  <a:lnTo>
                    <a:pt x="26" y="86"/>
                  </a:lnTo>
                  <a:lnTo>
                    <a:pt x="22" y="82"/>
                  </a:lnTo>
                  <a:lnTo>
                    <a:pt x="18" y="78"/>
                  </a:lnTo>
                  <a:lnTo>
                    <a:pt x="16" y="72"/>
                  </a:lnTo>
                  <a:lnTo>
                    <a:pt x="16" y="66"/>
                  </a:lnTo>
                  <a:lnTo>
                    <a:pt x="16" y="56"/>
                  </a:lnTo>
                  <a:lnTo>
                    <a:pt x="20" y="46"/>
                  </a:lnTo>
                  <a:lnTo>
                    <a:pt x="20" y="50"/>
                  </a:lnTo>
                  <a:lnTo>
                    <a:pt x="24" y="60"/>
                  </a:lnTo>
                  <a:lnTo>
                    <a:pt x="28" y="64"/>
                  </a:lnTo>
                  <a:lnTo>
                    <a:pt x="32" y="68"/>
                  </a:lnTo>
                  <a:lnTo>
                    <a:pt x="38" y="72"/>
                  </a:lnTo>
                  <a:lnTo>
                    <a:pt x="46" y="72"/>
                  </a:lnTo>
                  <a:lnTo>
                    <a:pt x="50" y="68"/>
                  </a:lnTo>
                  <a:lnTo>
                    <a:pt x="54" y="66"/>
                  </a:lnTo>
                  <a:lnTo>
                    <a:pt x="54" y="64"/>
                  </a:lnTo>
                  <a:lnTo>
                    <a:pt x="52" y="62"/>
                  </a:lnTo>
                  <a:lnTo>
                    <a:pt x="38" y="50"/>
                  </a:lnTo>
                  <a:lnTo>
                    <a:pt x="32" y="42"/>
                  </a:lnTo>
                  <a:lnTo>
                    <a:pt x="32" y="38"/>
                  </a:lnTo>
                  <a:lnTo>
                    <a:pt x="32" y="32"/>
                  </a:lnTo>
                  <a:lnTo>
                    <a:pt x="36" y="24"/>
                  </a:lnTo>
                  <a:lnTo>
                    <a:pt x="40" y="16"/>
                  </a:lnTo>
                  <a:lnTo>
                    <a:pt x="46" y="12"/>
                  </a:lnTo>
                  <a:lnTo>
                    <a:pt x="52" y="12"/>
                  </a:lnTo>
                  <a:lnTo>
                    <a:pt x="54" y="6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CC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90" name="Freeform 36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5021263" y="5799138"/>
              <a:ext cx="60325" cy="50800"/>
            </a:xfrm>
            <a:custGeom>
              <a:avLst/>
              <a:gdLst>
                <a:gd name="T0" fmla="*/ 2147483647 w 38"/>
                <a:gd name="T1" fmla="*/ 2147483647 h 32"/>
                <a:gd name="T2" fmla="*/ 2147483647 w 38"/>
                <a:gd name="T3" fmla="*/ 2147483647 h 32"/>
                <a:gd name="T4" fmla="*/ 2147483647 w 38"/>
                <a:gd name="T5" fmla="*/ 2147483647 h 32"/>
                <a:gd name="T6" fmla="*/ 2147483647 w 38"/>
                <a:gd name="T7" fmla="*/ 2147483647 h 32"/>
                <a:gd name="T8" fmla="*/ 2147483647 w 38"/>
                <a:gd name="T9" fmla="*/ 2147483647 h 32"/>
                <a:gd name="T10" fmla="*/ 2147483647 w 38"/>
                <a:gd name="T11" fmla="*/ 2147483647 h 32"/>
                <a:gd name="T12" fmla="*/ 2147483647 w 38"/>
                <a:gd name="T13" fmla="*/ 2147483647 h 32"/>
                <a:gd name="T14" fmla="*/ 2147483647 w 38"/>
                <a:gd name="T15" fmla="*/ 2147483647 h 32"/>
                <a:gd name="T16" fmla="*/ 2147483647 w 38"/>
                <a:gd name="T17" fmla="*/ 2147483647 h 32"/>
                <a:gd name="T18" fmla="*/ 2147483647 w 38"/>
                <a:gd name="T19" fmla="*/ 2147483647 h 32"/>
                <a:gd name="T20" fmla="*/ 2147483647 w 38"/>
                <a:gd name="T21" fmla="*/ 2147483647 h 32"/>
                <a:gd name="T22" fmla="*/ 2147483647 w 38"/>
                <a:gd name="T23" fmla="*/ 2147483647 h 32"/>
                <a:gd name="T24" fmla="*/ 2147483647 w 38"/>
                <a:gd name="T25" fmla="*/ 2147483647 h 32"/>
                <a:gd name="T26" fmla="*/ 2147483647 w 38"/>
                <a:gd name="T27" fmla="*/ 2147483647 h 32"/>
                <a:gd name="T28" fmla="*/ 2147483647 w 38"/>
                <a:gd name="T29" fmla="*/ 2147483647 h 32"/>
                <a:gd name="T30" fmla="*/ 2147483647 w 38"/>
                <a:gd name="T31" fmla="*/ 2147483647 h 32"/>
                <a:gd name="T32" fmla="*/ 2147483647 w 38"/>
                <a:gd name="T33" fmla="*/ 2147483647 h 32"/>
                <a:gd name="T34" fmla="*/ 2147483647 w 38"/>
                <a:gd name="T35" fmla="*/ 0 h 32"/>
                <a:gd name="T36" fmla="*/ 2147483647 w 38"/>
                <a:gd name="T37" fmla="*/ 0 h 32"/>
                <a:gd name="T38" fmla="*/ 0 w 38"/>
                <a:gd name="T39" fmla="*/ 2147483647 h 32"/>
                <a:gd name="T40" fmla="*/ 2147483647 w 38"/>
                <a:gd name="T41" fmla="*/ 2147483647 h 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32"/>
                <a:gd name="T65" fmla="*/ 38 w 38"/>
                <a:gd name="T66" fmla="*/ 32 h 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32">
                  <a:moveTo>
                    <a:pt x="4" y="8"/>
                  </a:moveTo>
                  <a:lnTo>
                    <a:pt x="4" y="8"/>
                  </a:lnTo>
                  <a:lnTo>
                    <a:pt x="12" y="10"/>
                  </a:lnTo>
                  <a:lnTo>
                    <a:pt x="20" y="14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4" y="28"/>
                  </a:lnTo>
                  <a:lnTo>
                    <a:pt x="26" y="32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6" y="12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CC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91" name="Freeform 37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5011738" y="5770563"/>
              <a:ext cx="101600" cy="41275"/>
            </a:xfrm>
            <a:custGeom>
              <a:avLst/>
              <a:gdLst>
                <a:gd name="T0" fmla="*/ 0 w 64"/>
                <a:gd name="T1" fmla="*/ 2147483647 h 26"/>
                <a:gd name="T2" fmla="*/ 0 w 64"/>
                <a:gd name="T3" fmla="*/ 2147483647 h 26"/>
                <a:gd name="T4" fmla="*/ 0 w 64"/>
                <a:gd name="T5" fmla="*/ 2147483647 h 26"/>
                <a:gd name="T6" fmla="*/ 2147483647 w 64"/>
                <a:gd name="T7" fmla="*/ 2147483647 h 26"/>
                <a:gd name="T8" fmla="*/ 2147483647 w 64"/>
                <a:gd name="T9" fmla="*/ 2147483647 h 26"/>
                <a:gd name="T10" fmla="*/ 2147483647 w 64"/>
                <a:gd name="T11" fmla="*/ 2147483647 h 26"/>
                <a:gd name="T12" fmla="*/ 2147483647 w 64"/>
                <a:gd name="T13" fmla="*/ 2147483647 h 26"/>
                <a:gd name="T14" fmla="*/ 2147483647 w 64"/>
                <a:gd name="T15" fmla="*/ 0 h 26"/>
                <a:gd name="T16" fmla="*/ 2147483647 w 64"/>
                <a:gd name="T17" fmla="*/ 2147483647 h 26"/>
                <a:gd name="T18" fmla="*/ 2147483647 w 64"/>
                <a:gd name="T19" fmla="*/ 2147483647 h 26"/>
                <a:gd name="T20" fmla="*/ 2147483647 w 64"/>
                <a:gd name="T21" fmla="*/ 2147483647 h 26"/>
                <a:gd name="T22" fmla="*/ 2147483647 w 64"/>
                <a:gd name="T23" fmla="*/ 2147483647 h 26"/>
                <a:gd name="T24" fmla="*/ 2147483647 w 64"/>
                <a:gd name="T25" fmla="*/ 2147483647 h 26"/>
                <a:gd name="T26" fmla="*/ 2147483647 w 64"/>
                <a:gd name="T27" fmla="*/ 2147483647 h 26"/>
                <a:gd name="T28" fmla="*/ 2147483647 w 64"/>
                <a:gd name="T29" fmla="*/ 2147483647 h 26"/>
                <a:gd name="T30" fmla="*/ 2147483647 w 64"/>
                <a:gd name="T31" fmla="*/ 2147483647 h 26"/>
                <a:gd name="T32" fmla="*/ 2147483647 w 64"/>
                <a:gd name="T33" fmla="*/ 2147483647 h 26"/>
                <a:gd name="T34" fmla="*/ 2147483647 w 64"/>
                <a:gd name="T35" fmla="*/ 2147483647 h 26"/>
                <a:gd name="T36" fmla="*/ 2147483647 w 64"/>
                <a:gd name="T37" fmla="*/ 2147483647 h 26"/>
                <a:gd name="T38" fmla="*/ 2147483647 w 64"/>
                <a:gd name="T39" fmla="*/ 2147483647 h 26"/>
                <a:gd name="T40" fmla="*/ 0 w 64"/>
                <a:gd name="T41" fmla="*/ 2147483647 h 26"/>
                <a:gd name="T42" fmla="*/ 0 w 64"/>
                <a:gd name="T43" fmla="*/ 2147483647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26"/>
                <a:gd name="T68" fmla="*/ 64 w 64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26">
                  <a:moveTo>
                    <a:pt x="0" y="22"/>
                  </a:moveTo>
                  <a:lnTo>
                    <a:pt x="0" y="22"/>
                  </a:lnTo>
                  <a:lnTo>
                    <a:pt x="6" y="18"/>
                  </a:lnTo>
                  <a:lnTo>
                    <a:pt x="22" y="12"/>
                  </a:lnTo>
                  <a:lnTo>
                    <a:pt x="54" y="2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4" y="6"/>
                  </a:lnTo>
                  <a:lnTo>
                    <a:pt x="60" y="10"/>
                  </a:lnTo>
                  <a:lnTo>
                    <a:pt x="52" y="14"/>
                  </a:lnTo>
                  <a:lnTo>
                    <a:pt x="36" y="20"/>
                  </a:lnTo>
                  <a:lnTo>
                    <a:pt x="28" y="22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CC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92" name="Freeform 38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5240338" y="5656263"/>
              <a:ext cx="63500" cy="69850"/>
            </a:xfrm>
            <a:custGeom>
              <a:avLst/>
              <a:gdLst>
                <a:gd name="T0" fmla="*/ 0 w 40"/>
                <a:gd name="T1" fmla="*/ 2147483647 h 44"/>
                <a:gd name="T2" fmla="*/ 0 w 40"/>
                <a:gd name="T3" fmla="*/ 2147483647 h 44"/>
                <a:gd name="T4" fmla="*/ 2147483647 w 40"/>
                <a:gd name="T5" fmla="*/ 2147483647 h 44"/>
                <a:gd name="T6" fmla="*/ 2147483647 w 40"/>
                <a:gd name="T7" fmla="*/ 2147483647 h 44"/>
                <a:gd name="T8" fmla="*/ 2147483647 w 40"/>
                <a:gd name="T9" fmla="*/ 2147483647 h 44"/>
                <a:gd name="T10" fmla="*/ 2147483647 w 40"/>
                <a:gd name="T11" fmla="*/ 2147483647 h 44"/>
                <a:gd name="T12" fmla="*/ 2147483647 w 40"/>
                <a:gd name="T13" fmla="*/ 2147483647 h 44"/>
                <a:gd name="T14" fmla="*/ 2147483647 w 40"/>
                <a:gd name="T15" fmla="*/ 2147483647 h 44"/>
                <a:gd name="T16" fmla="*/ 2147483647 w 40"/>
                <a:gd name="T17" fmla="*/ 2147483647 h 44"/>
                <a:gd name="T18" fmla="*/ 2147483647 w 40"/>
                <a:gd name="T19" fmla="*/ 2147483647 h 44"/>
                <a:gd name="T20" fmla="*/ 2147483647 w 40"/>
                <a:gd name="T21" fmla="*/ 2147483647 h 44"/>
                <a:gd name="T22" fmla="*/ 2147483647 w 40"/>
                <a:gd name="T23" fmla="*/ 0 h 44"/>
                <a:gd name="T24" fmla="*/ 2147483647 w 40"/>
                <a:gd name="T25" fmla="*/ 0 h 44"/>
                <a:gd name="T26" fmla="*/ 2147483647 w 40"/>
                <a:gd name="T27" fmla="*/ 2147483647 h 44"/>
                <a:gd name="T28" fmla="*/ 2147483647 w 40"/>
                <a:gd name="T29" fmla="*/ 2147483647 h 44"/>
                <a:gd name="T30" fmla="*/ 2147483647 w 40"/>
                <a:gd name="T31" fmla="*/ 2147483647 h 44"/>
                <a:gd name="T32" fmla="*/ 2147483647 w 40"/>
                <a:gd name="T33" fmla="*/ 2147483647 h 44"/>
                <a:gd name="T34" fmla="*/ 2147483647 w 40"/>
                <a:gd name="T35" fmla="*/ 2147483647 h 44"/>
                <a:gd name="T36" fmla="*/ 2147483647 w 40"/>
                <a:gd name="T37" fmla="*/ 2147483647 h 44"/>
                <a:gd name="T38" fmla="*/ 0 w 40"/>
                <a:gd name="T39" fmla="*/ 2147483647 h 44"/>
                <a:gd name="T40" fmla="*/ 0 w 40"/>
                <a:gd name="T41" fmla="*/ 2147483647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44"/>
                <a:gd name="T65" fmla="*/ 40 w 40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44">
                  <a:moveTo>
                    <a:pt x="0" y="34"/>
                  </a:moveTo>
                  <a:lnTo>
                    <a:pt x="0" y="34"/>
                  </a:lnTo>
                  <a:lnTo>
                    <a:pt x="10" y="40"/>
                  </a:lnTo>
                  <a:lnTo>
                    <a:pt x="20" y="42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6" y="42"/>
                  </a:lnTo>
                  <a:lnTo>
                    <a:pt x="38" y="40"/>
                  </a:lnTo>
                  <a:lnTo>
                    <a:pt x="40" y="36"/>
                  </a:lnTo>
                  <a:lnTo>
                    <a:pt x="38" y="30"/>
                  </a:lnTo>
                  <a:lnTo>
                    <a:pt x="34" y="22"/>
                  </a:lnTo>
                  <a:lnTo>
                    <a:pt x="22" y="0"/>
                  </a:lnTo>
                  <a:lnTo>
                    <a:pt x="24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6" y="26"/>
                  </a:lnTo>
                  <a:lnTo>
                    <a:pt x="22" y="32"/>
                  </a:lnTo>
                  <a:lnTo>
                    <a:pt x="12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93" name="Freeform 39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5211763" y="5595938"/>
              <a:ext cx="63500" cy="69850"/>
            </a:xfrm>
            <a:custGeom>
              <a:avLst/>
              <a:gdLst>
                <a:gd name="T0" fmla="*/ 0 w 40"/>
                <a:gd name="T1" fmla="*/ 2147483647 h 44"/>
                <a:gd name="T2" fmla="*/ 0 w 40"/>
                <a:gd name="T3" fmla="*/ 2147483647 h 44"/>
                <a:gd name="T4" fmla="*/ 2147483647 w 40"/>
                <a:gd name="T5" fmla="*/ 2147483647 h 44"/>
                <a:gd name="T6" fmla="*/ 2147483647 w 40"/>
                <a:gd name="T7" fmla="*/ 2147483647 h 44"/>
                <a:gd name="T8" fmla="*/ 2147483647 w 40"/>
                <a:gd name="T9" fmla="*/ 2147483647 h 44"/>
                <a:gd name="T10" fmla="*/ 2147483647 w 40"/>
                <a:gd name="T11" fmla="*/ 2147483647 h 44"/>
                <a:gd name="T12" fmla="*/ 2147483647 w 40"/>
                <a:gd name="T13" fmla="*/ 2147483647 h 44"/>
                <a:gd name="T14" fmla="*/ 2147483647 w 40"/>
                <a:gd name="T15" fmla="*/ 2147483647 h 44"/>
                <a:gd name="T16" fmla="*/ 2147483647 w 40"/>
                <a:gd name="T17" fmla="*/ 2147483647 h 44"/>
                <a:gd name="T18" fmla="*/ 2147483647 w 40"/>
                <a:gd name="T19" fmla="*/ 2147483647 h 44"/>
                <a:gd name="T20" fmla="*/ 2147483647 w 40"/>
                <a:gd name="T21" fmla="*/ 2147483647 h 44"/>
                <a:gd name="T22" fmla="*/ 2147483647 w 40"/>
                <a:gd name="T23" fmla="*/ 0 h 44"/>
                <a:gd name="T24" fmla="*/ 2147483647 w 40"/>
                <a:gd name="T25" fmla="*/ 0 h 44"/>
                <a:gd name="T26" fmla="*/ 2147483647 w 40"/>
                <a:gd name="T27" fmla="*/ 2147483647 h 44"/>
                <a:gd name="T28" fmla="*/ 2147483647 w 40"/>
                <a:gd name="T29" fmla="*/ 2147483647 h 44"/>
                <a:gd name="T30" fmla="*/ 2147483647 w 40"/>
                <a:gd name="T31" fmla="*/ 2147483647 h 44"/>
                <a:gd name="T32" fmla="*/ 2147483647 w 40"/>
                <a:gd name="T33" fmla="*/ 2147483647 h 44"/>
                <a:gd name="T34" fmla="*/ 2147483647 w 40"/>
                <a:gd name="T35" fmla="*/ 2147483647 h 44"/>
                <a:gd name="T36" fmla="*/ 2147483647 w 40"/>
                <a:gd name="T37" fmla="*/ 2147483647 h 44"/>
                <a:gd name="T38" fmla="*/ 0 w 40"/>
                <a:gd name="T39" fmla="*/ 2147483647 h 44"/>
                <a:gd name="T40" fmla="*/ 0 w 40"/>
                <a:gd name="T41" fmla="*/ 2147483647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44"/>
                <a:gd name="T65" fmla="*/ 40 w 40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44">
                  <a:moveTo>
                    <a:pt x="0" y="34"/>
                  </a:moveTo>
                  <a:lnTo>
                    <a:pt x="0" y="34"/>
                  </a:lnTo>
                  <a:lnTo>
                    <a:pt x="10" y="40"/>
                  </a:lnTo>
                  <a:lnTo>
                    <a:pt x="20" y="44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6" y="42"/>
                  </a:lnTo>
                  <a:lnTo>
                    <a:pt x="38" y="40"/>
                  </a:lnTo>
                  <a:lnTo>
                    <a:pt x="40" y="36"/>
                  </a:lnTo>
                  <a:lnTo>
                    <a:pt x="38" y="30"/>
                  </a:lnTo>
                  <a:lnTo>
                    <a:pt x="36" y="22"/>
                  </a:lnTo>
                  <a:lnTo>
                    <a:pt x="22" y="0"/>
                  </a:lnTo>
                  <a:lnTo>
                    <a:pt x="24" y="6"/>
                  </a:lnTo>
                  <a:lnTo>
                    <a:pt x="26" y="12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2" y="32"/>
                  </a:lnTo>
                  <a:lnTo>
                    <a:pt x="14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94" name="Freeform 40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5135563" y="5595938"/>
              <a:ext cx="63500" cy="69850"/>
            </a:xfrm>
            <a:custGeom>
              <a:avLst/>
              <a:gdLst>
                <a:gd name="T0" fmla="*/ 0 w 40"/>
                <a:gd name="T1" fmla="*/ 2147483647 h 44"/>
                <a:gd name="T2" fmla="*/ 0 w 40"/>
                <a:gd name="T3" fmla="*/ 2147483647 h 44"/>
                <a:gd name="T4" fmla="*/ 2147483647 w 40"/>
                <a:gd name="T5" fmla="*/ 2147483647 h 44"/>
                <a:gd name="T6" fmla="*/ 2147483647 w 40"/>
                <a:gd name="T7" fmla="*/ 2147483647 h 44"/>
                <a:gd name="T8" fmla="*/ 2147483647 w 40"/>
                <a:gd name="T9" fmla="*/ 2147483647 h 44"/>
                <a:gd name="T10" fmla="*/ 2147483647 w 40"/>
                <a:gd name="T11" fmla="*/ 2147483647 h 44"/>
                <a:gd name="T12" fmla="*/ 2147483647 w 40"/>
                <a:gd name="T13" fmla="*/ 2147483647 h 44"/>
                <a:gd name="T14" fmla="*/ 2147483647 w 40"/>
                <a:gd name="T15" fmla="*/ 2147483647 h 44"/>
                <a:gd name="T16" fmla="*/ 2147483647 w 40"/>
                <a:gd name="T17" fmla="*/ 2147483647 h 44"/>
                <a:gd name="T18" fmla="*/ 2147483647 w 40"/>
                <a:gd name="T19" fmla="*/ 2147483647 h 44"/>
                <a:gd name="T20" fmla="*/ 2147483647 w 40"/>
                <a:gd name="T21" fmla="*/ 2147483647 h 44"/>
                <a:gd name="T22" fmla="*/ 2147483647 w 40"/>
                <a:gd name="T23" fmla="*/ 0 h 44"/>
                <a:gd name="T24" fmla="*/ 2147483647 w 40"/>
                <a:gd name="T25" fmla="*/ 0 h 44"/>
                <a:gd name="T26" fmla="*/ 2147483647 w 40"/>
                <a:gd name="T27" fmla="*/ 2147483647 h 44"/>
                <a:gd name="T28" fmla="*/ 2147483647 w 40"/>
                <a:gd name="T29" fmla="*/ 2147483647 h 44"/>
                <a:gd name="T30" fmla="*/ 2147483647 w 40"/>
                <a:gd name="T31" fmla="*/ 2147483647 h 44"/>
                <a:gd name="T32" fmla="*/ 2147483647 w 40"/>
                <a:gd name="T33" fmla="*/ 2147483647 h 44"/>
                <a:gd name="T34" fmla="*/ 2147483647 w 40"/>
                <a:gd name="T35" fmla="*/ 2147483647 h 44"/>
                <a:gd name="T36" fmla="*/ 2147483647 w 40"/>
                <a:gd name="T37" fmla="*/ 2147483647 h 44"/>
                <a:gd name="T38" fmla="*/ 0 w 40"/>
                <a:gd name="T39" fmla="*/ 2147483647 h 44"/>
                <a:gd name="T40" fmla="*/ 0 w 40"/>
                <a:gd name="T41" fmla="*/ 2147483647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44"/>
                <a:gd name="T65" fmla="*/ 40 w 40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44">
                  <a:moveTo>
                    <a:pt x="0" y="34"/>
                  </a:moveTo>
                  <a:lnTo>
                    <a:pt x="0" y="34"/>
                  </a:lnTo>
                  <a:lnTo>
                    <a:pt x="10" y="40"/>
                  </a:lnTo>
                  <a:lnTo>
                    <a:pt x="20" y="44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6"/>
                  </a:lnTo>
                  <a:lnTo>
                    <a:pt x="40" y="30"/>
                  </a:lnTo>
                  <a:lnTo>
                    <a:pt x="36" y="22"/>
                  </a:lnTo>
                  <a:lnTo>
                    <a:pt x="22" y="0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2" y="32"/>
                  </a:lnTo>
                  <a:lnTo>
                    <a:pt x="14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95" name="Freeform 41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5160963" y="5522913"/>
              <a:ext cx="63500" cy="73025"/>
            </a:xfrm>
            <a:custGeom>
              <a:avLst/>
              <a:gdLst>
                <a:gd name="T0" fmla="*/ 0 w 40"/>
                <a:gd name="T1" fmla="*/ 2147483647 h 46"/>
                <a:gd name="T2" fmla="*/ 0 w 40"/>
                <a:gd name="T3" fmla="*/ 2147483647 h 46"/>
                <a:gd name="T4" fmla="*/ 2147483647 w 40"/>
                <a:gd name="T5" fmla="*/ 2147483647 h 46"/>
                <a:gd name="T6" fmla="*/ 2147483647 w 40"/>
                <a:gd name="T7" fmla="*/ 2147483647 h 46"/>
                <a:gd name="T8" fmla="*/ 2147483647 w 40"/>
                <a:gd name="T9" fmla="*/ 2147483647 h 46"/>
                <a:gd name="T10" fmla="*/ 2147483647 w 40"/>
                <a:gd name="T11" fmla="*/ 2147483647 h 46"/>
                <a:gd name="T12" fmla="*/ 2147483647 w 40"/>
                <a:gd name="T13" fmla="*/ 2147483647 h 46"/>
                <a:gd name="T14" fmla="*/ 2147483647 w 40"/>
                <a:gd name="T15" fmla="*/ 2147483647 h 46"/>
                <a:gd name="T16" fmla="*/ 2147483647 w 40"/>
                <a:gd name="T17" fmla="*/ 2147483647 h 46"/>
                <a:gd name="T18" fmla="*/ 2147483647 w 40"/>
                <a:gd name="T19" fmla="*/ 2147483647 h 46"/>
                <a:gd name="T20" fmla="*/ 2147483647 w 40"/>
                <a:gd name="T21" fmla="*/ 2147483647 h 46"/>
                <a:gd name="T22" fmla="*/ 2147483647 w 40"/>
                <a:gd name="T23" fmla="*/ 0 h 46"/>
                <a:gd name="T24" fmla="*/ 2147483647 w 40"/>
                <a:gd name="T25" fmla="*/ 0 h 46"/>
                <a:gd name="T26" fmla="*/ 2147483647 w 40"/>
                <a:gd name="T27" fmla="*/ 2147483647 h 46"/>
                <a:gd name="T28" fmla="*/ 2147483647 w 40"/>
                <a:gd name="T29" fmla="*/ 2147483647 h 46"/>
                <a:gd name="T30" fmla="*/ 2147483647 w 40"/>
                <a:gd name="T31" fmla="*/ 2147483647 h 46"/>
                <a:gd name="T32" fmla="*/ 2147483647 w 40"/>
                <a:gd name="T33" fmla="*/ 2147483647 h 46"/>
                <a:gd name="T34" fmla="*/ 2147483647 w 40"/>
                <a:gd name="T35" fmla="*/ 2147483647 h 46"/>
                <a:gd name="T36" fmla="*/ 2147483647 w 40"/>
                <a:gd name="T37" fmla="*/ 2147483647 h 46"/>
                <a:gd name="T38" fmla="*/ 0 w 40"/>
                <a:gd name="T39" fmla="*/ 2147483647 h 46"/>
                <a:gd name="T40" fmla="*/ 0 w 40"/>
                <a:gd name="T41" fmla="*/ 2147483647 h 4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46"/>
                <a:gd name="T65" fmla="*/ 40 w 40"/>
                <a:gd name="T66" fmla="*/ 46 h 4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46">
                  <a:moveTo>
                    <a:pt x="0" y="36"/>
                  </a:moveTo>
                  <a:lnTo>
                    <a:pt x="0" y="36"/>
                  </a:lnTo>
                  <a:lnTo>
                    <a:pt x="10" y="40"/>
                  </a:lnTo>
                  <a:lnTo>
                    <a:pt x="20" y="44"/>
                  </a:lnTo>
                  <a:lnTo>
                    <a:pt x="30" y="46"/>
                  </a:lnTo>
                  <a:lnTo>
                    <a:pt x="34" y="46"/>
                  </a:lnTo>
                  <a:lnTo>
                    <a:pt x="36" y="44"/>
                  </a:lnTo>
                  <a:lnTo>
                    <a:pt x="38" y="42"/>
                  </a:lnTo>
                  <a:lnTo>
                    <a:pt x="40" y="38"/>
                  </a:lnTo>
                  <a:lnTo>
                    <a:pt x="38" y="32"/>
                  </a:lnTo>
                  <a:lnTo>
                    <a:pt x="34" y="24"/>
                  </a:lnTo>
                  <a:lnTo>
                    <a:pt x="22" y="0"/>
                  </a:lnTo>
                  <a:lnTo>
                    <a:pt x="24" y="8"/>
                  </a:lnTo>
                  <a:lnTo>
                    <a:pt x="26" y="14"/>
                  </a:lnTo>
                  <a:lnTo>
                    <a:pt x="28" y="20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2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96" name="Freeform 42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081588" y="5507038"/>
              <a:ext cx="63500" cy="73025"/>
            </a:xfrm>
            <a:custGeom>
              <a:avLst/>
              <a:gdLst>
                <a:gd name="T0" fmla="*/ 0 w 40"/>
                <a:gd name="T1" fmla="*/ 2147483647 h 46"/>
                <a:gd name="T2" fmla="*/ 0 w 40"/>
                <a:gd name="T3" fmla="*/ 2147483647 h 46"/>
                <a:gd name="T4" fmla="*/ 2147483647 w 40"/>
                <a:gd name="T5" fmla="*/ 2147483647 h 46"/>
                <a:gd name="T6" fmla="*/ 2147483647 w 40"/>
                <a:gd name="T7" fmla="*/ 2147483647 h 46"/>
                <a:gd name="T8" fmla="*/ 2147483647 w 40"/>
                <a:gd name="T9" fmla="*/ 2147483647 h 46"/>
                <a:gd name="T10" fmla="*/ 2147483647 w 40"/>
                <a:gd name="T11" fmla="*/ 2147483647 h 46"/>
                <a:gd name="T12" fmla="*/ 2147483647 w 40"/>
                <a:gd name="T13" fmla="*/ 2147483647 h 46"/>
                <a:gd name="T14" fmla="*/ 2147483647 w 40"/>
                <a:gd name="T15" fmla="*/ 2147483647 h 46"/>
                <a:gd name="T16" fmla="*/ 2147483647 w 40"/>
                <a:gd name="T17" fmla="*/ 2147483647 h 46"/>
                <a:gd name="T18" fmla="*/ 2147483647 w 40"/>
                <a:gd name="T19" fmla="*/ 2147483647 h 46"/>
                <a:gd name="T20" fmla="*/ 2147483647 w 40"/>
                <a:gd name="T21" fmla="*/ 2147483647 h 46"/>
                <a:gd name="T22" fmla="*/ 2147483647 w 40"/>
                <a:gd name="T23" fmla="*/ 0 h 46"/>
                <a:gd name="T24" fmla="*/ 2147483647 w 40"/>
                <a:gd name="T25" fmla="*/ 0 h 46"/>
                <a:gd name="T26" fmla="*/ 2147483647 w 40"/>
                <a:gd name="T27" fmla="*/ 2147483647 h 46"/>
                <a:gd name="T28" fmla="*/ 2147483647 w 40"/>
                <a:gd name="T29" fmla="*/ 2147483647 h 46"/>
                <a:gd name="T30" fmla="*/ 2147483647 w 40"/>
                <a:gd name="T31" fmla="*/ 2147483647 h 46"/>
                <a:gd name="T32" fmla="*/ 2147483647 w 40"/>
                <a:gd name="T33" fmla="*/ 2147483647 h 46"/>
                <a:gd name="T34" fmla="*/ 2147483647 w 40"/>
                <a:gd name="T35" fmla="*/ 2147483647 h 46"/>
                <a:gd name="T36" fmla="*/ 2147483647 w 40"/>
                <a:gd name="T37" fmla="*/ 2147483647 h 46"/>
                <a:gd name="T38" fmla="*/ 0 w 40"/>
                <a:gd name="T39" fmla="*/ 2147483647 h 46"/>
                <a:gd name="T40" fmla="*/ 0 w 40"/>
                <a:gd name="T41" fmla="*/ 2147483647 h 4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46"/>
                <a:gd name="T65" fmla="*/ 40 w 40"/>
                <a:gd name="T66" fmla="*/ 46 h 4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46">
                  <a:moveTo>
                    <a:pt x="0" y="36"/>
                  </a:moveTo>
                  <a:lnTo>
                    <a:pt x="0" y="36"/>
                  </a:lnTo>
                  <a:lnTo>
                    <a:pt x="10" y="40"/>
                  </a:lnTo>
                  <a:lnTo>
                    <a:pt x="20" y="44"/>
                  </a:lnTo>
                  <a:lnTo>
                    <a:pt x="30" y="46"/>
                  </a:lnTo>
                  <a:lnTo>
                    <a:pt x="34" y="46"/>
                  </a:lnTo>
                  <a:lnTo>
                    <a:pt x="36" y="44"/>
                  </a:lnTo>
                  <a:lnTo>
                    <a:pt x="38" y="42"/>
                  </a:lnTo>
                  <a:lnTo>
                    <a:pt x="40" y="38"/>
                  </a:lnTo>
                  <a:lnTo>
                    <a:pt x="38" y="32"/>
                  </a:lnTo>
                  <a:lnTo>
                    <a:pt x="34" y="24"/>
                  </a:lnTo>
                  <a:lnTo>
                    <a:pt x="22" y="0"/>
                  </a:lnTo>
                  <a:lnTo>
                    <a:pt x="24" y="8"/>
                  </a:lnTo>
                  <a:lnTo>
                    <a:pt x="26" y="14"/>
                  </a:lnTo>
                  <a:lnTo>
                    <a:pt x="28" y="20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2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97" name="Freeform 43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5294313" y="5659438"/>
              <a:ext cx="63500" cy="69850"/>
            </a:xfrm>
            <a:custGeom>
              <a:avLst/>
              <a:gdLst>
                <a:gd name="T0" fmla="*/ 0 w 40"/>
                <a:gd name="T1" fmla="*/ 2147483647 h 44"/>
                <a:gd name="T2" fmla="*/ 0 w 40"/>
                <a:gd name="T3" fmla="*/ 2147483647 h 44"/>
                <a:gd name="T4" fmla="*/ 2147483647 w 40"/>
                <a:gd name="T5" fmla="*/ 2147483647 h 44"/>
                <a:gd name="T6" fmla="*/ 2147483647 w 40"/>
                <a:gd name="T7" fmla="*/ 2147483647 h 44"/>
                <a:gd name="T8" fmla="*/ 2147483647 w 40"/>
                <a:gd name="T9" fmla="*/ 2147483647 h 44"/>
                <a:gd name="T10" fmla="*/ 2147483647 w 40"/>
                <a:gd name="T11" fmla="*/ 2147483647 h 44"/>
                <a:gd name="T12" fmla="*/ 2147483647 w 40"/>
                <a:gd name="T13" fmla="*/ 2147483647 h 44"/>
                <a:gd name="T14" fmla="*/ 2147483647 w 40"/>
                <a:gd name="T15" fmla="*/ 2147483647 h 44"/>
                <a:gd name="T16" fmla="*/ 2147483647 w 40"/>
                <a:gd name="T17" fmla="*/ 2147483647 h 44"/>
                <a:gd name="T18" fmla="*/ 2147483647 w 40"/>
                <a:gd name="T19" fmla="*/ 2147483647 h 44"/>
                <a:gd name="T20" fmla="*/ 2147483647 w 40"/>
                <a:gd name="T21" fmla="*/ 2147483647 h 44"/>
                <a:gd name="T22" fmla="*/ 2147483647 w 40"/>
                <a:gd name="T23" fmla="*/ 0 h 44"/>
                <a:gd name="T24" fmla="*/ 2147483647 w 40"/>
                <a:gd name="T25" fmla="*/ 0 h 44"/>
                <a:gd name="T26" fmla="*/ 2147483647 w 40"/>
                <a:gd name="T27" fmla="*/ 2147483647 h 44"/>
                <a:gd name="T28" fmla="*/ 2147483647 w 40"/>
                <a:gd name="T29" fmla="*/ 2147483647 h 44"/>
                <a:gd name="T30" fmla="*/ 2147483647 w 40"/>
                <a:gd name="T31" fmla="*/ 2147483647 h 44"/>
                <a:gd name="T32" fmla="*/ 2147483647 w 40"/>
                <a:gd name="T33" fmla="*/ 2147483647 h 44"/>
                <a:gd name="T34" fmla="*/ 2147483647 w 40"/>
                <a:gd name="T35" fmla="*/ 2147483647 h 44"/>
                <a:gd name="T36" fmla="*/ 2147483647 w 40"/>
                <a:gd name="T37" fmla="*/ 2147483647 h 44"/>
                <a:gd name="T38" fmla="*/ 0 w 40"/>
                <a:gd name="T39" fmla="*/ 2147483647 h 44"/>
                <a:gd name="T40" fmla="*/ 0 w 40"/>
                <a:gd name="T41" fmla="*/ 2147483647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44"/>
                <a:gd name="T65" fmla="*/ 40 w 40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44">
                  <a:moveTo>
                    <a:pt x="0" y="36"/>
                  </a:moveTo>
                  <a:lnTo>
                    <a:pt x="0" y="36"/>
                  </a:lnTo>
                  <a:lnTo>
                    <a:pt x="10" y="40"/>
                  </a:lnTo>
                  <a:lnTo>
                    <a:pt x="20" y="44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6"/>
                  </a:lnTo>
                  <a:lnTo>
                    <a:pt x="40" y="30"/>
                  </a:lnTo>
                  <a:lnTo>
                    <a:pt x="36" y="22"/>
                  </a:lnTo>
                  <a:lnTo>
                    <a:pt x="22" y="0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2" y="32"/>
                  </a:lnTo>
                  <a:lnTo>
                    <a:pt x="14" y="3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98" name="Freeform 44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5319713" y="5611813"/>
              <a:ext cx="393700" cy="304800"/>
            </a:xfrm>
            <a:custGeom>
              <a:avLst/>
              <a:gdLst>
                <a:gd name="T0" fmla="*/ 0 w 248"/>
                <a:gd name="T1" fmla="*/ 0 h 192"/>
                <a:gd name="T2" fmla="*/ 0 w 248"/>
                <a:gd name="T3" fmla="*/ 0 h 192"/>
                <a:gd name="T4" fmla="*/ 2147483647 w 248"/>
                <a:gd name="T5" fmla="*/ 2147483647 h 192"/>
                <a:gd name="T6" fmla="*/ 2147483647 w 248"/>
                <a:gd name="T7" fmla="*/ 2147483647 h 192"/>
                <a:gd name="T8" fmla="*/ 2147483647 w 248"/>
                <a:gd name="T9" fmla="*/ 2147483647 h 192"/>
                <a:gd name="T10" fmla="*/ 2147483647 w 248"/>
                <a:gd name="T11" fmla="*/ 2147483647 h 192"/>
                <a:gd name="T12" fmla="*/ 2147483647 w 248"/>
                <a:gd name="T13" fmla="*/ 2147483647 h 192"/>
                <a:gd name="T14" fmla="*/ 2147483647 w 248"/>
                <a:gd name="T15" fmla="*/ 2147483647 h 192"/>
                <a:gd name="T16" fmla="*/ 2147483647 w 248"/>
                <a:gd name="T17" fmla="*/ 2147483647 h 192"/>
                <a:gd name="T18" fmla="*/ 2147483647 w 248"/>
                <a:gd name="T19" fmla="*/ 2147483647 h 192"/>
                <a:gd name="T20" fmla="*/ 2147483647 w 248"/>
                <a:gd name="T21" fmla="*/ 2147483647 h 192"/>
                <a:gd name="T22" fmla="*/ 2147483647 w 248"/>
                <a:gd name="T23" fmla="*/ 2147483647 h 192"/>
                <a:gd name="T24" fmla="*/ 2147483647 w 248"/>
                <a:gd name="T25" fmla="*/ 2147483647 h 192"/>
                <a:gd name="T26" fmla="*/ 2147483647 w 248"/>
                <a:gd name="T27" fmla="*/ 2147483647 h 192"/>
                <a:gd name="T28" fmla="*/ 2147483647 w 248"/>
                <a:gd name="T29" fmla="*/ 2147483647 h 192"/>
                <a:gd name="T30" fmla="*/ 2147483647 w 248"/>
                <a:gd name="T31" fmla="*/ 2147483647 h 192"/>
                <a:gd name="T32" fmla="*/ 2147483647 w 248"/>
                <a:gd name="T33" fmla="*/ 2147483647 h 192"/>
                <a:gd name="T34" fmla="*/ 2147483647 w 248"/>
                <a:gd name="T35" fmla="*/ 2147483647 h 192"/>
                <a:gd name="T36" fmla="*/ 2147483647 w 248"/>
                <a:gd name="T37" fmla="*/ 2147483647 h 192"/>
                <a:gd name="T38" fmla="*/ 2147483647 w 248"/>
                <a:gd name="T39" fmla="*/ 2147483647 h 192"/>
                <a:gd name="T40" fmla="*/ 2147483647 w 248"/>
                <a:gd name="T41" fmla="*/ 2147483647 h 192"/>
                <a:gd name="T42" fmla="*/ 0 w 248"/>
                <a:gd name="T43" fmla="*/ 0 h 192"/>
                <a:gd name="T44" fmla="*/ 0 w 248"/>
                <a:gd name="T45" fmla="*/ 0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8"/>
                <a:gd name="T70" fmla="*/ 0 h 192"/>
                <a:gd name="T71" fmla="*/ 248 w 248"/>
                <a:gd name="T72" fmla="*/ 192 h 1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8" h="192">
                  <a:moveTo>
                    <a:pt x="0" y="0"/>
                  </a:moveTo>
                  <a:lnTo>
                    <a:pt x="0" y="0"/>
                  </a:lnTo>
                  <a:lnTo>
                    <a:pt x="26" y="36"/>
                  </a:lnTo>
                  <a:lnTo>
                    <a:pt x="54" y="70"/>
                  </a:lnTo>
                  <a:lnTo>
                    <a:pt x="90" y="110"/>
                  </a:lnTo>
                  <a:lnTo>
                    <a:pt x="110" y="128"/>
                  </a:lnTo>
                  <a:lnTo>
                    <a:pt x="130" y="146"/>
                  </a:lnTo>
                  <a:lnTo>
                    <a:pt x="150" y="162"/>
                  </a:lnTo>
                  <a:lnTo>
                    <a:pt x="170" y="176"/>
                  </a:lnTo>
                  <a:lnTo>
                    <a:pt x="192" y="186"/>
                  </a:lnTo>
                  <a:lnTo>
                    <a:pt x="212" y="192"/>
                  </a:lnTo>
                  <a:lnTo>
                    <a:pt x="222" y="192"/>
                  </a:lnTo>
                  <a:lnTo>
                    <a:pt x="230" y="192"/>
                  </a:lnTo>
                  <a:lnTo>
                    <a:pt x="240" y="190"/>
                  </a:lnTo>
                  <a:lnTo>
                    <a:pt x="248" y="188"/>
                  </a:lnTo>
                  <a:lnTo>
                    <a:pt x="224" y="174"/>
                  </a:lnTo>
                  <a:lnTo>
                    <a:pt x="162" y="134"/>
                  </a:lnTo>
                  <a:lnTo>
                    <a:pt x="124" y="106"/>
                  </a:lnTo>
                  <a:lnTo>
                    <a:pt x="82" y="74"/>
                  </a:lnTo>
                  <a:lnTo>
                    <a:pt x="4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99" name="Freeform 45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611688" y="5773738"/>
              <a:ext cx="806450" cy="333375"/>
            </a:xfrm>
            <a:custGeom>
              <a:avLst/>
              <a:gdLst>
                <a:gd name="T0" fmla="*/ 2147483647 w 508"/>
                <a:gd name="T1" fmla="*/ 2147483647 h 210"/>
                <a:gd name="T2" fmla="*/ 2147483647 w 508"/>
                <a:gd name="T3" fmla="*/ 2147483647 h 210"/>
                <a:gd name="T4" fmla="*/ 2147483647 w 508"/>
                <a:gd name="T5" fmla="*/ 2147483647 h 210"/>
                <a:gd name="T6" fmla="*/ 2147483647 w 508"/>
                <a:gd name="T7" fmla="*/ 2147483647 h 210"/>
                <a:gd name="T8" fmla="*/ 2147483647 w 508"/>
                <a:gd name="T9" fmla="*/ 2147483647 h 210"/>
                <a:gd name="T10" fmla="*/ 2147483647 w 508"/>
                <a:gd name="T11" fmla="*/ 2147483647 h 210"/>
                <a:gd name="T12" fmla="*/ 2147483647 w 508"/>
                <a:gd name="T13" fmla="*/ 2147483647 h 210"/>
                <a:gd name="T14" fmla="*/ 2147483647 w 508"/>
                <a:gd name="T15" fmla="*/ 2147483647 h 210"/>
                <a:gd name="T16" fmla="*/ 2147483647 w 508"/>
                <a:gd name="T17" fmla="*/ 2147483647 h 210"/>
                <a:gd name="T18" fmla="*/ 2147483647 w 508"/>
                <a:gd name="T19" fmla="*/ 2147483647 h 210"/>
                <a:gd name="T20" fmla="*/ 0 w 508"/>
                <a:gd name="T21" fmla="*/ 2147483647 h 210"/>
                <a:gd name="T22" fmla="*/ 2147483647 w 508"/>
                <a:gd name="T23" fmla="*/ 0 h 210"/>
                <a:gd name="T24" fmla="*/ 2147483647 w 508"/>
                <a:gd name="T25" fmla="*/ 2147483647 h 210"/>
                <a:gd name="T26" fmla="*/ 2147483647 w 508"/>
                <a:gd name="T27" fmla="*/ 2147483647 h 210"/>
                <a:gd name="T28" fmla="*/ 2147483647 w 508"/>
                <a:gd name="T29" fmla="*/ 2147483647 h 210"/>
                <a:gd name="T30" fmla="*/ 2147483647 w 508"/>
                <a:gd name="T31" fmla="*/ 2147483647 h 210"/>
                <a:gd name="T32" fmla="*/ 2147483647 w 508"/>
                <a:gd name="T33" fmla="*/ 2147483647 h 210"/>
                <a:gd name="T34" fmla="*/ 2147483647 w 508"/>
                <a:gd name="T35" fmla="*/ 2147483647 h 210"/>
                <a:gd name="T36" fmla="*/ 2147483647 w 508"/>
                <a:gd name="T37" fmla="*/ 2147483647 h 210"/>
                <a:gd name="T38" fmla="*/ 2147483647 w 508"/>
                <a:gd name="T39" fmla="*/ 2147483647 h 210"/>
                <a:gd name="T40" fmla="*/ 2147483647 w 508"/>
                <a:gd name="T41" fmla="*/ 2147483647 h 210"/>
                <a:gd name="T42" fmla="*/ 2147483647 w 508"/>
                <a:gd name="T43" fmla="*/ 2147483647 h 210"/>
                <a:gd name="T44" fmla="*/ 2147483647 w 508"/>
                <a:gd name="T45" fmla="*/ 2147483647 h 210"/>
                <a:gd name="T46" fmla="*/ 2147483647 w 508"/>
                <a:gd name="T47" fmla="*/ 2147483647 h 210"/>
                <a:gd name="T48" fmla="*/ 2147483647 w 508"/>
                <a:gd name="T49" fmla="*/ 2147483647 h 210"/>
                <a:gd name="T50" fmla="*/ 2147483647 w 508"/>
                <a:gd name="T51" fmla="*/ 2147483647 h 210"/>
                <a:gd name="T52" fmla="*/ 2147483647 w 508"/>
                <a:gd name="T53" fmla="*/ 2147483647 h 210"/>
                <a:gd name="T54" fmla="*/ 2147483647 w 508"/>
                <a:gd name="T55" fmla="*/ 2147483647 h 210"/>
                <a:gd name="T56" fmla="*/ 2147483647 w 508"/>
                <a:gd name="T57" fmla="*/ 2147483647 h 210"/>
                <a:gd name="T58" fmla="*/ 2147483647 w 508"/>
                <a:gd name="T59" fmla="*/ 2147483647 h 210"/>
                <a:gd name="T60" fmla="*/ 2147483647 w 508"/>
                <a:gd name="T61" fmla="*/ 2147483647 h 210"/>
                <a:gd name="T62" fmla="*/ 2147483647 w 508"/>
                <a:gd name="T63" fmla="*/ 2147483647 h 210"/>
                <a:gd name="T64" fmla="*/ 2147483647 w 508"/>
                <a:gd name="T65" fmla="*/ 2147483647 h 210"/>
                <a:gd name="T66" fmla="*/ 2147483647 w 508"/>
                <a:gd name="T67" fmla="*/ 2147483647 h 210"/>
                <a:gd name="T68" fmla="*/ 2147483647 w 508"/>
                <a:gd name="T69" fmla="*/ 2147483647 h 210"/>
                <a:gd name="T70" fmla="*/ 2147483647 w 508"/>
                <a:gd name="T71" fmla="*/ 2147483647 h 2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8"/>
                <a:gd name="T109" fmla="*/ 0 h 210"/>
                <a:gd name="T110" fmla="*/ 508 w 508"/>
                <a:gd name="T111" fmla="*/ 210 h 2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8" h="210">
                  <a:moveTo>
                    <a:pt x="206" y="210"/>
                  </a:moveTo>
                  <a:lnTo>
                    <a:pt x="206" y="210"/>
                  </a:lnTo>
                  <a:lnTo>
                    <a:pt x="192" y="210"/>
                  </a:lnTo>
                  <a:lnTo>
                    <a:pt x="180" y="208"/>
                  </a:lnTo>
                  <a:lnTo>
                    <a:pt x="170" y="204"/>
                  </a:lnTo>
                  <a:lnTo>
                    <a:pt x="162" y="200"/>
                  </a:lnTo>
                  <a:lnTo>
                    <a:pt x="150" y="194"/>
                  </a:lnTo>
                  <a:lnTo>
                    <a:pt x="142" y="188"/>
                  </a:lnTo>
                  <a:lnTo>
                    <a:pt x="136" y="18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38" y="178"/>
                  </a:lnTo>
                  <a:lnTo>
                    <a:pt x="144" y="186"/>
                  </a:lnTo>
                  <a:lnTo>
                    <a:pt x="152" y="192"/>
                  </a:lnTo>
                  <a:lnTo>
                    <a:pt x="162" y="198"/>
                  </a:lnTo>
                  <a:lnTo>
                    <a:pt x="176" y="204"/>
                  </a:lnTo>
                  <a:lnTo>
                    <a:pt x="192" y="208"/>
                  </a:lnTo>
                  <a:lnTo>
                    <a:pt x="212" y="208"/>
                  </a:lnTo>
                  <a:lnTo>
                    <a:pt x="224" y="206"/>
                  </a:lnTo>
                  <a:lnTo>
                    <a:pt x="236" y="202"/>
                  </a:lnTo>
                  <a:lnTo>
                    <a:pt x="308" y="176"/>
                  </a:lnTo>
                  <a:lnTo>
                    <a:pt x="396" y="142"/>
                  </a:lnTo>
                  <a:lnTo>
                    <a:pt x="506" y="98"/>
                  </a:lnTo>
                  <a:lnTo>
                    <a:pt x="508" y="100"/>
                  </a:lnTo>
                  <a:lnTo>
                    <a:pt x="398" y="144"/>
                  </a:lnTo>
                  <a:lnTo>
                    <a:pt x="308" y="178"/>
                  </a:lnTo>
                  <a:lnTo>
                    <a:pt x="238" y="204"/>
                  </a:lnTo>
                  <a:lnTo>
                    <a:pt x="220" y="208"/>
                  </a:lnTo>
                  <a:lnTo>
                    <a:pt x="206" y="210"/>
                  </a:lnTo>
                  <a:close/>
                </a:path>
              </a:pathLst>
            </a:custGeom>
            <a:solidFill>
              <a:srgbClr val="DBC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600" name="Freeform 46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4468813" y="6024563"/>
              <a:ext cx="333375" cy="206375"/>
            </a:xfrm>
            <a:custGeom>
              <a:avLst/>
              <a:gdLst>
                <a:gd name="T0" fmla="*/ 2147483647 w 210"/>
                <a:gd name="T1" fmla="*/ 2147483647 h 130"/>
                <a:gd name="T2" fmla="*/ 0 w 210"/>
                <a:gd name="T3" fmla="*/ 2147483647 h 130"/>
                <a:gd name="T4" fmla="*/ 2147483647 w 210"/>
                <a:gd name="T5" fmla="*/ 0 h 130"/>
                <a:gd name="T6" fmla="*/ 2147483647 w 210"/>
                <a:gd name="T7" fmla="*/ 2147483647 h 130"/>
                <a:gd name="T8" fmla="*/ 2147483647 w 210"/>
                <a:gd name="T9" fmla="*/ 2147483647 h 130"/>
                <a:gd name="T10" fmla="*/ 2147483647 w 210"/>
                <a:gd name="T11" fmla="*/ 2147483647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0"/>
                <a:gd name="T19" fmla="*/ 0 h 130"/>
                <a:gd name="T20" fmla="*/ 210 w 210"/>
                <a:gd name="T21" fmla="*/ 130 h 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0" h="130">
                  <a:moveTo>
                    <a:pt x="2" y="130"/>
                  </a:moveTo>
                  <a:lnTo>
                    <a:pt x="0" y="128"/>
                  </a:lnTo>
                  <a:lnTo>
                    <a:pt x="210" y="0"/>
                  </a:lnTo>
                  <a:lnTo>
                    <a:pt x="210" y="2"/>
                  </a:lnTo>
                  <a:lnTo>
                    <a:pt x="2" y="130"/>
                  </a:lnTo>
                  <a:close/>
                </a:path>
              </a:pathLst>
            </a:custGeom>
            <a:solidFill>
              <a:srgbClr val="DBC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601" name="Freeform 47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065713" y="6065838"/>
              <a:ext cx="212725" cy="381000"/>
            </a:xfrm>
            <a:custGeom>
              <a:avLst/>
              <a:gdLst>
                <a:gd name="T0" fmla="*/ 2147483647 w 134"/>
                <a:gd name="T1" fmla="*/ 2147483647 h 240"/>
                <a:gd name="T2" fmla="*/ 0 w 134"/>
                <a:gd name="T3" fmla="*/ 0 h 240"/>
                <a:gd name="T4" fmla="*/ 2147483647 w 134"/>
                <a:gd name="T5" fmla="*/ 0 h 240"/>
                <a:gd name="T6" fmla="*/ 2147483647 w 134"/>
                <a:gd name="T7" fmla="*/ 2147483647 h 240"/>
                <a:gd name="T8" fmla="*/ 2147483647 w 134"/>
                <a:gd name="T9" fmla="*/ 2147483647 h 240"/>
                <a:gd name="T10" fmla="*/ 2147483647 w 134"/>
                <a:gd name="T11" fmla="*/ 2147483647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"/>
                <a:gd name="T19" fmla="*/ 0 h 240"/>
                <a:gd name="T20" fmla="*/ 134 w 134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" h="240">
                  <a:moveTo>
                    <a:pt x="132" y="24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34" y="240"/>
                  </a:lnTo>
                  <a:lnTo>
                    <a:pt x="132" y="240"/>
                  </a:lnTo>
                  <a:close/>
                </a:path>
              </a:pathLst>
            </a:custGeom>
            <a:solidFill>
              <a:srgbClr val="DBC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602" name="Freeform 48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4916488" y="5364163"/>
              <a:ext cx="60325" cy="60325"/>
            </a:xfrm>
            <a:custGeom>
              <a:avLst/>
              <a:gdLst>
                <a:gd name="T0" fmla="*/ 0 w 38"/>
                <a:gd name="T1" fmla="*/ 2147483647 h 38"/>
                <a:gd name="T2" fmla="*/ 0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2147483647 w 38"/>
                <a:gd name="T11" fmla="*/ 2147483647 h 38"/>
                <a:gd name="T12" fmla="*/ 2147483647 w 38"/>
                <a:gd name="T13" fmla="*/ 2147483647 h 38"/>
                <a:gd name="T14" fmla="*/ 2147483647 w 38"/>
                <a:gd name="T15" fmla="*/ 2147483647 h 38"/>
                <a:gd name="T16" fmla="*/ 2147483647 w 38"/>
                <a:gd name="T17" fmla="*/ 2147483647 h 38"/>
                <a:gd name="T18" fmla="*/ 2147483647 w 38"/>
                <a:gd name="T19" fmla="*/ 2147483647 h 38"/>
                <a:gd name="T20" fmla="*/ 2147483647 w 38"/>
                <a:gd name="T21" fmla="*/ 0 h 38"/>
                <a:gd name="T22" fmla="*/ 2147483647 w 38"/>
                <a:gd name="T23" fmla="*/ 0 h 38"/>
                <a:gd name="T24" fmla="*/ 2147483647 w 38"/>
                <a:gd name="T25" fmla="*/ 2147483647 h 38"/>
                <a:gd name="T26" fmla="*/ 2147483647 w 38"/>
                <a:gd name="T27" fmla="*/ 2147483647 h 38"/>
                <a:gd name="T28" fmla="*/ 2147483647 w 38"/>
                <a:gd name="T29" fmla="*/ 2147483647 h 38"/>
                <a:gd name="T30" fmla="*/ 2147483647 w 38"/>
                <a:gd name="T31" fmla="*/ 2147483647 h 38"/>
                <a:gd name="T32" fmla="*/ 2147483647 w 38"/>
                <a:gd name="T33" fmla="*/ 2147483647 h 38"/>
                <a:gd name="T34" fmla="*/ 2147483647 w 38"/>
                <a:gd name="T35" fmla="*/ 2147483647 h 38"/>
                <a:gd name="T36" fmla="*/ 0 w 38"/>
                <a:gd name="T37" fmla="*/ 2147483647 h 38"/>
                <a:gd name="T38" fmla="*/ 0 w 38"/>
                <a:gd name="T39" fmla="*/ 2147483647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8"/>
                <a:gd name="T62" fmla="*/ 38 w 38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8">
                  <a:moveTo>
                    <a:pt x="0" y="38"/>
                  </a:moveTo>
                  <a:lnTo>
                    <a:pt x="0" y="38"/>
                  </a:lnTo>
                  <a:lnTo>
                    <a:pt x="10" y="36"/>
                  </a:lnTo>
                  <a:lnTo>
                    <a:pt x="20" y="32"/>
                  </a:lnTo>
                  <a:lnTo>
                    <a:pt x="28" y="26"/>
                  </a:lnTo>
                  <a:lnTo>
                    <a:pt x="36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24" y="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0" y="24"/>
                  </a:lnTo>
                  <a:lnTo>
                    <a:pt x="14" y="3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603" name="Freeform 49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4926013" y="5297488"/>
              <a:ext cx="57150" cy="60325"/>
            </a:xfrm>
            <a:custGeom>
              <a:avLst/>
              <a:gdLst>
                <a:gd name="T0" fmla="*/ 0 w 36"/>
                <a:gd name="T1" fmla="*/ 2147483647 h 38"/>
                <a:gd name="T2" fmla="*/ 0 w 36"/>
                <a:gd name="T3" fmla="*/ 2147483647 h 38"/>
                <a:gd name="T4" fmla="*/ 2147483647 w 36"/>
                <a:gd name="T5" fmla="*/ 2147483647 h 38"/>
                <a:gd name="T6" fmla="*/ 2147483647 w 36"/>
                <a:gd name="T7" fmla="*/ 2147483647 h 38"/>
                <a:gd name="T8" fmla="*/ 2147483647 w 36"/>
                <a:gd name="T9" fmla="*/ 2147483647 h 38"/>
                <a:gd name="T10" fmla="*/ 2147483647 w 36"/>
                <a:gd name="T11" fmla="*/ 2147483647 h 38"/>
                <a:gd name="T12" fmla="*/ 2147483647 w 36"/>
                <a:gd name="T13" fmla="*/ 2147483647 h 38"/>
                <a:gd name="T14" fmla="*/ 2147483647 w 36"/>
                <a:gd name="T15" fmla="*/ 2147483647 h 38"/>
                <a:gd name="T16" fmla="*/ 2147483647 w 36"/>
                <a:gd name="T17" fmla="*/ 2147483647 h 38"/>
                <a:gd name="T18" fmla="*/ 2147483647 w 36"/>
                <a:gd name="T19" fmla="*/ 2147483647 h 38"/>
                <a:gd name="T20" fmla="*/ 2147483647 w 36"/>
                <a:gd name="T21" fmla="*/ 0 h 38"/>
                <a:gd name="T22" fmla="*/ 2147483647 w 36"/>
                <a:gd name="T23" fmla="*/ 0 h 38"/>
                <a:gd name="T24" fmla="*/ 2147483647 w 36"/>
                <a:gd name="T25" fmla="*/ 2147483647 h 38"/>
                <a:gd name="T26" fmla="*/ 2147483647 w 36"/>
                <a:gd name="T27" fmla="*/ 2147483647 h 38"/>
                <a:gd name="T28" fmla="*/ 2147483647 w 36"/>
                <a:gd name="T29" fmla="*/ 2147483647 h 38"/>
                <a:gd name="T30" fmla="*/ 2147483647 w 36"/>
                <a:gd name="T31" fmla="*/ 2147483647 h 38"/>
                <a:gd name="T32" fmla="*/ 2147483647 w 36"/>
                <a:gd name="T33" fmla="*/ 2147483647 h 38"/>
                <a:gd name="T34" fmla="*/ 2147483647 w 36"/>
                <a:gd name="T35" fmla="*/ 2147483647 h 38"/>
                <a:gd name="T36" fmla="*/ 0 w 36"/>
                <a:gd name="T37" fmla="*/ 2147483647 h 38"/>
                <a:gd name="T38" fmla="*/ 0 w 36"/>
                <a:gd name="T39" fmla="*/ 2147483647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"/>
                <a:gd name="T61" fmla="*/ 0 h 38"/>
                <a:gd name="T62" fmla="*/ 36 w 36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" h="38">
                  <a:moveTo>
                    <a:pt x="0" y="38"/>
                  </a:moveTo>
                  <a:lnTo>
                    <a:pt x="0" y="38"/>
                  </a:lnTo>
                  <a:lnTo>
                    <a:pt x="10" y="36"/>
                  </a:lnTo>
                  <a:lnTo>
                    <a:pt x="18" y="32"/>
                  </a:lnTo>
                  <a:lnTo>
                    <a:pt x="28" y="26"/>
                  </a:lnTo>
                  <a:lnTo>
                    <a:pt x="34" y="22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0" y="24"/>
                  </a:lnTo>
                  <a:lnTo>
                    <a:pt x="12" y="3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604" name="Freeform 50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4976813" y="5329238"/>
              <a:ext cx="60325" cy="60325"/>
            </a:xfrm>
            <a:custGeom>
              <a:avLst/>
              <a:gdLst>
                <a:gd name="T0" fmla="*/ 0 w 38"/>
                <a:gd name="T1" fmla="*/ 2147483647 h 38"/>
                <a:gd name="T2" fmla="*/ 0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2147483647 w 38"/>
                <a:gd name="T11" fmla="*/ 2147483647 h 38"/>
                <a:gd name="T12" fmla="*/ 2147483647 w 38"/>
                <a:gd name="T13" fmla="*/ 2147483647 h 38"/>
                <a:gd name="T14" fmla="*/ 2147483647 w 38"/>
                <a:gd name="T15" fmla="*/ 2147483647 h 38"/>
                <a:gd name="T16" fmla="*/ 2147483647 w 38"/>
                <a:gd name="T17" fmla="*/ 2147483647 h 38"/>
                <a:gd name="T18" fmla="*/ 2147483647 w 38"/>
                <a:gd name="T19" fmla="*/ 2147483647 h 38"/>
                <a:gd name="T20" fmla="*/ 2147483647 w 38"/>
                <a:gd name="T21" fmla="*/ 0 h 38"/>
                <a:gd name="T22" fmla="*/ 2147483647 w 38"/>
                <a:gd name="T23" fmla="*/ 0 h 38"/>
                <a:gd name="T24" fmla="*/ 2147483647 w 38"/>
                <a:gd name="T25" fmla="*/ 2147483647 h 38"/>
                <a:gd name="T26" fmla="*/ 2147483647 w 38"/>
                <a:gd name="T27" fmla="*/ 2147483647 h 38"/>
                <a:gd name="T28" fmla="*/ 2147483647 w 38"/>
                <a:gd name="T29" fmla="*/ 2147483647 h 38"/>
                <a:gd name="T30" fmla="*/ 2147483647 w 38"/>
                <a:gd name="T31" fmla="*/ 2147483647 h 38"/>
                <a:gd name="T32" fmla="*/ 2147483647 w 38"/>
                <a:gd name="T33" fmla="*/ 2147483647 h 38"/>
                <a:gd name="T34" fmla="*/ 2147483647 w 38"/>
                <a:gd name="T35" fmla="*/ 2147483647 h 38"/>
                <a:gd name="T36" fmla="*/ 0 w 38"/>
                <a:gd name="T37" fmla="*/ 2147483647 h 38"/>
                <a:gd name="T38" fmla="*/ 0 w 38"/>
                <a:gd name="T39" fmla="*/ 2147483647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8"/>
                <a:gd name="T62" fmla="*/ 38 w 38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8">
                  <a:moveTo>
                    <a:pt x="0" y="38"/>
                  </a:moveTo>
                  <a:lnTo>
                    <a:pt x="0" y="38"/>
                  </a:lnTo>
                  <a:lnTo>
                    <a:pt x="10" y="34"/>
                  </a:lnTo>
                  <a:lnTo>
                    <a:pt x="20" y="32"/>
                  </a:lnTo>
                  <a:lnTo>
                    <a:pt x="30" y="26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6" y="10"/>
                  </a:lnTo>
                  <a:lnTo>
                    <a:pt x="32" y="6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6"/>
                  </a:lnTo>
                  <a:lnTo>
                    <a:pt x="26" y="10"/>
                  </a:lnTo>
                  <a:lnTo>
                    <a:pt x="26" y="16"/>
                  </a:lnTo>
                  <a:lnTo>
                    <a:pt x="22" y="22"/>
                  </a:lnTo>
                  <a:lnTo>
                    <a:pt x="14" y="3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605" name="Freeform 51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4983163" y="5373688"/>
              <a:ext cx="60325" cy="60325"/>
            </a:xfrm>
            <a:custGeom>
              <a:avLst/>
              <a:gdLst>
                <a:gd name="T0" fmla="*/ 0 w 38"/>
                <a:gd name="T1" fmla="*/ 2147483647 h 38"/>
                <a:gd name="T2" fmla="*/ 0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2147483647 w 38"/>
                <a:gd name="T11" fmla="*/ 2147483647 h 38"/>
                <a:gd name="T12" fmla="*/ 2147483647 w 38"/>
                <a:gd name="T13" fmla="*/ 2147483647 h 38"/>
                <a:gd name="T14" fmla="*/ 2147483647 w 38"/>
                <a:gd name="T15" fmla="*/ 2147483647 h 38"/>
                <a:gd name="T16" fmla="*/ 2147483647 w 38"/>
                <a:gd name="T17" fmla="*/ 2147483647 h 38"/>
                <a:gd name="T18" fmla="*/ 2147483647 w 38"/>
                <a:gd name="T19" fmla="*/ 2147483647 h 38"/>
                <a:gd name="T20" fmla="*/ 2147483647 w 38"/>
                <a:gd name="T21" fmla="*/ 0 h 38"/>
                <a:gd name="T22" fmla="*/ 2147483647 w 38"/>
                <a:gd name="T23" fmla="*/ 0 h 38"/>
                <a:gd name="T24" fmla="*/ 2147483647 w 38"/>
                <a:gd name="T25" fmla="*/ 2147483647 h 38"/>
                <a:gd name="T26" fmla="*/ 2147483647 w 38"/>
                <a:gd name="T27" fmla="*/ 2147483647 h 38"/>
                <a:gd name="T28" fmla="*/ 2147483647 w 38"/>
                <a:gd name="T29" fmla="*/ 2147483647 h 38"/>
                <a:gd name="T30" fmla="*/ 2147483647 w 38"/>
                <a:gd name="T31" fmla="*/ 2147483647 h 38"/>
                <a:gd name="T32" fmla="*/ 2147483647 w 38"/>
                <a:gd name="T33" fmla="*/ 2147483647 h 38"/>
                <a:gd name="T34" fmla="*/ 2147483647 w 38"/>
                <a:gd name="T35" fmla="*/ 2147483647 h 38"/>
                <a:gd name="T36" fmla="*/ 0 w 38"/>
                <a:gd name="T37" fmla="*/ 2147483647 h 38"/>
                <a:gd name="T38" fmla="*/ 0 w 38"/>
                <a:gd name="T39" fmla="*/ 2147483647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8"/>
                <a:gd name="T62" fmla="*/ 38 w 38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8">
                  <a:moveTo>
                    <a:pt x="0" y="38"/>
                  </a:moveTo>
                  <a:lnTo>
                    <a:pt x="0" y="38"/>
                  </a:lnTo>
                  <a:lnTo>
                    <a:pt x="10" y="34"/>
                  </a:lnTo>
                  <a:lnTo>
                    <a:pt x="20" y="32"/>
                  </a:lnTo>
                  <a:lnTo>
                    <a:pt x="28" y="26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6" y="10"/>
                  </a:lnTo>
                  <a:lnTo>
                    <a:pt x="32" y="6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6"/>
                  </a:lnTo>
                  <a:lnTo>
                    <a:pt x="20" y="22"/>
                  </a:lnTo>
                  <a:lnTo>
                    <a:pt x="14" y="3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23557" name="Picture 5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143250"/>
            <a:ext cx="378777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Cloud Callout 5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0063" y="3000375"/>
            <a:ext cx="2500312" cy="1574800"/>
          </a:xfrm>
          <a:prstGeom prst="cloudCallout">
            <a:avLst>
              <a:gd name="adj1" fmla="val 31361"/>
              <a:gd name="adj2" fmla="val 917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CA" sz="2000"/>
              <a:t>This place just isn’t coo anymore.</a:t>
            </a:r>
          </a:p>
        </p:txBody>
      </p:sp>
      <p:sp>
        <p:nvSpPr>
          <p:cNvPr id="23559" name="TextBox 5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15038" y="6215063"/>
            <a:ext cx="3057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CA" sz="1800"/>
              <a:t>Image by </a:t>
            </a:r>
            <a:r>
              <a:rPr lang="en-CA" sz="1800">
                <a:hlinkClick r:id="rId57" tooltip="en:User:McKay"/>
              </a:rPr>
              <a:t>en:User:McKay</a:t>
            </a:r>
            <a:r>
              <a:rPr lang="en-CA" sz="1800"/>
              <a:t>,</a:t>
            </a:r>
            <a:br>
              <a:rPr lang="en-CA" sz="1800"/>
            </a:br>
            <a:r>
              <a:rPr lang="en-CA" sz="1800"/>
              <a:t>used under CC attr/share-alike.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The Pigeonhole Principle</a:t>
            </a:r>
            <a:br>
              <a:rPr lang="en-CA" smtClean="0"/>
            </a:br>
            <a:r>
              <a:rPr lang="en-CA" smtClean="0"/>
              <a:t>(formal)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Gill Sans" charset="0"/>
                <a:cs typeface="Gill Sans" charset="0"/>
              </a:rPr>
              <a:t>Let X and Y be finite sets where |X| &gt; |Y|.  </a:t>
            </a:r>
          </a:p>
          <a:p>
            <a:pPr>
              <a:buFontTx/>
              <a:buNone/>
            </a:pPr>
            <a:r>
              <a:rPr lang="en-US" smtClean="0">
                <a:ea typeface="Gill Sans" charset="0"/>
                <a:cs typeface="Gill Sans" charset="0"/>
              </a:rPr>
              <a:t>If f : X</a:t>
            </a:r>
            <a:r>
              <a:rPr lang="en-US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→</a:t>
            </a:r>
            <a:r>
              <a:rPr lang="en-US" smtClean="0">
                <a:ea typeface="Gill Sans" charset="0"/>
                <a:cs typeface="Gill Sans" charset="0"/>
              </a:rPr>
              <a:t>Y, then f(</a:t>
            </a:r>
            <a:r>
              <a:rPr lang="en-US" i="1" smtClean="0">
                <a:ea typeface="Gill Sans" charset="0"/>
                <a:cs typeface="Gill Sans" charset="0"/>
              </a:rPr>
              <a:t>x</a:t>
            </a:r>
            <a:r>
              <a:rPr lang="en-US" baseline="-14000" smtClean="0">
                <a:ea typeface="Gill Sans" charset="0"/>
                <a:cs typeface="Gill Sans" charset="0"/>
              </a:rPr>
              <a:t>1</a:t>
            </a:r>
            <a:r>
              <a:rPr lang="en-US" smtClean="0">
                <a:ea typeface="Gill Sans" charset="0"/>
                <a:cs typeface="Gill Sans" charset="0"/>
              </a:rPr>
              <a:t>) = f(</a:t>
            </a:r>
            <a:r>
              <a:rPr lang="en-US" i="1" smtClean="0">
                <a:ea typeface="Gill Sans" charset="0"/>
                <a:cs typeface="Gill Sans" charset="0"/>
              </a:rPr>
              <a:t>x</a:t>
            </a:r>
            <a:r>
              <a:rPr lang="en-US" baseline="-14000" smtClean="0">
                <a:ea typeface="Gill Sans" charset="0"/>
                <a:cs typeface="Gill Sans" charset="0"/>
              </a:rPr>
              <a:t>2</a:t>
            </a:r>
            <a:r>
              <a:rPr lang="en-US" smtClean="0">
                <a:ea typeface="Gill Sans" charset="0"/>
                <a:cs typeface="Gill Sans" charset="0"/>
              </a:rPr>
              <a:t>) for some </a:t>
            </a:r>
            <a:r>
              <a:rPr lang="en-US" i="1" smtClean="0">
                <a:ea typeface="Gill Sans" charset="0"/>
                <a:cs typeface="Gill Sans" charset="0"/>
              </a:rPr>
              <a:t>x</a:t>
            </a:r>
            <a:r>
              <a:rPr lang="en-US" baseline="-14000" smtClean="0">
                <a:ea typeface="Gill Sans" charset="0"/>
                <a:cs typeface="Gill Sans" charset="0"/>
              </a:rPr>
              <a:t>1</a:t>
            </a:r>
            <a:r>
              <a:rPr lang="en-US" smtClean="0">
                <a:ea typeface="Gill Sans" charset="0"/>
                <a:cs typeface="Gill Sans" charset="0"/>
              </a:rPr>
              <a:t>, </a:t>
            </a:r>
            <a:r>
              <a:rPr lang="en-US" i="1" smtClean="0">
                <a:ea typeface="Gill Sans" charset="0"/>
                <a:cs typeface="Gill Sans" charset="0"/>
              </a:rPr>
              <a:t>x</a:t>
            </a:r>
            <a:r>
              <a:rPr lang="en-US" baseline="-14000" smtClean="0">
                <a:ea typeface="Gill Sans" charset="0"/>
                <a:cs typeface="Gill Sans" charset="0"/>
              </a:rPr>
              <a:t>2</a:t>
            </a:r>
            <a:r>
              <a:rPr lang="en-US" smtClean="0">
                <a:ea typeface="Gill Sans" charset="0"/>
                <a:cs typeface="Gill Sans" charset="0"/>
              </a:rPr>
              <a:t> </a:t>
            </a:r>
            <a:r>
              <a:rPr lang="en-US" smtClean="0">
                <a:latin typeface="Apple Symbols" charset="0"/>
                <a:ea typeface="Apple Symbols" charset="0"/>
                <a:cs typeface="Apple Symbols" charset="0"/>
                <a:sym typeface="Apple Symbols" charset="0"/>
              </a:rPr>
              <a:t>∈</a:t>
            </a:r>
            <a:r>
              <a:rPr lang="en-US" smtClean="0">
                <a:ea typeface="Gill Sans" charset="0"/>
                <a:cs typeface="Gill Sans" charset="0"/>
              </a:rPr>
              <a:t> X, where </a:t>
            </a:r>
            <a:r>
              <a:rPr lang="en-US" i="1" smtClean="0">
                <a:ea typeface="Gill Sans" charset="0"/>
                <a:cs typeface="Gill Sans" charset="0"/>
              </a:rPr>
              <a:t>x</a:t>
            </a:r>
            <a:r>
              <a:rPr lang="en-US" baseline="-14000" smtClean="0">
                <a:ea typeface="Gill Sans" charset="0"/>
                <a:cs typeface="Gill Sans" charset="0"/>
              </a:rPr>
              <a:t>1</a:t>
            </a:r>
            <a:r>
              <a:rPr lang="en-US" smtClean="0">
                <a:ea typeface="Gill Sans" charset="0"/>
                <a:cs typeface="Gill Sans" charset="0"/>
              </a:rPr>
              <a:t> </a:t>
            </a:r>
            <a:r>
              <a:rPr lang="en-US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≠</a:t>
            </a:r>
            <a:r>
              <a:rPr lang="en-US" smtClean="0">
                <a:ea typeface="Gill Sans" charset="0"/>
                <a:cs typeface="Gill Sans" charset="0"/>
              </a:rPr>
              <a:t> </a:t>
            </a:r>
            <a:r>
              <a:rPr lang="en-US" i="1" smtClean="0">
                <a:ea typeface="Gill Sans" charset="0"/>
                <a:cs typeface="Gill Sans" charset="0"/>
              </a:rPr>
              <a:t>x</a:t>
            </a:r>
            <a:r>
              <a:rPr lang="en-US" baseline="-14000" smtClean="0">
                <a:ea typeface="Gill Sans" charset="0"/>
                <a:cs typeface="Gill Sans" charset="0"/>
              </a:rPr>
              <a:t>2</a:t>
            </a:r>
            <a:r>
              <a:rPr lang="en-US" smtClean="0">
                <a:ea typeface="Gill Sans" charset="0"/>
                <a:cs typeface="Gill Sans" charset="0"/>
              </a:rPr>
              <a:t>.</a:t>
            </a:r>
            <a:endParaRPr lang="en-CA" smtClean="0"/>
          </a:p>
        </p:txBody>
      </p:sp>
      <p:sp>
        <p:nvSpPr>
          <p:cNvPr id="24580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71688" y="4286250"/>
            <a:ext cx="1841500" cy="18415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CA" sz="3600" b="1">
                <a:latin typeface="Courier New" pitchFamily="49" charset="0"/>
              </a:rPr>
              <a:t>X</a:t>
            </a:r>
          </a:p>
        </p:txBody>
      </p:sp>
      <p:sp>
        <p:nvSpPr>
          <p:cNvPr id="24581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32488" y="4289425"/>
            <a:ext cx="1782762" cy="1782763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CA" sz="3600" b="1">
                <a:latin typeface="Courier New" pitchFamily="49" charset="0"/>
              </a:rPr>
              <a:t>Y</a:t>
            </a:r>
          </a:p>
        </p:txBody>
      </p:sp>
      <p:cxnSp>
        <p:nvCxnSpPr>
          <p:cNvPr id="24582" name="AutoShape 6"/>
          <p:cNvCxnSpPr>
            <a:cxnSpLocks noChangeShapeType="1"/>
            <a:stCxn id="24580" idx="0"/>
            <a:endCxn id="24581" idx="0"/>
          </p:cNvCxnSpPr>
          <p:nvPr>
            <p:custDataLst>
              <p:tags r:id="rId5"/>
            </p:custDataLst>
          </p:nvPr>
        </p:nvCxnSpPr>
        <p:spPr bwMode="auto">
          <a:xfrm rot="16200000" flipH="1">
            <a:off x="4906963" y="2371725"/>
            <a:ext cx="3175" cy="3832225"/>
          </a:xfrm>
          <a:prstGeom prst="curvedConnector3">
            <a:avLst>
              <a:gd name="adj1" fmla="val -2019698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43438" y="3143250"/>
            <a:ext cx="428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CA" sz="3200" b="1">
                <a:latin typeface="Courier New" pitchFamily="49" charset="0"/>
              </a:rPr>
              <a:t>f</a:t>
            </a:r>
          </a:p>
        </p:txBody>
      </p:sp>
      <p:sp>
        <p:nvSpPr>
          <p:cNvPr id="24584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71750" y="4643438"/>
            <a:ext cx="144463" cy="1444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CA"/>
          </a:p>
        </p:txBody>
      </p:sp>
      <p:sp>
        <p:nvSpPr>
          <p:cNvPr id="24585" name="Oval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98788" y="5784850"/>
            <a:ext cx="144462" cy="1444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CA"/>
          </a:p>
        </p:txBody>
      </p:sp>
      <p:sp>
        <p:nvSpPr>
          <p:cNvPr id="24586" name="Oval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999288" y="5643563"/>
            <a:ext cx="144462" cy="1444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CA"/>
          </a:p>
        </p:txBody>
      </p:sp>
      <p:cxnSp>
        <p:nvCxnSpPr>
          <p:cNvPr id="24587" name="AutoShape 6"/>
          <p:cNvCxnSpPr>
            <a:cxnSpLocks noChangeShapeType="1"/>
            <a:stCxn id="24584" idx="6"/>
            <a:endCxn id="24586" idx="1"/>
          </p:cNvCxnSpPr>
          <p:nvPr>
            <p:custDataLst>
              <p:tags r:id="rId10"/>
            </p:custDataLst>
          </p:nvPr>
        </p:nvCxnSpPr>
        <p:spPr bwMode="auto">
          <a:xfrm>
            <a:off x="2716213" y="4714875"/>
            <a:ext cx="4305300" cy="9493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6"/>
          <p:cNvCxnSpPr>
            <a:cxnSpLocks noChangeShapeType="1"/>
            <a:stCxn id="24585" idx="6"/>
            <a:endCxn id="24586" idx="3"/>
          </p:cNvCxnSpPr>
          <p:nvPr>
            <p:custDataLst>
              <p:tags r:id="rId11"/>
            </p:custDataLst>
          </p:nvPr>
        </p:nvCxnSpPr>
        <p:spPr bwMode="auto">
          <a:xfrm flipV="1">
            <a:off x="3143250" y="5765800"/>
            <a:ext cx="3878263" cy="9207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9" name="Text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76513" y="4252913"/>
            <a:ext cx="423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CA" i="1"/>
              <a:t>x</a:t>
            </a:r>
            <a:r>
              <a:rPr lang="en-CA" baseline="-25000"/>
              <a:t>1</a:t>
            </a:r>
          </a:p>
        </p:txBody>
      </p:sp>
      <p:sp>
        <p:nvSpPr>
          <p:cNvPr id="24590" name="TextBox 2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647950" y="5500688"/>
            <a:ext cx="42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CA" i="1"/>
              <a:t>x</a:t>
            </a:r>
            <a:r>
              <a:rPr lang="en-CA" baseline="-25000"/>
              <a:t>2</a:t>
            </a:r>
          </a:p>
        </p:txBody>
      </p:sp>
      <p:sp>
        <p:nvSpPr>
          <p:cNvPr id="24591" name="TextBox 2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29375" y="5967413"/>
            <a:ext cx="1570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CA" i="1"/>
              <a:t>f</a:t>
            </a:r>
            <a:r>
              <a:rPr lang="en-CA"/>
              <a:t>(</a:t>
            </a:r>
            <a:r>
              <a:rPr lang="en-CA" i="1"/>
              <a:t>x</a:t>
            </a:r>
            <a:r>
              <a:rPr lang="en-CA" baseline="-25000"/>
              <a:t>1</a:t>
            </a:r>
            <a:r>
              <a:rPr lang="en-CA"/>
              <a:t>) = </a:t>
            </a:r>
            <a:r>
              <a:rPr lang="en-CA" i="1"/>
              <a:t>f</a:t>
            </a:r>
            <a:r>
              <a:rPr lang="en-CA"/>
              <a:t>(</a:t>
            </a:r>
            <a:r>
              <a:rPr lang="en-CA" i="1"/>
              <a:t>x</a:t>
            </a:r>
            <a:r>
              <a:rPr lang="en-CA" baseline="-25000"/>
              <a:t>2</a:t>
            </a:r>
            <a:r>
              <a:rPr lang="en-CA"/>
              <a:t>)</a:t>
            </a:r>
            <a:endParaRPr lang="en-CA" baseline="-25000"/>
          </a:p>
        </p:txBody>
      </p:sp>
      <p:grpSp>
        <p:nvGrpSpPr>
          <p:cNvPr id="24592" name="Group 22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428625" y="5054600"/>
            <a:ext cx="1428750" cy="1803400"/>
            <a:chOff x="4357688" y="4643438"/>
            <a:chExt cx="1428750" cy="1803400"/>
          </a:xfrm>
        </p:grpSpPr>
        <p:sp>
          <p:nvSpPr>
            <p:cNvPr id="24594" name="AutoShape 4"/>
            <p:cNvSpPr>
              <a:spLocks noChangeAspect="1" noChangeArrowheads="1" noTextEdit="1"/>
            </p:cNvSpPr>
            <p:nvPr>
              <p:custDataLst>
                <p:tags r:id="rId18"/>
              </p:custDataLst>
            </p:nvPr>
          </p:nvSpPr>
          <p:spPr bwMode="auto">
            <a:xfrm>
              <a:off x="4357688" y="4643438"/>
              <a:ext cx="1428750" cy="180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595" name="Freeform 7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5357813" y="5653088"/>
              <a:ext cx="428625" cy="234950"/>
            </a:xfrm>
            <a:custGeom>
              <a:avLst/>
              <a:gdLst>
                <a:gd name="T0" fmla="*/ 0 w 270"/>
                <a:gd name="T1" fmla="*/ 0 h 148"/>
                <a:gd name="T2" fmla="*/ 0 w 270"/>
                <a:gd name="T3" fmla="*/ 0 h 148"/>
                <a:gd name="T4" fmla="*/ 2147483647 w 270"/>
                <a:gd name="T5" fmla="*/ 2147483647 h 148"/>
                <a:gd name="T6" fmla="*/ 2147483647 w 270"/>
                <a:gd name="T7" fmla="*/ 2147483647 h 148"/>
                <a:gd name="T8" fmla="*/ 2147483647 w 270"/>
                <a:gd name="T9" fmla="*/ 2147483647 h 148"/>
                <a:gd name="T10" fmla="*/ 2147483647 w 270"/>
                <a:gd name="T11" fmla="*/ 2147483647 h 148"/>
                <a:gd name="T12" fmla="*/ 2147483647 w 270"/>
                <a:gd name="T13" fmla="*/ 2147483647 h 148"/>
                <a:gd name="T14" fmla="*/ 2147483647 w 270"/>
                <a:gd name="T15" fmla="*/ 2147483647 h 148"/>
                <a:gd name="T16" fmla="*/ 2147483647 w 270"/>
                <a:gd name="T17" fmla="*/ 2147483647 h 148"/>
                <a:gd name="T18" fmla="*/ 2147483647 w 270"/>
                <a:gd name="T19" fmla="*/ 2147483647 h 148"/>
                <a:gd name="T20" fmla="*/ 2147483647 w 270"/>
                <a:gd name="T21" fmla="*/ 2147483647 h 148"/>
                <a:gd name="T22" fmla="*/ 2147483647 w 270"/>
                <a:gd name="T23" fmla="*/ 2147483647 h 148"/>
                <a:gd name="T24" fmla="*/ 2147483647 w 270"/>
                <a:gd name="T25" fmla="*/ 2147483647 h 148"/>
                <a:gd name="T26" fmla="*/ 2147483647 w 270"/>
                <a:gd name="T27" fmla="*/ 2147483647 h 148"/>
                <a:gd name="T28" fmla="*/ 2147483647 w 270"/>
                <a:gd name="T29" fmla="*/ 2147483647 h 148"/>
                <a:gd name="T30" fmla="*/ 2147483647 w 270"/>
                <a:gd name="T31" fmla="*/ 2147483647 h 148"/>
                <a:gd name="T32" fmla="*/ 2147483647 w 270"/>
                <a:gd name="T33" fmla="*/ 2147483647 h 148"/>
                <a:gd name="T34" fmla="*/ 2147483647 w 270"/>
                <a:gd name="T35" fmla="*/ 2147483647 h 148"/>
                <a:gd name="T36" fmla="*/ 2147483647 w 270"/>
                <a:gd name="T37" fmla="*/ 2147483647 h 148"/>
                <a:gd name="T38" fmla="*/ 2147483647 w 270"/>
                <a:gd name="T39" fmla="*/ 2147483647 h 148"/>
                <a:gd name="T40" fmla="*/ 2147483647 w 270"/>
                <a:gd name="T41" fmla="*/ 2147483647 h 148"/>
                <a:gd name="T42" fmla="*/ 2147483647 w 270"/>
                <a:gd name="T43" fmla="*/ 2147483647 h 148"/>
                <a:gd name="T44" fmla="*/ 2147483647 w 270"/>
                <a:gd name="T45" fmla="*/ 2147483647 h 148"/>
                <a:gd name="T46" fmla="*/ 2147483647 w 270"/>
                <a:gd name="T47" fmla="*/ 2147483647 h 148"/>
                <a:gd name="T48" fmla="*/ 2147483647 w 270"/>
                <a:gd name="T49" fmla="*/ 2147483647 h 148"/>
                <a:gd name="T50" fmla="*/ 2147483647 w 270"/>
                <a:gd name="T51" fmla="*/ 2147483647 h 148"/>
                <a:gd name="T52" fmla="*/ 2147483647 w 270"/>
                <a:gd name="T53" fmla="*/ 2147483647 h 148"/>
                <a:gd name="T54" fmla="*/ 2147483647 w 270"/>
                <a:gd name="T55" fmla="*/ 2147483647 h 148"/>
                <a:gd name="T56" fmla="*/ 2147483647 w 270"/>
                <a:gd name="T57" fmla="*/ 2147483647 h 148"/>
                <a:gd name="T58" fmla="*/ 2147483647 w 270"/>
                <a:gd name="T59" fmla="*/ 2147483647 h 148"/>
                <a:gd name="T60" fmla="*/ 2147483647 w 270"/>
                <a:gd name="T61" fmla="*/ 2147483647 h 148"/>
                <a:gd name="T62" fmla="*/ 2147483647 w 270"/>
                <a:gd name="T63" fmla="*/ 2147483647 h 148"/>
                <a:gd name="T64" fmla="*/ 2147483647 w 270"/>
                <a:gd name="T65" fmla="*/ 2147483647 h 148"/>
                <a:gd name="T66" fmla="*/ 0 w 270"/>
                <a:gd name="T67" fmla="*/ 0 h 148"/>
                <a:gd name="T68" fmla="*/ 0 w 270"/>
                <a:gd name="T69" fmla="*/ 0 h 1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0"/>
                <a:gd name="T106" fmla="*/ 0 h 148"/>
                <a:gd name="T107" fmla="*/ 270 w 270"/>
                <a:gd name="T108" fmla="*/ 148 h 14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0" h="148">
                  <a:moveTo>
                    <a:pt x="0" y="0"/>
                  </a:moveTo>
                  <a:lnTo>
                    <a:pt x="0" y="0"/>
                  </a:lnTo>
                  <a:lnTo>
                    <a:pt x="8" y="6"/>
                  </a:lnTo>
                  <a:lnTo>
                    <a:pt x="28" y="20"/>
                  </a:lnTo>
                  <a:lnTo>
                    <a:pt x="58" y="40"/>
                  </a:lnTo>
                  <a:lnTo>
                    <a:pt x="96" y="60"/>
                  </a:lnTo>
                  <a:lnTo>
                    <a:pt x="140" y="82"/>
                  </a:lnTo>
                  <a:lnTo>
                    <a:pt x="184" y="100"/>
                  </a:lnTo>
                  <a:lnTo>
                    <a:pt x="206" y="106"/>
                  </a:lnTo>
                  <a:lnTo>
                    <a:pt x="228" y="112"/>
                  </a:lnTo>
                  <a:lnTo>
                    <a:pt x="250" y="116"/>
                  </a:lnTo>
                  <a:lnTo>
                    <a:pt x="270" y="118"/>
                  </a:lnTo>
                  <a:lnTo>
                    <a:pt x="270" y="124"/>
                  </a:lnTo>
                  <a:lnTo>
                    <a:pt x="270" y="128"/>
                  </a:lnTo>
                  <a:lnTo>
                    <a:pt x="266" y="134"/>
                  </a:lnTo>
                  <a:lnTo>
                    <a:pt x="262" y="140"/>
                  </a:lnTo>
                  <a:lnTo>
                    <a:pt x="256" y="146"/>
                  </a:lnTo>
                  <a:lnTo>
                    <a:pt x="246" y="148"/>
                  </a:lnTo>
                  <a:lnTo>
                    <a:pt x="232" y="148"/>
                  </a:lnTo>
                  <a:lnTo>
                    <a:pt x="214" y="146"/>
                  </a:lnTo>
                  <a:lnTo>
                    <a:pt x="190" y="136"/>
                  </a:lnTo>
                  <a:lnTo>
                    <a:pt x="164" y="124"/>
                  </a:lnTo>
                  <a:lnTo>
                    <a:pt x="138" y="110"/>
                  </a:lnTo>
                  <a:lnTo>
                    <a:pt x="88" y="84"/>
                  </a:lnTo>
                  <a:lnTo>
                    <a:pt x="58" y="66"/>
                  </a:lnTo>
                  <a:lnTo>
                    <a:pt x="44" y="56"/>
                  </a:lnTo>
                  <a:lnTo>
                    <a:pt x="32" y="46"/>
                  </a:lnTo>
                  <a:lnTo>
                    <a:pt x="22" y="36"/>
                  </a:lnTo>
                  <a:lnTo>
                    <a:pt x="14" y="24"/>
                  </a:lnTo>
                  <a:lnTo>
                    <a:pt x="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596" name="Freeform 8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875213" y="5773738"/>
              <a:ext cx="85725" cy="158750"/>
            </a:xfrm>
            <a:custGeom>
              <a:avLst/>
              <a:gdLst>
                <a:gd name="T0" fmla="*/ 2147483647 w 54"/>
                <a:gd name="T1" fmla="*/ 2147483647 h 100"/>
                <a:gd name="T2" fmla="*/ 2147483647 w 54"/>
                <a:gd name="T3" fmla="*/ 2147483647 h 100"/>
                <a:gd name="T4" fmla="*/ 2147483647 w 54"/>
                <a:gd name="T5" fmla="*/ 2147483647 h 100"/>
                <a:gd name="T6" fmla="*/ 2147483647 w 54"/>
                <a:gd name="T7" fmla="*/ 2147483647 h 100"/>
                <a:gd name="T8" fmla="*/ 2147483647 w 54"/>
                <a:gd name="T9" fmla="*/ 2147483647 h 100"/>
                <a:gd name="T10" fmla="*/ 2147483647 w 54"/>
                <a:gd name="T11" fmla="*/ 2147483647 h 100"/>
                <a:gd name="T12" fmla="*/ 0 w 54"/>
                <a:gd name="T13" fmla="*/ 2147483647 h 100"/>
                <a:gd name="T14" fmla="*/ 0 w 54"/>
                <a:gd name="T15" fmla="*/ 2147483647 h 100"/>
                <a:gd name="T16" fmla="*/ 0 w 54"/>
                <a:gd name="T17" fmla="*/ 2147483647 h 100"/>
                <a:gd name="T18" fmla="*/ 2147483647 w 54"/>
                <a:gd name="T19" fmla="*/ 2147483647 h 100"/>
                <a:gd name="T20" fmla="*/ 2147483647 w 54"/>
                <a:gd name="T21" fmla="*/ 2147483647 h 100"/>
                <a:gd name="T22" fmla="*/ 2147483647 w 54"/>
                <a:gd name="T23" fmla="*/ 2147483647 h 100"/>
                <a:gd name="T24" fmla="*/ 2147483647 w 54"/>
                <a:gd name="T25" fmla="*/ 2147483647 h 100"/>
                <a:gd name="T26" fmla="*/ 2147483647 w 54"/>
                <a:gd name="T27" fmla="*/ 2147483647 h 100"/>
                <a:gd name="T28" fmla="*/ 2147483647 w 54"/>
                <a:gd name="T29" fmla="*/ 2147483647 h 100"/>
                <a:gd name="T30" fmla="*/ 2147483647 w 54"/>
                <a:gd name="T31" fmla="*/ 2147483647 h 100"/>
                <a:gd name="T32" fmla="*/ 2147483647 w 54"/>
                <a:gd name="T33" fmla="*/ 2147483647 h 100"/>
                <a:gd name="T34" fmla="*/ 2147483647 w 54"/>
                <a:gd name="T35" fmla="*/ 2147483647 h 100"/>
                <a:gd name="T36" fmla="*/ 2147483647 w 54"/>
                <a:gd name="T37" fmla="*/ 2147483647 h 100"/>
                <a:gd name="T38" fmla="*/ 2147483647 w 54"/>
                <a:gd name="T39" fmla="*/ 2147483647 h 100"/>
                <a:gd name="T40" fmla="*/ 2147483647 w 54"/>
                <a:gd name="T41" fmla="*/ 2147483647 h 100"/>
                <a:gd name="T42" fmla="*/ 2147483647 w 54"/>
                <a:gd name="T43" fmla="*/ 2147483647 h 100"/>
                <a:gd name="T44" fmla="*/ 2147483647 w 54"/>
                <a:gd name="T45" fmla="*/ 2147483647 h 100"/>
                <a:gd name="T46" fmla="*/ 2147483647 w 54"/>
                <a:gd name="T47" fmla="*/ 2147483647 h 100"/>
                <a:gd name="T48" fmla="*/ 2147483647 w 54"/>
                <a:gd name="T49" fmla="*/ 2147483647 h 100"/>
                <a:gd name="T50" fmla="*/ 2147483647 w 54"/>
                <a:gd name="T51" fmla="*/ 2147483647 h 100"/>
                <a:gd name="T52" fmla="*/ 2147483647 w 54"/>
                <a:gd name="T53" fmla="*/ 2147483647 h 100"/>
                <a:gd name="T54" fmla="*/ 2147483647 w 54"/>
                <a:gd name="T55" fmla="*/ 2147483647 h 100"/>
                <a:gd name="T56" fmla="*/ 2147483647 w 54"/>
                <a:gd name="T57" fmla="*/ 2147483647 h 100"/>
                <a:gd name="T58" fmla="*/ 2147483647 w 54"/>
                <a:gd name="T59" fmla="*/ 2147483647 h 100"/>
                <a:gd name="T60" fmla="*/ 2147483647 w 54"/>
                <a:gd name="T61" fmla="*/ 2147483647 h 100"/>
                <a:gd name="T62" fmla="*/ 2147483647 w 54"/>
                <a:gd name="T63" fmla="*/ 2147483647 h 100"/>
                <a:gd name="T64" fmla="*/ 2147483647 w 54"/>
                <a:gd name="T65" fmla="*/ 2147483647 h 100"/>
                <a:gd name="T66" fmla="*/ 2147483647 w 54"/>
                <a:gd name="T67" fmla="*/ 2147483647 h 100"/>
                <a:gd name="T68" fmla="*/ 2147483647 w 54"/>
                <a:gd name="T69" fmla="*/ 2147483647 h 100"/>
                <a:gd name="T70" fmla="*/ 2147483647 w 54"/>
                <a:gd name="T71" fmla="*/ 2147483647 h 100"/>
                <a:gd name="T72" fmla="*/ 2147483647 w 54"/>
                <a:gd name="T73" fmla="*/ 2147483647 h 100"/>
                <a:gd name="T74" fmla="*/ 2147483647 w 54"/>
                <a:gd name="T75" fmla="*/ 2147483647 h 100"/>
                <a:gd name="T76" fmla="*/ 2147483647 w 54"/>
                <a:gd name="T77" fmla="*/ 2147483647 h 100"/>
                <a:gd name="T78" fmla="*/ 2147483647 w 54"/>
                <a:gd name="T79" fmla="*/ 2147483647 h 100"/>
                <a:gd name="T80" fmla="*/ 2147483647 w 54"/>
                <a:gd name="T81" fmla="*/ 2147483647 h 100"/>
                <a:gd name="T82" fmla="*/ 2147483647 w 54"/>
                <a:gd name="T83" fmla="*/ 2147483647 h 100"/>
                <a:gd name="T84" fmla="*/ 2147483647 w 54"/>
                <a:gd name="T85" fmla="*/ 2147483647 h 100"/>
                <a:gd name="T86" fmla="*/ 2147483647 w 54"/>
                <a:gd name="T87" fmla="*/ 2147483647 h 100"/>
                <a:gd name="T88" fmla="*/ 2147483647 w 54"/>
                <a:gd name="T89" fmla="*/ 2147483647 h 100"/>
                <a:gd name="T90" fmla="*/ 2147483647 w 54"/>
                <a:gd name="T91" fmla="*/ 2147483647 h 100"/>
                <a:gd name="T92" fmla="*/ 2147483647 w 54"/>
                <a:gd name="T93" fmla="*/ 2147483647 h 100"/>
                <a:gd name="T94" fmla="*/ 2147483647 w 54"/>
                <a:gd name="T95" fmla="*/ 2147483647 h 100"/>
                <a:gd name="T96" fmla="*/ 2147483647 w 54"/>
                <a:gd name="T97" fmla="*/ 2147483647 h 100"/>
                <a:gd name="T98" fmla="*/ 2147483647 w 54"/>
                <a:gd name="T99" fmla="*/ 2147483647 h 100"/>
                <a:gd name="T100" fmla="*/ 2147483647 w 54"/>
                <a:gd name="T101" fmla="*/ 2147483647 h 100"/>
                <a:gd name="T102" fmla="*/ 2147483647 w 54"/>
                <a:gd name="T103" fmla="*/ 2147483647 h 100"/>
                <a:gd name="T104" fmla="*/ 2147483647 w 54"/>
                <a:gd name="T105" fmla="*/ 0 h 100"/>
                <a:gd name="T106" fmla="*/ 2147483647 w 54"/>
                <a:gd name="T107" fmla="*/ 0 h 100"/>
                <a:gd name="T108" fmla="*/ 2147483647 w 54"/>
                <a:gd name="T109" fmla="*/ 0 h 100"/>
                <a:gd name="T110" fmla="*/ 2147483647 w 54"/>
                <a:gd name="T111" fmla="*/ 0 h 100"/>
                <a:gd name="T112" fmla="*/ 2147483647 w 54"/>
                <a:gd name="T113" fmla="*/ 2147483647 h 100"/>
                <a:gd name="T114" fmla="*/ 2147483647 w 54"/>
                <a:gd name="T115" fmla="*/ 2147483647 h 100"/>
                <a:gd name="T116" fmla="*/ 2147483647 w 54"/>
                <a:gd name="T117" fmla="*/ 2147483647 h 100"/>
                <a:gd name="T118" fmla="*/ 2147483647 w 54"/>
                <a:gd name="T119" fmla="*/ 2147483647 h 1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4"/>
                <a:gd name="T181" fmla="*/ 0 h 100"/>
                <a:gd name="T182" fmla="*/ 54 w 54"/>
                <a:gd name="T183" fmla="*/ 100 h 10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4" h="100">
                  <a:moveTo>
                    <a:pt x="22" y="12"/>
                  </a:moveTo>
                  <a:lnTo>
                    <a:pt x="22" y="12"/>
                  </a:lnTo>
                  <a:lnTo>
                    <a:pt x="8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2" y="88"/>
                  </a:lnTo>
                  <a:lnTo>
                    <a:pt x="6" y="94"/>
                  </a:lnTo>
                  <a:lnTo>
                    <a:pt x="12" y="98"/>
                  </a:lnTo>
                  <a:lnTo>
                    <a:pt x="18" y="100"/>
                  </a:lnTo>
                  <a:lnTo>
                    <a:pt x="26" y="100"/>
                  </a:lnTo>
                  <a:lnTo>
                    <a:pt x="32" y="96"/>
                  </a:lnTo>
                  <a:lnTo>
                    <a:pt x="34" y="92"/>
                  </a:lnTo>
                  <a:lnTo>
                    <a:pt x="32" y="92"/>
                  </a:lnTo>
                  <a:lnTo>
                    <a:pt x="30" y="90"/>
                  </a:lnTo>
                  <a:lnTo>
                    <a:pt x="24" y="86"/>
                  </a:lnTo>
                  <a:lnTo>
                    <a:pt x="20" y="82"/>
                  </a:lnTo>
                  <a:lnTo>
                    <a:pt x="16" y="78"/>
                  </a:lnTo>
                  <a:lnTo>
                    <a:pt x="14" y="72"/>
                  </a:lnTo>
                  <a:lnTo>
                    <a:pt x="14" y="66"/>
                  </a:lnTo>
                  <a:lnTo>
                    <a:pt x="16" y="56"/>
                  </a:lnTo>
                  <a:lnTo>
                    <a:pt x="18" y="46"/>
                  </a:lnTo>
                  <a:lnTo>
                    <a:pt x="20" y="50"/>
                  </a:lnTo>
                  <a:lnTo>
                    <a:pt x="22" y="60"/>
                  </a:lnTo>
                  <a:lnTo>
                    <a:pt x="26" y="64"/>
                  </a:lnTo>
                  <a:lnTo>
                    <a:pt x="30" y="68"/>
                  </a:lnTo>
                  <a:lnTo>
                    <a:pt x="36" y="72"/>
                  </a:lnTo>
                  <a:lnTo>
                    <a:pt x="44" y="72"/>
                  </a:lnTo>
                  <a:lnTo>
                    <a:pt x="50" y="70"/>
                  </a:lnTo>
                  <a:lnTo>
                    <a:pt x="52" y="66"/>
                  </a:lnTo>
                  <a:lnTo>
                    <a:pt x="52" y="64"/>
                  </a:lnTo>
                  <a:lnTo>
                    <a:pt x="50" y="62"/>
                  </a:lnTo>
                  <a:lnTo>
                    <a:pt x="36" y="50"/>
                  </a:lnTo>
                  <a:lnTo>
                    <a:pt x="32" y="42"/>
                  </a:lnTo>
                  <a:lnTo>
                    <a:pt x="30" y="38"/>
                  </a:lnTo>
                  <a:lnTo>
                    <a:pt x="30" y="32"/>
                  </a:lnTo>
                  <a:lnTo>
                    <a:pt x="34" y="24"/>
                  </a:lnTo>
                  <a:lnTo>
                    <a:pt x="40" y="16"/>
                  </a:lnTo>
                  <a:lnTo>
                    <a:pt x="46" y="12"/>
                  </a:lnTo>
                  <a:lnTo>
                    <a:pt x="52" y="12"/>
                  </a:lnTo>
                  <a:lnTo>
                    <a:pt x="54" y="6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CC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597" name="Freeform 9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5122863" y="5618163"/>
              <a:ext cx="536575" cy="384175"/>
            </a:xfrm>
            <a:custGeom>
              <a:avLst/>
              <a:gdLst>
                <a:gd name="T0" fmla="*/ 0 w 338"/>
                <a:gd name="T1" fmla="*/ 2147483647 h 242"/>
                <a:gd name="T2" fmla="*/ 0 w 338"/>
                <a:gd name="T3" fmla="*/ 2147483647 h 242"/>
                <a:gd name="T4" fmla="*/ 2147483647 w 338"/>
                <a:gd name="T5" fmla="*/ 2147483647 h 242"/>
                <a:gd name="T6" fmla="*/ 2147483647 w 338"/>
                <a:gd name="T7" fmla="*/ 2147483647 h 242"/>
                <a:gd name="T8" fmla="*/ 2147483647 w 338"/>
                <a:gd name="T9" fmla="*/ 2147483647 h 242"/>
                <a:gd name="T10" fmla="*/ 2147483647 w 338"/>
                <a:gd name="T11" fmla="*/ 2147483647 h 242"/>
                <a:gd name="T12" fmla="*/ 2147483647 w 338"/>
                <a:gd name="T13" fmla="*/ 2147483647 h 242"/>
                <a:gd name="T14" fmla="*/ 2147483647 w 338"/>
                <a:gd name="T15" fmla="*/ 2147483647 h 242"/>
                <a:gd name="T16" fmla="*/ 2147483647 w 338"/>
                <a:gd name="T17" fmla="*/ 2147483647 h 242"/>
                <a:gd name="T18" fmla="*/ 2147483647 w 338"/>
                <a:gd name="T19" fmla="*/ 2147483647 h 242"/>
                <a:gd name="T20" fmla="*/ 2147483647 w 338"/>
                <a:gd name="T21" fmla="*/ 2147483647 h 242"/>
                <a:gd name="T22" fmla="*/ 2147483647 w 338"/>
                <a:gd name="T23" fmla="*/ 2147483647 h 242"/>
                <a:gd name="T24" fmla="*/ 2147483647 w 338"/>
                <a:gd name="T25" fmla="*/ 2147483647 h 242"/>
                <a:gd name="T26" fmla="*/ 2147483647 w 338"/>
                <a:gd name="T27" fmla="*/ 2147483647 h 242"/>
                <a:gd name="T28" fmla="*/ 2147483647 w 338"/>
                <a:gd name="T29" fmla="*/ 2147483647 h 242"/>
                <a:gd name="T30" fmla="*/ 2147483647 w 338"/>
                <a:gd name="T31" fmla="*/ 2147483647 h 242"/>
                <a:gd name="T32" fmla="*/ 2147483647 w 338"/>
                <a:gd name="T33" fmla="*/ 2147483647 h 242"/>
                <a:gd name="T34" fmla="*/ 2147483647 w 338"/>
                <a:gd name="T35" fmla="*/ 2147483647 h 242"/>
                <a:gd name="T36" fmla="*/ 2147483647 w 338"/>
                <a:gd name="T37" fmla="*/ 2147483647 h 242"/>
                <a:gd name="T38" fmla="*/ 2147483647 w 338"/>
                <a:gd name="T39" fmla="*/ 2147483647 h 242"/>
                <a:gd name="T40" fmla="*/ 2147483647 w 338"/>
                <a:gd name="T41" fmla="*/ 2147483647 h 242"/>
                <a:gd name="T42" fmla="*/ 2147483647 w 338"/>
                <a:gd name="T43" fmla="*/ 2147483647 h 242"/>
                <a:gd name="T44" fmla="*/ 2147483647 w 338"/>
                <a:gd name="T45" fmla="*/ 2147483647 h 242"/>
                <a:gd name="T46" fmla="*/ 2147483647 w 338"/>
                <a:gd name="T47" fmla="*/ 2147483647 h 242"/>
                <a:gd name="T48" fmla="*/ 2147483647 w 338"/>
                <a:gd name="T49" fmla="*/ 2147483647 h 242"/>
                <a:gd name="T50" fmla="*/ 2147483647 w 338"/>
                <a:gd name="T51" fmla="*/ 2147483647 h 242"/>
                <a:gd name="T52" fmla="*/ 2147483647 w 338"/>
                <a:gd name="T53" fmla="*/ 2147483647 h 242"/>
                <a:gd name="T54" fmla="*/ 2147483647 w 338"/>
                <a:gd name="T55" fmla="*/ 2147483647 h 242"/>
                <a:gd name="T56" fmla="*/ 2147483647 w 338"/>
                <a:gd name="T57" fmla="*/ 2147483647 h 242"/>
                <a:gd name="T58" fmla="*/ 2147483647 w 338"/>
                <a:gd name="T59" fmla="*/ 2147483647 h 242"/>
                <a:gd name="T60" fmla="*/ 2147483647 w 338"/>
                <a:gd name="T61" fmla="*/ 2147483647 h 242"/>
                <a:gd name="T62" fmla="*/ 2147483647 w 338"/>
                <a:gd name="T63" fmla="*/ 2147483647 h 242"/>
                <a:gd name="T64" fmla="*/ 2147483647 w 338"/>
                <a:gd name="T65" fmla="*/ 2147483647 h 242"/>
                <a:gd name="T66" fmla="*/ 2147483647 w 338"/>
                <a:gd name="T67" fmla="*/ 2147483647 h 242"/>
                <a:gd name="T68" fmla="*/ 2147483647 w 338"/>
                <a:gd name="T69" fmla="*/ 2147483647 h 242"/>
                <a:gd name="T70" fmla="*/ 2147483647 w 338"/>
                <a:gd name="T71" fmla="*/ 2147483647 h 242"/>
                <a:gd name="T72" fmla="*/ 2147483647 w 338"/>
                <a:gd name="T73" fmla="*/ 2147483647 h 242"/>
                <a:gd name="T74" fmla="*/ 2147483647 w 338"/>
                <a:gd name="T75" fmla="*/ 2147483647 h 242"/>
                <a:gd name="T76" fmla="*/ 2147483647 w 338"/>
                <a:gd name="T77" fmla="*/ 2147483647 h 242"/>
                <a:gd name="T78" fmla="*/ 2147483647 w 338"/>
                <a:gd name="T79" fmla="*/ 2147483647 h 242"/>
                <a:gd name="T80" fmla="*/ 2147483647 w 338"/>
                <a:gd name="T81" fmla="*/ 2147483647 h 242"/>
                <a:gd name="T82" fmla="*/ 2147483647 w 338"/>
                <a:gd name="T83" fmla="*/ 2147483647 h 242"/>
                <a:gd name="T84" fmla="*/ 2147483647 w 338"/>
                <a:gd name="T85" fmla="*/ 2147483647 h 242"/>
                <a:gd name="T86" fmla="*/ 2147483647 w 338"/>
                <a:gd name="T87" fmla="*/ 2147483647 h 242"/>
                <a:gd name="T88" fmla="*/ 2147483647 w 338"/>
                <a:gd name="T89" fmla="*/ 2147483647 h 242"/>
                <a:gd name="T90" fmla="*/ 2147483647 w 338"/>
                <a:gd name="T91" fmla="*/ 2147483647 h 242"/>
                <a:gd name="T92" fmla="*/ 2147483647 w 338"/>
                <a:gd name="T93" fmla="*/ 2147483647 h 242"/>
                <a:gd name="T94" fmla="*/ 2147483647 w 338"/>
                <a:gd name="T95" fmla="*/ 2147483647 h 242"/>
                <a:gd name="T96" fmla="*/ 2147483647 w 338"/>
                <a:gd name="T97" fmla="*/ 2147483647 h 242"/>
                <a:gd name="T98" fmla="*/ 2147483647 w 338"/>
                <a:gd name="T99" fmla="*/ 2147483647 h 242"/>
                <a:gd name="T100" fmla="*/ 2147483647 w 338"/>
                <a:gd name="T101" fmla="*/ 0 h 242"/>
                <a:gd name="T102" fmla="*/ 2147483647 w 338"/>
                <a:gd name="T103" fmla="*/ 0 h 242"/>
                <a:gd name="T104" fmla="*/ 2147483647 w 338"/>
                <a:gd name="T105" fmla="*/ 2147483647 h 242"/>
                <a:gd name="T106" fmla="*/ 2147483647 w 338"/>
                <a:gd name="T107" fmla="*/ 2147483647 h 242"/>
                <a:gd name="T108" fmla="*/ 2147483647 w 338"/>
                <a:gd name="T109" fmla="*/ 2147483647 h 242"/>
                <a:gd name="T110" fmla="*/ 2147483647 w 338"/>
                <a:gd name="T111" fmla="*/ 2147483647 h 242"/>
                <a:gd name="T112" fmla="*/ 2147483647 w 338"/>
                <a:gd name="T113" fmla="*/ 2147483647 h 242"/>
                <a:gd name="T114" fmla="*/ 2147483647 w 338"/>
                <a:gd name="T115" fmla="*/ 2147483647 h 242"/>
                <a:gd name="T116" fmla="*/ 0 w 338"/>
                <a:gd name="T117" fmla="*/ 2147483647 h 242"/>
                <a:gd name="T118" fmla="*/ 0 w 338"/>
                <a:gd name="T119" fmla="*/ 2147483647 h 242"/>
                <a:gd name="T120" fmla="*/ 0 w 338"/>
                <a:gd name="T121" fmla="*/ 2147483647 h 242"/>
                <a:gd name="T122" fmla="*/ 0 w 338"/>
                <a:gd name="T123" fmla="*/ 2147483647 h 24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38"/>
                <a:gd name="T187" fmla="*/ 0 h 242"/>
                <a:gd name="T188" fmla="*/ 338 w 338"/>
                <a:gd name="T189" fmla="*/ 242 h 24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38" h="242">
                  <a:moveTo>
                    <a:pt x="0" y="126"/>
                  </a:moveTo>
                  <a:lnTo>
                    <a:pt x="0" y="126"/>
                  </a:lnTo>
                  <a:lnTo>
                    <a:pt x="18" y="126"/>
                  </a:lnTo>
                  <a:lnTo>
                    <a:pt x="38" y="128"/>
                  </a:lnTo>
                  <a:lnTo>
                    <a:pt x="62" y="130"/>
                  </a:lnTo>
                  <a:lnTo>
                    <a:pt x="88" y="136"/>
                  </a:lnTo>
                  <a:lnTo>
                    <a:pt x="114" y="142"/>
                  </a:lnTo>
                  <a:lnTo>
                    <a:pt x="140" y="152"/>
                  </a:lnTo>
                  <a:lnTo>
                    <a:pt x="150" y="160"/>
                  </a:lnTo>
                  <a:lnTo>
                    <a:pt x="160" y="166"/>
                  </a:lnTo>
                  <a:lnTo>
                    <a:pt x="214" y="214"/>
                  </a:lnTo>
                  <a:lnTo>
                    <a:pt x="232" y="232"/>
                  </a:lnTo>
                  <a:lnTo>
                    <a:pt x="238" y="236"/>
                  </a:lnTo>
                  <a:lnTo>
                    <a:pt x="246" y="240"/>
                  </a:lnTo>
                  <a:lnTo>
                    <a:pt x="254" y="242"/>
                  </a:lnTo>
                  <a:lnTo>
                    <a:pt x="262" y="242"/>
                  </a:lnTo>
                  <a:lnTo>
                    <a:pt x="270" y="240"/>
                  </a:lnTo>
                  <a:lnTo>
                    <a:pt x="276" y="234"/>
                  </a:lnTo>
                  <a:lnTo>
                    <a:pt x="280" y="224"/>
                  </a:lnTo>
                  <a:lnTo>
                    <a:pt x="296" y="226"/>
                  </a:lnTo>
                  <a:lnTo>
                    <a:pt x="310" y="228"/>
                  </a:lnTo>
                  <a:lnTo>
                    <a:pt x="324" y="226"/>
                  </a:lnTo>
                  <a:lnTo>
                    <a:pt x="330" y="224"/>
                  </a:lnTo>
                  <a:lnTo>
                    <a:pt x="334" y="222"/>
                  </a:lnTo>
                  <a:lnTo>
                    <a:pt x="336" y="218"/>
                  </a:lnTo>
                  <a:lnTo>
                    <a:pt x="338" y="214"/>
                  </a:lnTo>
                  <a:lnTo>
                    <a:pt x="338" y="208"/>
                  </a:lnTo>
                  <a:lnTo>
                    <a:pt x="338" y="202"/>
                  </a:lnTo>
                  <a:lnTo>
                    <a:pt x="334" y="196"/>
                  </a:lnTo>
                  <a:lnTo>
                    <a:pt x="330" y="188"/>
                  </a:lnTo>
                  <a:lnTo>
                    <a:pt x="318" y="174"/>
                  </a:lnTo>
                  <a:lnTo>
                    <a:pt x="302" y="158"/>
                  </a:lnTo>
                  <a:lnTo>
                    <a:pt x="284" y="142"/>
                  </a:lnTo>
                  <a:lnTo>
                    <a:pt x="266" y="128"/>
                  </a:lnTo>
                  <a:lnTo>
                    <a:pt x="226" y="100"/>
                  </a:lnTo>
                  <a:lnTo>
                    <a:pt x="194" y="82"/>
                  </a:lnTo>
                  <a:lnTo>
                    <a:pt x="182" y="74"/>
                  </a:lnTo>
                  <a:lnTo>
                    <a:pt x="170" y="64"/>
                  </a:lnTo>
                  <a:lnTo>
                    <a:pt x="144" y="42"/>
                  </a:lnTo>
                  <a:lnTo>
                    <a:pt x="130" y="30"/>
                  </a:lnTo>
                  <a:lnTo>
                    <a:pt x="112" y="20"/>
                  </a:lnTo>
                  <a:lnTo>
                    <a:pt x="90" y="10"/>
                  </a:lnTo>
                  <a:lnTo>
                    <a:pt x="64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0" y="6"/>
                  </a:lnTo>
                  <a:lnTo>
                    <a:pt x="22" y="12"/>
                  </a:lnTo>
                  <a:lnTo>
                    <a:pt x="16" y="22"/>
                  </a:lnTo>
                  <a:lnTo>
                    <a:pt x="10" y="32"/>
                  </a:lnTo>
                  <a:lnTo>
                    <a:pt x="6" y="44"/>
                  </a:lnTo>
                  <a:lnTo>
                    <a:pt x="4" y="56"/>
                  </a:lnTo>
                  <a:lnTo>
                    <a:pt x="0" y="82"/>
                  </a:lnTo>
                  <a:lnTo>
                    <a:pt x="0" y="104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D4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598" name="Freeform 10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773613" y="4643438"/>
              <a:ext cx="552450" cy="1012825"/>
            </a:xfrm>
            <a:custGeom>
              <a:avLst/>
              <a:gdLst>
                <a:gd name="T0" fmla="*/ 2147483647 w 348"/>
                <a:gd name="T1" fmla="*/ 2147483647 h 638"/>
                <a:gd name="T2" fmla="*/ 2147483647 w 348"/>
                <a:gd name="T3" fmla="*/ 2147483647 h 638"/>
                <a:gd name="T4" fmla="*/ 2147483647 w 348"/>
                <a:gd name="T5" fmla="*/ 2147483647 h 638"/>
                <a:gd name="T6" fmla="*/ 2147483647 w 348"/>
                <a:gd name="T7" fmla="*/ 2147483647 h 638"/>
                <a:gd name="T8" fmla="*/ 2147483647 w 348"/>
                <a:gd name="T9" fmla="*/ 2147483647 h 638"/>
                <a:gd name="T10" fmla="*/ 2147483647 w 348"/>
                <a:gd name="T11" fmla="*/ 2147483647 h 638"/>
                <a:gd name="T12" fmla="*/ 2147483647 w 348"/>
                <a:gd name="T13" fmla="*/ 2147483647 h 638"/>
                <a:gd name="T14" fmla="*/ 2147483647 w 348"/>
                <a:gd name="T15" fmla="*/ 0 h 638"/>
                <a:gd name="T16" fmla="*/ 2147483647 w 348"/>
                <a:gd name="T17" fmla="*/ 2147483647 h 638"/>
                <a:gd name="T18" fmla="*/ 2147483647 w 348"/>
                <a:gd name="T19" fmla="*/ 2147483647 h 638"/>
                <a:gd name="T20" fmla="*/ 2147483647 w 348"/>
                <a:gd name="T21" fmla="*/ 2147483647 h 638"/>
                <a:gd name="T22" fmla="*/ 2147483647 w 348"/>
                <a:gd name="T23" fmla="*/ 2147483647 h 638"/>
                <a:gd name="T24" fmla="*/ 2147483647 w 348"/>
                <a:gd name="T25" fmla="*/ 2147483647 h 638"/>
                <a:gd name="T26" fmla="*/ 2147483647 w 348"/>
                <a:gd name="T27" fmla="*/ 2147483647 h 638"/>
                <a:gd name="T28" fmla="*/ 2147483647 w 348"/>
                <a:gd name="T29" fmla="*/ 2147483647 h 638"/>
                <a:gd name="T30" fmla="*/ 2147483647 w 348"/>
                <a:gd name="T31" fmla="*/ 2147483647 h 638"/>
                <a:gd name="T32" fmla="*/ 2147483647 w 348"/>
                <a:gd name="T33" fmla="*/ 2147483647 h 638"/>
                <a:gd name="T34" fmla="*/ 2147483647 w 348"/>
                <a:gd name="T35" fmla="*/ 2147483647 h 638"/>
                <a:gd name="T36" fmla="*/ 2147483647 w 348"/>
                <a:gd name="T37" fmla="*/ 2147483647 h 638"/>
                <a:gd name="T38" fmla="*/ 2147483647 w 348"/>
                <a:gd name="T39" fmla="*/ 2147483647 h 638"/>
                <a:gd name="T40" fmla="*/ 2147483647 w 348"/>
                <a:gd name="T41" fmla="*/ 2147483647 h 638"/>
                <a:gd name="T42" fmla="*/ 2147483647 w 348"/>
                <a:gd name="T43" fmla="*/ 2147483647 h 638"/>
                <a:gd name="T44" fmla="*/ 2147483647 w 348"/>
                <a:gd name="T45" fmla="*/ 2147483647 h 638"/>
                <a:gd name="T46" fmla="*/ 2147483647 w 348"/>
                <a:gd name="T47" fmla="*/ 2147483647 h 638"/>
                <a:gd name="T48" fmla="*/ 2147483647 w 348"/>
                <a:gd name="T49" fmla="*/ 2147483647 h 638"/>
                <a:gd name="T50" fmla="*/ 2147483647 w 348"/>
                <a:gd name="T51" fmla="*/ 2147483647 h 638"/>
                <a:gd name="T52" fmla="*/ 2147483647 w 348"/>
                <a:gd name="T53" fmla="*/ 2147483647 h 638"/>
                <a:gd name="T54" fmla="*/ 2147483647 w 348"/>
                <a:gd name="T55" fmla="*/ 2147483647 h 638"/>
                <a:gd name="T56" fmla="*/ 2147483647 w 348"/>
                <a:gd name="T57" fmla="*/ 2147483647 h 638"/>
                <a:gd name="T58" fmla="*/ 2147483647 w 348"/>
                <a:gd name="T59" fmla="*/ 2147483647 h 638"/>
                <a:gd name="T60" fmla="*/ 2147483647 w 348"/>
                <a:gd name="T61" fmla="*/ 2147483647 h 638"/>
                <a:gd name="T62" fmla="*/ 2147483647 w 348"/>
                <a:gd name="T63" fmla="*/ 2147483647 h 638"/>
                <a:gd name="T64" fmla="*/ 2147483647 w 348"/>
                <a:gd name="T65" fmla="*/ 2147483647 h 638"/>
                <a:gd name="T66" fmla="*/ 2147483647 w 348"/>
                <a:gd name="T67" fmla="*/ 2147483647 h 638"/>
                <a:gd name="T68" fmla="*/ 2147483647 w 348"/>
                <a:gd name="T69" fmla="*/ 2147483647 h 638"/>
                <a:gd name="T70" fmla="*/ 2147483647 w 348"/>
                <a:gd name="T71" fmla="*/ 2147483647 h 638"/>
                <a:gd name="T72" fmla="*/ 2147483647 w 348"/>
                <a:gd name="T73" fmla="*/ 2147483647 h 638"/>
                <a:gd name="T74" fmla="*/ 2147483647 w 348"/>
                <a:gd name="T75" fmla="*/ 2147483647 h 638"/>
                <a:gd name="T76" fmla="*/ 2147483647 w 348"/>
                <a:gd name="T77" fmla="*/ 2147483647 h 638"/>
                <a:gd name="T78" fmla="*/ 2147483647 w 348"/>
                <a:gd name="T79" fmla="*/ 2147483647 h 638"/>
                <a:gd name="T80" fmla="*/ 2147483647 w 348"/>
                <a:gd name="T81" fmla="*/ 2147483647 h 638"/>
                <a:gd name="T82" fmla="*/ 2147483647 w 348"/>
                <a:gd name="T83" fmla="*/ 2147483647 h 638"/>
                <a:gd name="T84" fmla="*/ 2147483647 w 348"/>
                <a:gd name="T85" fmla="*/ 2147483647 h 638"/>
                <a:gd name="T86" fmla="*/ 2147483647 w 348"/>
                <a:gd name="T87" fmla="*/ 2147483647 h 638"/>
                <a:gd name="T88" fmla="*/ 2147483647 w 348"/>
                <a:gd name="T89" fmla="*/ 2147483647 h 638"/>
                <a:gd name="T90" fmla="*/ 2147483647 w 348"/>
                <a:gd name="T91" fmla="*/ 2147483647 h 638"/>
                <a:gd name="T92" fmla="*/ 2147483647 w 348"/>
                <a:gd name="T93" fmla="*/ 2147483647 h 638"/>
                <a:gd name="T94" fmla="*/ 2147483647 w 348"/>
                <a:gd name="T95" fmla="*/ 2147483647 h 638"/>
                <a:gd name="T96" fmla="*/ 2147483647 w 348"/>
                <a:gd name="T97" fmla="*/ 2147483647 h 638"/>
                <a:gd name="T98" fmla="*/ 2147483647 w 348"/>
                <a:gd name="T99" fmla="*/ 2147483647 h 638"/>
                <a:gd name="T100" fmla="*/ 2147483647 w 348"/>
                <a:gd name="T101" fmla="*/ 2147483647 h 638"/>
                <a:gd name="T102" fmla="*/ 2147483647 w 348"/>
                <a:gd name="T103" fmla="*/ 2147483647 h 638"/>
                <a:gd name="T104" fmla="*/ 2147483647 w 348"/>
                <a:gd name="T105" fmla="*/ 2147483647 h 638"/>
                <a:gd name="T106" fmla="*/ 2147483647 w 348"/>
                <a:gd name="T107" fmla="*/ 2147483647 h 638"/>
                <a:gd name="T108" fmla="*/ 2147483647 w 348"/>
                <a:gd name="T109" fmla="*/ 2147483647 h 638"/>
                <a:gd name="T110" fmla="*/ 2147483647 w 348"/>
                <a:gd name="T111" fmla="*/ 2147483647 h 638"/>
                <a:gd name="T112" fmla="*/ 2147483647 w 348"/>
                <a:gd name="T113" fmla="*/ 2147483647 h 6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8"/>
                <a:gd name="T172" fmla="*/ 0 h 638"/>
                <a:gd name="T173" fmla="*/ 348 w 348"/>
                <a:gd name="T174" fmla="*/ 638 h 6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8" h="638">
                  <a:moveTo>
                    <a:pt x="32" y="536"/>
                  </a:moveTo>
                  <a:lnTo>
                    <a:pt x="32" y="536"/>
                  </a:lnTo>
                  <a:lnTo>
                    <a:pt x="24" y="516"/>
                  </a:lnTo>
                  <a:lnTo>
                    <a:pt x="16" y="492"/>
                  </a:lnTo>
                  <a:lnTo>
                    <a:pt x="10" y="462"/>
                  </a:lnTo>
                  <a:lnTo>
                    <a:pt x="4" y="428"/>
                  </a:lnTo>
                  <a:lnTo>
                    <a:pt x="0" y="388"/>
                  </a:lnTo>
                  <a:lnTo>
                    <a:pt x="0" y="366"/>
                  </a:lnTo>
                  <a:lnTo>
                    <a:pt x="2" y="344"/>
                  </a:lnTo>
                  <a:lnTo>
                    <a:pt x="4" y="322"/>
                  </a:lnTo>
                  <a:lnTo>
                    <a:pt x="10" y="300"/>
                  </a:lnTo>
                  <a:lnTo>
                    <a:pt x="14" y="284"/>
                  </a:lnTo>
                  <a:lnTo>
                    <a:pt x="20" y="270"/>
                  </a:lnTo>
                  <a:lnTo>
                    <a:pt x="38" y="240"/>
                  </a:lnTo>
                  <a:lnTo>
                    <a:pt x="58" y="208"/>
                  </a:lnTo>
                  <a:lnTo>
                    <a:pt x="82" y="176"/>
                  </a:lnTo>
                  <a:lnTo>
                    <a:pt x="106" y="138"/>
                  </a:lnTo>
                  <a:lnTo>
                    <a:pt x="130" y="98"/>
                  </a:lnTo>
                  <a:lnTo>
                    <a:pt x="142" y="76"/>
                  </a:lnTo>
                  <a:lnTo>
                    <a:pt x="152" y="52"/>
                  </a:lnTo>
                  <a:lnTo>
                    <a:pt x="162" y="26"/>
                  </a:lnTo>
                  <a:lnTo>
                    <a:pt x="172" y="0"/>
                  </a:lnTo>
                  <a:lnTo>
                    <a:pt x="176" y="12"/>
                  </a:lnTo>
                  <a:lnTo>
                    <a:pt x="180" y="28"/>
                  </a:lnTo>
                  <a:lnTo>
                    <a:pt x="180" y="50"/>
                  </a:lnTo>
                  <a:lnTo>
                    <a:pt x="178" y="80"/>
                  </a:lnTo>
                  <a:lnTo>
                    <a:pt x="170" y="118"/>
                  </a:lnTo>
                  <a:lnTo>
                    <a:pt x="164" y="140"/>
                  </a:lnTo>
                  <a:lnTo>
                    <a:pt x="156" y="164"/>
                  </a:lnTo>
                  <a:lnTo>
                    <a:pt x="144" y="190"/>
                  </a:lnTo>
                  <a:lnTo>
                    <a:pt x="132" y="218"/>
                  </a:lnTo>
                  <a:lnTo>
                    <a:pt x="148" y="198"/>
                  </a:lnTo>
                  <a:lnTo>
                    <a:pt x="182" y="148"/>
                  </a:lnTo>
                  <a:lnTo>
                    <a:pt x="202" y="118"/>
                  </a:lnTo>
                  <a:lnTo>
                    <a:pt x="220" y="86"/>
                  </a:lnTo>
                  <a:lnTo>
                    <a:pt x="234" y="56"/>
                  </a:lnTo>
                  <a:lnTo>
                    <a:pt x="240" y="42"/>
                  </a:lnTo>
                  <a:lnTo>
                    <a:pt x="244" y="30"/>
                  </a:lnTo>
                  <a:lnTo>
                    <a:pt x="244" y="34"/>
                  </a:lnTo>
                  <a:lnTo>
                    <a:pt x="246" y="48"/>
                  </a:lnTo>
                  <a:lnTo>
                    <a:pt x="246" y="72"/>
                  </a:lnTo>
                  <a:lnTo>
                    <a:pt x="246" y="86"/>
                  </a:lnTo>
                  <a:lnTo>
                    <a:pt x="244" y="102"/>
                  </a:lnTo>
                  <a:lnTo>
                    <a:pt x="240" y="120"/>
                  </a:lnTo>
                  <a:lnTo>
                    <a:pt x="234" y="138"/>
                  </a:lnTo>
                  <a:lnTo>
                    <a:pt x="224" y="158"/>
                  </a:lnTo>
                  <a:lnTo>
                    <a:pt x="214" y="180"/>
                  </a:lnTo>
                  <a:lnTo>
                    <a:pt x="200" y="204"/>
                  </a:lnTo>
                  <a:lnTo>
                    <a:pt x="182" y="228"/>
                  </a:lnTo>
                  <a:lnTo>
                    <a:pt x="162" y="254"/>
                  </a:lnTo>
                  <a:lnTo>
                    <a:pt x="138" y="280"/>
                  </a:lnTo>
                  <a:lnTo>
                    <a:pt x="154" y="272"/>
                  </a:lnTo>
                  <a:lnTo>
                    <a:pt x="190" y="254"/>
                  </a:lnTo>
                  <a:lnTo>
                    <a:pt x="214" y="240"/>
                  </a:lnTo>
                  <a:lnTo>
                    <a:pt x="236" y="224"/>
                  </a:lnTo>
                  <a:lnTo>
                    <a:pt x="258" y="204"/>
                  </a:lnTo>
                  <a:lnTo>
                    <a:pt x="278" y="182"/>
                  </a:lnTo>
                  <a:lnTo>
                    <a:pt x="280" y="186"/>
                  </a:lnTo>
                  <a:lnTo>
                    <a:pt x="280" y="198"/>
                  </a:lnTo>
                  <a:lnTo>
                    <a:pt x="278" y="214"/>
                  </a:lnTo>
                  <a:lnTo>
                    <a:pt x="270" y="234"/>
                  </a:lnTo>
                  <a:lnTo>
                    <a:pt x="266" y="246"/>
                  </a:lnTo>
                  <a:lnTo>
                    <a:pt x="258" y="260"/>
                  </a:lnTo>
                  <a:lnTo>
                    <a:pt x="248" y="272"/>
                  </a:lnTo>
                  <a:lnTo>
                    <a:pt x="236" y="286"/>
                  </a:lnTo>
                  <a:lnTo>
                    <a:pt x="222" y="300"/>
                  </a:lnTo>
                  <a:lnTo>
                    <a:pt x="204" y="314"/>
                  </a:lnTo>
                  <a:lnTo>
                    <a:pt x="184" y="330"/>
                  </a:lnTo>
                  <a:lnTo>
                    <a:pt x="158" y="344"/>
                  </a:lnTo>
                  <a:lnTo>
                    <a:pt x="178" y="346"/>
                  </a:lnTo>
                  <a:lnTo>
                    <a:pt x="200" y="346"/>
                  </a:lnTo>
                  <a:lnTo>
                    <a:pt x="228" y="346"/>
                  </a:lnTo>
                  <a:lnTo>
                    <a:pt x="258" y="342"/>
                  </a:lnTo>
                  <a:lnTo>
                    <a:pt x="274" y="338"/>
                  </a:lnTo>
                  <a:lnTo>
                    <a:pt x="290" y="332"/>
                  </a:lnTo>
                  <a:lnTo>
                    <a:pt x="304" y="326"/>
                  </a:lnTo>
                  <a:lnTo>
                    <a:pt x="320" y="318"/>
                  </a:lnTo>
                  <a:lnTo>
                    <a:pt x="334" y="306"/>
                  </a:lnTo>
                  <a:lnTo>
                    <a:pt x="348" y="294"/>
                  </a:lnTo>
                  <a:lnTo>
                    <a:pt x="348" y="298"/>
                  </a:lnTo>
                  <a:lnTo>
                    <a:pt x="346" y="306"/>
                  </a:lnTo>
                  <a:lnTo>
                    <a:pt x="338" y="318"/>
                  </a:lnTo>
                  <a:lnTo>
                    <a:pt x="324" y="332"/>
                  </a:lnTo>
                  <a:lnTo>
                    <a:pt x="314" y="340"/>
                  </a:lnTo>
                  <a:lnTo>
                    <a:pt x="302" y="348"/>
                  </a:lnTo>
                  <a:lnTo>
                    <a:pt x="288" y="356"/>
                  </a:lnTo>
                  <a:lnTo>
                    <a:pt x="272" y="364"/>
                  </a:lnTo>
                  <a:lnTo>
                    <a:pt x="252" y="370"/>
                  </a:lnTo>
                  <a:lnTo>
                    <a:pt x="228" y="378"/>
                  </a:lnTo>
                  <a:lnTo>
                    <a:pt x="202" y="384"/>
                  </a:lnTo>
                  <a:lnTo>
                    <a:pt x="172" y="390"/>
                  </a:lnTo>
                  <a:lnTo>
                    <a:pt x="184" y="394"/>
                  </a:lnTo>
                  <a:lnTo>
                    <a:pt x="216" y="402"/>
                  </a:lnTo>
                  <a:lnTo>
                    <a:pt x="236" y="406"/>
                  </a:lnTo>
                  <a:lnTo>
                    <a:pt x="256" y="408"/>
                  </a:lnTo>
                  <a:lnTo>
                    <a:pt x="276" y="408"/>
                  </a:lnTo>
                  <a:lnTo>
                    <a:pt x="296" y="404"/>
                  </a:lnTo>
                  <a:lnTo>
                    <a:pt x="292" y="412"/>
                  </a:lnTo>
                  <a:lnTo>
                    <a:pt x="286" y="418"/>
                  </a:lnTo>
                  <a:lnTo>
                    <a:pt x="276" y="426"/>
                  </a:lnTo>
                  <a:lnTo>
                    <a:pt x="262" y="434"/>
                  </a:lnTo>
                  <a:lnTo>
                    <a:pt x="242" y="440"/>
                  </a:lnTo>
                  <a:lnTo>
                    <a:pt x="230" y="440"/>
                  </a:lnTo>
                  <a:lnTo>
                    <a:pt x="216" y="440"/>
                  </a:lnTo>
                  <a:lnTo>
                    <a:pt x="200" y="440"/>
                  </a:lnTo>
                  <a:lnTo>
                    <a:pt x="182" y="438"/>
                  </a:lnTo>
                  <a:lnTo>
                    <a:pt x="186" y="442"/>
                  </a:lnTo>
                  <a:lnTo>
                    <a:pt x="198" y="454"/>
                  </a:lnTo>
                  <a:lnTo>
                    <a:pt x="208" y="458"/>
                  </a:lnTo>
                  <a:lnTo>
                    <a:pt x="220" y="464"/>
                  </a:lnTo>
                  <a:lnTo>
                    <a:pt x="234" y="466"/>
                  </a:lnTo>
                  <a:lnTo>
                    <a:pt x="252" y="464"/>
                  </a:lnTo>
                  <a:lnTo>
                    <a:pt x="252" y="474"/>
                  </a:lnTo>
                  <a:lnTo>
                    <a:pt x="250" y="482"/>
                  </a:lnTo>
                  <a:lnTo>
                    <a:pt x="244" y="490"/>
                  </a:lnTo>
                  <a:lnTo>
                    <a:pt x="240" y="492"/>
                  </a:lnTo>
                  <a:lnTo>
                    <a:pt x="234" y="496"/>
                  </a:lnTo>
                  <a:lnTo>
                    <a:pt x="226" y="496"/>
                  </a:lnTo>
                  <a:lnTo>
                    <a:pt x="218" y="498"/>
                  </a:lnTo>
                  <a:lnTo>
                    <a:pt x="206" y="496"/>
                  </a:lnTo>
                  <a:lnTo>
                    <a:pt x="194" y="494"/>
                  </a:lnTo>
                  <a:lnTo>
                    <a:pt x="178" y="488"/>
                  </a:lnTo>
                  <a:lnTo>
                    <a:pt x="160" y="482"/>
                  </a:lnTo>
                  <a:lnTo>
                    <a:pt x="166" y="488"/>
                  </a:lnTo>
                  <a:lnTo>
                    <a:pt x="184" y="502"/>
                  </a:lnTo>
                  <a:lnTo>
                    <a:pt x="196" y="510"/>
                  </a:lnTo>
                  <a:lnTo>
                    <a:pt x="210" y="518"/>
                  </a:lnTo>
                  <a:lnTo>
                    <a:pt x="226" y="524"/>
                  </a:lnTo>
                  <a:lnTo>
                    <a:pt x="246" y="528"/>
                  </a:lnTo>
                  <a:lnTo>
                    <a:pt x="240" y="534"/>
                  </a:lnTo>
                  <a:lnTo>
                    <a:pt x="232" y="542"/>
                  </a:lnTo>
                  <a:lnTo>
                    <a:pt x="222" y="548"/>
                  </a:lnTo>
                  <a:lnTo>
                    <a:pt x="206" y="554"/>
                  </a:lnTo>
                  <a:lnTo>
                    <a:pt x="188" y="556"/>
                  </a:lnTo>
                  <a:lnTo>
                    <a:pt x="178" y="554"/>
                  </a:lnTo>
                  <a:lnTo>
                    <a:pt x="166" y="552"/>
                  </a:lnTo>
                  <a:lnTo>
                    <a:pt x="154" y="548"/>
                  </a:lnTo>
                  <a:lnTo>
                    <a:pt x="140" y="542"/>
                  </a:lnTo>
                  <a:lnTo>
                    <a:pt x="168" y="574"/>
                  </a:lnTo>
                  <a:lnTo>
                    <a:pt x="190" y="600"/>
                  </a:lnTo>
                  <a:lnTo>
                    <a:pt x="208" y="618"/>
                  </a:lnTo>
                  <a:lnTo>
                    <a:pt x="214" y="624"/>
                  </a:lnTo>
                  <a:lnTo>
                    <a:pt x="216" y="630"/>
                  </a:lnTo>
                  <a:lnTo>
                    <a:pt x="216" y="636"/>
                  </a:lnTo>
                  <a:lnTo>
                    <a:pt x="214" y="638"/>
                  </a:lnTo>
                  <a:lnTo>
                    <a:pt x="208" y="638"/>
                  </a:lnTo>
                  <a:lnTo>
                    <a:pt x="200" y="636"/>
                  </a:lnTo>
                  <a:lnTo>
                    <a:pt x="188" y="628"/>
                  </a:lnTo>
                  <a:lnTo>
                    <a:pt x="174" y="616"/>
                  </a:lnTo>
                  <a:lnTo>
                    <a:pt x="156" y="600"/>
                  </a:lnTo>
                  <a:lnTo>
                    <a:pt x="134" y="586"/>
                  </a:lnTo>
                  <a:lnTo>
                    <a:pt x="110" y="574"/>
                  </a:lnTo>
                  <a:lnTo>
                    <a:pt x="88" y="562"/>
                  </a:lnTo>
                  <a:lnTo>
                    <a:pt x="48" y="542"/>
                  </a:lnTo>
                  <a:lnTo>
                    <a:pt x="32" y="536"/>
                  </a:lnTo>
                  <a:close/>
                </a:path>
              </a:pathLst>
            </a:custGeom>
            <a:solidFill>
              <a:srgbClr val="6F7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599" name="Freeform 11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4548188" y="5287963"/>
              <a:ext cx="822325" cy="542925"/>
            </a:xfrm>
            <a:custGeom>
              <a:avLst/>
              <a:gdLst>
                <a:gd name="T0" fmla="*/ 0 w 518"/>
                <a:gd name="T1" fmla="*/ 2147483647 h 342"/>
                <a:gd name="T2" fmla="*/ 0 w 518"/>
                <a:gd name="T3" fmla="*/ 2147483647 h 342"/>
                <a:gd name="T4" fmla="*/ 2147483647 w 518"/>
                <a:gd name="T5" fmla="*/ 2147483647 h 342"/>
                <a:gd name="T6" fmla="*/ 2147483647 w 518"/>
                <a:gd name="T7" fmla="*/ 2147483647 h 342"/>
                <a:gd name="T8" fmla="*/ 2147483647 w 518"/>
                <a:gd name="T9" fmla="*/ 2147483647 h 342"/>
                <a:gd name="T10" fmla="*/ 2147483647 w 518"/>
                <a:gd name="T11" fmla="*/ 2147483647 h 342"/>
                <a:gd name="T12" fmla="*/ 2147483647 w 518"/>
                <a:gd name="T13" fmla="*/ 2147483647 h 342"/>
                <a:gd name="T14" fmla="*/ 2147483647 w 518"/>
                <a:gd name="T15" fmla="*/ 2147483647 h 342"/>
                <a:gd name="T16" fmla="*/ 2147483647 w 518"/>
                <a:gd name="T17" fmla="*/ 2147483647 h 342"/>
                <a:gd name="T18" fmla="*/ 2147483647 w 518"/>
                <a:gd name="T19" fmla="*/ 2147483647 h 342"/>
                <a:gd name="T20" fmla="*/ 2147483647 w 518"/>
                <a:gd name="T21" fmla="*/ 2147483647 h 342"/>
                <a:gd name="T22" fmla="*/ 2147483647 w 518"/>
                <a:gd name="T23" fmla="*/ 2147483647 h 342"/>
                <a:gd name="T24" fmla="*/ 2147483647 w 518"/>
                <a:gd name="T25" fmla="*/ 2147483647 h 342"/>
                <a:gd name="T26" fmla="*/ 2147483647 w 518"/>
                <a:gd name="T27" fmla="*/ 2147483647 h 342"/>
                <a:gd name="T28" fmla="*/ 2147483647 w 518"/>
                <a:gd name="T29" fmla="*/ 2147483647 h 342"/>
                <a:gd name="T30" fmla="*/ 2147483647 w 518"/>
                <a:gd name="T31" fmla="*/ 2147483647 h 342"/>
                <a:gd name="T32" fmla="*/ 2147483647 w 518"/>
                <a:gd name="T33" fmla="*/ 2147483647 h 342"/>
                <a:gd name="T34" fmla="*/ 2147483647 w 518"/>
                <a:gd name="T35" fmla="*/ 2147483647 h 342"/>
                <a:gd name="T36" fmla="*/ 2147483647 w 518"/>
                <a:gd name="T37" fmla="*/ 2147483647 h 342"/>
                <a:gd name="T38" fmla="*/ 2147483647 w 518"/>
                <a:gd name="T39" fmla="*/ 2147483647 h 342"/>
                <a:gd name="T40" fmla="*/ 2147483647 w 518"/>
                <a:gd name="T41" fmla="*/ 2147483647 h 342"/>
                <a:gd name="T42" fmla="*/ 2147483647 w 518"/>
                <a:gd name="T43" fmla="*/ 2147483647 h 342"/>
                <a:gd name="T44" fmla="*/ 2147483647 w 518"/>
                <a:gd name="T45" fmla="*/ 2147483647 h 342"/>
                <a:gd name="T46" fmla="*/ 2147483647 w 518"/>
                <a:gd name="T47" fmla="*/ 2147483647 h 342"/>
                <a:gd name="T48" fmla="*/ 2147483647 w 518"/>
                <a:gd name="T49" fmla="*/ 2147483647 h 342"/>
                <a:gd name="T50" fmla="*/ 2147483647 w 518"/>
                <a:gd name="T51" fmla="*/ 2147483647 h 342"/>
                <a:gd name="T52" fmla="*/ 2147483647 w 518"/>
                <a:gd name="T53" fmla="*/ 2147483647 h 342"/>
                <a:gd name="T54" fmla="*/ 2147483647 w 518"/>
                <a:gd name="T55" fmla="*/ 2147483647 h 342"/>
                <a:gd name="T56" fmla="*/ 2147483647 w 518"/>
                <a:gd name="T57" fmla="*/ 2147483647 h 342"/>
                <a:gd name="T58" fmla="*/ 2147483647 w 518"/>
                <a:gd name="T59" fmla="*/ 2147483647 h 342"/>
                <a:gd name="T60" fmla="*/ 2147483647 w 518"/>
                <a:gd name="T61" fmla="*/ 2147483647 h 342"/>
                <a:gd name="T62" fmla="*/ 2147483647 w 518"/>
                <a:gd name="T63" fmla="*/ 2147483647 h 342"/>
                <a:gd name="T64" fmla="*/ 2147483647 w 518"/>
                <a:gd name="T65" fmla="*/ 2147483647 h 342"/>
                <a:gd name="T66" fmla="*/ 2147483647 w 518"/>
                <a:gd name="T67" fmla="*/ 2147483647 h 342"/>
                <a:gd name="T68" fmla="*/ 2147483647 w 518"/>
                <a:gd name="T69" fmla="*/ 2147483647 h 342"/>
                <a:gd name="T70" fmla="*/ 2147483647 w 518"/>
                <a:gd name="T71" fmla="*/ 2147483647 h 342"/>
                <a:gd name="T72" fmla="*/ 2147483647 w 518"/>
                <a:gd name="T73" fmla="*/ 2147483647 h 342"/>
                <a:gd name="T74" fmla="*/ 2147483647 w 518"/>
                <a:gd name="T75" fmla="*/ 2147483647 h 342"/>
                <a:gd name="T76" fmla="*/ 2147483647 w 518"/>
                <a:gd name="T77" fmla="*/ 2147483647 h 342"/>
                <a:gd name="T78" fmla="*/ 2147483647 w 518"/>
                <a:gd name="T79" fmla="*/ 2147483647 h 342"/>
                <a:gd name="T80" fmla="*/ 2147483647 w 518"/>
                <a:gd name="T81" fmla="*/ 2147483647 h 342"/>
                <a:gd name="T82" fmla="*/ 2147483647 w 518"/>
                <a:gd name="T83" fmla="*/ 2147483647 h 342"/>
                <a:gd name="T84" fmla="*/ 2147483647 w 518"/>
                <a:gd name="T85" fmla="*/ 2147483647 h 342"/>
                <a:gd name="T86" fmla="*/ 2147483647 w 518"/>
                <a:gd name="T87" fmla="*/ 2147483647 h 342"/>
                <a:gd name="T88" fmla="*/ 2147483647 w 518"/>
                <a:gd name="T89" fmla="*/ 2147483647 h 342"/>
                <a:gd name="T90" fmla="*/ 2147483647 w 518"/>
                <a:gd name="T91" fmla="*/ 0 h 342"/>
                <a:gd name="T92" fmla="*/ 2147483647 w 518"/>
                <a:gd name="T93" fmla="*/ 0 h 342"/>
                <a:gd name="T94" fmla="*/ 2147483647 w 518"/>
                <a:gd name="T95" fmla="*/ 2147483647 h 342"/>
                <a:gd name="T96" fmla="*/ 2147483647 w 518"/>
                <a:gd name="T97" fmla="*/ 2147483647 h 342"/>
                <a:gd name="T98" fmla="*/ 2147483647 w 518"/>
                <a:gd name="T99" fmla="*/ 2147483647 h 342"/>
                <a:gd name="T100" fmla="*/ 2147483647 w 518"/>
                <a:gd name="T101" fmla="*/ 2147483647 h 342"/>
                <a:gd name="T102" fmla="*/ 2147483647 w 518"/>
                <a:gd name="T103" fmla="*/ 2147483647 h 342"/>
                <a:gd name="T104" fmla="*/ 2147483647 w 518"/>
                <a:gd name="T105" fmla="*/ 2147483647 h 342"/>
                <a:gd name="T106" fmla="*/ 2147483647 w 518"/>
                <a:gd name="T107" fmla="*/ 2147483647 h 342"/>
                <a:gd name="T108" fmla="*/ 2147483647 w 518"/>
                <a:gd name="T109" fmla="*/ 2147483647 h 342"/>
                <a:gd name="T110" fmla="*/ 2147483647 w 518"/>
                <a:gd name="T111" fmla="*/ 2147483647 h 342"/>
                <a:gd name="T112" fmla="*/ 2147483647 w 518"/>
                <a:gd name="T113" fmla="*/ 2147483647 h 342"/>
                <a:gd name="T114" fmla="*/ 0 w 518"/>
                <a:gd name="T115" fmla="*/ 2147483647 h 342"/>
                <a:gd name="T116" fmla="*/ 0 w 518"/>
                <a:gd name="T117" fmla="*/ 2147483647 h 3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18"/>
                <a:gd name="T178" fmla="*/ 0 h 342"/>
                <a:gd name="T179" fmla="*/ 518 w 518"/>
                <a:gd name="T180" fmla="*/ 342 h 3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18" h="342">
                  <a:moveTo>
                    <a:pt x="0" y="92"/>
                  </a:moveTo>
                  <a:lnTo>
                    <a:pt x="0" y="92"/>
                  </a:lnTo>
                  <a:lnTo>
                    <a:pt x="2" y="100"/>
                  </a:lnTo>
                  <a:lnTo>
                    <a:pt x="8" y="122"/>
                  </a:lnTo>
                  <a:lnTo>
                    <a:pt x="14" y="136"/>
                  </a:lnTo>
                  <a:lnTo>
                    <a:pt x="22" y="154"/>
                  </a:lnTo>
                  <a:lnTo>
                    <a:pt x="32" y="172"/>
                  </a:lnTo>
                  <a:lnTo>
                    <a:pt x="46" y="192"/>
                  </a:lnTo>
                  <a:lnTo>
                    <a:pt x="64" y="212"/>
                  </a:lnTo>
                  <a:lnTo>
                    <a:pt x="86" y="232"/>
                  </a:lnTo>
                  <a:lnTo>
                    <a:pt x="114" y="252"/>
                  </a:lnTo>
                  <a:lnTo>
                    <a:pt x="144" y="272"/>
                  </a:lnTo>
                  <a:lnTo>
                    <a:pt x="182" y="290"/>
                  </a:lnTo>
                  <a:lnTo>
                    <a:pt x="224" y="306"/>
                  </a:lnTo>
                  <a:lnTo>
                    <a:pt x="272" y="320"/>
                  </a:lnTo>
                  <a:lnTo>
                    <a:pt x="326" y="330"/>
                  </a:lnTo>
                  <a:lnTo>
                    <a:pt x="368" y="336"/>
                  </a:lnTo>
                  <a:lnTo>
                    <a:pt x="404" y="340"/>
                  </a:lnTo>
                  <a:lnTo>
                    <a:pt x="434" y="342"/>
                  </a:lnTo>
                  <a:lnTo>
                    <a:pt x="458" y="342"/>
                  </a:lnTo>
                  <a:lnTo>
                    <a:pt x="478" y="340"/>
                  </a:lnTo>
                  <a:lnTo>
                    <a:pt x="494" y="336"/>
                  </a:lnTo>
                  <a:lnTo>
                    <a:pt x="504" y="332"/>
                  </a:lnTo>
                  <a:lnTo>
                    <a:pt x="512" y="326"/>
                  </a:lnTo>
                  <a:lnTo>
                    <a:pt x="516" y="318"/>
                  </a:lnTo>
                  <a:lnTo>
                    <a:pt x="518" y="310"/>
                  </a:lnTo>
                  <a:lnTo>
                    <a:pt x="518" y="302"/>
                  </a:lnTo>
                  <a:lnTo>
                    <a:pt x="516" y="292"/>
                  </a:lnTo>
                  <a:lnTo>
                    <a:pt x="506" y="272"/>
                  </a:lnTo>
                  <a:lnTo>
                    <a:pt x="496" y="252"/>
                  </a:lnTo>
                  <a:lnTo>
                    <a:pt x="480" y="228"/>
                  </a:lnTo>
                  <a:lnTo>
                    <a:pt x="452" y="194"/>
                  </a:lnTo>
                  <a:lnTo>
                    <a:pt x="416" y="156"/>
                  </a:lnTo>
                  <a:lnTo>
                    <a:pt x="372" y="118"/>
                  </a:lnTo>
                  <a:lnTo>
                    <a:pt x="348" y="98"/>
                  </a:lnTo>
                  <a:lnTo>
                    <a:pt x="324" y="78"/>
                  </a:lnTo>
                  <a:lnTo>
                    <a:pt x="298" y="62"/>
                  </a:lnTo>
                  <a:lnTo>
                    <a:pt x="272" y="44"/>
                  </a:lnTo>
                  <a:lnTo>
                    <a:pt x="244" y="30"/>
                  </a:lnTo>
                  <a:lnTo>
                    <a:pt x="218" y="18"/>
                  </a:lnTo>
                  <a:lnTo>
                    <a:pt x="190" y="10"/>
                  </a:lnTo>
                  <a:lnTo>
                    <a:pt x="164" y="2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6" y="2"/>
                  </a:lnTo>
                  <a:lnTo>
                    <a:pt x="78" y="6"/>
                  </a:lnTo>
                  <a:lnTo>
                    <a:pt x="64" y="12"/>
                  </a:lnTo>
                  <a:lnTo>
                    <a:pt x="50" y="20"/>
                  </a:lnTo>
                  <a:lnTo>
                    <a:pt x="38" y="28"/>
                  </a:lnTo>
                  <a:lnTo>
                    <a:pt x="30" y="38"/>
                  </a:lnTo>
                  <a:lnTo>
                    <a:pt x="22" y="48"/>
                  </a:lnTo>
                  <a:lnTo>
                    <a:pt x="14" y="58"/>
                  </a:lnTo>
                  <a:lnTo>
                    <a:pt x="6" y="74"/>
                  </a:lnTo>
                  <a:lnTo>
                    <a:pt x="2" y="86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D4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00" name="Freeform 12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843463" y="5313363"/>
              <a:ext cx="889000" cy="647700"/>
            </a:xfrm>
            <a:custGeom>
              <a:avLst/>
              <a:gdLst>
                <a:gd name="T0" fmla="*/ 0 w 560"/>
                <a:gd name="T1" fmla="*/ 2147483647 h 408"/>
                <a:gd name="T2" fmla="*/ 0 w 560"/>
                <a:gd name="T3" fmla="*/ 2147483647 h 408"/>
                <a:gd name="T4" fmla="*/ 2147483647 w 560"/>
                <a:gd name="T5" fmla="*/ 2147483647 h 408"/>
                <a:gd name="T6" fmla="*/ 2147483647 w 560"/>
                <a:gd name="T7" fmla="*/ 2147483647 h 408"/>
                <a:gd name="T8" fmla="*/ 2147483647 w 560"/>
                <a:gd name="T9" fmla="*/ 2147483647 h 408"/>
                <a:gd name="T10" fmla="*/ 2147483647 w 560"/>
                <a:gd name="T11" fmla="*/ 2147483647 h 408"/>
                <a:gd name="T12" fmla="*/ 2147483647 w 560"/>
                <a:gd name="T13" fmla="*/ 2147483647 h 408"/>
                <a:gd name="T14" fmla="*/ 2147483647 w 560"/>
                <a:gd name="T15" fmla="*/ 2147483647 h 408"/>
                <a:gd name="T16" fmla="*/ 2147483647 w 560"/>
                <a:gd name="T17" fmla="*/ 2147483647 h 408"/>
                <a:gd name="T18" fmla="*/ 2147483647 w 560"/>
                <a:gd name="T19" fmla="*/ 2147483647 h 408"/>
                <a:gd name="T20" fmla="*/ 2147483647 w 560"/>
                <a:gd name="T21" fmla="*/ 2147483647 h 408"/>
                <a:gd name="T22" fmla="*/ 2147483647 w 560"/>
                <a:gd name="T23" fmla="*/ 2147483647 h 408"/>
                <a:gd name="T24" fmla="*/ 2147483647 w 560"/>
                <a:gd name="T25" fmla="*/ 2147483647 h 408"/>
                <a:gd name="T26" fmla="*/ 2147483647 w 560"/>
                <a:gd name="T27" fmla="*/ 2147483647 h 408"/>
                <a:gd name="T28" fmla="*/ 2147483647 w 560"/>
                <a:gd name="T29" fmla="*/ 2147483647 h 408"/>
                <a:gd name="T30" fmla="*/ 2147483647 w 560"/>
                <a:gd name="T31" fmla="*/ 2147483647 h 408"/>
                <a:gd name="T32" fmla="*/ 2147483647 w 560"/>
                <a:gd name="T33" fmla="*/ 2147483647 h 408"/>
                <a:gd name="T34" fmla="*/ 2147483647 w 560"/>
                <a:gd name="T35" fmla="*/ 2147483647 h 408"/>
                <a:gd name="T36" fmla="*/ 2147483647 w 560"/>
                <a:gd name="T37" fmla="*/ 2147483647 h 408"/>
                <a:gd name="T38" fmla="*/ 2147483647 w 560"/>
                <a:gd name="T39" fmla="*/ 2147483647 h 408"/>
                <a:gd name="T40" fmla="*/ 2147483647 w 560"/>
                <a:gd name="T41" fmla="*/ 2147483647 h 408"/>
                <a:gd name="T42" fmla="*/ 2147483647 w 560"/>
                <a:gd name="T43" fmla="*/ 2147483647 h 408"/>
                <a:gd name="T44" fmla="*/ 2147483647 w 560"/>
                <a:gd name="T45" fmla="*/ 2147483647 h 408"/>
                <a:gd name="T46" fmla="*/ 2147483647 w 560"/>
                <a:gd name="T47" fmla="*/ 2147483647 h 408"/>
                <a:gd name="T48" fmla="*/ 2147483647 w 560"/>
                <a:gd name="T49" fmla="*/ 2147483647 h 408"/>
                <a:gd name="T50" fmla="*/ 2147483647 w 560"/>
                <a:gd name="T51" fmla="*/ 2147483647 h 408"/>
                <a:gd name="T52" fmla="*/ 2147483647 w 560"/>
                <a:gd name="T53" fmla="*/ 2147483647 h 408"/>
                <a:gd name="T54" fmla="*/ 2147483647 w 560"/>
                <a:gd name="T55" fmla="*/ 2147483647 h 408"/>
                <a:gd name="T56" fmla="*/ 2147483647 w 560"/>
                <a:gd name="T57" fmla="*/ 2147483647 h 408"/>
                <a:gd name="T58" fmla="*/ 2147483647 w 560"/>
                <a:gd name="T59" fmla="*/ 2147483647 h 408"/>
                <a:gd name="T60" fmla="*/ 2147483647 w 560"/>
                <a:gd name="T61" fmla="*/ 2147483647 h 408"/>
                <a:gd name="T62" fmla="*/ 2147483647 w 560"/>
                <a:gd name="T63" fmla="*/ 2147483647 h 408"/>
                <a:gd name="T64" fmla="*/ 2147483647 w 560"/>
                <a:gd name="T65" fmla="*/ 2147483647 h 408"/>
                <a:gd name="T66" fmla="*/ 2147483647 w 560"/>
                <a:gd name="T67" fmla="*/ 2147483647 h 408"/>
                <a:gd name="T68" fmla="*/ 2147483647 w 560"/>
                <a:gd name="T69" fmla="*/ 2147483647 h 408"/>
                <a:gd name="T70" fmla="*/ 2147483647 w 560"/>
                <a:gd name="T71" fmla="*/ 2147483647 h 408"/>
                <a:gd name="T72" fmla="*/ 2147483647 w 560"/>
                <a:gd name="T73" fmla="*/ 2147483647 h 408"/>
                <a:gd name="T74" fmla="*/ 2147483647 w 560"/>
                <a:gd name="T75" fmla="*/ 2147483647 h 408"/>
                <a:gd name="T76" fmla="*/ 2147483647 w 560"/>
                <a:gd name="T77" fmla="*/ 2147483647 h 408"/>
                <a:gd name="T78" fmla="*/ 2147483647 w 560"/>
                <a:gd name="T79" fmla="*/ 2147483647 h 408"/>
                <a:gd name="T80" fmla="*/ 2147483647 w 560"/>
                <a:gd name="T81" fmla="*/ 2147483647 h 408"/>
                <a:gd name="T82" fmla="*/ 2147483647 w 560"/>
                <a:gd name="T83" fmla="*/ 2147483647 h 408"/>
                <a:gd name="T84" fmla="*/ 2147483647 w 560"/>
                <a:gd name="T85" fmla="*/ 2147483647 h 408"/>
                <a:gd name="T86" fmla="*/ 2147483647 w 560"/>
                <a:gd name="T87" fmla="*/ 2147483647 h 408"/>
                <a:gd name="T88" fmla="*/ 2147483647 w 560"/>
                <a:gd name="T89" fmla="*/ 2147483647 h 408"/>
                <a:gd name="T90" fmla="*/ 2147483647 w 560"/>
                <a:gd name="T91" fmla="*/ 2147483647 h 408"/>
                <a:gd name="T92" fmla="*/ 2147483647 w 560"/>
                <a:gd name="T93" fmla="*/ 2147483647 h 408"/>
                <a:gd name="T94" fmla="*/ 2147483647 w 560"/>
                <a:gd name="T95" fmla="*/ 2147483647 h 408"/>
                <a:gd name="T96" fmla="*/ 2147483647 w 560"/>
                <a:gd name="T97" fmla="*/ 2147483647 h 408"/>
                <a:gd name="T98" fmla="*/ 2147483647 w 560"/>
                <a:gd name="T99" fmla="*/ 2147483647 h 408"/>
                <a:gd name="T100" fmla="*/ 2147483647 w 560"/>
                <a:gd name="T101" fmla="*/ 2147483647 h 408"/>
                <a:gd name="T102" fmla="*/ 2147483647 w 560"/>
                <a:gd name="T103" fmla="*/ 2147483647 h 408"/>
                <a:gd name="T104" fmla="*/ 2147483647 w 560"/>
                <a:gd name="T105" fmla="*/ 2147483647 h 408"/>
                <a:gd name="T106" fmla="*/ 2147483647 w 560"/>
                <a:gd name="T107" fmla="*/ 2147483647 h 408"/>
                <a:gd name="T108" fmla="*/ 2147483647 w 560"/>
                <a:gd name="T109" fmla="*/ 2147483647 h 408"/>
                <a:gd name="T110" fmla="*/ 2147483647 w 560"/>
                <a:gd name="T111" fmla="*/ 2147483647 h 408"/>
                <a:gd name="T112" fmla="*/ 2147483647 w 560"/>
                <a:gd name="T113" fmla="*/ 2147483647 h 408"/>
                <a:gd name="T114" fmla="*/ 2147483647 w 560"/>
                <a:gd name="T115" fmla="*/ 2147483647 h 408"/>
                <a:gd name="T116" fmla="*/ 2147483647 w 560"/>
                <a:gd name="T117" fmla="*/ 2147483647 h 408"/>
                <a:gd name="T118" fmla="*/ 0 w 560"/>
                <a:gd name="T119" fmla="*/ 0 h 408"/>
                <a:gd name="T120" fmla="*/ 0 w 560"/>
                <a:gd name="T121" fmla="*/ 2147483647 h 40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60"/>
                <a:gd name="T184" fmla="*/ 0 h 408"/>
                <a:gd name="T185" fmla="*/ 560 w 560"/>
                <a:gd name="T186" fmla="*/ 408 h 40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60" h="408">
                  <a:moveTo>
                    <a:pt x="0" y="22"/>
                  </a:moveTo>
                  <a:lnTo>
                    <a:pt x="0" y="22"/>
                  </a:lnTo>
                  <a:lnTo>
                    <a:pt x="34" y="36"/>
                  </a:lnTo>
                  <a:lnTo>
                    <a:pt x="72" y="52"/>
                  </a:lnTo>
                  <a:lnTo>
                    <a:pt x="120" y="78"/>
                  </a:lnTo>
                  <a:lnTo>
                    <a:pt x="146" y="94"/>
                  </a:lnTo>
                  <a:lnTo>
                    <a:pt x="172" y="110"/>
                  </a:lnTo>
                  <a:lnTo>
                    <a:pt x="200" y="130"/>
                  </a:lnTo>
                  <a:lnTo>
                    <a:pt x="226" y="152"/>
                  </a:lnTo>
                  <a:lnTo>
                    <a:pt x="252" y="176"/>
                  </a:lnTo>
                  <a:lnTo>
                    <a:pt x="278" y="200"/>
                  </a:lnTo>
                  <a:lnTo>
                    <a:pt x="300" y="228"/>
                  </a:lnTo>
                  <a:lnTo>
                    <a:pt x="322" y="258"/>
                  </a:lnTo>
                  <a:lnTo>
                    <a:pt x="340" y="284"/>
                  </a:lnTo>
                  <a:lnTo>
                    <a:pt x="360" y="308"/>
                  </a:lnTo>
                  <a:lnTo>
                    <a:pt x="386" y="338"/>
                  </a:lnTo>
                  <a:lnTo>
                    <a:pt x="416" y="366"/>
                  </a:lnTo>
                  <a:lnTo>
                    <a:pt x="432" y="378"/>
                  </a:lnTo>
                  <a:lnTo>
                    <a:pt x="448" y="390"/>
                  </a:lnTo>
                  <a:lnTo>
                    <a:pt x="464" y="398"/>
                  </a:lnTo>
                  <a:lnTo>
                    <a:pt x="480" y="404"/>
                  </a:lnTo>
                  <a:lnTo>
                    <a:pt x="496" y="408"/>
                  </a:lnTo>
                  <a:lnTo>
                    <a:pt x="512" y="408"/>
                  </a:lnTo>
                  <a:lnTo>
                    <a:pt x="500" y="402"/>
                  </a:lnTo>
                  <a:lnTo>
                    <a:pt x="466" y="384"/>
                  </a:lnTo>
                  <a:lnTo>
                    <a:pt x="446" y="372"/>
                  </a:lnTo>
                  <a:lnTo>
                    <a:pt x="426" y="356"/>
                  </a:lnTo>
                  <a:lnTo>
                    <a:pt x="404" y="338"/>
                  </a:lnTo>
                  <a:lnTo>
                    <a:pt x="386" y="318"/>
                  </a:lnTo>
                  <a:lnTo>
                    <a:pt x="402" y="334"/>
                  </a:lnTo>
                  <a:lnTo>
                    <a:pt x="422" y="348"/>
                  </a:lnTo>
                  <a:lnTo>
                    <a:pt x="446" y="364"/>
                  </a:lnTo>
                  <a:lnTo>
                    <a:pt x="474" y="380"/>
                  </a:lnTo>
                  <a:lnTo>
                    <a:pt x="488" y="386"/>
                  </a:lnTo>
                  <a:lnTo>
                    <a:pt x="502" y="392"/>
                  </a:lnTo>
                  <a:lnTo>
                    <a:pt x="518" y="396"/>
                  </a:lnTo>
                  <a:lnTo>
                    <a:pt x="532" y="398"/>
                  </a:lnTo>
                  <a:lnTo>
                    <a:pt x="546" y="398"/>
                  </a:lnTo>
                  <a:lnTo>
                    <a:pt x="560" y="394"/>
                  </a:lnTo>
                  <a:lnTo>
                    <a:pt x="484" y="342"/>
                  </a:lnTo>
                  <a:lnTo>
                    <a:pt x="420" y="294"/>
                  </a:lnTo>
                  <a:lnTo>
                    <a:pt x="358" y="250"/>
                  </a:lnTo>
                  <a:lnTo>
                    <a:pt x="346" y="238"/>
                  </a:lnTo>
                  <a:lnTo>
                    <a:pt x="332" y="224"/>
                  </a:lnTo>
                  <a:lnTo>
                    <a:pt x="304" y="192"/>
                  </a:lnTo>
                  <a:lnTo>
                    <a:pt x="272" y="156"/>
                  </a:lnTo>
                  <a:lnTo>
                    <a:pt x="236" y="118"/>
                  </a:lnTo>
                  <a:lnTo>
                    <a:pt x="214" y="100"/>
                  </a:lnTo>
                  <a:lnTo>
                    <a:pt x="192" y="82"/>
                  </a:lnTo>
                  <a:lnTo>
                    <a:pt x="166" y="64"/>
                  </a:lnTo>
                  <a:lnTo>
                    <a:pt x="140" y="48"/>
                  </a:lnTo>
                  <a:lnTo>
                    <a:pt x="110" y="34"/>
                  </a:lnTo>
                  <a:lnTo>
                    <a:pt x="76" y="20"/>
                  </a:lnTo>
                  <a:lnTo>
                    <a:pt x="40" y="8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01" name="Freeform 13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411663" y="5043488"/>
              <a:ext cx="476250" cy="533400"/>
            </a:xfrm>
            <a:custGeom>
              <a:avLst/>
              <a:gdLst>
                <a:gd name="T0" fmla="*/ 0 w 300"/>
                <a:gd name="T1" fmla="*/ 2147483647 h 336"/>
                <a:gd name="T2" fmla="*/ 2147483647 w 300"/>
                <a:gd name="T3" fmla="*/ 2147483647 h 336"/>
                <a:gd name="T4" fmla="*/ 2147483647 w 300"/>
                <a:gd name="T5" fmla="*/ 2147483647 h 336"/>
                <a:gd name="T6" fmla="*/ 2147483647 w 300"/>
                <a:gd name="T7" fmla="*/ 2147483647 h 336"/>
                <a:gd name="T8" fmla="*/ 2147483647 w 300"/>
                <a:gd name="T9" fmla="*/ 2147483647 h 336"/>
                <a:gd name="T10" fmla="*/ 2147483647 w 300"/>
                <a:gd name="T11" fmla="*/ 2147483647 h 336"/>
                <a:gd name="T12" fmla="*/ 2147483647 w 300"/>
                <a:gd name="T13" fmla="*/ 2147483647 h 336"/>
                <a:gd name="T14" fmla="*/ 2147483647 w 300"/>
                <a:gd name="T15" fmla="*/ 2147483647 h 336"/>
                <a:gd name="T16" fmla="*/ 2147483647 w 300"/>
                <a:gd name="T17" fmla="*/ 2147483647 h 336"/>
                <a:gd name="T18" fmla="*/ 2147483647 w 300"/>
                <a:gd name="T19" fmla="*/ 2147483647 h 336"/>
                <a:gd name="T20" fmla="*/ 2147483647 w 300"/>
                <a:gd name="T21" fmla="*/ 2147483647 h 336"/>
                <a:gd name="T22" fmla="*/ 2147483647 w 300"/>
                <a:gd name="T23" fmla="*/ 2147483647 h 336"/>
                <a:gd name="T24" fmla="*/ 2147483647 w 300"/>
                <a:gd name="T25" fmla="*/ 2147483647 h 336"/>
                <a:gd name="T26" fmla="*/ 2147483647 w 300"/>
                <a:gd name="T27" fmla="*/ 2147483647 h 336"/>
                <a:gd name="T28" fmla="*/ 2147483647 w 300"/>
                <a:gd name="T29" fmla="*/ 2147483647 h 336"/>
                <a:gd name="T30" fmla="*/ 2147483647 w 300"/>
                <a:gd name="T31" fmla="*/ 2147483647 h 336"/>
                <a:gd name="T32" fmla="*/ 2147483647 w 300"/>
                <a:gd name="T33" fmla="*/ 2147483647 h 336"/>
                <a:gd name="T34" fmla="*/ 2147483647 w 300"/>
                <a:gd name="T35" fmla="*/ 2147483647 h 336"/>
                <a:gd name="T36" fmla="*/ 2147483647 w 300"/>
                <a:gd name="T37" fmla="*/ 2147483647 h 336"/>
                <a:gd name="T38" fmla="*/ 2147483647 w 300"/>
                <a:gd name="T39" fmla="*/ 2147483647 h 336"/>
                <a:gd name="T40" fmla="*/ 2147483647 w 300"/>
                <a:gd name="T41" fmla="*/ 2147483647 h 336"/>
                <a:gd name="T42" fmla="*/ 2147483647 w 300"/>
                <a:gd name="T43" fmla="*/ 2147483647 h 336"/>
                <a:gd name="T44" fmla="*/ 2147483647 w 300"/>
                <a:gd name="T45" fmla="*/ 2147483647 h 336"/>
                <a:gd name="T46" fmla="*/ 2147483647 w 300"/>
                <a:gd name="T47" fmla="*/ 2147483647 h 336"/>
                <a:gd name="T48" fmla="*/ 2147483647 w 300"/>
                <a:gd name="T49" fmla="*/ 2147483647 h 336"/>
                <a:gd name="T50" fmla="*/ 2147483647 w 300"/>
                <a:gd name="T51" fmla="*/ 2147483647 h 336"/>
                <a:gd name="T52" fmla="*/ 2147483647 w 300"/>
                <a:gd name="T53" fmla="*/ 2147483647 h 336"/>
                <a:gd name="T54" fmla="*/ 2147483647 w 300"/>
                <a:gd name="T55" fmla="*/ 2147483647 h 336"/>
                <a:gd name="T56" fmla="*/ 2147483647 w 300"/>
                <a:gd name="T57" fmla="*/ 2147483647 h 336"/>
                <a:gd name="T58" fmla="*/ 2147483647 w 300"/>
                <a:gd name="T59" fmla="*/ 2147483647 h 336"/>
                <a:gd name="T60" fmla="*/ 2147483647 w 300"/>
                <a:gd name="T61" fmla="*/ 2147483647 h 336"/>
                <a:gd name="T62" fmla="*/ 2147483647 w 300"/>
                <a:gd name="T63" fmla="*/ 2147483647 h 336"/>
                <a:gd name="T64" fmla="*/ 2147483647 w 300"/>
                <a:gd name="T65" fmla="*/ 2147483647 h 336"/>
                <a:gd name="T66" fmla="*/ 2147483647 w 300"/>
                <a:gd name="T67" fmla="*/ 2147483647 h 336"/>
                <a:gd name="T68" fmla="*/ 2147483647 w 300"/>
                <a:gd name="T69" fmla="*/ 2147483647 h 336"/>
                <a:gd name="T70" fmla="*/ 2147483647 w 300"/>
                <a:gd name="T71" fmla="*/ 2147483647 h 336"/>
                <a:gd name="T72" fmla="*/ 2147483647 w 300"/>
                <a:gd name="T73" fmla="*/ 2147483647 h 336"/>
                <a:gd name="T74" fmla="*/ 2147483647 w 300"/>
                <a:gd name="T75" fmla="*/ 2147483647 h 336"/>
                <a:gd name="T76" fmla="*/ 2147483647 w 300"/>
                <a:gd name="T77" fmla="*/ 2147483647 h 336"/>
                <a:gd name="T78" fmla="*/ 2147483647 w 300"/>
                <a:gd name="T79" fmla="*/ 2147483647 h 336"/>
                <a:gd name="T80" fmla="*/ 2147483647 w 300"/>
                <a:gd name="T81" fmla="*/ 2147483647 h 336"/>
                <a:gd name="T82" fmla="*/ 2147483647 w 300"/>
                <a:gd name="T83" fmla="*/ 2147483647 h 336"/>
                <a:gd name="T84" fmla="*/ 2147483647 w 300"/>
                <a:gd name="T85" fmla="*/ 2147483647 h 336"/>
                <a:gd name="T86" fmla="*/ 2147483647 w 300"/>
                <a:gd name="T87" fmla="*/ 2147483647 h 336"/>
                <a:gd name="T88" fmla="*/ 2147483647 w 300"/>
                <a:gd name="T89" fmla="*/ 2147483647 h 336"/>
                <a:gd name="T90" fmla="*/ 2147483647 w 300"/>
                <a:gd name="T91" fmla="*/ 2147483647 h 336"/>
                <a:gd name="T92" fmla="*/ 2147483647 w 300"/>
                <a:gd name="T93" fmla="*/ 2147483647 h 336"/>
                <a:gd name="T94" fmla="*/ 0 w 300"/>
                <a:gd name="T95" fmla="*/ 2147483647 h 3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00"/>
                <a:gd name="T145" fmla="*/ 0 h 336"/>
                <a:gd name="T146" fmla="*/ 300 w 300"/>
                <a:gd name="T147" fmla="*/ 336 h 3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00" h="336">
                  <a:moveTo>
                    <a:pt x="0" y="66"/>
                  </a:moveTo>
                  <a:lnTo>
                    <a:pt x="0" y="66"/>
                  </a:lnTo>
                  <a:lnTo>
                    <a:pt x="0" y="58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2" y="20"/>
                  </a:lnTo>
                  <a:lnTo>
                    <a:pt x="36" y="10"/>
                  </a:lnTo>
                  <a:lnTo>
                    <a:pt x="56" y="4"/>
                  </a:lnTo>
                  <a:lnTo>
                    <a:pt x="74" y="0"/>
                  </a:lnTo>
                  <a:lnTo>
                    <a:pt x="92" y="2"/>
                  </a:lnTo>
                  <a:lnTo>
                    <a:pt x="106" y="6"/>
                  </a:lnTo>
                  <a:lnTo>
                    <a:pt x="118" y="14"/>
                  </a:lnTo>
                  <a:lnTo>
                    <a:pt x="130" y="26"/>
                  </a:lnTo>
                  <a:lnTo>
                    <a:pt x="140" y="38"/>
                  </a:lnTo>
                  <a:lnTo>
                    <a:pt x="166" y="70"/>
                  </a:lnTo>
                  <a:lnTo>
                    <a:pt x="180" y="88"/>
                  </a:lnTo>
                  <a:lnTo>
                    <a:pt x="198" y="106"/>
                  </a:lnTo>
                  <a:lnTo>
                    <a:pt x="218" y="122"/>
                  </a:lnTo>
                  <a:lnTo>
                    <a:pt x="240" y="136"/>
                  </a:lnTo>
                  <a:lnTo>
                    <a:pt x="276" y="158"/>
                  </a:lnTo>
                  <a:lnTo>
                    <a:pt x="296" y="166"/>
                  </a:lnTo>
                  <a:lnTo>
                    <a:pt x="300" y="168"/>
                  </a:lnTo>
                  <a:lnTo>
                    <a:pt x="300" y="172"/>
                  </a:lnTo>
                  <a:lnTo>
                    <a:pt x="298" y="176"/>
                  </a:lnTo>
                  <a:lnTo>
                    <a:pt x="294" y="180"/>
                  </a:lnTo>
                  <a:lnTo>
                    <a:pt x="286" y="184"/>
                  </a:lnTo>
                  <a:lnTo>
                    <a:pt x="280" y="186"/>
                  </a:lnTo>
                  <a:lnTo>
                    <a:pt x="270" y="188"/>
                  </a:lnTo>
                  <a:lnTo>
                    <a:pt x="262" y="188"/>
                  </a:lnTo>
                  <a:lnTo>
                    <a:pt x="264" y="194"/>
                  </a:lnTo>
                  <a:lnTo>
                    <a:pt x="266" y="204"/>
                  </a:lnTo>
                  <a:lnTo>
                    <a:pt x="264" y="210"/>
                  </a:lnTo>
                  <a:lnTo>
                    <a:pt x="262" y="212"/>
                  </a:lnTo>
                  <a:lnTo>
                    <a:pt x="254" y="212"/>
                  </a:lnTo>
                  <a:lnTo>
                    <a:pt x="244" y="210"/>
                  </a:lnTo>
                  <a:lnTo>
                    <a:pt x="244" y="216"/>
                  </a:lnTo>
                  <a:lnTo>
                    <a:pt x="244" y="230"/>
                  </a:lnTo>
                  <a:lnTo>
                    <a:pt x="240" y="236"/>
                  </a:lnTo>
                  <a:lnTo>
                    <a:pt x="236" y="240"/>
                  </a:lnTo>
                  <a:lnTo>
                    <a:pt x="230" y="240"/>
                  </a:lnTo>
                  <a:lnTo>
                    <a:pt x="220" y="238"/>
                  </a:lnTo>
                  <a:lnTo>
                    <a:pt x="222" y="244"/>
                  </a:lnTo>
                  <a:lnTo>
                    <a:pt x="222" y="252"/>
                  </a:lnTo>
                  <a:lnTo>
                    <a:pt x="222" y="258"/>
                  </a:lnTo>
                  <a:lnTo>
                    <a:pt x="220" y="264"/>
                  </a:lnTo>
                  <a:lnTo>
                    <a:pt x="216" y="268"/>
                  </a:lnTo>
                  <a:lnTo>
                    <a:pt x="208" y="270"/>
                  </a:lnTo>
                  <a:lnTo>
                    <a:pt x="196" y="266"/>
                  </a:lnTo>
                  <a:lnTo>
                    <a:pt x="196" y="272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88" y="292"/>
                  </a:lnTo>
                  <a:lnTo>
                    <a:pt x="182" y="290"/>
                  </a:lnTo>
                  <a:lnTo>
                    <a:pt x="172" y="282"/>
                  </a:lnTo>
                  <a:lnTo>
                    <a:pt x="172" y="288"/>
                  </a:lnTo>
                  <a:lnTo>
                    <a:pt x="168" y="300"/>
                  </a:lnTo>
                  <a:lnTo>
                    <a:pt x="166" y="306"/>
                  </a:lnTo>
                  <a:lnTo>
                    <a:pt x="160" y="308"/>
                  </a:lnTo>
                  <a:lnTo>
                    <a:pt x="154" y="308"/>
                  </a:lnTo>
                  <a:lnTo>
                    <a:pt x="148" y="302"/>
                  </a:lnTo>
                  <a:lnTo>
                    <a:pt x="146" y="306"/>
                  </a:lnTo>
                  <a:lnTo>
                    <a:pt x="144" y="316"/>
                  </a:lnTo>
                  <a:lnTo>
                    <a:pt x="142" y="320"/>
                  </a:lnTo>
                  <a:lnTo>
                    <a:pt x="136" y="320"/>
                  </a:lnTo>
                  <a:lnTo>
                    <a:pt x="130" y="316"/>
                  </a:lnTo>
                  <a:lnTo>
                    <a:pt x="122" y="306"/>
                  </a:lnTo>
                  <a:lnTo>
                    <a:pt x="124" y="324"/>
                  </a:lnTo>
                  <a:lnTo>
                    <a:pt x="122" y="334"/>
                  </a:lnTo>
                  <a:lnTo>
                    <a:pt x="120" y="336"/>
                  </a:lnTo>
                  <a:lnTo>
                    <a:pt x="118" y="334"/>
                  </a:lnTo>
                  <a:lnTo>
                    <a:pt x="112" y="326"/>
                  </a:lnTo>
                  <a:lnTo>
                    <a:pt x="106" y="314"/>
                  </a:lnTo>
                  <a:lnTo>
                    <a:pt x="94" y="284"/>
                  </a:lnTo>
                  <a:lnTo>
                    <a:pt x="86" y="244"/>
                  </a:lnTo>
                  <a:lnTo>
                    <a:pt x="78" y="202"/>
                  </a:lnTo>
                  <a:lnTo>
                    <a:pt x="72" y="174"/>
                  </a:lnTo>
                  <a:lnTo>
                    <a:pt x="66" y="152"/>
                  </a:lnTo>
                  <a:lnTo>
                    <a:pt x="58" y="132"/>
                  </a:lnTo>
                  <a:lnTo>
                    <a:pt x="50" y="114"/>
                  </a:lnTo>
                  <a:lnTo>
                    <a:pt x="40" y="102"/>
                  </a:lnTo>
                  <a:lnTo>
                    <a:pt x="28" y="92"/>
                  </a:lnTo>
                  <a:lnTo>
                    <a:pt x="14" y="88"/>
                  </a:lnTo>
                  <a:lnTo>
                    <a:pt x="0" y="88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6F7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02" name="Freeform 14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4357688" y="5138738"/>
              <a:ext cx="95250" cy="63500"/>
            </a:xfrm>
            <a:custGeom>
              <a:avLst/>
              <a:gdLst>
                <a:gd name="T0" fmla="*/ 2147483647 w 60"/>
                <a:gd name="T1" fmla="*/ 2147483647 h 40"/>
                <a:gd name="T2" fmla="*/ 2147483647 w 60"/>
                <a:gd name="T3" fmla="*/ 2147483647 h 40"/>
                <a:gd name="T4" fmla="*/ 2147483647 w 60"/>
                <a:gd name="T5" fmla="*/ 2147483647 h 40"/>
                <a:gd name="T6" fmla="*/ 2147483647 w 60"/>
                <a:gd name="T7" fmla="*/ 2147483647 h 40"/>
                <a:gd name="T8" fmla="*/ 2147483647 w 60"/>
                <a:gd name="T9" fmla="*/ 0 h 40"/>
                <a:gd name="T10" fmla="*/ 2147483647 w 60"/>
                <a:gd name="T11" fmla="*/ 0 h 40"/>
                <a:gd name="T12" fmla="*/ 2147483647 w 60"/>
                <a:gd name="T13" fmla="*/ 2147483647 h 40"/>
                <a:gd name="T14" fmla="*/ 2147483647 w 60"/>
                <a:gd name="T15" fmla="*/ 2147483647 h 40"/>
                <a:gd name="T16" fmla="*/ 2147483647 w 60"/>
                <a:gd name="T17" fmla="*/ 2147483647 h 40"/>
                <a:gd name="T18" fmla="*/ 2147483647 w 60"/>
                <a:gd name="T19" fmla="*/ 2147483647 h 40"/>
                <a:gd name="T20" fmla="*/ 2147483647 w 60"/>
                <a:gd name="T21" fmla="*/ 2147483647 h 40"/>
                <a:gd name="T22" fmla="*/ 2147483647 w 60"/>
                <a:gd name="T23" fmla="*/ 2147483647 h 40"/>
                <a:gd name="T24" fmla="*/ 0 w 60"/>
                <a:gd name="T25" fmla="*/ 2147483647 h 40"/>
                <a:gd name="T26" fmla="*/ 0 w 60"/>
                <a:gd name="T27" fmla="*/ 2147483647 h 40"/>
                <a:gd name="T28" fmla="*/ 2147483647 w 60"/>
                <a:gd name="T29" fmla="*/ 2147483647 h 40"/>
                <a:gd name="T30" fmla="*/ 2147483647 w 60"/>
                <a:gd name="T31" fmla="*/ 2147483647 h 40"/>
                <a:gd name="T32" fmla="*/ 2147483647 w 60"/>
                <a:gd name="T33" fmla="*/ 2147483647 h 40"/>
                <a:gd name="T34" fmla="*/ 2147483647 w 60"/>
                <a:gd name="T35" fmla="*/ 2147483647 h 40"/>
                <a:gd name="T36" fmla="*/ 2147483647 w 60"/>
                <a:gd name="T37" fmla="*/ 2147483647 h 40"/>
                <a:gd name="T38" fmla="*/ 2147483647 w 60"/>
                <a:gd name="T39" fmla="*/ 2147483647 h 40"/>
                <a:gd name="T40" fmla="*/ 2147483647 w 60"/>
                <a:gd name="T41" fmla="*/ 2147483647 h 40"/>
                <a:gd name="T42" fmla="*/ 2147483647 w 60"/>
                <a:gd name="T43" fmla="*/ 2147483647 h 40"/>
                <a:gd name="T44" fmla="*/ 2147483647 w 60"/>
                <a:gd name="T45" fmla="*/ 2147483647 h 40"/>
                <a:gd name="T46" fmla="*/ 2147483647 w 60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40"/>
                <a:gd name="T74" fmla="*/ 60 w 60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40">
                  <a:moveTo>
                    <a:pt x="60" y="16"/>
                  </a:moveTo>
                  <a:lnTo>
                    <a:pt x="60" y="16"/>
                  </a:lnTo>
                  <a:lnTo>
                    <a:pt x="50" y="12"/>
                  </a:lnTo>
                  <a:lnTo>
                    <a:pt x="44" y="8"/>
                  </a:lnTo>
                  <a:lnTo>
                    <a:pt x="36" y="0"/>
                  </a:lnTo>
                  <a:lnTo>
                    <a:pt x="30" y="6"/>
                  </a:lnTo>
                  <a:lnTo>
                    <a:pt x="22" y="12"/>
                  </a:lnTo>
                  <a:lnTo>
                    <a:pt x="14" y="16"/>
                  </a:lnTo>
                  <a:lnTo>
                    <a:pt x="8" y="22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48" y="26"/>
                  </a:lnTo>
                  <a:lnTo>
                    <a:pt x="52" y="22"/>
                  </a:lnTo>
                  <a:lnTo>
                    <a:pt x="54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03" name="Freeform 15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4392613" y="5135563"/>
              <a:ext cx="53975" cy="28575"/>
            </a:xfrm>
            <a:custGeom>
              <a:avLst/>
              <a:gdLst>
                <a:gd name="T0" fmla="*/ 0 w 34"/>
                <a:gd name="T1" fmla="*/ 2147483647 h 18"/>
                <a:gd name="T2" fmla="*/ 0 w 34"/>
                <a:gd name="T3" fmla="*/ 2147483647 h 18"/>
                <a:gd name="T4" fmla="*/ 2147483647 w 34"/>
                <a:gd name="T5" fmla="*/ 2147483647 h 18"/>
                <a:gd name="T6" fmla="*/ 2147483647 w 34"/>
                <a:gd name="T7" fmla="*/ 2147483647 h 18"/>
                <a:gd name="T8" fmla="*/ 2147483647 w 34"/>
                <a:gd name="T9" fmla="*/ 2147483647 h 18"/>
                <a:gd name="T10" fmla="*/ 2147483647 w 34"/>
                <a:gd name="T11" fmla="*/ 2147483647 h 18"/>
                <a:gd name="T12" fmla="*/ 2147483647 w 34"/>
                <a:gd name="T13" fmla="*/ 2147483647 h 18"/>
                <a:gd name="T14" fmla="*/ 2147483647 w 34"/>
                <a:gd name="T15" fmla="*/ 2147483647 h 18"/>
                <a:gd name="T16" fmla="*/ 2147483647 w 34"/>
                <a:gd name="T17" fmla="*/ 2147483647 h 18"/>
                <a:gd name="T18" fmla="*/ 2147483647 w 34"/>
                <a:gd name="T19" fmla="*/ 2147483647 h 18"/>
                <a:gd name="T20" fmla="*/ 2147483647 w 34"/>
                <a:gd name="T21" fmla="*/ 2147483647 h 18"/>
                <a:gd name="T22" fmla="*/ 2147483647 w 34"/>
                <a:gd name="T23" fmla="*/ 2147483647 h 18"/>
                <a:gd name="T24" fmla="*/ 2147483647 w 34"/>
                <a:gd name="T25" fmla="*/ 2147483647 h 18"/>
                <a:gd name="T26" fmla="*/ 2147483647 w 34"/>
                <a:gd name="T27" fmla="*/ 0 h 18"/>
                <a:gd name="T28" fmla="*/ 2147483647 w 34"/>
                <a:gd name="T29" fmla="*/ 0 h 18"/>
                <a:gd name="T30" fmla="*/ 2147483647 w 34"/>
                <a:gd name="T31" fmla="*/ 2147483647 h 18"/>
                <a:gd name="T32" fmla="*/ 0 w 34"/>
                <a:gd name="T33" fmla="*/ 2147483647 h 18"/>
                <a:gd name="T34" fmla="*/ 0 w 34"/>
                <a:gd name="T35" fmla="*/ 2147483647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8"/>
                <a:gd name="T56" fmla="*/ 34 w 34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8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4" y="14"/>
                  </a:lnTo>
                  <a:lnTo>
                    <a:pt x="22" y="16"/>
                  </a:lnTo>
                  <a:lnTo>
                    <a:pt x="30" y="18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9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04" name="Freeform 16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4475163" y="5116513"/>
              <a:ext cx="47625" cy="25400"/>
            </a:xfrm>
            <a:custGeom>
              <a:avLst/>
              <a:gdLst>
                <a:gd name="T0" fmla="*/ 0 w 30"/>
                <a:gd name="T1" fmla="*/ 2147483647 h 16"/>
                <a:gd name="T2" fmla="*/ 0 w 30"/>
                <a:gd name="T3" fmla="*/ 2147483647 h 16"/>
                <a:gd name="T4" fmla="*/ 2147483647 w 30"/>
                <a:gd name="T5" fmla="*/ 2147483647 h 16"/>
                <a:gd name="T6" fmla="*/ 2147483647 w 30"/>
                <a:gd name="T7" fmla="*/ 2147483647 h 16"/>
                <a:gd name="T8" fmla="*/ 2147483647 w 30"/>
                <a:gd name="T9" fmla="*/ 2147483647 h 16"/>
                <a:gd name="T10" fmla="*/ 2147483647 w 30"/>
                <a:gd name="T11" fmla="*/ 2147483647 h 16"/>
                <a:gd name="T12" fmla="*/ 2147483647 w 30"/>
                <a:gd name="T13" fmla="*/ 2147483647 h 16"/>
                <a:gd name="T14" fmla="*/ 2147483647 w 30"/>
                <a:gd name="T15" fmla="*/ 0 h 16"/>
                <a:gd name="T16" fmla="*/ 2147483647 w 30"/>
                <a:gd name="T17" fmla="*/ 0 h 16"/>
                <a:gd name="T18" fmla="*/ 2147483647 w 30"/>
                <a:gd name="T19" fmla="*/ 2147483647 h 16"/>
                <a:gd name="T20" fmla="*/ 2147483647 w 30"/>
                <a:gd name="T21" fmla="*/ 2147483647 h 16"/>
                <a:gd name="T22" fmla="*/ 2147483647 w 30"/>
                <a:gd name="T23" fmla="*/ 2147483647 h 16"/>
                <a:gd name="T24" fmla="*/ 2147483647 w 30"/>
                <a:gd name="T25" fmla="*/ 2147483647 h 16"/>
                <a:gd name="T26" fmla="*/ 2147483647 w 30"/>
                <a:gd name="T27" fmla="*/ 2147483647 h 16"/>
                <a:gd name="T28" fmla="*/ 0 w 30"/>
                <a:gd name="T29" fmla="*/ 2147483647 h 16"/>
                <a:gd name="T30" fmla="*/ 0 w 30"/>
                <a:gd name="T31" fmla="*/ 2147483647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"/>
                <a:gd name="T49" fmla="*/ 0 h 16"/>
                <a:gd name="T50" fmla="*/ 30 w 30"/>
                <a:gd name="T51" fmla="*/ 16 h 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" h="16">
                  <a:moveTo>
                    <a:pt x="0" y="4"/>
                  </a:moveTo>
                  <a:lnTo>
                    <a:pt x="0" y="4"/>
                  </a:lnTo>
                  <a:lnTo>
                    <a:pt x="2" y="8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8" y="14"/>
                  </a:lnTo>
                  <a:lnTo>
                    <a:pt x="24" y="1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2" y="8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05" name="Freeform 17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589463" y="5326063"/>
              <a:ext cx="47625" cy="76200"/>
            </a:xfrm>
            <a:custGeom>
              <a:avLst/>
              <a:gdLst>
                <a:gd name="T0" fmla="*/ 2147483647 w 30"/>
                <a:gd name="T1" fmla="*/ 0 h 48"/>
                <a:gd name="T2" fmla="*/ 2147483647 w 30"/>
                <a:gd name="T3" fmla="*/ 0 h 48"/>
                <a:gd name="T4" fmla="*/ 2147483647 w 30"/>
                <a:gd name="T5" fmla="*/ 2147483647 h 48"/>
                <a:gd name="T6" fmla="*/ 2147483647 w 30"/>
                <a:gd name="T7" fmla="*/ 2147483647 h 48"/>
                <a:gd name="T8" fmla="*/ 2147483647 w 30"/>
                <a:gd name="T9" fmla="*/ 2147483647 h 48"/>
                <a:gd name="T10" fmla="*/ 2147483647 w 30"/>
                <a:gd name="T11" fmla="*/ 2147483647 h 48"/>
                <a:gd name="T12" fmla="*/ 2147483647 w 30"/>
                <a:gd name="T13" fmla="*/ 2147483647 h 48"/>
                <a:gd name="T14" fmla="*/ 2147483647 w 30"/>
                <a:gd name="T15" fmla="*/ 2147483647 h 48"/>
                <a:gd name="T16" fmla="*/ 2147483647 w 30"/>
                <a:gd name="T17" fmla="*/ 2147483647 h 48"/>
                <a:gd name="T18" fmla="*/ 2147483647 w 30"/>
                <a:gd name="T19" fmla="*/ 2147483647 h 48"/>
                <a:gd name="T20" fmla="*/ 2147483647 w 30"/>
                <a:gd name="T21" fmla="*/ 2147483647 h 48"/>
                <a:gd name="T22" fmla="*/ 0 w 30"/>
                <a:gd name="T23" fmla="*/ 2147483647 h 48"/>
                <a:gd name="T24" fmla="*/ 0 w 30"/>
                <a:gd name="T25" fmla="*/ 2147483647 h 48"/>
                <a:gd name="T26" fmla="*/ 2147483647 w 30"/>
                <a:gd name="T27" fmla="*/ 2147483647 h 48"/>
                <a:gd name="T28" fmla="*/ 2147483647 w 30"/>
                <a:gd name="T29" fmla="*/ 2147483647 h 48"/>
                <a:gd name="T30" fmla="*/ 2147483647 w 30"/>
                <a:gd name="T31" fmla="*/ 2147483647 h 48"/>
                <a:gd name="T32" fmla="*/ 2147483647 w 30"/>
                <a:gd name="T33" fmla="*/ 2147483647 h 48"/>
                <a:gd name="T34" fmla="*/ 2147483647 w 30"/>
                <a:gd name="T35" fmla="*/ 2147483647 h 48"/>
                <a:gd name="T36" fmla="*/ 2147483647 w 30"/>
                <a:gd name="T37" fmla="*/ 2147483647 h 48"/>
                <a:gd name="T38" fmla="*/ 2147483647 w 30"/>
                <a:gd name="T39" fmla="*/ 2147483647 h 48"/>
                <a:gd name="T40" fmla="*/ 2147483647 w 30"/>
                <a:gd name="T41" fmla="*/ 2147483647 h 48"/>
                <a:gd name="T42" fmla="*/ 2147483647 w 30"/>
                <a:gd name="T43" fmla="*/ 0 h 48"/>
                <a:gd name="T44" fmla="*/ 2147483647 w 30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48"/>
                <a:gd name="T71" fmla="*/ 30 w 30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48">
                  <a:moveTo>
                    <a:pt x="22" y="0"/>
                  </a:moveTo>
                  <a:lnTo>
                    <a:pt x="22" y="0"/>
                  </a:lnTo>
                  <a:lnTo>
                    <a:pt x="28" y="24"/>
                  </a:lnTo>
                  <a:lnTo>
                    <a:pt x="30" y="40"/>
                  </a:lnTo>
                  <a:lnTo>
                    <a:pt x="30" y="46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2" y="46"/>
                  </a:lnTo>
                  <a:lnTo>
                    <a:pt x="18" y="42"/>
                  </a:lnTo>
                  <a:lnTo>
                    <a:pt x="8" y="32"/>
                  </a:lnTo>
                  <a:lnTo>
                    <a:pt x="0" y="16"/>
                  </a:lnTo>
                  <a:lnTo>
                    <a:pt x="8" y="26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1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79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06" name="Freeform 18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652963" y="5370513"/>
              <a:ext cx="47625" cy="76200"/>
            </a:xfrm>
            <a:custGeom>
              <a:avLst/>
              <a:gdLst>
                <a:gd name="T0" fmla="*/ 2147483647 w 30"/>
                <a:gd name="T1" fmla="*/ 0 h 48"/>
                <a:gd name="T2" fmla="*/ 2147483647 w 30"/>
                <a:gd name="T3" fmla="*/ 0 h 48"/>
                <a:gd name="T4" fmla="*/ 2147483647 w 30"/>
                <a:gd name="T5" fmla="*/ 2147483647 h 48"/>
                <a:gd name="T6" fmla="*/ 2147483647 w 30"/>
                <a:gd name="T7" fmla="*/ 2147483647 h 48"/>
                <a:gd name="T8" fmla="*/ 2147483647 w 30"/>
                <a:gd name="T9" fmla="*/ 2147483647 h 48"/>
                <a:gd name="T10" fmla="*/ 2147483647 w 30"/>
                <a:gd name="T11" fmla="*/ 2147483647 h 48"/>
                <a:gd name="T12" fmla="*/ 2147483647 w 30"/>
                <a:gd name="T13" fmla="*/ 2147483647 h 48"/>
                <a:gd name="T14" fmla="*/ 2147483647 w 30"/>
                <a:gd name="T15" fmla="*/ 2147483647 h 48"/>
                <a:gd name="T16" fmla="*/ 2147483647 w 30"/>
                <a:gd name="T17" fmla="*/ 2147483647 h 48"/>
                <a:gd name="T18" fmla="*/ 2147483647 w 30"/>
                <a:gd name="T19" fmla="*/ 2147483647 h 48"/>
                <a:gd name="T20" fmla="*/ 2147483647 w 30"/>
                <a:gd name="T21" fmla="*/ 2147483647 h 48"/>
                <a:gd name="T22" fmla="*/ 0 w 30"/>
                <a:gd name="T23" fmla="*/ 2147483647 h 48"/>
                <a:gd name="T24" fmla="*/ 0 w 30"/>
                <a:gd name="T25" fmla="*/ 2147483647 h 48"/>
                <a:gd name="T26" fmla="*/ 2147483647 w 30"/>
                <a:gd name="T27" fmla="*/ 2147483647 h 48"/>
                <a:gd name="T28" fmla="*/ 2147483647 w 30"/>
                <a:gd name="T29" fmla="*/ 2147483647 h 48"/>
                <a:gd name="T30" fmla="*/ 2147483647 w 30"/>
                <a:gd name="T31" fmla="*/ 2147483647 h 48"/>
                <a:gd name="T32" fmla="*/ 2147483647 w 30"/>
                <a:gd name="T33" fmla="*/ 2147483647 h 48"/>
                <a:gd name="T34" fmla="*/ 2147483647 w 30"/>
                <a:gd name="T35" fmla="*/ 2147483647 h 48"/>
                <a:gd name="T36" fmla="*/ 2147483647 w 30"/>
                <a:gd name="T37" fmla="*/ 2147483647 h 48"/>
                <a:gd name="T38" fmla="*/ 2147483647 w 30"/>
                <a:gd name="T39" fmla="*/ 2147483647 h 48"/>
                <a:gd name="T40" fmla="*/ 2147483647 w 30"/>
                <a:gd name="T41" fmla="*/ 2147483647 h 48"/>
                <a:gd name="T42" fmla="*/ 2147483647 w 30"/>
                <a:gd name="T43" fmla="*/ 0 h 48"/>
                <a:gd name="T44" fmla="*/ 2147483647 w 30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48"/>
                <a:gd name="T71" fmla="*/ 30 w 30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48">
                  <a:moveTo>
                    <a:pt x="22" y="0"/>
                  </a:moveTo>
                  <a:lnTo>
                    <a:pt x="22" y="0"/>
                  </a:lnTo>
                  <a:lnTo>
                    <a:pt x="28" y="24"/>
                  </a:lnTo>
                  <a:lnTo>
                    <a:pt x="30" y="40"/>
                  </a:lnTo>
                  <a:lnTo>
                    <a:pt x="30" y="46"/>
                  </a:lnTo>
                  <a:lnTo>
                    <a:pt x="28" y="46"/>
                  </a:lnTo>
                  <a:lnTo>
                    <a:pt x="26" y="48"/>
                  </a:lnTo>
                  <a:lnTo>
                    <a:pt x="22" y="46"/>
                  </a:lnTo>
                  <a:lnTo>
                    <a:pt x="18" y="42"/>
                  </a:lnTo>
                  <a:lnTo>
                    <a:pt x="8" y="32"/>
                  </a:lnTo>
                  <a:lnTo>
                    <a:pt x="0" y="16"/>
                  </a:lnTo>
                  <a:lnTo>
                    <a:pt x="8" y="26"/>
                  </a:lnTo>
                  <a:lnTo>
                    <a:pt x="16" y="30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79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07" name="Freeform 19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4637088" y="5284788"/>
              <a:ext cx="50800" cy="76200"/>
            </a:xfrm>
            <a:custGeom>
              <a:avLst/>
              <a:gdLst>
                <a:gd name="T0" fmla="*/ 2147483647 w 32"/>
                <a:gd name="T1" fmla="*/ 0 h 48"/>
                <a:gd name="T2" fmla="*/ 2147483647 w 32"/>
                <a:gd name="T3" fmla="*/ 0 h 48"/>
                <a:gd name="T4" fmla="*/ 2147483647 w 32"/>
                <a:gd name="T5" fmla="*/ 2147483647 h 48"/>
                <a:gd name="T6" fmla="*/ 2147483647 w 32"/>
                <a:gd name="T7" fmla="*/ 2147483647 h 48"/>
                <a:gd name="T8" fmla="*/ 2147483647 w 32"/>
                <a:gd name="T9" fmla="*/ 2147483647 h 48"/>
                <a:gd name="T10" fmla="*/ 2147483647 w 32"/>
                <a:gd name="T11" fmla="*/ 2147483647 h 48"/>
                <a:gd name="T12" fmla="*/ 2147483647 w 32"/>
                <a:gd name="T13" fmla="*/ 2147483647 h 48"/>
                <a:gd name="T14" fmla="*/ 2147483647 w 32"/>
                <a:gd name="T15" fmla="*/ 2147483647 h 48"/>
                <a:gd name="T16" fmla="*/ 2147483647 w 32"/>
                <a:gd name="T17" fmla="*/ 2147483647 h 48"/>
                <a:gd name="T18" fmla="*/ 2147483647 w 32"/>
                <a:gd name="T19" fmla="*/ 2147483647 h 48"/>
                <a:gd name="T20" fmla="*/ 2147483647 w 32"/>
                <a:gd name="T21" fmla="*/ 2147483647 h 48"/>
                <a:gd name="T22" fmla="*/ 0 w 32"/>
                <a:gd name="T23" fmla="*/ 2147483647 h 48"/>
                <a:gd name="T24" fmla="*/ 0 w 32"/>
                <a:gd name="T25" fmla="*/ 2147483647 h 48"/>
                <a:gd name="T26" fmla="*/ 2147483647 w 32"/>
                <a:gd name="T27" fmla="*/ 2147483647 h 48"/>
                <a:gd name="T28" fmla="*/ 2147483647 w 32"/>
                <a:gd name="T29" fmla="*/ 2147483647 h 48"/>
                <a:gd name="T30" fmla="*/ 2147483647 w 32"/>
                <a:gd name="T31" fmla="*/ 2147483647 h 48"/>
                <a:gd name="T32" fmla="*/ 2147483647 w 32"/>
                <a:gd name="T33" fmla="*/ 2147483647 h 48"/>
                <a:gd name="T34" fmla="*/ 2147483647 w 32"/>
                <a:gd name="T35" fmla="*/ 2147483647 h 48"/>
                <a:gd name="T36" fmla="*/ 2147483647 w 32"/>
                <a:gd name="T37" fmla="*/ 2147483647 h 48"/>
                <a:gd name="T38" fmla="*/ 2147483647 w 32"/>
                <a:gd name="T39" fmla="*/ 2147483647 h 48"/>
                <a:gd name="T40" fmla="*/ 2147483647 w 32"/>
                <a:gd name="T41" fmla="*/ 2147483647 h 48"/>
                <a:gd name="T42" fmla="*/ 2147483647 w 32"/>
                <a:gd name="T43" fmla="*/ 0 h 48"/>
                <a:gd name="T44" fmla="*/ 2147483647 w 32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"/>
                <a:gd name="T70" fmla="*/ 0 h 48"/>
                <a:gd name="T71" fmla="*/ 32 w 32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" h="48">
                  <a:moveTo>
                    <a:pt x="22" y="0"/>
                  </a:moveTo>
                  <a:lnTo>
                    <a:pt x="22" y="0"/>
                  </a:lnTo>
                  <a:lnTo>
                    <a:pt x="30" y="24"/>
                  </a:lnTo>
                  <a:lnTo>
                    <a:pt x="32" y="42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28" y="48"/>
                  </a:lnTo>
                  <a:lnTo>
                    <a:pt x="24" y="46"/>
                  </a:lnTo>
                  <a:lnTo>
                    <a:pt x="18" y="44"/>
                  </a:lnTo>
                  <a:lnTo>
                    <a:pt x="10" y="32"/>
                  </a:lnTo>
                  <a:lnTo>
                    <a:pt x="0" y="18"/>
                  </a:lnTo>
                  <a:lnTo>
                    <a:pt x="10" y="26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1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79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08" name="Freeform 20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4583113" y="5237163"/>
              <a:ext cx="50800" cy="76200"/>
            </a:xfrm>
            <a:custGeom>
              <a:avLst/>
              <a:gdLst>
                <a:gd name="T0" fmla="*/ 2147483647 w 32"/>
                <a:gd name="T1" fmla="*/ 0 h 48"/>
                <a:gd name="T2" fmla="*/ 2147483647 w 32"/>
                <a:gd name="T3" fmla="*/ 0 h 48"/>
                <a:gd name="T4" fmla="*/ 2147483647 w 32"/>
                <a:gd name="T5" fmla="*/ 2147483647 h 48"/>
                <a:gd name="T6" fmla="*/ 2147483647 w 32"/>
                <a:gd name="T7" fmla="*/ 2147483647 h 48"/>
                <a:gd name="T8" fmla="*/ 2147483647 w 32"/>
                <a:gd name="T9" fmla="*/ 2147483647 h 48"/>
                <a:gd name="T10" fmla="*/ 2147483647 w 32"/>
                <a:gd name="T11" fmla="*/ 2147483647 h 48"/>
                <a:gd name="T12" fmla="*/ 2147483647 w 32"/>
                <a:gd name="T13" fmla="*/ 2147483647 h 48"/>
                <a:gd name="T14" fmla="*/ 2147483647 w 32"/>
                <a:gd name="T15" fmla="*/ 2147483647 h 48"/>
                <a:gd name="T16" fmla="*/ 2147483647 w 32"/>
                <a:gd name="T17" fmla="*/ 2147483647 h 48"/>
                <a:gd name="T18" fmla="*/ 2147483647 w 32"/>
                <a:gd name="T19" fmla="*/ 2147483647 h 48"/>
                <a:gd name="T20" fmla="*/ 2147483647 w 32"/>
                <a:gd name="T21" fmla="*/ 2147483647 h 48"/>
                <a:gd name="T22" fmla="*/ 0 w 32"/>
                <a:gd name="T23" fmla="*/ 2147483647 h 48"/>
                <a:gd name="T24" fmla="*/ 0 w 32"/>
                <a:gd name="T25" fmla="*/ 2147483647 h 48"/>
                <a:gd name="T26" fmla="*/ 2147483647 w 32"/>
                <a:gd name="T27" fmla="*/ 2147483647 h 48"/>
                <a:gd name="T28" fmla="*/ 2147483647 w 32"/>
                <a:gd name="T29" fmla="*/ 2147483647 h 48"/>
                <a:gd name="T30" fmla="*/ 2147483647 w 32"/>
                <a:gd name="T31" fmla="*/ 2147483647 h 48"/>
                <a:gd name="T32" fmla="*/ 2147483647 w 32"/>
                <a:gd name="T33" fmla="*/ 2147483647 h 48"/>
                <a:gd name="T34" fmla="*/ 2147483647 w 32"/>
                <a:gd name="T35" fmla="*/ 2147483647 h 48"/>
                <a:gd name="T36" fmla="*/ 2147483647 w 32"/>
                <a:gd name="T37" fmla="*/ 2147483647 h 48"/>
                <a:gd name="T38" fmla="*/ 2147483647 w 32"/>
                <a:gd name="T39" fmla="*/ 2147483647 h 48"/>
                <a:gd name="T40" fmla="*/ 2147483647 w 32"/>
                <a:gd name="T41" fmla="*/ 2147483647 h 48"/>
                <a:gd name="T42" fmla="*/ 2147483647 w 32"/>
                <a:gd name="T43" fmla="*/ 0 h 48"/>
                <a:gd name="T44" fmla="*/ 2147483647 w 32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"/>
                <a:gd name="T70" fmla="*/ 0 h 48"/>
                <a:gd name="T71" fmla="*/ 32 w 32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" h="48">
                  <a:moveTo>
                    <a:pt x="22" y="0"/>
                  </a:moveTo>
                  <a:lnTo>
                    <a:pt x="22" y="0"/>
                  </a:lnTo>
                  <a:lnTo>
                    <a:pt x="28" y="24"/>
                  </a:lnTo>
                  <a:lnTo>
                    <a:pt x="32" y="42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28" y="48"/>
                  </a:lnTo>
                  <a:lnTo>
                    <a:pt x="22" y="46"/>
                  </a:lnTo>
                  <a:lnTo>
                    <a:pt x="18" y="42"/>
                  </a:lnTo>
                  <a:lnTo>
                    <a:pt x="10" y="32"/>
                  </a:lnTo>
                  <a:lnTo>
                    <a:pt x="0" y="18"/>
                  </a:lnTo>
                  <a:lnTo>
                    <a:pt x="8" y="26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4" y="28"/>
                  </a:lnTo>
                  <a:lnTo>
                    <a:pt x="24" y="1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79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09" name="Freeform 21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706938" y="5326063"/>
              <a:ext cx="47625" cy="76200"/>
            </a:xfrm>
            <a:custGeom>
              <a:avLst/>
              <a:gdLst>
                <a:gd name="T0" fmla="*/ 2147483647 w 30"/>
                <a:gd name="T1" fmla="*/ 0 h 48"/>
                <a:gd name="T2" fmla="*/ 2147483647 w 30"/>
                <a:gd name="T3" fmla="*/ 0 h 48"/>
                <a:gd name="T4" fmla="*/ 2147483647 w 30"/>
                <a:gd name="T5" fmla="*/ 2147483647 h 48"/>
                <a:gd name="T6" fmla="*/ 2147483647 w 30"/>
                <a:gd name="T7" fmla="*/ 2147483647 h 48"/>
                <a:gd name="T8" fmla="*/ 2147483647 w 30"/>
                <a:gd name="T9" fmla="*/ 2147483647 h 48"/>
                <a:gd name="T10" fmla="*/ 2147483647 w 30"/>
                <a:gd name="T11" fmla="*/ 2147483647 h 48"/>
                <a:gd name="T12" fmla="*/ 2147483647 w 30"/>
                <a:gd name="T13" fmla="*/ 2147483647 h 48"/>
                <a:gd name="T14" fmla="*/ 2147483647 w 30"/>
                <a:gd name="T15" fmla="*/ 2147483647 h 48"/>
                <a:gd name="T16" fmla="*/ 2147483647 w 30"/>
                <a:gd name="T17" fmla="*/ 2147483647 h 48"/>
                <a:gd name="T18" fmla="*/ 2147483647 w 30"/>
                <a:gd name="T19" fmla="*/ 2147483647 h 48"/>
                <a:gd name="T20" fmla="*/ 2147483647 w 30"/>
                <a:gd name="T21" fmla="*/ 2147483647 h 48"/>
                <a:gd name="T22" fmla="*/ 0 w 30"/>
                <a:gd name="T23" fmla="*/ 2147483647 h 48"/>
                <a:gd name="T24" fmla="*/ 0 w 30"/>
                <a:gd name="T25" fmla="*/ 2147483647 h 48"/>
                <a:gd name="T26" fmla="*/ 2147483647 w 30"/>
                <a:gd name="T27" fmla="*/ 2147483647 h 48"/>
                <a:gd name="T28" fmla="*/ 2147483647 w 30"/>
                <a:gd name="T29" fmla="*/ 2147483647 h 48"/>
                <a:gd name="T30" fmla="*/ 2147483647 w 30"/>
                <a:gd name="T31" fmla="*/ 2147483647 h 48"/>
                <a:gd name="T32" fmla="*/ 2147483647 w 30"/>
                <a:gd name="T33" fmla="*/ 2147483647 h 48"/>
                <a:gd name="T34" fmla="*/ 2147483647 w 30"/>
                <a:gd name="T35" fmla="*/ 2147483647 h 48"/>
                <a:gd name="T36" fmla="*/ 2147483647 w 30"/>
                <a:gd name="T37" fmla="*/ 2147483647 h 48"/>
                <a:gd name="T38" fmla="*/ 2147483647 w 30"/>
                <a:gd name="T39" fmla="*/ 2147483647 h 48"/>
                <a:gd name="T40" fmla="*/ 2147483647 w 30"/>
                <a:gd name="T41" fmla="*/ 2147483647 h 48"/>
                <a:gd name="T42" fmla="*/ 2147483647 w 30"/>
                <a:gd name="T43" fmla="*/ 0 h 48"/>
                <a:gd name="T44" fmla="*/ 2147483647 w 30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48"/>
                <a:gd name="T71" fmla="*/ 30 w 30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48">
                  <a:moveTo>
                    <a:pt x="22" y="0"/>
                  </a:moveTo>
                  <a:lnTo>
                    <a:pt x="22" y="0"/>
                  </a:lnTo>
                  <a:lnTo>
                    <a:pt x="28" y="26"/>
                  </a:lnTo>
                  <a:lnTo>
                    <a:pt x="30" y="42"/>
                  </a:lnTo>
                  <a:lnTo>
                    <a:pt x="30" y="46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2" y="48"/>
                  </a:lnTo>
                  <a:lnTo>
                    <a:pt x="18" y="44"/>
                  </a:lnTo>
                  <a:lnTo>
                    <a:pt x="10" y="32"/>
                  </a:lnTo>
                  <a:lnTo>
                    <a:pt x="0" y="18"/>
                  </a:lnTo>
                  <a:lnTo>
                    <a:pt x="8" y="26"/>
                  </a:lnTo>
                  <a:lnTo>
                    <a:pt x="16" y="32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4" y="28"/>
                  </a:lnTo>
                  <a:lnTo>
                    <a:pt x="24" y="1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79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10" name="Freeform 22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656138" y="5240338"/>
              <a:ext cx="50800" cy="76200"/>
            </a:xfrm>
            <a:custGeom>
              <a:avLst/>
              <a:gdLst>
                <a:gd name="T0" fmla="*/ 2147483647 w 32"/>
                <a:gd name="T1" fmla="*/ 0 h 48"/>
                <a:gd name="T2" fmla="*/ 2147483647 w 32"/>
                <a:gd name="T3" fmla="*/ 0 h 48"/>
                <a:gd name="T4" fmla="*/ 2147483647 w 32"/>
                <a:gd name="T5" fmla="*/ 2147483647 h 48"/>
                <a:gd name="T6" fmla="*/ 2147483647 w 32"/>
                <a:gd name="T7" fmla="*/ 2147483647 h 48"/>
                <a:gd name="T8" fmla="*/ 2147483647 w 32"/>
                <a:gd name="T9" fmla="*/ 2147483647 h 48"/>
                <a:gd name="T10" fmla="*/ 2147483647 w 32"/>
                <a:gd name="T11" fmla="*/ 2147483647 h 48"/>
                <a:gd name="T12" fmla="*/ 2147483647 w 32"/>
                <a:gd name="T13" fmla="*/ 2147483647 h 48"/>
                <a:gd name="T14" fmla="*/ 2147483647 w 32"/>
                <a:gd name="T15" fmla="*/ 2147483647 h 48"/>
                <a:gd name="T16" fmla="*/ 2147483647 w 32"/>
                <a:gd name="T17" fmla="*/ 2147483647 h 48"/>
                <a:gd name="T18" fmla="*/ 2147483647 w 32"/>
                <a:gd name="T19" fmla="*/ 2147483647 h 48"/>
                <a:gd name="T20" fmla="*/ 2147483647 w 32"/>
                <a:gd name="T21" fmla="*/ 2147483647 h 48"/>
                <a:gd name="T22" fmla="*/ 0 w 32"/>
                <a:gd name="T23" fmla="*/ 2147483647 h 48"/>
                <a:gd name="T24" fmla="*/ 0 w 32"/>
                <a:gd name="T25" fmla="*/ 2147483647 h 48"/>
                <a:gd name="T26" fmla="*/ 2147483647 w 32"/>
                <a:gd name="T27" fmla="*/ 2147483647 h 48"/>
                <a:gd name="T28" fmla="*/ 2147483647 w 32"/>
                <a:gd name="T29" fmla="*/ 2147483647 h 48"/>
                <a:gd name="T30" fmla="*/ 2147483647 w 32"/>
                <a:gd name="T31" fmla="*/ 2147483647 h 48"/>
                <a:gd name="T32" fmla="*/ 2147483647 w 32"/>
                <a:gd name="T33" fmla="*/ 2147483647 h 48"/>
                <a:gd name="T34" fmla="*/ 2147483647 w 32"/>
                <a:gd name="T35" fmla="*/ 2147483647 h 48"/>
                <a:gd name="T36" fmla="*/ 2147483647 w 32"/>
                <a:gd name="T37" fmla="*/ 2147483647 h 48"/>
                <a:gd name="T38" fmla="*/ 2147483647 w 32"/>
                <a:gd name="T39" fmla="*/ 2147483647 h 48"/>
                <a:gd name="T40" fmla="*/ 2147483647 w 32"/>
                <a:gd name="T41" fmla="*/ 2147483647 h 48"/>
                <a:gd name="T42" fmla="*/ 2147483647 w 32"/>
                <a:gd name="T43" fmla="*/ 0 h 48"/>
                <a:gd name="T44" fmla="*/ 2147483647 w 32"/>
                <a:gd name="T45" fmla="*/ 0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"/>
                <a:gd name="T70" fmla="*/ 0 h 48"/>
                <a:gd name="T71" fmla="*/ 32 w 32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" h="48">
                  <a:moveTo>
                    <a:pt x="22" y="0"/>
                  </a:moveTo>
                  <a:lnTo>
                    <a:pt x="22" y="0"/>
                  </a:lnTo>
                  <a:lnTo>
                    <a:pt x="30" y="24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28" y="48"/>
                  </a:lnTo>
                  <a:lnTo>
                    <a:pt x="24" y="46"/>
                  </a:lnTo>
                  <a:lnTo>
                    <a:pt x="18" y="44"/>
                  </a:lnTo>
                  <a:lnTo>
                    <a:pt x="10" y="32"/>
                  </a:lnTo>
                  <a:lnTo>
                    <a:pt x="0" y="18"/>
                  </a:lnTo>
                  <a:lnTo>
                    <a:pt x="10" y="26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1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79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11" name="Freeform 23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535488" y="5303838"/>
              <a:ext cx="31750" cy="50800"/>
            </a:xfrm>
            <a:custGeom>
              <a:avLst/>
              <a:gdLst>
                <a:gd name="T0" fmla="*/ 0 w 20"/>
                <a:gd name="T1" fmla="*/ 2147483647 h 32"/>
                <a:gd name="T2" fmla="*/ 0 w 20"/>
                <a:gd name="T3" fmla="*/ 2147483647 h 32"/>
                <a:gd name="T4" fmla="*/ 2147483647 w 20"/>
                <a:gd name="T5" fmla="*/ 2147483647 h 32"/>
                <a:gd name="T6" fmla="*/ 2147483647 w 20"/>
                <a:gd name="T7" fmla="*/ 2147483647 h 32"/>
                <a:gd name="T8" fmla="*/ 2147483647 w 20"/>
                <a:gd name="T9" fmla="*/ 2147483647 h 32"/>
                <a:gd name="T10" fmla="*/ 2147483647 w 20"/>
                <a:gd name="T11" fmla="*/ 2147483647 h 32"/>
                <a:gd name="T12" fmla="*/ 2147483647 w 20"/>
                <a:gd name="T13" fmla="*/ 2147483647 h 32"/>
                <a:gd name="T14" fmla="*/ 2147483647 w 20"/>
                <a:gd name="T15" fmla="*/ 2147483647 h 32"/>
                <a:gd name="T16" fmla="*/ 2147483647 w 20"/>
                <a:gd name="T17" fmla="*/ 0 h 32"/>
                <a:gd name="T18" fmla="*/ 2147483647 w 20"/>
                <a:gd name="T19" fmla="*/ 0 h 32"/>
                <a:gd name="T20" fmla="*/ 2147483647 w 20"/>
                <a:gd name="T21" fmla="*/ 2147483647 h 32"/>
                <a:gd name="T22" fmla="*/ 2147483647 w 20"/>
                <a:gd name="T23" fmla="*/ 2147483647 h 32"/>
                <a:gd name="T24" fmla="*/ 2147483647 w 20"/>
                <a:gd name="T25" fmla="*/ 2147483647 h 32"/>
                <a:gd name="T26" fmla="*/ 2147483647 w 20"/>
                <a:gd name="T27" fmla="*/ 2147483647 h 32"/>
                <a:gd name="T28" fmla="*/ 2147483647 w 20"/>
                <a:gd name="T29" fmla="*/ 2147483647 h 32"/>
                <a:gd name="T30" fmla="*/ 0 w 20"/>
                <a:gd name="T31" fmla="*/ 2147483647 h 32"/>
                <a:gd name="T32" fmla="*/ 0 w 20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32"/>
                <a:gd name="T53" fmla="*/ 20 w 20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32">
                  <a:moveTo>
                    <a:pt x="0" y="2"/>
                  </a:moveTo>
                  <a:lnTo>
                    <a:pt x="0" y="2"/>
                  </a:lnTo>
                  <a:lnTo>
                    <a:pt x="4" y="10"/>
                  </a:lnTo>
                  <a:lnTo>
                    <a:pt x="10" y="26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20" y="20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12" name="Freeform 24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4567238" y="5373688"/>
              <a:ext cx="31750" cy="50800"/>
            </a:xfrm>
            <a:custGeom>
              <a:avLst/>
              <a:gdLst>
                <a:gd name="T0" fmla="*/ 0 w 20"/>
                <a:gd name="T1" fmla="*/ 2147483647 h 32"/>
                <a:gd name="T2" fmla="*/ 0 w 20"/>
                <a:gd name="T3" fmla="*/ 2147483647 h 32"/>
                <a:gd name="T4" fmla="*/ 2147483647 w 20"/>
                <a:gd name="T5" fmla="*/ 2147483647 h 32"/>
                <a:gd name="T6" fmla="*/ 2147483647 w 20"/>
                <a:gd name="T7" fmla="*/ 2147483647 h 32"/>
                <a:gd name="T8" fmla="*/ 2147483647 w 20"/>
                <a:gd name="T9" fmla="*/ 2147483647 h 32"/>
                <a:gd name="T10" fmla="*/ 2147483647 w 20"/>
                <a:gd name="T11" fmla="*/ 2147483647 h 32"/>
                <a:gd name="T12" fmla="*/ 2147483647 w 20"/>
                <a:gd name="T13" fmla="*/ 2147483647 h 32"/>
                <a:gd name="T14" fmla="*/ 2147483647 w 20"/>
                <a:gd name="T15" fmla="*/ 2147483647 h 32"/>
                <a:gd name="T16" fmla="*/ 2147483647 w 20"/>
                <a:gd name="T17" fmla="*/ 0 h 32"/>
                <a:gd name="T18" fmla="*/ 2147483647 w 20"/>
                <a:gd name="T19" fmla="*/ 0 h 32"/>
                <a:gd name="T20" fmla="*/ 2147483647 w 20"/>
                <a:gd name="T21" fmla="*/ 2147483647 h 32"/>
                <a:gd name="T22" fmla="*/ 2147483647 w 20"/>
                <a:gd name="T23" fmla="*/ 2147483647 h 32"/>
                <a:gd name="T24" fmla="*/ 2147483647 w 20"/>
                <a:gd name="T25" fmla="*/ 2147483647 h 32"/>
                <a:gd name="T26" fmla="*/ 2147483647 w 20"/>
                <a:gd name="T27" fmla="*/ 2147483647 h 32"/>
                <a:gd name="T28" fmla="*/ 2147483647 w 20"/>
                <a:gd name="T29" fmla="*/ 2147483647 h 32"/>
                <a:gd name="T30" fmla="*/ 0 w 20"/>
                <a:gd name="T31" fmla="*/ 2147483647 h 32"/>
                <a:gd name="T32" fmla="*/ 0 w 20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32"/>
                <a:gd name="T53" fmla="*/ 20 w 20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32">
                  <a:moveTo>
                    <a:pt x="0" y="2"/>
                  </a:moveTo>
                  <a:lnTo>
                    <a:pt x="0" y="2"/>
                  </a:lnTo>
                  <a:lnTo>
                    <a:pt x="4" y="12"/>
                  </a:lnTo>
                  <a:lnTo>
                    <a:pt x="10" y="28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20" y="20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18" y="16"/>
                  </a:lnTo>
                  <a:lnTo>
                    <a:pt x="16" y="20"/>
                  </a:lnTo>
                  <a:lnTo>
                    <a:pt x="12" y="18"/>
                  </a:lnTo>
                  <a:lnTo>
                    <a:pt x="6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13" name="Freeform 25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4554538" y="5440363"/>
              <a:ext cx="31750" cy="47625"/>
            </a:xfrm>
            <a:custGeom>
              <a:avLst/>
              <a:gdLst>
                <a:gd name="T0" fmla="*/ 0 w 20"/>
                <a:gd name="T1" fmla="*/ 0 h 30"/>
                <a:gd name="T2" fmla="*/ 0 w 20"/>
                <a:gd name="T3" fmla="*/ 0 h 30"/>
                <a:gd name="T4" fmla="*/ 2147483647 w 20"/>
                <a:gd name="T5" fmla="*/ 2147483647 h 30"/>
                <a:gd name="T6" fmla="*/ 2147483647 w 20"/>
                <a:gd name="T7" fmla="*/ 2147483647 h 30"/>
                <a:gd name="T8" fmla="*/ 2147483647 w 20"/>
                <a:gd name="T9" fmla="*/ 2147483647 h 30"/>
                <a:gd name="T10" fmla="*/ 2147483647 w 20"/>
                <a:gd name="T11" fmla="*/ 2147483647 h 30"/>
                <a:gd name="T12" fmla="*/ 2147483647 w 20"/>
                <a:gd name="T13" fmla="*/ 2147483647 h 30"/>
                <a:gd name="T14" fmla="*/ 2147483647 w 20"/>
                <a:gd name="T15" fmla="*/ 2147483647 h 30"/>
                <a:gd name="T16" fmla="*/ 2147483647 w 20"/>
                <a:gd name="T17" fmla="*/ 0 h 30"/>
                <a:gd name="T18" fmla="*/ 2147483647 w 20"/>
                <a:gd name="T19" fmla="*/ 0 h 30"/>
                <a:gd name="T20" fmla="*/ 2147483647 w 20"/>
                <a:gd name="T21" fmla="*/ 2147483647 h 30"/>
                <a:gd name="T22" fmla="*/ 2147483647 w 20"/>
                <a:gd name="T23" fmla="*/ 2147483647 h 30"/>
                <a:gd name="T24" fmla="*/ 2147483647 w 20"/>
                <a:gd name="T25" fmla="*/ 2147483647 h 30"/>
                <a:gd name="T26" fmla="*/ 2147483647 w 20"/>
                <a:gd name="T27" fmla="*/ 2147483647 h 30"/>
                <a:gd name="T28" fmla="*/ 2147483647 w 20"/>
                <a:gd name="T29" fmla="*/ 2147483647 h 30"/>
                <a:gd name="T30" fmla="*/ 0 w 20"/>
                <a:gd name="T31" fmla="*/ 0 h 30"/>
                <a:gd name="T32" fmla="*/ 0 w 20"/>
                <a:gd name="T33" fmla="*/ 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30"/>
                <a:gd name="T53" fmla="*/ 20 w 20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30">
                  <a:moveTo>
                    <a:pt x="0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20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14" name="Freeform 26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4767263" y="5294313"/>
              <a:ext cx="44450" cy="47625"/>
            </a:xfrm>
            <a:custGeom>
              <a:avLst/>
              <a:gdLst>
                <a:gd name="T0" fmla="*/ 0 w 28"/>
                <a:gd name="T1" fmla="*/ 2147483647 h 30"/>
                <a:gd name="T2" fmla="*/ 0 w 28"/>
                <a:gd name="T3" fmla="*/ 2147483647 h 30"/>
                <a:gd name="T4" fmla="*/ 2147483647 w 28"/>
                <a:gd name="T5" fmla="*/ 2147483647 h 30"/>
                <a:gd name="T6" fmla="*/ 2147483647 w 28"/>
                <a:gd name="T7" fmla="*/ 2147483647 h 30"/>
                <a:gd name="T8" fmla="*/ 2147483647 w 28"/>
                <a:gd name="T9" fmla="*/ 2147483647 h 30"/>
                <a:gd name="T10" fmla="*/ 2147483647 w 28"/>
                <a:gd name="T11" fmla="*/ 2147483647 h 30"/>
                <a:gd name="T12" fmla="*/ 2147483647 w 28"/>
                <a:gd name="T13" fmla="*/ 2147483647 h 30"/>
                <a:gd name="T14" fmla="*/ 2147483647 w 28"/>
                <a:gd name="T15" fmla="*/ 2147483647 h 30"/>
                <a:gd name="T16" fmla="*/ 2147483647 w 28"/>
                <a:gd name="T17" fmla="*/ 0 h 30"/>
                <a:gd name="T18" fmla="*/ 2147483647 w 28"/>
                <a:gd name="T19" fmla="*/ 0 h 30"/>
                <a:gd name="T20" fmla="*/ 2147483647 w 28"/>
                <a:gd name="T21" fmla="*/ 2147483647 h 30"/>
                <a:gd name="T22" fmla="*/ 2147483647 w 28"/>
                <a:gd name="T23" fmla="*/ 2147483647 h 30"/>
                <a:gd name="T24" fmla="*/ 2147483647 w 28"/>
                <a:gd name="T25" fmla="*/ 2147483647 h 30"/>
                <a:gd name="T26" fmla="*/ 2147483647 w 28"/>
                <a:gd name="T27" fmla="*/ 2147483647 h 30"/>
                <a:gd name="T28" fmla="*/ 2147483647 w 28"/>
                <a:gd name="T29" fmla="*/ 2147483647 h 30"/>
                <a:gd name="T30" fmla="*/ 0 w 28"/>
                <a:gd name="T31" fmla="*/ 2147483647 h 30"/>
                <a:gd name="T32" fmla="*/ 0 w 28"/>
                <a:gd name="T33" fmla="*/ 2147483647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0"/>
                <a:gd name="T53" fmla="*/ 28 w 28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0">
                  <a:moveTo>
                    <a:pt x="0" y="12"/>
                  </a:moveTo>
                  <a:lnTo>
                    <a:pt x="0" y="12"/>
                  </a:lnTo>
                  <a:lnTo>
                    <a:pt x="8" y="18"/>
                  </a:lnTo>
                  <a:lnTo>
                    <a:pt x="22" y="28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26" y="18"/>
                  </a:lnTo>
                  <a:lnTo>
                    <a:pt x="18" y="0"/>
                  </a:lnTo>
                  <a:lnTo>
                    <a:pt x="20" y="6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2" y="1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15" name="Freeform 27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4722813" y="5262563"/>
              <a:ext cx="44450" cy="47625"/>
            </a:xfrm>
            <a:custGeom>
              <a:avLst/>
              <a:gdLst>
                <a:gd name="T0" fmla="*/ 0 w 28"/>
                <a:gd name="T1" fmla="*/ 2147483647 h 30"/>
                <a:gd name="T2" fmla="*/ 0 w 28"/>
                <a:gd name="T3" fmla="*/ 2147483647 h 30"/>
                <a:gd name="T4" fmla="*/ 2147483647 w 28"/>
                <a:gd name="T5" fmla="*/ 2147483647 h 30"/>
                <a:gd name="T6" fmla="*/ 2147483647 w 28"/>
                <a:gd name="T7" fmla="*/ 2147483647 h 30"/>
                <a:gd name="T8" fmla="*/ 2147483647 w 28"/>
                <a:gd name="T9" fmla="*/ 2147483647 h 30"/>
                <a:gd name="T10" fmla="*/ 2147483647 w 28"/>
                <a:gd name="T11" fmla="*/ 2147483647 h 30"/>
                <a:gd name="T12" fmla="*/ 2147483647 w 28"/>
                <a:gd name="T13" fmla="*/ 2147483647 h 30"/>
                <a:gd name="T14" fmla="*/ 2147483647 w 28"/>
                <a:gd name="T15" fmla="*/ 2147483647 h 30"/>
                <a:gd name="T16" fmla="*/ 2147483647 w 28"/>
                <a:gd name="T17" fmla="*/ 0 h 30"/>
                <a:gd name="T18" fmla="*/ 2147483647 w 28"/>
                <a:gd name="T19" fmla="*/ 0 h 30"/>
                <a:gd name="T20" fmla="*/ 2147483647 w 28"/>
                <a:gd name="T21" fmla="*/ 2147483647 h 30"/>
                <a:gd name="T22" fmla="*/ 2147483647 w 28"/>
                <a:gd name="T23" fmla="*/ 2147483647 h 30"/>
                <a:gd name="T24" fmla="*/ 2147483647 w 28"/>
                <a:gd name="T25" fmla="*/ 2147483647 h 30"/>
                <a:gd name="T26" fmla="*/ 2147483647 w 28"/>
                <a:gd name="T27" fmla="*/ 2147483647 h 30"/>
                <a:gd name="T28" fmla="*/ 2147483647 w 28"/>
                <a:gd name="T29" fmla="*/ 2147483647 h 30"/>
                <a:gd name="T30" fmla="*/ 0 w 28"/>
                <a:gd name="T31" fmla="*/ 2147483647 h 30"/>
                <a:gd name="T32" fmla="*/ 0 w 28"/>
                <a:gd name="T33" fmla="*/ 2147483647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0"/>
                <a:gd name="T53" fmla="*/ 28 w 28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0">
                  <a:moveTo>
                    <a:pt x="0" y="10"/>
                  </a:moveTo>
                  <a:lnTo>
                    <a:pt x="0" y="10"/>
                  </a:lnTo>
                  <a:lnTo>
                    <a:pt x="8" y="18"/>
                  </a:lnTo>
                  <a:lnTo>
                    <a:pt x="22" y="28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26" y="18"/>
                  </a:lnTo>
                  <a:lnTo>
                    <a:pt x="18" y="0"/>
                  </a:lnTo>
                  <a:lnTo>
                    <a:pt x="20" y="6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0"/>
                  </a:lnTo>
                  <a:lnTo>
                    <a:pt x="12" y="1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16" name="Freeform 28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4757738" y="5259388"/>
              <a:ext cx="44450" cy="47625"/>
            </a:xfrm>
            <a:custGeom>
              <a:avLst/>
              <a:gdLst>
                <a:gd name="T0" fmla="*/ 0 w 28"/>
                <a:gd name="T1" fmla="*/ 2147483647 h 30"/>
                <a:gd name="T2" fmla="*/ 0 w 28"/>
                <a:gd name="T3" fmla="*/ 2147483647 h 30"/>
                <a:gd name="T4" fmla="*/ 2147483647 w 28"/>
                <a:gd name="T5" fmla="*/ 2147483647 h 30"/>
                <a:gd name="T6" fmla="*/ 2147483647 w 28"/>
                <a:gd name="T7" fmla="*/ 2147483647 h 30"/>
                <a:gd name="T8" fmla="*/ 2147483647 w 28"/>
                <a:gd name="T9" fmla="*/ 2147483647 h 30"/>
                <a:gd name="T10" fmla="*/ 2147483647 w 28"/>
                <a:gd name="T11" fmla="*/ 2147483647 h 30"/>
                <a:gd name="T12" fmla="*/ 2147483647 w 28"/>
                <a:gd name="T13" fmla="*/ 2147483647 h 30"/>
                <a:gd name="T14" fmla="*/ 2147483647 w 28"/>
                <a:gd name="T15" fmla="*/ 2147483647 h 30"/>
                <a:gd name="T16" fmla="*/ 2147483647 w 28"/>
                <a:gd name="T17" fmla="*/ 0 h 30"/>
                <a:gd name="T18" fmla="*/ 2147483647 w 28"/>
                <a:gd name="T19" fmla="*/ 0 h 30"/>
                <a:gd name="T20" fmla="*/ 2147483647 w 28"/>
                <a:gd name="T21" fmla="*/ 2147483647 h 30"/>
                <a:gd name="T22" fmla="*/ 2147483647 w 28"/>
                <a:gd name="T23" fmla="*/ 2147483647 h 30"/>
                <a:gd name="T24" fmla="*/ 2147483647 w 28"/>
                <a:gd name="T25" fmla="*/ 2147483647 h 30"/>
                <a:gd name="T26" fmla="*/ 2147483647 w 28"/>
                <a:gd name="T27" fmla="*/ 2147483647 h 30"/>
                <a:gd name="T28" fmla="*/ 2147483647 w 28"/>
                <a:gd name="T29" fmla="*/ 2147483647 h 30"/>
                <a:gd name="T30" fmla="*/ 0 w 28"/>
                <a:gd name="T31" fmla="*/ 2147483647 h 30"/>
                <a:gd name="T32" fmla="*/ 0 w 28"/>
                <a:gd name="T33" fmla="*/ 2147483647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0"/>
                <a:gd name="T53" fmla="*/ 28 w 28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0">
                  <a:moveTo>
                    <a:pt x="0" y="10"/>
                  </a:moveTo>
                  <a:lnTo>
                    <a:pt x="0" y="10"/>
                  </a:lnTo>
                  <a:lnTo>
                    <a:pt x="6" y="18"/>
                  </a:lnTo>
                  <a:lnTo>
                    <a:pt x="20" y="28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26" y="18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16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0" y="1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17" name="Freeform 29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808538" y="5268913"/>
              <a:ext cx="44450" cy="47625"/>
            </a:xfrm>
            <a:custGeom>
              <a:avLst/>
              <a:gdLst>
                <a:gd name="T0" fmla="*/ 0 w 28"/>
                <a:gd name="T1" fmla="*/ 2147483647 h 30"/>
                <a:gd name="T2" fmla="*/ 0 w 28"/>
                <a:gd name="T3" fmla="*/ 2147483647 h 30"/>
                <a:gd name="T4" fmla="*/ 2147483647 w 28"/>
                <a:gd name="T5" fmla="*/ 2147483647 h 30"/>
                <a:gd name="T6" fmla="*/ 2147483647 w 28"/>
                <a:gd name="T7" fmla="*/ 2147483647 h 30"/>
                <a:gd name="T8" fmla="*/ 2147483647 w 28"/>
                <a:gd name="T9" fmla="*/ 2147483647 h 30"/>
                <a:gd name="T10" fmla="*/ 2147483647 w 28"/>
                <a:gd name="T11" fmla="*/ 2147483647 h 30"/>
                <a:gd name="T12" fmla="*/ 2147483647 w 28"/>
                <a:gd name="T13" fmla="*/ 2147483647 h 30"/>
                <a:gd name="T14" fmla="*/ 2147483647 w 28"/>
                <a:gd name="T15" fmla="*/ 2147483647 h 30"/>
                <a:gd name="T16" fmla="*/ 2147483647 w 28"/>
                <a:gd name="T17" fmla="*/ 0 h 30"/>
                <a:gd name="T18" fmla="*/ 2147483647 w 28"/>
                <a:gd name="T19" fmla="*/ 0 h 30"/>
                <a:gd name="T20" fmla="*/ 2147483647 w 28"/>
                <a:gd name="T21" fmla="*/ 2147483647 h 30"/>
                <a:gd name="T22" fmla="*/ 2147483647 w 28"/>
                <a:gd name="T23" fmla="*/ 2147483647 h 30"/>
                <a:gd name="T24" fmla="*/ 2147483647 w 28"/>
                <a:gd name="T25" fmla="*/ 2147483647 h 30"/>
                <a:gd name="T26" fmla="*/ 2147483647 w 28"/>
                <a:gd name="T27" fmla="*/ 2147483647 h 30"/>
                <a:gd name="T28" fmla="*/ 2147483647 w 28"/>
                <a:gd name="T29" fmla="*/ 2147483647 h 30"/>
                <a:gd name="T30" fmla="*/ 0 w 28"/>
                <a:gd name="T31" fmla="*/ 2147483647 h 30"/>
                <a:gd name="T32" fmla="*/ 0 w 28"/>
                <a:gd name="T33" fmla="*/ 2147483647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0"/>
                <a:gd name="T53" fmla="*/ 28 w 28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0">
                  <a:moveTo>
                    <a:pt x="0" y="10"/>
                  </a:moveTo>
                  <a:lnTo>
                    <a:pt x="0" y="10"/>
                  </a:lnTo>
                  <a:lnTo>
                    <a:pt x="6" y="18"/>
                  </a:lnTo>
                  <a:lnTo>
                    <a:pt x="20" y="28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26" y="18"/>
                  </a:lnTo>
                  <a:lnTo>
                    <a:pt x="16" y="0"/>
                  </a:lnTo>
                  <a:lnTo>
                    <a:pt x="18" y="6"/>
                  </a:lnTo>
                  <a:lnTo>
                    <a:pt x="22" y="16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0" y="1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18" name="Freeform 30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4703763" y="5214938"/>
              <a:ext cx="47625" cy="47625"/>
            </a:xfrm>
            <a:custGeom>
              <a:avLst/>
              <a:gdLst>
                <a:gd name="T0" fmla="*/ 0 w 30"/>
                <a:gd name="T1" fmla="*/ 2147483647 h 30"/>
                <a:gd name="T2" fmla="*/ 0 w 30"/>
                <a:gd name="T3" fmla="*/ 2147483647 h 30"/>
                <a:gd name="T4" fmla="*/ 2147483647 w 30"/>
                <a:gd name="T5" fmla="*/ 2147483647 h 30"/>
                <a:gd name="T6" fmla="*/ 2147483647 w 30"/>
                <a:gd name="T7" fmla="*/ 2147483647 h 30"/>
                <a:gd name="T8" fmla="*/ 2147483647 w 30"/>
                <a:gd name="T9" fmla="*/ 2147483647 h 30"/>
                <a:gd name="T10" fmla="*/ 2147483647 w 30"/>
                <a:gd name="T11" fmla="*/ 2147483647 h 30"/>
                <a:gd name="T12" fmla="*/ 2147483647 w 30"/>
                <a:gd name="T13" fmla="*/ 2147483647 h 30"/>
                <a:gd name="T14" fmla="*/ 2147483647 w 30"/>
                <a:gd name="T15" fmla="*/ 2147483647 h 30"/>
                <a:gd name="T16" fmla="*/ 2147483647 w 30"/>
                <a:gd name="T17" fmla="*/ 0 h 30"/>
                <a:gd name="T18" fmla="*/ 2147483647 w 30"/>
                <a:gd name="T19" fmla="*/ 0 h 30"/>
                <a:gd name="T20" fmla="*/ 2147483647 w 30"/>
                <a:gd name="T21" fmla="*/ 2147483647 h 30"/>
                <a:gd name="T22" fmla="*/ 2147483647 w 30"/>
                <a:gd name="T23" fmla="*/ 2147483647 h 30"/>
                <a:gd name="T24" fmla="*/ 2147483647 w 30"/>
                <a:gd name="T25" fmla="*/ 2147483647 h 30"/>
                <a:gd name="T26" fmla="*/ 2147483647 w 30"/>
                <a:gd name="T27" fmla="*/ 2147483647 h 30"/>
                <a:gd name="T28" fmla="*/ 2147483647 w 30"/>
                <a:gd name="T29" fmla="*/ 2147483647 h 30"/>
                <a:gd name="T30" fmla="*/ 0 w 30"/>
                <a:gd name="T31" fmla="*/ 2147483647 h 30"/>
                <a:gd name="T32" fmla="*/ 0 w 30"/>
                <a:gd name="T33" fmla="*/ 2147483647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"/>
                <a:gd name="T52" fmla="*/ 0 h 30"/>
                <a:gd name="T53" fmla="*/ 30 w 30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" h="30">
                  <a:moveTo>
                    <a:pt x="0" y="10"/>
                  </a:moveTo>
                  <a:lnTo>
                    <a:pt x="0" y="10"/>
                  </a:lnTo>
                  <a:lnTo>
                    <a:pt x="8" y="18"/>
                  </a:lnTo>
                  <a:lnTo>
                    <a:pt x="22" y="28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26" y="18"/>
                  </a:lnTo>
                  <a:lnTo>
                    <a:pt x="18" y="0"/>
                  </a:lnTo>
                  <a:lnTo>
                    <a:pt x="20" y="6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0"/>
                  </a:lnTo>
                  <a:lnTo>
                    <a:pt x="12" y="1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19" name="Freeform 31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4659313" y="5183188"/>
              <a:ext cx="47625" cy="47625"/>
            </a:xfrm>
            <a:custGeom>
              <a:avLst/>
              <a:gdLst>
                <a:gd name="T0" fmla="*/ 0 w 30"/>
                <a:gd name="T1" fmla="*/ 2147483647 h 30"/>
                <a:gd name="T2" fmla="*/ 0 w 30"/>
                <a:gd name="T3" fmla="*/ 2147483647 h 30"/>
                <a:gd name="T4" fmla="*/ 2147483647 w 30"/>
                <a:gd name="T5" fmla="*/ 2147483647 h 30"/>
                <a:gd name="T6" fmla="*/ 2147483647 w 30"/>
                <a:gd name="T7" fmla="*/ 2147483647 h 30"/>
                <a:gd name="T8" fmla="*/ 2147483647 w 30"/>
                <a:gd name="T9" fmla="*/ 2147483647 h 30"/>
                <a:gd name="T10" fmla="*/ 2147483647 w 30"/>
                <a:gd name="T11" fmla="*/ 2147483647 h 30"/>
                <a:gd name="T12" fmla="*/ 2147483647 w 30"/>
                <a:gd name="T13" fmla="*/ 2147483647 h 30"/>
                <a:gd name="T14" fmla="*/ 2147483647 w 30"/>
                <a:gd name="T15" fmla="*/ 2147483647 h 30"/>
                <a:gd name="T16" fmla="*/ 2147483647 w 30"/>
                <a:gd name="T17" fmla="*/ 0 h 30"/>
                <a:gd name="T18" fmla="*/ 2147483647 w 30"/>
                <a:gd name="T19" fmla="*/ 0 h 30"/>
                <a:gd name="T20" fmla="*/ 2147483647 w 30"/>
                <a:gd name="T21" fmla="*/ 2147483647 h 30"/>
                <a:gd name="T22" fmla="*/ 2147483647 w 30"/>
                <a:gd name="T23" fmla="*/ 2147483647 h 30"/>
                <a:gd name="T24" fmla="*/ 2147483647 w 30"/>
                <a:gd name="T25" fmla="*/ 2147483647 h 30"/>
                <a:gd name="T26" fmla="*/ 2147483647 w 30"/>
                <a:gd name="T27" fmla="*/ 2147483647 h 30"/>
                <a:gd name="T28" fmla="*/ 2147483647 w 30"/>
                <a:gd name="T29" fmla="*/ 2147483647 h 30"/>
                <a:gd name="T30" fmla="*/ 0 w 30"/>
                <a:gd name="T31" fmla="*/ 2147483647 h 30"/>
                <a:gd name="T32" fmla="*/ 0 w 30"/>
                <a:gd name="T33" fmla="*/ 2147483647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"/>
                <a:gd name="T52" fmla="*/ 0 h 30"/>
                <a:gd name="T53" fmla="*/ 30 w 30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" h="30">
                  <a:moveTo>
                    <a:pt x="0" y="10"/>
                  </a:moveTo>
                  <a:lnTo>
                    <a:pt x="0" y="10"/>
                  </a:lnTo>
                  <a:lnTo>
                    <a:pt x="8" y="18"/>
                  </a:lnTo>
                  <a:lnTo>
                    <a:pt x="22" y="28"/>
                  </a:lnTo>
                  <a:lnTo>
                    <a:pt x="28" y="30"/>
                  </a:lnTo>
                  <a:lnTo>
                    <a:pt x="30" y="30"/>
                  </a:lnTo>
                  <a:lnTo>
                    <a:pt x="30" y="28"/>
                  </a:lnTo>
                  <a:lnTo>
                    <a:pt x="28" y="18"/>
                  </a:lnTo>
                  <a:lnTo>
                    <a:pt x="18" y="0"/>
                  </a:lnTo>
                  <a:lnTo>
                    <a:pt x="20" y="6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18" y="20"/>
                  </a:lnTo>
                  <a:lnTo>
                    <a:pt x="12" y="1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20" name="Freeform 32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875213" y="4665663"/>
              <a:ext cx="762000" cy="977900"/>
            </a:xfrm>
            <a:custGeom>
              <a:avLst/>
              <a:gdLst>
                <a:gd name="T0" fmla="*/ 2147483647 w 480"/>
                <a:gd name="T1" fmla="*/ 2147483647 h 616"/>
                <a:gd name="T2" fmla="*/ 0 w 480"/>
                <a:gd name="T3" fmla="*/ 2147483647 h 616"/>
                <a:gd name="T4" fmla="*/ 2147483647 w 480"/>
                <a:gd name="T5" fmla="*/ 2147483647 h 616"/>
                <a:gd name="T6" fmla="*/ 2147483647 w 480"/>
                <a:gd name="T7" fmla="*/ 2147483647 h 616"/>
                <a:gd name="T8" fmla="*/ 2147483647 w 480"/>
                <a:gd name="T9" fmla="*/ 2147483647 h 616"/>
                <a:gd name="T10" fmla="*/ 2147483647 w 480"/>
                <a:gd name="T11" fmla="*/ 2147483647 h 616"/>
                <a:gd name="T12" fmla="*/ 2147483647 w 480"/>
                <a:gd name="T13" fmla="*/ 2147483647 h 616"/>
                <a:gd name="T14" fmla="*/ 2147483647 w 480"/>
                <a:gd name="T15" fmla="*/ 2147483647 h 616"/>
                <a:gd name="T16" fmla="*/ 2147483647 w 480"/>
                <a:gd name="T17" fmla="*/ 0 h 616"/>
                <a:gd name="T18" fmla="*/ 2147483647 w 480"/>
                <a:gd name="T19" fmla="*/ 2147483647 h 616"/>
                <a:gd name="T20" fmla="*/ 2147483647 w 480"/>
                <a:gd name="T21" fmla="*/ 2147483647 h 616"/>
                <a:gd name="T22" fmla="*/ 2147483647 w 480"/>
                <a:gd name="T23" fmla="*/ 2147483647 h 616"/>
                <a:gd name="T24" fmla="*/ 2147483647 w 480"/>
                <a:gd name="T25" fmla="*/ 2147483647 h 616"/>
                <a:gd name="T26" fmla="*/ 2147483647 w 480"/>
                <a:gd name="T27" fmla="*/ 2147483647 h 616"/>
                <a:gd name="T28" fmla="*/ 2147483647 w 480"/>
                <a:gd name="T29" fmla="*/ 2147483647 h 616"/>
                <a:gd name="T30" fmla="*/ 2147483647 w 480"/>
                <a:gd name="T31" fmla="*/ 2147483647 h 616"/>
                <a:gd name="T32" fmla="*/ 2147483647 w 480"/>
                <a:gd name="T33" fmla="*/ 2147483647 h 616"/>
                <a:gd name="T34" fmla="*/ 2147483647 w 480"/>
                <a:gd name="T35" fmla="*/ 2147483647 h 616"/>
                <a:gd name="T36" fmla="*/ 2147483647 w 480"/>
                <a:gd name="T37" fmla="*/ 2147483647 h 616"/>
                <a:gd name="T38" fmla="*/ 2147483647 w 480"/>
                <a:gd name="T39" fmla="*/ 2147483647 h 616"/>
                <a:gd name="T40" fmla="*/ 2147483647 w 480"/>
                <a:gd name="T41" fmla="*/ 2147483647 h 616"/>
                <a:gd name="T42" fmla="*/ 2147483647 w 480"/>
                <a:gd name="T43" fmla="*/ 2147483647 h 616"/>
                <a:gd name="T44" fmla="*/ 2147483647 w 480"/>
                <a:gd name="T45" fmla="*/ 2147483647 h 616"/>
                <a:gd name="T46" fmla="*/ 2147483647 w 480"/>
                <a:gd name="T47" fmla="*/ 2147483647 h 616"/>
                <a:gd name="T48" fmla="*/ 2147483647 w 480"/>
                <a:gd name="T49" fmla="*/ 2147483647 h 616"/>
                <a:gd name="T50" fmla="*/ 2147483647 w 480"/>
                <a:gd name="T51" fmla="*/ 2147483647 h 616"/>
                <a:gd name="T52" fmla="*/ 2147483647 w 480"/>
                <a:gd name="T53" fmla="*/ 2147483647 h 616"/>
                <a:gd name="T54" fmla="*/ 2147483647 w 480"/>
                <a:gd name="T55" fmla="*/ 2147483647 h 616"/>
                <a:gd name="T56" fmla="*/ 2147483647 w 480"/>
                <a:gd name="T57" fmla="*/ 2147483647 h 616"/>
                <a:gd name="T58" fmla="*/ 2147483647 w 480"/>
                <a:gd name="T59" fmla="*/ 2147483647 h 616"/>
                <a:gd name="T60" fmla="*/ 2147483647 w 480"/>
                <a:gd name="T61" fmla="*/ 2147483647 h 616"/>
                <a:gd name="T62" fmla="*/ 2147483647 w 480"/>
                <a:gd name="T63" fmla="*/ 2147483647 h 616"/>
                <a:gd name="T64" fmla="*/ 2147483647 w 480"/>
                <a:gd name="T65" fmla="*/ 2147483647 h 616"/>
                <a:gd name="T66" fmla="*/ 2147483647 w 480"/>
                <a:gd name="T67" fmla="*/ 2147483647 h 616"/>
                <a:gd name="T68" fmla="*/ 2147483647 w 480"/>
                <a:gd name="T69" fmla="*/ 2147483647 h 616"/>
                <a:gd name="T70" fmla="*/ 2147483647 w 480"/>
                <a:gd name="T71" fmla="*/ 2147483647 h 616"/>
                <a:gd name="T72" fmla="*/ 2147483647 w 480"/>
                <a:gd name="T73" fmla="*/ 2147483647 h 616"/>
                <a:gd name="T74" fmla="*/ 2147483647 w 480"/>
                <a:gd name="T75" fmla="*/ 2147483647 h 616"/>
                <a:gd name="T76" fmla="*/ 2147483647 w 480"/>
                <a:gd name="T77" fmla="*/ 2147483647 h 616"/>
                <a:gd name="T78" fmla="*/ 2147483647 w 480"/>
                <a:gd name="T79" fmla="*/ 2147483647 h 616"/>
                <a:gd name="T80" fmla="*/ 2147483647 w 480"/>
                <a:gd name="T81" fmla="*/ 2147483647 h 616"/>
                <a:gd name="T82" fmla="*/ 2147483647 w 480"/>
                <a:gd name="T83" fmla="*/ 2147483647 h 616"/>
                <a:gd name="T84" fmla="*/ 2147483647 w 480"/>
                <a:gd name="T85" fmla="*/ 2147483647 h 616"/>
                <a:gd name="T86" fmla="*/ 2147483647 w 480"/>
                <a:gd name="T87" fmla="*/ 2147483647 h 616"/>
                <a:gd name="T88" fmla="*/ 2147483647 w 480"/>
                <a:gd name="T89" fmla="*/ 2147483647 h 616"/>
                <a:gd name="T90" fmla="*/ 2147483647 w 480"/>
                <a:gd name="T91" fmla="*/ 2147483647 h 616"/>
                <a:gd name="T92" fmla="*/ 2147483647 w 480"/>
                <a:gd name="T93" fmla="*/ 2147483647 h 616"/>
                <a:gd name="T94" fmla="*/ 2147483647 w 480"/>
                <a:gd name="T95" fmla="*/ 2147483647 h 616"/>
                <a:gd name="T96" fmla="*/ 2147483647 w 480"/>
                <a:gd name="T97" fmla="*/ 2147483647 h 616"/>
                <a:gd name="T98" fmla="*/ 2147483647 w 480"/>
                <a:gd name="T99" fmla="*/ 2147483647 h 616"/>
                <a:gd name="T100" fmla="*/ 2147483647 w 480"/>
                <a:gd name="T101" fmla="*/ 2147483647 h 616"/>
                <a:gd name="T102" fmla="*/ 2147483647 w 480"/>
                <a:gd name="T103" fmla="*/ 2147483647 h 616"/>
                <a:gd name="T104" fmla="*/ 2147483647 w 480"/>
                <a:gd name="T105" fmla="*/ 2147483647 h 616"/>
                <a:gd name="T106" fmla="*/ 2147483647 w 480"/>
                <a:gd name="T107" fmla="*/ 2147483647 h 616"/>
                <a:gd name="T108" fmla="*/ 2147483647 w 480"/>
                <a:gd name="T109" fmla="*/ 2147483647 h 616"/>
                <a:gd name="T110" fmla="*/ 2147483647 w 480"/>
                <a:gd name="T111" fmla="*/ 2147483647 h 616"/>
                <a:gd name="T112" fmla="*/ 2147483647 w 480"/>
                <a:gd name="T113" fmla="*/ 2147483647 h 616"/>
                <a:gd name="T114" fmla="*/ 2147483647 w 480"/>
                <a:gd name="T115" fmla="*/ 2147483647 h 61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0"/>
                <a:gd name="T175" fmla="*/ 0 h 616"/>
                <a:gd name="T176" fmla="*/ 480 w 480"/>
                <a:gd name="T177" fmla="*/ 616 h 61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0" h="616">
                  <a:moveTo>
                    <a:pt x="18" y="512"/>
                  </a:moveTo>
                  <a:lnTo>
                    <a:pt x="18" y="512"/>
                  </a:lnTo>
                  <a:lnTo>
                    <a:pt x="12" y="496"/>
                  </a:lnTo>
                  <a:lnTo>
                    <a:pt x="6" y="476"/>
                  </a:lnTo>
                  <a:lnTo>
                    <a:pt x="2" y="450"/>
                  </a:lnTo>
                  <a:lnTo>
                    <a:pt x="0" y="418"/>
                  </a:lnTo>
                  <a:lnTo>
                    <a:pt x="0" y="400"/>
                  </a:lnTo>
                  <a:lnTo>
                    <a:pt x="2" y="382"/>
                  </a:lnTo>
                  <a:lnTo>
                    <a:pt x="6" y="362"/>
                  </a:lnTo>
                  <a:lnTo>
                    <a:pt x="12" y="342"/>
                  </a:lnTo>
                  <a:lnTo>
                    <a:pt x="20" y="322"/>
                  </a:lnTo>
                  <a:lnTo>
                    <a:pt x="32" y="300"/>
                  </a:lnTo>
                  <a:lnTo>
                    <a:pt x="42" y="284"/>
                  </a:lnTo>
                  <a:lnTo>
                    <a:pt x="56" y="268"/>
                  </a:lnTo>
                  <a:lnTo>
                    <a:pt x="72" y="252"/>
                  </a:lnTo>
                  <a:lnTo>
                    <a:pt x="90" y="236"/>
                  </a:lnTo>
                  <a:lnTo>
                    <a:pt x="132" y="204"/>
                  </a:lnTo>
                  <a:lnTo>
                    <a:pt x="178" y="170"/>
                  </a:lnTo>
                  <a:lnTo>
                    <a:pt x="226" y="134"/>
                  </a:lnTo>
                  <a:lnTo>
                    <a:pt x="250" y="114"/>
                  </a:lnTo>
                  <a:lnTo>
                    <a:pt x="274" y="94"/>
                  </a:lnTo>
                  <a:lnTo>
                    <a:pt x="296" y="72"/>
                  </a:lnTo>
                  <a:lnTo>
                    <a:pt x="316" y="48"/>
                  </a:lnTo>
                  <a:lnTo>
                    <a:pt x="334" y="24"/>
                  </a:lnTo>
                  <a:lnTo>
                    <a:pt x="352" y="0"/>
                  </a:lnTo>
                  <a:lnTo>
                    <a:pt x="352" y="2"/>
                  </a:lnTo>
                  <a:lnTo>
                    <a:pt x="354" y="14"/>
                  </a:lnTo>
                  <a:lnTo>
                    <a:pt x="352" y="32"/>
                  </a:lnTo>
                  <a:lnTo>
                    <a:pt x="346" y="56"/>
                  </a:lnTo>
                  <a:lnTo>
                    <a:pt x="340" y="72"/>
                  </a:lnTo>
                  <a:lnTo>
                    <a:pt x="332" y="88"/>
                  </a:lnTo>
                  <a:lnTo>
                    <a:pt x="322" y="106"/>
                  </a:lnTo>
                  <a:lnTo>
                    <a:pt x="310" y="126"/>
                  </a:lnTo>
                  <a:lnTo>
                    <a:pt x="294" y="146"/>
                  </a:lnTo>
                  <a:lnTo>
                    <a:pt x="274" y="170"/>
                  </a:lnTo>
                  <a:lnTo>
                    <a:pt x="252" y="194"/>
                  </a:lnTo>
                  <a:lnTo>
                    <a:pt x="226" y="220"/>
                  </a:lnTo>
                  <a:lnTo>
                    <a:pt x="246" y="206"/>
                  </a:lnTo>
                  <a:lnTo>
                    <a:pt x="298" y="170"/>
                  </a:lnTo>
                  <a:lnTo>
                    <a:pt x="328" y="146"/>
                  </a:lnTo>
                  <a:lnTo>
                    <a:pt x="358" y="120"/>
                  </a:lnTo>
                  <a:lnTo>
                    <a:pt x="384" y="94"/>
                  </a:lnTo>
                  <a:lnTo>
                    <a:pt x="394" y="80"/>
                  </a:lnTo>
                  <a:lnTo>
                    <a:pt x="404" y="66"/>
                  </a:lnTo>
                  <a:lnTo>
                    <a:pt x="406" y="70"/>
                  </a:lnTo>
                  <a:lnTo>
                    <a:pt x="410" y="82"/>
                  </a:lnTo>
                  <a:lnTo>
                    <a:pt x="410" y="92"/>
                  </a:lnTo>
                  <a:lnTo>
                    <a:pt x="410" y="102"/>
                  </a:lnTo>
                  <a:lnTo>
                    <a:pt x="408" y="114"/>
                  </a:lnTo>
                  <a:lnTo>
                    <a:pt x="402" y="128"/>
                  </a:lnTo>
                  <a:lnTo>
                    <a:pt x="396" y="144"/>
                  </a:lnTo>
                  <a:lnTo>
                    <a:pt x="384" y="160"/>
                  </a:lnTo>
                  <a:lnTo>
                    <a:pt x="370" y="178"/>
                  </a:lnTo>
                  <a:lnTo>
                    <a:pt x="350" y="198"/>
                  </a:lnTo>
                  <a:lnTo>
                    <a:pt x="324" y="218"/>
                  </a:lnTo>
                  <a:lnTo>
                    <a:pt x="294" y="240"/>
                  </a:lnTo>
                  <a:lnTo>
                    <a:pt x="258" y="262"/>
                  </a:lnTo>
                  <a:lnTo>
                    <a:pt x="214" y="284"/>
                  </a:lnTo>
                  <a:lnTo>
                    <a:pt x="238" y="278"/>
                  </a:lnTo>
                  <a:lnTo>
                    <a:pt x="292" y="260"/>
                  </a:lnTo>
                  <a:lnTo>
                    <a:pt x="328" y="248"/>
                  </a:lnTo>
                  <a:lnTo>
                    <a:pt x="364" y="232"/>
                  </a:lnTo>
                  <a:lnTo>
                    <a:pt x="400" y="214"/>
                  </a:lnTo>
                  <a:lnTo>
                    <a:pt x="434" y="192"/>
                  </a:lnTo>
                  <a:lnTo>
                    <a:pt x="434" y="196"/>
                  </a:lnTo>
                  <a:lnTo>
                    <a:pt x="434" y="206"/>
                  </a:lnTo>
                  <a:lnTo>
                    <a:pt x="432" y="212"/>
                  </a:lnTo>
                  <a:lnTo>
                    <a:pt x="430" y="220"/>
                  </a:lnTo>
                  <a:lnTo>
                    <a:pt x="424" y="230"/>
                  </a:lnTo>
                  <a:lnTo>
                    <a:pt x="416" y="240"/>
                  </a:lnTo>
                  <a:lnTo>
                    <a:pt x="406" y="252"/>
                  </a:lnTo>
                  <a:lnTo>
                    <a:pt x="394" y="264"/>
                  </a:lnTo>
                  <a:lnTo>
                    <a:pt x="376" y="278"/>
                  </a:lnTo>
                  <a:lnTo>
                    <a:pt x="356" y="290"/>
                  </a:lnTo>
                  <a:lnTo>
                    <a:pt x="330" y="304"/>
                  </a:lnTo>
                  <a:lnTo>
                    <a:pt x="300" y="318"/>
                  </a:lnTo>
                  <a:lnTo>
                    <a:pt x="266" y="332"/>
                  </a:lnTo>
                  <a:lnTo>
                    <a:pt x="224" y="346"/>
                  </a:lnTo>
                  <a:lnTo>
                    <a:pt x="250" y="344"/>
                  </a:lnTo>
                  <a:lnTo>
                    <a:pt x="280" y="340"/>
                  </a:lnTo>
                  <a:lnTo>
                    <a:pt x="316" y="334"/>
                  </a:lnTo>
                  <a:lnTo>
                    <a:pt x="356" y="322"/>
                  </a:lnTo>
                  <a:lnTo>
                    <a:pt x="400" y="308"/>
                  </a:lnTo>
                  <a:lnTo>
                    <a:pt x="420" y="298"/>
                  </a:lnTo>
                  <a:lnTo>
                    <a:pt x="440" y="288"/>
                  </a:lnTo>
                  <a:lnTo>
                    <a:pt x="460" y="276"/>
                  </a:lnTo>
                  <a:lnTo>
                    <a:pt x="480" y="260"/>
                  </a:lnTo>
                  <a:lnTo>
                    <a:pt x="478" y="266"/>
                  </a:lnTo>
                  <a:lnTo>
                    <a:pt x="474" y="278"/>
                  </a:lnTo>
                  <a:lnTo>
                    <a:pt x="462" y="296"/>
                  </a:lnTo>
                  <a:lnTo>
                    <a:pt x="454" y="308"/>
                  </a:lnTo>
                  <a:lnTo>
                    <a:pt x="442" y="318"/>
                  </a:lnTo>
                  <a:lnTo>
                    <a:pt x="428" y="330"/>
                  </a:lnTo>
                  <a:lnTo>
                    <a:pt x="410" y="340"/>
                  </a:lnTo>
                  <a:lnTo>
                    <a:pt x="390" y="352"/>
                  </a:lnTo>
                  <a:lnTo>
                    <a:pt x="366" y="362"/>
                  </a:lnTo>
                  <a:lnTo>
                    <a:pt x="338" y="370"/>
                  </a:lnTo>
                  <a:lnTo>
                    <a:pt x="306" y="378"/>
                  </a:lnTo>
                  <a:lnTo>
                    <a:pt x="268" y="384"/>
                  </a:lnTo>
                  <a:lnTo>
                    <a:pt x="226" y="388"/>
                  </a:lnTo>
                  <a:lnTo>
                    <a:pt x="240" y="392"/>
                  </a:lnTo>
                  <a:lnTo>
                    <a:pt x="278" y="398"/>
                  </a:lnTo>
                  <a:lnTo>
                    <a:pt x="300" y="402"/>
                  </a:lnTo>
                  <a:lnTo>
                    <a:pt x="324" y="404"/>
                  </a:lnTo>
                  <a:lnTo>
                    <a:pt x="348" y="402"/>
                  </a:lnTo>
                  <a:lnTo>
                    <a:pt x="372" y="400"/>
                  </a:lnTo>
                  <a:lnTo>
                    <a:pt x="364" y="406"/>
                  </a:lnTo>
                  <a:lnTo>
                    <a:pt x="356" y="412"/>
                  </a:lnTo>
                  <a:lnTo>
                    <a:pt x="342" y="420"/>
                  </a:lnTo>
                  <a:lnTo>
                    <a:pt x="324" y="426"/>
                  </a:lnTo>
                  <a:lnTo>
                    <a:pt x="298" y="430"/>
                  </a:lnTo>
                  <a:lnTo>
                    <a:pt x="266" y="432"/>
                  </a:lnTo>
                  <a:lnTo>
                    <a:pt x="226" y="428"/>
                  </a:lnTo>
                  <a:lnTo>
                    <a:pt x="236" y="434"/>
                  </a:lnTo>
                  <a:lnTo>
                    <a:pt x="262" y="446"/>
                  </a:lnTo>
                  <a:lnTo>
                    <a:pt x="280" y="452"/>
                  </a:lnTo>
                  <a:lnTo>
                    <a:pt x="298" y="456"/>
                  </a:lnTo>
                  <a:lnTo>
                    <a:pt x="320" y="460"/>
                  </a:lnTo>
                  <a:lnTo>
                    <a:pt x="340" y="460"/>
                  </a:lnTo>
                  <a:lnTo>
                    <a:pt x="332" y="464"/>
                  </a:lnTo>
                  <a:lnTo>
                    <a:pt x="320" y="470"/>
                  </a:lnTo>
                  <a:lnTo>
                    <a:pt x="304" y="474"/>
                  </a:lnTo>
                  <a:lnTo>
                    <a:pt x="284" y="478"/>
                  </a:lnTo>
                  <a:lnTo>
                    <a:pt x="258" y="478"/>
                  </a:lnTo>
                  <a:lnTo>
                    <a:pt x="226" y="474"/>
                  </a:lnTo>
                  <a:lnTo>
                    <a:pt x="190" y="466"/>
                  </a:lnTo>
                  <a:lnTo>
                    <a:pt x="194" y="470"/>
                  </a:lnTo>
                  <a:lnTo>
                    <a:pt x="212" y="480"/>
                  </a:lnTo>
                  <a:lnTo>
                    <a:pt x="224" y="486"/>
                  </a:lnTo>
                  <a:lnTo>
                    <a:pt x="238" y="492"/>
                  </a:lnTo>
                  <a:lnTo>
                    <a:pt x="256" y="496"/>
                  </a:lnTo>
                  <a:lnTo>
                    <a:pt x="276" y="498"/>
                  </a:lnTo>
                  <a:lnTo>
                    <a:pt x="274" y="502"/>
                  </a:lnTo>
                  <a:lnTo>
                    <a:pt x="268" y="508"/>
                  </a:lnTo>
                  <a:lnTo>
                    <a:pt x="256" y="516"/>
                  </a:lnTo>
                  <a:lnTo>
                    <a:pt x="240" y="524"/>
                  </a:lnTo>
                  <a:lnTo>
                    <a:pt x="230" y="528"/>
                  </a:lnTo>
                  <a:lnTo>
                    <a:pt x="218" y="530"/>
                  </a:lnTo>
                  <a:lnTo>
                    <a:pt x="204" y="530"/>
                  </a:lnTo>
                  <a:lnTo>
                    <a:pt x="188" y="530"/>
                  </a:lnTo>
                  <a:lnTo>
                    <a:pt x="172" y="528"/>
                  </a:lnTo>
                  <a:lnTo>
                    <a:pt x="152" y="526"/>
                  </a:lnTo>
                  <a:lnTo>
                    <a:pt x="132" y="520"/>
                  </a:lnTo>
                  <a:lnTo>
                    <a:pt x="110" y="510"/>
                  </a:lnTo>
                  <a:lnTo>
                    <a:pt x="160" y="556"/>
                  </a:lnTo>
                  <a:lnTo>
                    <a:pt x="198" y="590"/>
                  </a:lnTo>
                  <a:lnTo>
                    <a:pt x="224" y="610"/>
                  </a:lnTo>
                  <a:lnTo>
                    <a:pt x="228" y="612"/>
                  </a:lnTo>
                  <a:lnTo>
                    <a:pt x="226" y="614"/>
                  </a:lnTo>
                  <a:lnTo>
                    <a:pt x="222" y="616"/>
                  </a:lnTo>
                  <a:lnTo>
                    <a:pt x="214" y="614"/>
                  </a:lnTo>
                  <a:lnTo>
                    <a:pt x="192" y="606"/>
                  </a:lnTo>
                  <a:lnTo>
                    <a:pt x="178" y="600"/>
                  </a:lnTo>
                  <a:lnTo>
                    <a:pt x="164" y="590"/>
                  </a:lnTo>
                  <a:lnTo>
                    <a:pt x="126" y="568"/>
                  </a:lnTo>
                  <a:lnTo>
                    <a:pt x="78" y="542"/>
                  </a:lnTo>
                  <a:lnTo>
                    <a:pt x="18" y="512"/>
                  </a:lnTo>
                  <a:close/>
                </a:path>
              </a:pathLst>
            </a:custGeom>
            <a:solidFill>
              <a:srgbClr val="D4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21" name="Freeform 33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786313" y="5008563"/>
              <a:ext cx="273050" cy="447675"/>
            </a:xfrm>
            <a:custGeom>
              <a:avLst/>
              <a:gdLst>
                <a:gd name="T0" fmla="*/ 2147483647 w 172"/>
                <a:gd name="T1" fmla="*/ 0 h 282"/>
                <a:gd name="T2" fmla="*/ 2147483647 w 172"/>
                <a:gd name="T3" fmla="*/ 0 h 282"/>
                <a:gd name="T4" fmla="*/ 2147483647 w 172"/>
                <a:gd name="T5" fmla="*/ 2147483647 h 282"/>
                <a:gd name="T6" fmla="*/ 2147483647 w 172"/>
                <a:gd name="T7" fmla="*/ 2147483647 h 282"/>
                <a:gd name="T8" fmla="*/ 2147483647 w 172"/>
                <a:gd name="T9" fmla="*/ 2147483647 h 282"/>
                <a:gd name="T10" fmla="*/ 2147483647 w 172"/>
                <a:gd name="T11" fmla="*/ 2147483647 h 282"/>
                <a:gd name="T12" fmla="*/ 2147483647 w 172"/>
                <a:gd name="T13" fmla="*/ 2147483647 h 282"/>
                <a:gd name="T14" fmla="*/ 2147483647 w 172"/>
                <a:gd name="T15" fmla="*/ 2147483647 h 282"/>
                <a:gd name="T16" fmla="*/ 2147483647 w 172"/>
                <a:gd name="T17" fmla="*/ 2147483647 h 282"/>
                <a:gd name="T18" fmla="*/ 2147483647 w 172"/>
                <a:gd name="T19" fmla="*/ 2147483647 h 282"/>
                <a:gd name="T20" fmla="*/ 2147483647 w 172"/>
                <a:gd name="T21" fmla="*/ 2147483647 h 282"/>
                <a:gd name="T22" fmla="*/ 2147483647 w 172"/>
                <a:gd name="T23" fmla="*/ 2147483647 h 282"/>
                <a:gd name="T24" fmla="*/ 2147483647 w 172"/>
                <a:gd name="T25" fmla="*/ 2147483647 h 282"/>
                <a:gd name="T26" fmla="*/ 2147483647 w 172"/>
                <a:gd name="T27" fmla="*/ 2147483647 h 282"/>
                <a:gd name="T28" fmla="*/ 2147483647 w 172"/>
                <a:gd name="T29" fmla="*/ 2147483647 h 282"/>
                <a:gd name="T30" fmla="*/ 2147483647 w 172"/>
                <a:gd name="T31" fmla="*/ 2147483647 h 282"/>
                <a:gd name="T32" fmla="*/ 2147483647 w 172"/>
                <a:gd name="T33" fmla="*/ 2147483647 h 282"/>
                <a:gd name="T34" fmla="*/ 2147483647 w 172"/>
                <a:gd name="T35" fmla="*/ 2147483647 h 282"/>
                <a:gd name="T36" fmla="*/ 2147483647 w 172"/>
                <a:gd name="T37" fmla="*/ 2147483647 h 282"/>
                <a:gd name="T38" fmla="*/ 2147483647 w 172"/>
                <a:gd name="T39" fmla="*/ 2147483647 h 282"/>
                <a:gd name="T40" fmla="*/ 2147483647 w 172"/>
                <a:gd name="T41" fmla="*/ 2147483647 h 282"/>
                <a:gd name="T42" fmla="*/ 0 w 172"/>
                <a:gd name="T43" fmla="*/ 2147483647 h 282"/>
                <a:gd name="T44" fmla="*/ 0 w 172"/>
                <a:gd name="T45" fmla="*/ 2147483647 h 282"/>
                <a:gd name="T46" fmla="*/ 2147483647 w 172"/>
                <a:gd name="T47" fmla="*/ 2147483647 h 282"/>
                <a:gd name="T48" fmla="*/ 2147483647 w 172"/>
                <a:gd name="T49" fmla="*/ 2147483647 h 282"/>
                <a:gd name="T50" fmla="*/ 2147483647 w 172"/>
                <a:gd name="T51" fmla="*/ 2147483647 h 282"/>
                <a:gd name="T52" fmla="*/ 2147483647 w 172"/>
                <a:gd name="T53" fmla="*/ 2147483647 h 282"/>
                <a:gd name="T54" fmla="*/ 2147483647 w 172"/>
                <a:gd name="T55" fmla="*/ 2147483647 h 282"/>
                <a:gd name="T56" fmla="*/ 2147483647 w 172"/>
                <a:gd name="T57" fmla="*/ 2147483647 h 282"/>
                <a:gd name="T58" fmla="*/ 2147483647 w 172"/>
                <a:gd name="T59" fmla="*/ 2147483647 h 282"/>
                <a:gd name="T60" fmla="*/ 2147483647 w 172"/>
                <a:gd name="T61" fmla="*/ 2147483647 h 282"/>
                <a:gd name="T62" fmla="*/ 2147483647 w 172"/>
                <a:gd name="T63" fmla="*/ 2147483647 h 282"/>
                <a:gd name="T64" fmla="*/ 2147483647 w 172"/>
                <a:gd name="T65" fmla="*/ 2147483647 h 282"/>
                <a:gd name="T66" fmla="*/ 2147483647 w 172"/>
                <a:gd name="T67" fmla="*/ 2147483647 h 282"/>
                <a:gd name="T68" fmla="*/ 2147483647 w 172"/>
                <a:gd name="T69" fmla="*/ 2147483647 h 282"/>
                <a:gd name="T70" fmla="*/ 2147483647 w 172"/>
                <a:gd name="T71" fmla="*/ 2147483647 h 282"/>
                <a:gd name="T72" fmla="*/ 2147483647 w 172"/>
                <a:gd name="T73" fmla="*/ 2147483647 h 282"/>
                <a:gd name="T74" fmla="*/ 2147483647 w 172"/>
                <a:gd name="T75" fmla="*/ 2147483647 h 282"/>
                <a:gd name="T76" fmla="*/ 2147483647 w 172"/>
                <a:gd name="T77" fmla="*/ 2147483647 h 282"/>
                <a:gd name="T78" fmla="*/ 2147483647 w 172"/>
                <a:gd name="T79" fmla="*/ 2147483647 h 282"/>
                <a:gd name="T80" fmla="*/ 2147483647 w 172"/>
                <a:gd name="T81" fmla="*/ 2147483647 h 282"/>
                <a:gd name="T82" fmla="*/ 2147483647 w 172"/>
                <a:gd name="T83" fmla="*/ 2147483647 h 282"/>
                <a:gd name="T84" fmla="*/ 2147483647 w 172"/>
                <a:gd name="T85" fmla="*/ 2147483647 h 282"/>
                <a:gd name="T86" fmla="*/ 2147483647 w 172"/>
                <a:gd name="T87" fmla="*/ 0 h 282"/>
                <a:gd name="T88" fmla="*/ 2147483647 w 172"/>
                <a:gd name="T89" fmla="*/ 0 h 28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2"/>
                <a:gd name="T136" fmla="*/ 0 h 282"/>
                <a:gd name="T137" fmla="*/ 172 w 172"/>
                <a:gd name="T138" fmla="*/ 282 h 28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2" h="282">
                  <a:moveTo>
                    <a:pt x="172" y="0"/>
                  </a:moveTo>
                  <a:lnTo>
                    <a:pt x="172" y="0"/>
                  </a:lnTo>
                  <a:lnTo>
                    <a:pt x="160" y="8"/>
                  </a:lnTo>
                  <a:lnTo>
                    <a:pt x="146" y="20"/>
                  </a:lnTo>
                  <a:lnTo>
                    <a:pt x="128" y="34"/>
                  </a:lnTo>
                  <a:lnTo>
                    <a:pt x="110" y="52"/>
                  </a:lnTo>
                  <a:lnTo>
                    <a:pt x="94" y="74"/>
                  </a:lnTo>
                  <a:lnTo>
                    <a:pt x="78" y="98"/>
                  </a:lnTo>
                  <a:lnTo>
                    <a:pt x="72" y="110"/>
                  </a:lnTo>
                  <a:lnTo>
                    <a:pt x="66" y="124"/>
                  </a:lnTo>
                  <a:lnTo>
                    <a:pt x="56" y="150"/>
                  </a:lnTo>
                  <a:lnTo>
                    <a:pt x="48" y="170"/>
                  </a:lnTo>
                  <a:lnTo>
                    <a:pt x="40" y="188"/>
                  </a:lnTo>
                  <a:lnTo>
                    <a:pt x="32" y="200"/>
                  </a:lnTo>
                  <a:lnTo>
                    <a:pt x="20" y="218"/>
                  </a:lnTo>
                  <a:lnTo>
                    <a:pt x="16" y="222"/>
                  </a:lnTo>
                  <a:lnTo>
                    <a:pt x="10" y="226"/>
                  </a:lnTo>
                  <a:lnTo>
                    <a:pt x="6" y="232"/>
                  </a:lnTo>
                  <a:lnTo>
                    <a:pt x="2" y="238"/>
                  </a:lnTo>
                  <a:lnTo>
                    <a:pt x="0" y="246"/>
                  </a:lnTo>
                  <a:lnTo>
                    <a:pt x="0" y="256"/>
                  </a:lnTo>
                  <a:lnTo>
                    <a:pt x="2" y="264"/>
                  </a:lnTo>
                  <a:lnTo>
                    <a:pt x="10" y="274"/>
                  </a:lnTo>
                  <a:lnTo>
                    <a:pt x="16" y="278"/>
                  </a:lnTo>
                  <a:lnTo>
                    <a:pt x="20" y="280"/>
                  </a:lnTo>
                  <a:lnTo>
                    <a:pt x="26" y="282"/>
                  </a:lnTo>
                  <a:lnTo>
                    <a:pt x="32" y="282"/>
                  </a:lnTo>
                  <a:lnTo>
                    <a:pt x="42" y="278"/>
                  </a:lnTo>
                  <a:lnTo>
                    <a:pt x="54" y="270"/>
                  </a:lnTo>
                  <a:lnTo>
                    <a:pt x="64" y="260"/>
                  </a:lnTo>
                  <a:lnTo>
                    <a:pt x="72" y="244"/>
                  </a:lnTo>
                  <a:lnTo>
                    <a:pt x="80" y="226"/>
                  </a:lnTo>
                  <a:lnTo>
                    <a:pt x="84" y="204"/>
                  </a:lnTo>
                  <a:lnTo>
                    <a:pt x="94" y="156"/>
                  </a:lnTo>
                  <a:lnTo>
                    <a:pt x="100" y="130"/>
                  </a:lnTo>
                  <a:lnTo>
                    <a:pt x="108" y="104"/>
                  </a:lnTo>
                  <a:lnTo>
                    <a:pt x="118" y="78"/>
                  </a:lnTo>
                  <a:lnTo>
                    <a:pt x="132" y="52"/>
                  </a:lnTo>
                  <a:lnTo>
                    <a:pt x="150" y="2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22" name="Freeform 34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595813" y="5443538"/>
              <a:ext cx="47625" cy="38100"/>
            </a:xfrm>
            <a:custGeom>
              <a:avLst/>
              <a:gdLst>
                <a:gd name="T0" fmla="*/ 0 w 30"/>
                <a:gd name="T1" fmla="*/ 2147483647 h 24"/>
                <a:gd name="T2" fmla="*/ 0 w 30"/>
                <a:gd name="T3" fmla="*/ 2147483647 h 24"/>
                <a:gd name="T4" fmla="*/ 2147483647 w 30"/>
                <a:gd name="T5" fmla="*/ 2147483647 h 24"/>
                <a:gd name="T6" fmla="*/ 2147483647 w 30"/>
                <a:gd name="T7" fmla="*/ 2147483647 h 24"/>
                <a:gd name="T8" fmla="*/ 2147483647 w 30"/>
                <a:gd name="T9" fmla="*/ 2147483647 h 24"/>
                <a:gd name="T10" fmla="*/ 2147483647 w 30"/>
                <a:gd name="T11" fmla="*/ 2147483647 h 24"/>
                <a:gd name="T12" fmla="*/ 2147483647 w 30"/>
                <a:gd name="T13" fmla="*/ 2147483647 h 24"/>
                <a:gd name="T14" fmla="*/ 2147483647 w 30"/>
                <a:gd name="T15" fmla="*/ 2147483647 h 24"/>
                <a:gd name="T16" fmla="*/ 2147483647 w 30"/>
                <a:gd name="T17" fmla="*/ 2147483647 h 24"/>
                <a:gd name="T18" fmla="*/ 2147483647 w 30"/>
                <a:gd name="T19" fmla="*/ 2147483647 h 24"/>
                <a:gd name="T20" fmla="*/ 2147483647 w 30"/>
                <a:gd name="T21" fmla="*/ 0 h 24"/>
                <a:gd name="T22" fmla="*/ 2147483647 w 30"/>
                <a:gd name="T23" fmla="*/ 0 h 24"/>
                <a:gd name="T24" fmla="*/ 2147483647 w 30"/>
                <a:gd name="T25" fmla="*/ 2147483647 h 24"/>
                <a:gd name="T26" fmla="*/ 2147483647 w 30"/>
                <a:gd name="T27" fmla="*/ 2147483647 h 24"/>
                <a:gd name="T28" fmla="*/ 2147483647 w 30"/>
                <a:gd name="T29" fmla="*/ 2147483647 h 24"/>
                <a:gd name="T30" fmla="*/ 2147483647 w 30"/>
                <a:gd name="T31" fmla="*/ 2147483647 h 24"/>
                <a:gd name="T32" fmla="*/ 2147483647 w 30"/>
                <a:gd name="T33" fmla="*/ 2147483647 h 24"/>
                <a:gd name="T34" fmla="*/ 0 w 30"/>
                <a:gd name="T35" fmla="*/ 2147483647 h 24"/>
                <a:gd name="T36" fmla="*/ 0 w 30"/>
                <a:gd name="T37" fmla="*/ 2147483647 h 2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24"/>
                <a:gd name="T59" fmla="*/ 30 w 30"/>
                <a:gd name="T60" fmla="*/ 24 h 2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24">
                  <a:moveTo>
                    <a:pt x="0" y="4"/>
                  </a:moveTo>
                  <a:lnTo>
                    <a:pt x="0" y="4"/>
                  </a:lnTo>
                  <a:lnTo>
                    <a:pt x="6" y="10"/>
                  </a:lnTo>
                  <a:lnTo>
                    <a:pt x="10" y="16"/>
                  </a:lnTo>
                  <a:lnTo>
                    <a:pt x="16" y="22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28" y="24"/>
                  </a:lnTo>
                  <a:lnTo>
                    <a:pt x="28" y="20"/>
                  </a:lnTo>
                  <a:lnTo>
                    <a:pt x="30" y="16"/>
                  </a:lnTo>
                  <a:lnTo>
                    <a:pt x="30" y="0"/>
                  </a:lnTo>
                  <a:lnTo>
                    <a:pt x="30" y="4"/>
                  </a:lnTo>
                  <a:lnTo>
                    <a:pt x="26" y="10"/>
                  </a:lnTo>
                  <a:lnTo>
                    <a:pt x="22" y="10"/>
                  </a:lnTo>
                  <a:lnTo>
                    <a:pt x="16" y="12"/>
                  </a:lnTo>
                  <a:lnTo>
                    <a:pt x="10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7A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23" name="Freeform 35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957763" y="5799138"/>
              <a:ext cx="85725" cy="158750"/>
            </a:xfrm>
            <a:custGeom>
              <a:avLst/>
              <a:gdLst>
                <a:gd name="T0" fmla="*/ 2147483647 w 54"/>
                <a:gd name="T1" fmla="*/ 2147483647 h 100"/>
                <a:gd name="T2" fmla="*/ 2147483647 w 54"/>
                <a:gd name="T3" fmla="*/ 2147483647 h 100"/>
                <a:gd name="T4" fmla="*/ 2147483647 w 54"/>
                <a:gd name="T5" fmla="*/ 2147483647 h 100"/>
                <a:gd name="T6" fmla="*/ 2147483647 w 54"/>
                <a:gd name="T7" fmla="*/ 2147483647 h 100"/>
                <a:gd name="T8" fmla="*/ 2147483647 w 54"/>
                <a:gd name="T9" fmla="*/ 2147483647 h 100"/>
                <a:gd name="T10" fmla="*/ 2147483647 w 54"/>
                <a:gd name="T11" fmla="*/ 2147483647 h 100"/>
                <a:gd name="T12" fmla="*/ 2147483647 w 54"/>
                <a:gd name="T13" fmla="*/ 2147483647 h 100"/>
                <a:gd name="T14" fmla="*/ 0 w 54"/>
                <a:gd name="T15" fmla="*/ 2147483647 h 100"/>
                <a:gd name="T16" fmla="*/ 2147483647 w 54"/>
                <a:gd name="T17" fmla="*/ 2147483647 h 100"/>
                <a:gd name="T18" fmla="*/ 2147483647 w 54"/>
                <a:gd name="T19" fmla="*/ 2147483647 h 100"/>
                <a:gd name="T20" fmla="*/ 2147483647 w 54"/>
                <a:gd name="T21" fmla="*/ 2147483647 h 100"/>
                <a:gd name="T22" fmla="*/ 2147483647 w 54"/>
                <a:gd name="T23" fmla="*/ 2147483647 h 100"/>
                <a:gd name="T24" fmla="*/ 2147483647 w 54"/>
                <a:gd name="T25" fmla="*/ 2147483647 h 100"/>
                <a:gd name="T26" fmla="*/ 2147483647 w 54"/>
                <a:gd name="T27" fmla="*/ 2147483647 h 100"/>
                <a:gd name="T28" fmla="*/ 2147483647 w 54"/>
                <a:gd name="T29" fmla="*/ 2147483647 h 100"/>
                <a:gd name="T30" fmla="*/ 2147483647 w 54"/>
                <a:gd name="T31" fmla="*/ 2147483647 h 100"/>
                <a:gd name="T32" fmla="*/ 2147483647 w 54"/>
                <a:gd name="T33" fmla="*/ 2147483647 h 100"/>
                <a:gd name="T34" fmla="*/ 2147483647 w 54"/>
                <a:gd name="T35" fmla="*/ 2147483647 h 100"/>
                <a:gd name="T36" fmla="*/ 2147483647 w 54"/>
                <a:gd name="T37" fmla="*/ 2147483647 h 100"/>
                <a:gd name="T38" fmla="*/ 2147483647 w 54"/>
                <a:gd name="T39" fmla="*/ 2147483647 h 100"/>
                <a:gd name="T40" fmla="*/ 2147483647 w 54"/>
                <a:gd name="T41" fmla="*/ 2147483647 h 100"/>
                <a:gd name="T42" fmla="*/ 2147483647 w 54"/>
                <a:gd name="T43" fmla="*/ 2147483647 h 100"/>
                <a:gd name="T44" fmla="*/ 2147483647 w 54"/>
                <a:gd name="T45" fmla="*/ 2147483647 h 100"/>
                <a:gd name="T46" fmla="*/ 2147483647 w 54"/>
                <a:gd name="T47" fmla="*/ 2147483647 h 100"/>
                <a:gd name="T48" fmla="*/ 2147483647 w 54"/>
                <a:gd name="T49" fmla="*/ 2147483647 h 100"/>
                <a:gd name="T50" fmla="*/ 2147483647 w 54"/>
                <a:gd name="T51" fmla="*/ 2147483647 h 100"/>
                <a:gd name="T52" fmla="*/ 2147483647 w 54"/>
                <a:gd name="T53" fmla="*/ 2147483647 h 100"/>
                <a:gd name="T54" fmla="*/ 2147483647 w 54"/>
                <a:gd name="T55" fmla="*/ 2147483647 h 100"/>
                <a:gd name="T56" fmla="*/ 2147483647 w 54"/>
                <a:gd name="T57" fmla="*/ 2147483647 h 100"/>
                <a:gd name="T58" fmla="*/ 2147483647 w 54"/>
                <a:gd name="T59" fmla="*/ 2147483647 h 100"/>
                <a:gd name="T60" fmla="*/ 2147483647 w 54"/>
                <a:gd name="T61" fmla="*/ 2147483647 h 100"/>
                <a:gd name="T62" fmla="*/ 2147483647 w 54"/>
                <a:gd name="T63" fmla="*/ 2147483647 h 100"/>
                <a:gd name="T64" fmla="*/ 2147483647 w 54"/>
                <a:gd name="T65" fmla="*/ 2147483647 h 100"/>
                <a:gd name="T66" fmla="*/ 2147483647 w 54"/>
                <a:gd name="T67" fmla="*/ 2147483647 h 100"/>
                <a:gd name="T68" fmla="*/ 2147483647 w 54"/>
                <a:gd name="T69" fmla="*/ 2147483647 h 100"/>
                <a:gd name="T70" fmla="*/ 2147483647 w 54"/>
                <a:gd name="T71" fmla="*/ 2147483647 h 100"/>
                <a:gd name="T72" fmla="*/ 2147483647 w 54"/>
                <a:gd name="T73" fmla="*/ 2147483647 h 100"/>
                <a:gd name="T74" fmla="*/ 2147483647 w 54"/>
                <a:gd name="T75" fmla="*/ 2147483647 h 100"/>
                <a:gd name="T76" fmla="*/ 2147483647 w 54"/>
                <a:gd name="T77" fmla="*/ 2147483647 h 100"/>
                <a:gd name="T78" fmla="*/ 2147483647 w 54"/>
                <a:gd name="T79" fmla="*/ 2147483647 h 100"/>
                <a:gd name="T80" fmla="*/ 2147483647 w 54"/>
                <a:gd name="T81" fmla="*/ 2147483647 h 100"/>
                <a:gd name="T82" fmla="*/ 2147483647 w 54"/>
                <a:gd name="T83" fmla="*/ 2147483647 h 100"/>
                <a:gd name="T84" fmla="*/ 2147483647 w 54"/>
                <a:gd name="T85" fmla="*/ 2147483647 h 100"/>
                <a:gd name="T86" fmla="*/ 2147483647 w 54"/>
                <a:gd name="T87" fmla="*/ 2147483647 h 100"/>
                <a:gd name="T88" fmla="*/ 2147483647 w 54"/>
                <a:gd name="T89" fmla="*/ 2147483647 h 100"/>
                <a:gd name="T90" fmla="*/ 2147483647 w 54"/>
                <a:gd name="T91" fmla="*/ 2147483647 h 100"/>
                <a:gd name="T92" fmla="*/ 2147483647 w 54"/>
                <a:gd name="T93" fmla="*/ 2147483647 h 100"/>
                <a:gd name="T94" fmla="*/ 2147483647 w 54"/>
                <a:gd name="T95" fmla="*/ 2147483647 h 100"/>
                <a:gd name="T96" fmla="*/ 2147483647 w 54"/>
                <a:gd name="T97" fmla="*/ 2147483647 h 100"/>
                <a:gd name="T98" fmla="*/ 2147483647 w 54"/>
                <a:gd name="T99" fmla="*/ 2147483647 h 100"/>
                <a:gd name="T100" fmla="*/ 2147483647 w 54"/>
                <a:gd name="T101" fmla="*/ 2147483647 h 100"/>
                <a:gd name="T102" fmla="*/ 2147483647 w 54"/>
                <a:gd name="T103" fmla="*/ 2147483647 h 100"/>
                <a:gd name="T104" fmla="*/ 2147483647 w 54"/>
                <a:gd name="T105" fmla="*/ 0 h 100"/>
                <a:gd name="T106" fmla="*/ 2147483647 w 54"/>
                <a:gd name="T107" fmla="*/ 0 h 100"/>
                <a:gd name="T108" fmla="*/ 2147483647 w 54"/>
                <a:gd name="T109" fmla="*/ 0 h 100"/>
                <a:gd name="T110" fmla="*/ 2147483647 w 54"/>
                <a:gd name="T111" fmla="*/ 0 h 100"/>
                <a:gd name="T112" fmla="*/ 2147483647 w 54"/>
                <a:gd name="T113" fmla="*/ 2147483647 h 100"/>
                <a:gd name="T114" fmla="*/ 2147483647 w 54"/>
                <a:gd name="T115" fmla="*/ 2147483647 h 100"/>
                <a:gd name="T116" fmla="*/ 2147483647 w 54"/>
                <a:gd name="T117" fmla="*/ 2147483647 h 100"/>
                <a:gd name="T118" fmla="*/ 2147483647 w 54"/>
                <a:gd name="T119" fmla="*/ 2147483647 h 1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4"/>
                <a:gd name="T181" fmla="*/ 0 h 100"/>
                <a:gd name="T182" fmla="*/ 54 w 54"/>
                <a:gd name="T183" fmla="*/ 100 h 10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4" h="100">
                  <a:moveTo>
                    <a:pt x="24" y="12"/>
                  </a:moveTo>
                  <a:lnTo>
                    <a:pt x="24" y="12"/>
                  </a:lnTo>
                  <a:lnTo>
                    <a:pt x="8" y="44"/>
                  </a:lnTo>
                  <a:lnTo>
                    <a:pt x="2" y="58"/>
                  </a:lnTo>
                  <a:lnTo>
                    <a:pt x="2" y="66"/>
                  </a:lnTo>
                  <a:lnTo>
                    <a:pt x="0" y="72"/>
                  </a:lnTo>
                  <a:lnTo>
                    <a:pt x="2" y="80"/>
                  </a:lnTo>
                  <a:lnTo>
                    <a:pt x="4" y="88"/>
                  </a:lnTo>
                  <a:lnTo>
                    <a:pt x="8" y="94"/>
                  </a:lnTo>
                  <a:lnTo>
                    <a:pt x="14" y="98"/>
                  </a:lnTo>
                  <a:lnTo>
                    <a:pt x="20" y="100"/>
                  </a:lnTo>
                  <a:lnTo>
                    <a:pt x="28" y="100"/>
                  </a:lnTo>
                  <a:lnTo>
                    <a:pt x="34" y="96"/>
                  </a:lnTo>
                  <a:lnTo>
                    <a:pt x="36" y="92"/>
                  </a:lnTo>
                  <a:lnTo>
                    <a:pt x="34" y="92"/>
                  </a:lnTo>
                  <a:lnTo>
                    <a:pt x="32" y="90"/>
                  </a:lnTo>
                  <a:lnTo>
                    <a:pt x="26" y="86"/>
                  </a:lnTo>
                  <a:lnTo>
                    <a:pt x="22" y="82"/>
                  </a:lnTo>
                  <a:lnTo>
                    <a:pt x="18" y="78"/>
                  </a:lnTo>
                  <a:lnTo>
                    <a:pt x="16" y="72"/>
                  </a:lnTo>
                  <a:lnTo>
                    <a:pt x="16" y="66"/>
                  </a:lnTo>
                  <a:lnTo>
                    <a:pt x="16" y="56"/>
                  </a:lnTo>
                  <a:lnTo>
                    <a:pt x="20" y="46"/>
                  </a:lnTo>
                  <a:lnTo>
                    <a:pt x="20" y="50"/>
                  </a:lnTo>
                  <a:lnTo>
                    <a:pt x="24" y="60"/>
                  </a:lnTo>
                  <a:lnTo>
                    <a:pt x="28" y="64"/>
                  </a:lnTo>
                  <a:lnTo>
                    <a:pt x="32" y="68"/>
                  </a:lnTo>
                  <a:lnTo>
                    <a:pt x="38" y="72"/>
                  </a:lnTo>
                  <a:lnTo>
                    <a:pt x="46" y="72"/>
                  </a:lnTo>
                  <a:lnTo>
                    <a:pt x="50" y="68"/>
                  </a:lnTo>
                  <a:lnTo>
                    <a:pt x="54" y="66"/>
                  </a:lnTo>
                  <a:lnTo>
                    <a:pt x="54" y="64"/>
                  </a:lnTo>
                  <a:lnTo>
                    <a:pt x="52" y="62"/>
                  </a:lnTo>
                  <a:lnTo>
                    <a:pt x="38" y="50"/>
                  </a:lnTo>
                  <a:lnTo>
                    <a:pt x="32" y="42"/>
                  </a:lnTo>
                  <a:lnTo>
                    <a:pt x="32" y="38"/>
                  </a:lnTo>
                  <a:lnTo>
                    <a:pt x="32" y="32"/>
                  </a:lnTo>
                  <a:lnTo>
                    <a:pt x="36" y="24"/>
                  </a:lnTo>
                  <a:lnTo>
                    <a:pt x="40" y="16"/>
                  </a:lnTo>
                  <a:lnTo>
                    <a:pt x="46" y="12"/>
                  </a:lnTo>
                  <a:lnTo>
                    <a:pt x="52" y="12"/>
                  </a:lnTo>
                  <a:lnTo>
                    <a:pt x="54" y="6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CC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24" name="Freeform 36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5021263" y="5799138"/>
              <a:ext cx="60325" cy="50800"/>
            </a:xfrm>
            <a:custGeom>
              <a:avLst/>
              <a:gdLst>
                <a:gd name="T0" fmla="*/ 2147483647 w 38"/>
                <a:gd name="T1" fmla="*/ 2147483647 h 32"/>
                <a:gd name="T2" fmla="*/ 2147483647 w 38"/>
                <a:gd name="T3" fmla="*/ 2147483647 h 32"/>
                <a:gd name="T4" fmla="*/ 2147483647 w 38"/>
                <a:gd name="T5" fmla="*/ 2147483647 h 32"/>
                <a:gd name="T6" fmla="*/ 2147483647 w 38"/>
                <a:gd name="T7" fmla="*/ 2147483647 h 32"/>
                <a:gd name="T8" fmla="*/ 2147483647 w 38"/>
                <a:gd name="T9" fmla="*/ 2147483647 h 32"/>
                <a:gd name="T10" fmla="*/ 2147483647 w 38"/>
                <a:gd name="T11" fmla="*/ 2147483647 h 32"/>
                <a:gd name="T12" fmla="*/ 2147483647 w 38"/>
                <a:gd name="T13" fmla="*/ 2147483647 h 32"/>
                <a:gd name="T14" fmla="*/ 2147483647 w 38"/>
                <a:gd name="T15" fmla="*/ 2147483647 h 32"/>
                <a:gd name="T16" fmla="*/ 2147483647 w 38"/>
                <a:gd name="T17" fmla="*/ 2147483647 h 32"/>
                <a:gd name="T18" fmla="*/ 2147483647 w 38"/>
                <a:gd name="T19" fmla="*/ 2147483647 h 32"/>
                <a:gd name="T20" fmla="*/ 2147483647 w 38"/>
                <a:gd name="T21" fmla="*/ 2147483647 h 32"/>
                <a:gd name="T22" fmla="*/ 2147483647 w 38"/>
                <a:gd name="T23" fmla="*/ 2147483647 h 32"/>
                <a:gd name="T24" fmla="*/ 2147483647 w 38"/>
                <a:gd name="T25" fmla="*/ 2147483647 h 32"/>
                <a:gd name="T26" fmla="*/ 2147483647 w 38"/>
                <a:gd name="T27" fmla="*/ 2147483647 h 32"/>
                <a:gd name="T28" fmla="*/ 2147483647 w 38"/>
                <a:gd name="T29" fmla="*/ 2147483647 h 32"/>
                <a:gd name="T30" fmla="*/ 2147483647 w 38"/>
                <a:gd name="T31" fmla="*/ 2147483647 h 32"/>
                <a:gd name="T32" fmla="*/ 2147483647 w 38"/>
                <a:gd name="T33" fmla="*/ 2147483647 h 32"/>
                <a:gd name="T34" fmla="*/ 2147483647 w 38"/>
                <a:gd name="T35" fmla="*/ 0 h 32"/>
                <a:gd name="T36" fmla="*/ 2147483647 w 38"/>
                <a:gd name="T37" fmla="*/ 0 h 32"/>
                <a:gd name="T38" fmla="*/ 0 w 38"/>
                <a:gd name="T39" fmla="*/ 2147483647 h 32"/>
                <a:gd name="T40" fmla="*/ 2147483647 w 38"/>
                <a:gd name="T41" fmla="*/ 2147483647 h 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32"/>
                <a:gd name="T65" fmla="*/ 38 w 38"/>
                <a:gd name="T66" fmla="*/ 32 h 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32">
                  <a:moveTo>
                    <a:pt x="4" y="8"/>
                  </a:moveTo>
                  <a:lnTo>
                    <a:pt x="4" y="8"/>
                  </a:lnTo>
                  <a:lnTo>
                    <a:pt x="12" y="10"/>
                  </a:lnTo>
                  <a:lnTo>
                    <a:pt x="20" y="14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4" y="28"/>
                  </a:lnTo>
                  <a:lnTo>
                    <a:pt x="26" y="32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6" y="12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CC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25" name="Freeform 37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011738" y="5770563"/>
              <a:ext cx="101600" cy="41275"/>
            </a:xfrm>
            <a:custGeom>
              <a:avLst/>
              <a:gdLst>
                <a:gd name="T0" fmla="*/ 0 w 64"/>
                <a:gd name="T1" fmla="*/ 2147483647 h 26"/>
                <a:gd name="T2" fmla="*/ 0 w 64"/>
                <a:gd name="T3" fmla="*/ 2147483647 h 26"/>
                <a:gd name="T4" fmla="*/ 0 w 64"/>
                <a:gd name="T5" fmla="*/ 2147483647 h 26"/>
                <a:gd name="T6" fmla="*/ 2147483647 w 64"/>
                <a:gd name="T7" fmla="*/ 2147483647 h 26"/>
                <a:gd name="T8" fmla="*/ 2147483647 w 64"/>
                <a:gd name="T9" fmla="*/ 2147483647 h 26"/>
                <a:gd name="T10" fmla="*/ 2147483647 w 64"/>
                <a:gd name="T11" fmla="*/ 2147483647 h 26"/>
                <a:gd name="T12" fmla="*/ 2147483647 w 64"/>
                <a:gd name="T13" fmla="*/ 2147483647 h 26"/>
                <a:gd name="T14" fmla="*/ 2147483647 w 64"/>
                <a:gd name="T15" fmla="*/ 0 h 26"/>
                <a:gd name="T16" fmla="*/ 2147483647 w 64"/>
                <a:gd name="T17" fmla="*/ 2147483647 h 26"/>
                <a:gd name="T18" fmla="*/ 2147483647 w 64"/>
                <a:gd name="T19" fmla="*/ 2147483647 h 26"/>
                <a:gd name="T20" fmla="*/ 2147483647 w 64"/>
                <a:gd name="T21" fmla="*/ 2147483647 h 26"/>
                <a:gd name="T22" fmla="*/ 2147483647 w 64"/>
                <a:gd name="T23" fmla="*/ 2147483647 h 26"/>
                <a:gd name="T24" fmla="*/ 2147483647 w 64"/>
                <a:gd name="T25" fmla="*/ 2147483647 h 26"/>
                <a:gd name="T26" fmla="*/ 2147483647 w 64"/>
                <a:gd name="T27" fmla="*/ 2147483647 h 26"/>
                <a:gd name="T28" fmla="*/ 2147483647 w 64"/>
                <a:gd name="T29" fmla="*/ 2147483647 h 26"/>
                <a:gd name="T30" fmla="*/ 2147483647 w 64"/>
                <a:gd name="T31" fmla="*/ 2147483647 h 26"/>
                <a:gd name="T32" fmla="*/ 2147483647 w 64"/>
                <a:gd name="T33" fmla="*/ 2147483647 h 26"/>
                <a:gd name="T34" fmla="*/ 2147483647 w 64"/>
                <a:gd name="T35" fmla="*/ 2147483647 h 26"/>
                <a:gd name="T36" fmla="*/ 2147483647 w 64"/>
                <a:gd name="T37" fmla="*/ 2147483647 h 26"/>
                <a:gd name="T38" fmla="*/ 2147483647 w 64"/>
                <a:gd name="T39" fmla="*/ 2147483647 h 26"/>
                <a:gd name="T40" fmla="*/ 0 w 64"/>
                <a:gd name="T41" fmla="*/ 2147483647 h 26"/>
                <a:gd name="T42" fmla="*/ 0 w 64"/>
                <a:gd name="T43" fmla="*/ 2147483647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26"/>
                <a:gd name="T68" fmla="*/ 64 w 64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26">
                  <a:moveTo>
                    <a:pt x="0" y="22"/>
                  </a:moveTo>
                  <a:lnTo>
                    <a:pt x="0" y="22"/>
                  </a:lnTo>
                  <a:lnTo>
                    <a:pt x="6" y="18"/>
                  </a:lnTo>
                  <a:lnTo>
                    <a:pt x="22" y="12"/>
                  </a:lnTo>
                  <a:lnTo>
                    <a:pt x="54" y="2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4" y="6"/>
                  </a:lnTo>
                  <a:lnTo>
                    <a:pt x="60" y="10"/>
                  </a:lnTo>
                  <a:lnTo>
                    <a:pt x="52" y="14"/>
                  </a:lnTo>
                  <a:lnTo>
                    <a:pt x="36" y="20"/>
                  </a:lnTo>
                  <a:lnTo>
                    <a:pt x="28" y="22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CC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26" name="Freeform 38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5240338" y="5656263"/>
              <a:ext cx="63500" cy="69850"/>
            </a:xfrm>
            <a:custGeom>
              <a:avLst/>
              <a:gdLst>
                <a:gd name="T0" fmla="*/ 0 w 40"/>
                <a:gd name="T1" fmla="*/ 2147483647 h 44"/>
                <a:gd name="T2" fmla="*/ 0 w 40"/>
                <a:gd name="T3" fmla="*/ 2147483647 h 44"/>
                <a:gd name="T4" fmla="*/ 2147483647 w 40"/>
                <a:gd name="T5" fmla="*/ 2147483647 h 44"/>
                <a:gd name="T6" fmla="*/ 2147483647 w 40"/>
                <a:gd name="T7" fmla="*/ 2147483647 h 44"/>
                <a:gd name="T8" fmla="*/ 2147483647 w 40"/>
                <a:gd name="T9" fmla="*/ 2147483647 h 44"/>
                <a:gd name="T10" fmla="*/ 2147483647 w 40"/>
                <a:gd name="T11" fmla="*/ 2147483647 h 44"/>
                <a:gd name="T12" fmla="*/ 2147483647 w 40"/>
                <a:gd name="T13" fmla="*/ 2147483647 h 44"/>
                <a:gd name="T14" fmla="*/ 2147483647 w 40"/>
                <a:gd name="T15" fmla="*/ 2147483647 h 44"/>
                <a:gd name="T16" fmla="*/ 2147483647 w 40"/>
                <a:gd name="T17" fmla="*/ 2147483647 h 44"/>
                <a:gd name="T18" fmla="*/ 2147483647 w 40"/>
                <a:gd name="T19" fmla="*/ 2147483647 h 44"/>
                <a:gd name="T20" fmla="*/ 2147483647 w 40"/>
                <a:gd name="T21" fmla="*/ 2147483647 h 44"/>
                <a:gd name="T22" fmla="*/ 2147483647 w 40"/>
                <a:gd name="T23" fmla="*/ 0 h 44"/>
                <a:gd name="T24" fmla="*/ 2147483647 w 40"/>
                <a:gd name="T25" fmla="*/ 0 h 44"/>
                <a:gd name="T26" fmla="*/ 2147483647 w 40"/>
                <a:gd name="T27" fmla="*/ 2147483647 h 44"/>
                <a:gd name="T28" fmla="*/ 2147483647 w 40"/>
                <a:gd name="T29" fmla="*/ 2147483647 h 44"/>
                <a:gd name="T30" fmla="*/ 2147483647 w 40"/>
                <a:gd name="T31" fmla="*/ 2147483647 h 44"/>
                <a:gd name="T32" fmla="*/ 2147483647 w 40"/>
                <a:gd name="T33" fmla="*/ 2147483647 h 44"/>
                <a:gd name="T34" fmla="*/ 2147483647 w 40"/>
                <a:gd name="T35" fmla="*/ 2147483647 h 44"/>
                <a:gd name="T36" fmla="*/ 2147483647 w 40"/>
                <a:gd name="T37" fmla="*/ 2147483647 h 44"/>
                <a:gd name="T38" fmla="*/ 0 w 40"/>
                <a:gd name="T39" fmla="*/ 2147483647 h 44"/>
                <a:gd name="T40" fmla="*/ 0 w 40"/>
                <a:gd name="T41" fmla="*/ 2147483647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44"/>
                <a:gd name="T65" fmla="*/ 40 w 40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44">
                  <a:moveTo>
                    <a:pt x="0" y="34"/>
                  </a:moveTo>
                  <a:lnTo>
                    <a:pt x="0" y="34"/>
                  </a:lnTo>
                  <a:lnTo>
                    <a:pt x="10" y="40"/>
                  </a:lnTo>
                  <a:lnTo>
                    <a:pt x="20" y="42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6" y="42"/>
                  </a:lnTo>
                  <a:lnTo>
                    <a:pt x="38" y="40"/>
                  </a:lnTo>
                  <a:lnTo>
                    <a:pt x="40" y="36"/>
                  </a:lnTo>
                  <a:lnTo>
                    <a:pt x="38" y="30"/>
                  </a:lnTo>
                  <a:lnTo>
                    <a:pt x="34" y="22"/>
                  </a:lnTo>
                  <a:lnTo>
                    <a:pt x="22" y="0"/>
                  </a:lnTo>
                  <a:lnTo>
                    <a:pt x="24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6" y="26"/>
                  </a:lnTo>
                  <a:lnTo>
                    <a:pt x="22" y="32"/>
                  </a:lnTo>
                  <a:lnTo>
                    <a:pt x="12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27" name="Freeform 39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5211763" y="5595938"/>
              <a:ext cx="63500" cy="69850"/>
            </a:xfrm>
            <a:custGeom>
              <a:avLst/>
              <a:gdLst>
                <a:gd name="T0" fmla="*/ 0 w 40"/>
                <a:gd name="T1" fmla="*/ 2147483647 h 44"/>
                <a:gd name="T2" fmla="*/ 0 w 40"/>
                <a:gd name="T3" fmla="*/ 2147483647 h 44"/>
                <a:gd name="T4" fmla="*/ 2147483647 w 40"/>
                <a:gd name="T5" fmla="*/ 2147483647 h 44"/>
                <a:gd name="T6" fmla="*/ 2147483647 w 40"/>
                <a:gd name="T7" fmla="*/ 2147483647 h 44"/>
                <a:gd name="T8" fmla="*/ 2147483647 w 40"/>
                <a:gd name="T9" fmla="*/ 2147483647 h 44"/>
                <a:gd name="T10" fmla="*/ 2147483647 w 40"/>
                <a:gd name="T11" fmla="*/ 2147483647 h 44"/>
                <a:gd name="T12" fmla="*/ 2147483647 w 40"/>
                <a:gd name="T13" fmla="*/ 2147483647 h 44"/>
                <a:gd name="T14" fmla="*/ 2147483647 w 40"/>
                <a:gd name="T15" fmla="*/ 2147483647 h 44"/>
                <a:gd name="T16" fmla="*/ 2147483647 w 40"/>
                <a:gd name="T17" fmla="*/ 2147483647 h 44"/>
                <a:gd name="T18" fmla="*/ 2147483647 w 40"/>
                <a:gd name="T19" fmla="*/ 2147483647 h 44"/>
                <a:gd name="T20" fmla="*/ 2147483647 w 40"/>
                <a:gd name="T21" fmla="*/ 2147483647 h 44"/>
                <a:gd name="T22" fmla="*/ 2147483647 w 40"/>
                <a:gd name="T23" fmla="*/ 0 h 44"/>
                <a:gd name="T24" fmla="*/ 2147483647 w 40"/>
                <a:gd name="T25" fmla="*/ 0 h 44"/>
                <a:gd name="T26" fmla="*/ 2147483647 w 40"/>
                <a:gd name="T27" fmla="*/ 2147483647 h 44"/>
                <a:gd name="T28" fmla="*/ 2147483647 w 40"/>
                <a:gd name="T29" fmla="*/ 2147483647 h 44"/>
                <a:gd name="T30" fmla="*/ 2147483647 w 40"/>
                <a:gd name="T31" fmla="*/ 2147483647 h 44"/>
                <a:gd name="T32" fmla="*/ 2147483647 w 40"/>
                <a:gd name="T33" fmla="*/ 2147483647 h 44"/>
                <a:gd name="T34" fmla="*/ 2147483647 w 40"/>
                <a:gd name="T35" fmla="*/ 2147483647 h 44"/>
                <a:gd name="T36" fmla="*/ 2147483647 w 40"/>
                <a:gd name="T37" fmla="*/ 2147483647 h 44"/>
                <a:gd name="T38" fmla="*/ 0 w 40"/>
                <a:gd name="T39" fmla="*/ 2147483647 h 44"/>
                <a:gd name="T40" fmla="*/ 0 w 40"/>
                <a:gd name="T41" fmla="*/ 2147483647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44"/>
                <a:gd name="T65" fmla="*/ 40 w 40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44">
                  <a:moveTo>
                    <a:pt x="0" y="34"/>
                  </a:moveTo>
                  <a:lnTo>
                    <a:pt x="0" y="34"/>
                  </a:lnTo>
                  <a:lnTo>
                    <a:pt x="10" y="40"/>
                  </a:lnTo>
                  <a:lnTo>
                    <a:pt x="20" y="44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6" y="42"/>
                  </a:lnTo>
                  <a:lnTo>
                    <a:pt x="38" y="40"/>
                  </a:lnTo>
                  <a:lnTo>
                    <a:pt x="40" y="36"/>
                  </a:lnTo>
                  <a:lnTo>
                    <a:pt x="38" y="30"/>
                  </a:lnTo>
                  <a:lnTo>
                    <a:pt x="36" y="22"/>
                  </a:lnTo>
                  <a:lnTo>
                    <a:pt x="22" y="0"/>
                  </a:lnTo>
                  <a:lnTo>
                    <a:pt x="24" y="6"/>
                  </a:lnTo>
                  <a:lnTo>
                    <a:pt x="26" y="12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2" y="32"/>
                  </a:lnTo>
                  <a:lnTo>
                    <a:pt x="14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28" name="Freeform 40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5135563" y="5595938"/>
              <a:ext cx="63500" cy="69850"/>
            </a:xfrm>
            <a:custGeom>
              <a:avLst/>
              <a:gdLst>
                <a:gd name="T0" fmla="*/ 0 w 40"/>
                <a:gd name="T1" fmla="*/ 2147483647 h 44"/>
                <a:gd name="T2" fmla="*/ 0 w 40"/>
                <a:gd name="T3" fmla="*/ 2147483647 h 44"/>
                <a:gd name="T4" fmla="*/ 2147483647 w 40"/>
                <a:gd name="T5" fmla="*/ 2147483647 h 44"/>
                <a:gd name="T6" fmla="*/ 2147483647 w 40"/>
                <a:gd name="T7" fmla="*/ 2147483647 h 44"/>
                <a:gd name="T8" fmla="*/ 2147483647 w 40"/>
                <a:gd name="T9" fmla="*/ 2147483647 h 44"/>
                <a:gd name="T10" fmla="*/ 2147483647 w 40"/>
                <a:gd name="T11" fmla="*/ 2147483647 h 44"/>
                <a:gd name="T12" fmla="*/ 2147483647 w 40"/>
                <a:gd name="T13" fmla="*/ 2147483647 h 44"/>
                <a:gd name="T14" fmla="*/ 2147483647 w 40"/>
                <a:gd name="T15" fmla="*/ 2147483647 h 44"/>
                <a:gd name="T16" fmla="*/ 2147483647 w 40"/>
                <a:gd name="T17" fmla="*/ 2147483647 h 44"/>
                <a:gd name="T18" fmla="*/ 2147483647 w 40"/>
                <a:gd name="T19" fmla="*/ 2147483647 h 44"/>
                <a:gd name="T20" fmla="*/ 2147483647 w 40"/>
                <a:gd name="T21" fmla="*/ 2147483647 h 44"/>
                <a:gd name="T22" fmla="*/ 2147483647 w 40"/>
                <a:gd name="T23" fmla="*/ 0 h 44"/>
                <a:gd name="T24" fmla="*/ 2147483647 w 40"/>
                <a:gd name="T25" fmla="*/ 0 h 44"/>
                <a:gd name="T26" fmla="*/ 2147483647 w 40"/>
                <a:gd name="T27" fmla="*/ 2147483647 h 44"/>
                <a:gd name="T28" fmla="*/ 2147483647 w 40"/>
                <a:gd name="T29" fmla="*/ 2147483647 h 44"/>
                <a:gd name="T30" fmla="*/ 2147483647 w 40"/>
                <a:gd name="T31" fmla="*/ 2147483647 h 44"/>
                <a:gd name="T32" fmla="*/ 2147483647 w 40"/>
                <a:gd name="T33" fmla="*/ 2147483647 h 44"/>
                <a:gd name="T34" fmla="*/ 2147483647 w 40"/>
                <a:gd name="T35" fmla="*/ 2147483647 h 44"/>
                <a:gd name="T36" fmla="*/ 2147483647 w 40"/>
                <a:gd name="T37" fmla="*/ 2147483647 h 44"/>
                <a:gd name="T38" fmla="*/ 0 w 40"/>
                <a:gd name="T39" fmla="*/ 2147483647 h 44"/>
                <a:gd name="T40" fmla="*/ 0 w 40"/>
                <a:gd name="T41" fmla="*/ 2147483647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44"/>
                <a:gd name="T65" fmla="*/ 40 w 40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44">
                  <a:moveTo>
                    <a:pt x="0" y="34"/>
                  </a:moveTo>
                  <a:lnTo>
                    <a:pt x="0" y="34"/>
                  </a:lnTo>
                  <a:lnTo>
                    <a:pt x="10" y="40"/>
                  </a:lnTo>
                  <a:lnTo>
                    <a:pt x="20" y="44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6"/>
                  </a:lnTo>
                  <a:lnTo>
                    <a:pt x="40" y="30"/>
                  </a:lnTo>
                  <a:lnTo>
                    <a:pt x="36" y="22"/>
                  </a:lnTo>
                  <a:lnTo>
                    <a:pt x="22" y="0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2" y="32"/>
                  </a:lnTo>
                  <a:lnTo>
                    <a:pt x="14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29" name="Freeform 41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5160963" y="5522913"/>
              <a:ext cx="63500" cy="73025"/>
            </a:xfrm>
            <a:custGeom>
              <a:avLst/>
              <a:gdLst>
                <a:gd name="T0" fmla="*/ 0 w 40"/>
                <a:gd name="T1" fmla="*/ 2147483647 h 46"/>
                <a:gd name="T2" fmla="*/ 0 w 40"/>
                <a:gd name="T3" fmla="*/ 2147483647 h 46"/>
                <a:gd name="T4" fmla="*/ 2147483647 w 40"/>
                <a:gd name="T5" fmla="*/ 2147483647 h 46"/>
                <a:gd name="T6" fmla="*/ 2147483647 w 40"/>
                <a:gd name="T7" fmla="*/ 2147483647 h 46"/>
                <a:gd name="T8" fmla="*/ 2147483647 w 40"/>
                <a:gd name="T9" fmla="*/ 2147483647 h 46"/>
                <a:gd name="T10" fmla="*/ 2147483647 w 40"/>
                <a:gd name="T11" fmla="*/ 2147483647 h 46"/>
                <a:gd name="T12" fmla="*/ 2147483647 w 40"/>
                <a:gd name="T13" fmla="*/ 2147483647 h 46"/>
                <a:gd name="T14" fmla="*/ 2147483647 w 40"/>
                <a:gd name="T15" fmla="*/ 2147483647 h 46"/>
                <a:gd name="T16" fmla="*/ 2147483647 w 40"/>
                <a:gd name="T17" fmla="*/ 2147483647 h 46"/>
                <a:gd name="T18" fmla="*/ 2147483647 w 40"/>
                <a:gd name="T19" fmla="*/ 2147483647 h 46"/>
                <a:gd name="T20" fmla="*/ 2147483647 w 40"/>
                <a:gd name="T21" fmla="*/ 2147483647 h 46"/>
                <a:gd name="T22" fmla="*/ 2147483647 w 40"/>
                <a:gd name="T23" fmla="*/ 0 h 46"/>
                <a:gd name="T24" fmla="*/ 2147483647 w 40"/>
                <a:gd name="T25" fmla="*/ 0 h 46"/>
                <a:gd name="T26" fmla="*/ 2147483647 w 40"/>
                <a:gd name="T27" fmla="*/ 2147483647 h 46"/>
                <a:gd name="T28" fmla="*/ 2147483647 w 40"/>
                <a:gd name="T29" fmla="*/ 2147483647 h 46"/>
                <a:gd name="T30" fmla="*/ 2147483647 w 40"/>
                <a:gd name="T31" fmla="*/ 2147483647 h 46"/>
                <a:gd name="T32" fmla="*/ 2147483647 w 40"/>
                <a:gd name="T33" fmla="*/ 2147483647 h 46"/>
                <a:gd name="T34" fmla="*/ 2147483647 w 40"/>
                <a:gd name="T35" fmla="*/ 2147483647 h 46"/>
                <a:gd name="T36" fmla="*/ 2147483647 w 40"/>
                <a:gd name="T37" fmla="*/ 2147483647 h 46"/>
                <a:gd name="T38" fmla="*/ 0 w 40"/>
                <a:gd name="T39" fmla="*/ 2147483647 h 46"/>
                <a:gd name="T40" fmla="*/ 0 w 40"/>
                <a:gd name="T41" fmla="*/ 2147483647 h 4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46"/>
                <a:gd name="T65" fmla="*/ 40 w 40"/>
                <a:gd name="T66" fmla="*/ 46 h 4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46">
                  <a:moveTo>
                    <a:pt x="0" y="36"/>
                  </a:moveTo>
                  <a:lnTo>
                    <a:pt x="0" y="36"/>
                  </a:lnTo>
                  <a:lnTo>
                    <a:pt x="10" y="40"/>
                  </a:lnTo>
                  <a:lnTo>
                    <a:pt x="20" y="44"/>
                  </a:lnTo>
                  <a:lnTo>
                    <a:pt x="30" y="46"/>
                  </a:lnTo>
                  <a:lnTo>
                    <a:pt x="34" y="46"/>
                  </a:lnTo>
                  <a:lnTo>
                    <a:pt x="36" y="44"/>
                  </a:lnTo>
                  <a:lnTo>
                    <a:pt x="38" y="42"/>
                  </a:lnTo>
                  <a:lnTo>
                    <a:pt x="40" y="38"/>
                  </a:lnTo>
                  <a:lnTo>
                    <a:pt x="38" y="32"/>
                  </a:lnTo>
                  <a:lnTo>
                    <a:pt x="34" y="24"/>
                  </a:lnTo>
                  <a:lnTo>
                    <a:pt x="22" y="0"/>
                  </a:lnTo>
                  <a:lnTo>
                    <a:pt x="24" y="8"/>
                  </a:lnTo>
                  <a:lnTo>
                    <a:pt x="26" y="14"/>
                  </a:lnTo>
                  <a:lnTo>
                    <a:pt x="28" y="20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2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30" name="Freeform 42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5081588" y="5507038"/>
              <a:ext cx="63500" cy="73025"/>
            </a:xfrm>
            <a:custGeom>
              <a:avLst/>
              <a:gdLst>
                <a:gd name="T0" fmla="*/ 0 w 40"/>
                <a:gd name="T1" fmla="*/ 2147483647 h 46"/>
                <a:gd name="T2" fmla="*/ 0 w 40"/>
                <a:gd name="T3" fmla="*/ 2147483647 h 46"/>
                <a:gd name="T4" fmla="*/ 2147483647 w 40"/>
                <a:gd name="T5" fmla="*/ 2147483647 h 46"/>
                <a:gd name="T6" fmla="*/ 2147483647 w 40"/>
                <a:gd name="T7" fmla="*/ 2147483647 h 46"/>
                <a:gd name="T8" fmla="*/ 2147483647 w 40"/>
                <a:gd name="T9" fmla="*/ 2147483647 h 46"/>
                <a:gd name="T10" fmla="*/ 2147483647 w 40"/>
                <a:gd name="T11" fmla="*/ 2147483647 h 46"/>
                <a:gd name="T12" fmla="*/ 2147483647 w 40"/>
                <a:gd name="T13" fmla="*/ 2147483647 h 46"/>
                <a:gd name="T14" fmla="*/ 2147483647 w 40"/>
                <a:gd name="T15" fmla="*/ 2147483647 h 46"/>
                <a:gd name="T16" fmla="*/ 2147483647 w 40"/>
                <a:gd name="T17" fmla="*/ 2147483647 h 46"/>
                <a:gd name="T18" fmla="*/ 2147483647 w 40"/>
                <a:gd name="T19" fmla="*/ 2147483647 h 46"/>
                <a:gd name="T20" fmla="*/ 2147483647 w 40"/>
                <a:gd name="T21" fmla="*/ 2147483647 h 46"/>
                <a:gd name="T22" fmla="*/ 2147483647 w 40"/>
                <a:gd name="T23" fmla="*/ 0 h 46"/>
                <a:gd name="T24" fmla="*/ 2147483647 w 40"/>
                <a:gd name="T25" fmla="*/ 0 h 46"/>
                <a:gd name="T26" fmla="*/ 2147483647 w 40"/>
                <a:gd name="T27" fmla="*/ 2147483647 h 46"/>
                <a:gd name="T28" fmla="*/ 2147483647 w 40"/>
                <a:gd name="T29" fmla="*/ 2147483647 h 46"/>
                <a:gd name="T30" fmla="*/ 2147483647 w 40"/>
                <a:gd name="T31" fmla="*/ 2147483647 h 46"/>
                <a:gd name="T32" fmla="*/ 2147483647 w 40"/>
                <a:gd name="T33" fmla="*/ 2147483647 h 46"/>
                <a:gd name="T34" fmla="*/ 2147483647 w 40"/>
                <a:gd name="T35" fmla="*/ 2147483647 h 46"/>
                <a:gd name="T36" fmla="*/ 2147483647 w 40"/>
                <a:gd name="T37" fmla="*/ 2147483647 h 46"/>
                <a:gd name="T38" fmla="*/ 0 w 40"/>
                <a:gd name="T39" fmla="*/ 2147483647 h 46"/>
                <a:gd name="T40" fmla="*/ 0 w 40"/>
                <a:gd name="T41" fmla="*/ 2147483647 h 4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46"/>
                <a:gd name="T65" fmla="*/ 40 w 40"/>
                <a:gd name="T66" fmla="*/ 46 h 4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46">
                  <a:moveTo>
                    <a:pt x="0" y="36"/>
                  </a:moveTo>
                  <a:lnTo>
                    <a:pt x="0" y="36"/>
                  </a:lnTo>
                  <a:lnTo>
                    <a:pt x="10" y="40"/>
                  </a:lnTo>
                  <a:lnTo>
                    <a:pt x="20" y="44"/>
                  </a:lnTo>
                  <a:lnTo>
                    <a:pt x="30" y="46"/>
                  </a:lnTo>
                  <a:lnTo>
                    <a:pt x="34" y="46"/>
                  </a:lnTo>
                  <a:lnTo>
                    <a:pt x="36" y="44"/>
                  </a:lnTo>
                  <a:lnTo>
                    <a:pt x="38" y="42"/>
                  </a:lnTo>
                  <a:lnTo>
                    <a:pt x="40" y="38"/>
                  </a:lnTo>
                  <a:lnTo>
                    <a:pt x="38" y="32"/>
                  </a:lnTo>
                  <a:lnTo>
                    <a:pt x="34" y="24"/>
                  </a:lnTo>
                  <a:lnTo>
                    <a:pt x="22" y="0"/>
                  </a:lnTo>
                  <a:lnTo>
                    <a:pt x="24" y="8"/>
                  </a:lnTo>
                  <a:lnTo>
                    <a:pt x="26" y="14"/>
                  </a:lnTo>
                  <a:lnTo>
                    <a:pt x="28" y="20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2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31" name="Freeform 43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5294313" y="5659438"/>
              <a:ext cx="63500" cy="69850"/>
            </a:xfrm>
            <a:custGeom>
              <a:avLst/>
              <a:gdLst>
                <a:gd name="T0" fmla="*/ 0 w 40"/>
                <a:gd name="T1" fmla="*/ 2147483647 h 44"/>
                <a:gd name="T2" fmla="*/ 0 w 40"/>
                <a:gd name="T3" fmla="*/ 2147483647 h 44"/>
                <a:gd name="T4" fmla="*/ 2147483647 w 40"/>
                <a:gd name="T5" fmla="*/ 2147483647 h 44"/>
                <a:gd name="T6" fmla="*/ 2147483647 w 40"/>
                <a:gd name="T7" fmla="*/ 2147483647 h 44"/>
                <a:gd name="T8" fmla="*/ 2147483647 w 40"/>
                <a:gd name="T9" fmla="*/ 2147483647 h 44"/>
                <a:gd name="T10" fmla="*/ 2147483647 w 40"/>
                <a:gd name="T11" fmla="*/ 2147483647 h 44"/>
                <a:gd name="T12" fmla="*/ 2147483647 w 40"/>
                <a:gd name="T13" fmla="*/ 2147483647 h 44"/>
                <a:gd name="T14" fmla="*/ 2147483647 w 40"/>
                <a:gd name="T15" fmla="*/ 2147483647 h 44"/>
                <a:gd name="T16" fmla="*/ 2147483647 w 40"/>
                <a:gd name="T17" fmla="*/ 2147483647 h 44"/>
                <a:gd name="T18" fmla="*/ 2147483647 w 40"/>
                <a:gd name="T19" fmla="*/ 2147483647 h 44"/>
                <a:gd name="T20" fmla="*/ 2147483647 w 40"/>
                <a:gd name="T21" fmla="*/ 2147483647 h 44"/>
                <a:gd name="T22" fmla="*/ 2147483647 w 40"/>
                <a:gd name="T23" fmla="*/ 0 h 44"/>
                <a:gd name="T24" fmla="*/ 2147483647 w 40"/>
                <a:gd name="T25" fmla="*/ 0 h 44"/>
                <a:gd name="T26" fmla="*/ 2147483647 w 40"/>
                <a:gd name="T27" fmla="*/ 2147483647 h 44"/>
                <a:gd name="T28" fmla="*/ 2147483647 w 40"/>
                <a:gd name="T29" fmla="*/ 2147483647 h 44"/>
                <a:gd name="T30" fmla="*/ 2147483647 w 40"/>
                <a:gd name="T31" fmla="*/ 2147483647 h 44"/>
                <a:gd name="T32" fmla="*/ 2147483647 w 40"/>
                <a:gd name="T33" fmla="*/ 2147483647 h 44"/>
                <a:gd name="T34" fmla="*/ 2147483647 w 40"/>
                <a:gd name="T35" fmla="*/ 2147483647 h 44"/>
                <a:gd name="T36" fmla="*/ 2147483647 w 40"/>
                <a:gd name="T37" fmla="*/ 2147483647 h 44"/>
                <a:gd name="T38" fmla="*/ 0 w 40"/>
                <a:gd name="T39" fmla="*/ 2147483647 h 44"/>
                <a:gd name="T40" fmla="*/ 0 w 40"/>
                <a:gd name="T41" fmla="*/ 2147483647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44"/>
                <a:gd name="T65" fmla="*/ 40 w 40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44">
                  <a:moveTo>
                    <a:pt x="0" y="36"/>
                  </a:moveTo>
                  <a:lnTo>
                    <a:pt x="0" y="36"/>
                  </a:lnTo>
                  <a:lnTo>
                    <a:pt x="10" y="40"/>
                  </a:lnTo>
                  <a:lnTo>
                    <a:pt x="20" y="44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6"/>
                  </a:lnTo>
                  <a:lnTo>
                    <a:pt x="40" y="30"/>
                  </a:lnTo>
                  <a:lnTo>
                    <a:pt x="36" y="22"/>
                  </a:lnTo>
                  <a:lnTo>
                    <a:pt x="22" y="0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2" y="32"/>
                  </a:lnTo>
                  <a:lnTo>
                    <a:pt x="14" y="3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32" name="Freeform 44"/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5319713" y="5611813"/>
              <a:ext cx="393700" cy="304800"/>
            </a:xfrm>
            <a:custGeom>
              <a:avLst/>
              <a:gdLst>
                <a:gd name="T0" fmla="*/ 0 w 248"/>
                <a:gd name="T1" fmla="*/ 0 h 192"/>
                <a:gd name="T2" fmla="*/ 0 w 248"/>
                <a:gd name="T3" fmla="*/ 0 h 192"/>
                <a:gd name="T4" fmla="*/ 2147483647 w 248"/>
                <a:gd name="T5" fmla="*/ 2147483647 h 192"/>
                <a:gd name="T6" fmla="*/ 2147483647 w 248"/>
                <a:gd name="T7" fmla="*/ 2147483647 h 192"/>
                <a:gd name="T8" fmla="*/ 2147483647 w 248"/>
                <a:gd name="T9" fmla="*/ 2147483647 h 192"/>
                <a:gd name="T10" fmla="*/ 2147483647 w 248"/>
                <a:gd name="T11" fmla="*/ 2147483647 h 192"/>
                <a:gd name="T12" fmla="*/ 2147483647 w 248"/>
                <a:gd name="T13" fmla="*/ 2147483647 h 192"/>
                <a:gd name="T14" fmla="*/ 2147483647 w 248"/>
                <a:gd name="T15" fmla="*/ 2147483647 h 192"/>
                <a:gd name="T16" fmla="*/ 2147483647 w 248"/>
                <a:gd name="T17" fmla="*/ 2147483647 h 192"/>
                <a:gd name="T18" fmla="*/ 2147483647 w 248"/>
                <a:gd name="T19" fmla="*/ 2147483647 h 192"/>
                <a:gd name="T20" fmla="*/ 2147483647 w 248"/>
                <a:gd name="T21" fmla="*/ 2147483647 h 192"/>
                <a:gd name="T22" fmla="*/ 2147483647 w 248"/>
                <a:gd name="T23" fmla="*/ 2147483647 h 192"/>
                <a:gd name="T24" fmla="*/ 2147483647 w 248"/>
                <a:gd name="T25" fmla="*/ 2147483647 h 192"/>
                <a:gd name="T26" fmla="*/ 2147483647 w 248"/>
                <a:gd name="T27" fmla="*/ 2147483647 h 192"/>
                <a:gd name="T28" fmla="*/ 2147483647 w 248"/>
                <a:gd name="T29" fmla="*/ 2147483647 h 192"/>
                <a:gd name="T30" fmla="*/ 2147483647 w 248"/>
                <a:gd name="T31" fmla="*/ 2147483647 h 192"/>
                <a:gd name="T32" fmla="*/ 2147483647 w 248"/>
                <a:gd name="T33" fmla="*/ 2147483647 h 192"/>
                <a:gd name="T34" fmla="*/ 2147483647 w 248"/>
                <a:gd name="T35" fmla="*/ 2147483647 h 192"/>
                <a:gd name="T36" fmla="*/ 2147483647 w 248"/>
                <a:gd name="T37" fmla="*/ 2147483647 h 192"/>
                <a:gd name="T38" fmla="*/ 2147483647 w 248"/>
                <a:gd name="T39" fmla="*/ 2147483647 h 192"/>
                <a:gd name="T40" fmla="*/ 2147483647 w 248"/>
                <a:gd name="T41" fmla="*/ 2147483647 h 192"/>
                <a:gd name="T42" fmla="*/ 0 w 248"/>
                <a:gd name="T43" fmla="*/ 0 h 192"/>
                <a:gd name="T44" fmla="*/ 0 w 248"/>
                <a:gd name="T45" fmla="*/ 0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8"/>
                <a:gd name="T70" fmla="*/ 0 h 192"/>
                <a:gd name="T71" fmla="*/ 248 w 248"/>
                <a:gd name="T72" fmla="*/ 192 h 1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8" h="192">
                  <a:moveTo>
                    <a:pt x="0" y="0"/>
                  </a:moveTo>
                  <a:lnTo>
                    <a:pt x="0" y="0"/>
                  </a:lnTo>
                  <a:lnTo>
                    <a:pt x="26" y="36"/>
                  </a:lnTo>
                  <a:lnTo>
                    <a:pt x="54" y="70"/>
                  </a:lnTo>
                  <a:lnTo>
                    <a:pt x="90" y="110"/>
                  </a:lnTo>
                  <a:lnTo>
                    <a:pt x="110" y="128"/>
                  </a:lnTo>
                  <a:lnTo>
                    <a:pt x="130" y="146"/>
                  </a:lnTo>
                  <a:lnTo>
                    <a:pt x="150" y="162"/>
                  </a:lnTo>
                  <a:lnTo>
                    <a:pt x="170" y="176"/>
                  </a:lnTo>
                  <a:lnTo>
                    <a:pt x="192" y="186"/>
                  </a:lnTo>
                  <a:lnTo>
                    <a:pt x="212" y="192"/>
                  </a:lnTo>
                  <a:lnTo>
                    <a:pt x="222" y="192"/>
                  </a:lnTo>
                  <a:lnTo>
                    <a:pt x="230" y="192"/>
                  </a:lnTo>
                  <a:lnTo>
                    <a:pt x="240" y="190"/>
                  </a:lnTo>
                  <a:lnTo>
                    <a:pt x="248" y="188"/>
                  </a:lnTo>
                  <a:lnTo>
                    <a:pt x="224" y="174"/>
                  </a:lnTo>
                  <a:lnTo>
                    <a:pt x="162" y="134"/>
                  </a:lnTo>
                  <a:lnTo>
                    <a:pt x="124" y="106"/>
                  </a:lnTo>
                  <a:lnTo>
                    <a:pt x="82" y="74"/>
                  </a:lnTo>
                  <a:lnTo>
                    <a:pt x="4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33" name="Freeform 45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4611688" y="5773738"/>
              <a:ext cx="806450" cy="333375"/>
            </a:xfrm>
            <a:custGeom>
              <a:avLst/>
              <a:gdLst>
                <a:gd name="T0" fmla="*/ 2147483647 w 508"/>
                <a:gd name="T1" fmla="*/ 2147483647 h 210"/>
                <a:gd name="T2" fmla="*/ 2147483647 w 508"/>
                <a:gd name="T3" fmla="*/ 2147483647 h 210"/>
                <a:gd name="T4" fmla="*/ 2147483647 w 508"/>
                <a:gd name="T5" fmla="*/ 2147483647 h 210"/>
                <a:gd name="T6" fmla="*/ 2147483647 w 508"/>
                <a:gd name="T7" fmla="*/ 2147483647 h 210"/>
                <a:gd name="T8" fmla="*/ 2147483647 w 508"/>
                <a:gd name="T9" fmla="*/ 2147483647 h 210"/>
                <a:gd name="T10" fmla="*/ 2147483647 w 508"/>
                <a:gd name="T11" fmla="*/ 2147483647 h 210"/>
                <a:gd name="T12" fmla="*/ 2147483647 w 508"/>
                <a:gd name="T13" fmla="*/ 2147483647 h 210"/>
                <a:gd name="T14" fmla="*/ 2147483647 w 508"/>
                <a:gd name="T15" fmla="*/ 2147483647 h 210"/>
                <a:gd name="T16" fmla="*/ 2147483647 w 508"/>
                <a:gd name="T17" fmla="*/ 2147483647 h 210"/>
                <a:gd name="T18" fmla="*/ 2147483647 w 508"/>
                <a:gd name="T19" fmla="*/ 2147483647 h 210"/>
                <a:gd name="T20" fmla="*/ 0 w 508"/>
                <a:gd name="T21" fmla="*/ 2147483647 h 210"/>
                <a:gd name="T22" fmla="*/ 2147483647 w 508"/>
                <a:gd name="T23" fmla="*/ 0 h 210"/>
                <a:gd name="T24" fmla="*/ 2147483647 w 508"/>
                <a:gd name="T25" fmla="*/ 2147483647 h 210"/>
                <a:gd name="T26" fmla="*/ 2147483647 w 508"/>
                <a:gd name="T27" fmla="*/ 2147483647 h 210"/>
                <a:gd name="T28" fmla="*/ 2147483647 w 508"/>
                <a:gd name="T29" fmla="*/ 2147483647 h 210"/>
                <a:gd name="T30" fmla="*/ 2147483647 w 508"/>
                <a:gd name="T31" fmla="*/ 2147483647 h 210"/>
                <a:gd name="T32" fmla="*/ 2147483647 w 508"/>
                <a:gd name="T33" fmla="*/ 2147483647 h 210"/>
                <a:gd name="T34" fmla="*/ 2147483647 w 508"/>
                <a:gd name="T35" fmla="*/ 2147483647 h 210"/>
                <a:gd name="T36" fmla="*/ 2147483647 w 508"/>
                <a:gd name="T37" fmla="*/ 2147483647 h 210"/>
                <a:gd name="T38" fmla="*/ 2147483647 w 508"/>
                <a:gd name="T39" fmla="*/ 2147483647 h 210"/>
                <a:gd name="T40" fmla="*/ 2147483647 w 508"/>
                <a:gd name="T41" fmla="*/ 2147483647 h 210"/>
                <a:gd name="T42" fmla="*/ 2147483647 w 508"/>
                <a:gd name="T43" fmla="*/ 2147483647 h 210"/>
                <a:gd name="T44" fmla="*/ 2147483647 w 508"/>
                <a:gd name="T45" fmla="*/ 2147483647 h 210"/>
                <a:gd name="T46" fmla="*/ 2147483647 w 508"/>
                <a:gd name="T47" fmla="*/ 2147483647 h 210"/>
                <a:gd name="T48" fmla="*/ 2147483647 w 508"/>
                <a:gd name="T49" fmla="*/ 2147483647 h 210"/>
                <a:gd name="T50" fmla="*/ 2147483647 w 508"/>
                <a:gd name="T51" fmla="*/ 2147483647 h 210"/>
                <a:gd name="T52" fmla="*/ 2147483647 w 508"/>
                <a:gd name="T53" fmla="*/ 2147483647 h 210"/>
                <a:gd name="T54" fmla="*/ 2147483647 w 508"/>
                <a:gd name="T55" fmla="*/ 2147483647 h 210"/>
                <a:gd name="T56" fmla="*/ 2147483647 w 508"/>
                <a:gd name="T57" fmla="*/ 2147483647 h 210"/>
                <a:gd name="T58" fmla="*/ 2147483647 w 508"/>
                <a:gd name="T59" fmla="*/ 2147483647 h 210"/>
                <a:gd name="T60" fmla="*/ 2147483647 w 508"/>
                <a:gd name="T61" fmla="*/ 2147483647 h 210"/>
                <a:gd name="T62" fmla="*/ 2147483647 w 508"/>
                <a:gd name="T63" fmla="*/ 2147483647 h 210"/>
                <a:gd name="T64" fmla="*/ 2147483647 w 508"/>
                <a:gd name="T65" fmla="*/ 2147483647 h 210"/>
                <a:gd name="T66" fmla="*/ 2147483647 w 508"/>
                <a:gd name="T67" fmla="*/ 2147483647 h 210"/>
                <a:gd name="T68" fmla="*/ 2147483647 w 508"/>
                <a:gd name="T69" fmla="*/ 2147483647 h 210"/>
                <a:gd name="T70" fmla="*/ 2147483647 w 508"/>
                <a:gd name="T71" fmla="*/ 2147483647 h 2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8"/>
                <a:gd name="T109" fmla="*/ 0 h 210"/>
                <a:gd name="T110" fmla="*/ 508 w 508"/>
                <a:gd name="T111" fmla="*/ 210 h 2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8" h="210">
                  <a:moveTo>
                    <a:pt x="206" y="210"/>
                  </a:moveTo>
                  <a:lnTo>
                    <a:pt x="206" y="210"/>
                  </a:lnTo>
                  <a:lnTo>
                    <a:pt x="192" y="210"/>
                  </a:lnTo>
                  <a:lnTo>
                    <a:pt x="180" y="208"/>
                  </a:lnTo>
                  <a:lnTo>
                    <a:pt x="170" y="204"/>
                  </a:lnTo>
                  <a:lnTo>
                    <a:pt x="162" y="200"/>
                  </a:lnTo>
                  <a:lnTo>
                    <a:pt x="150" y="194"/>
                  </a:lnTo>
                  <a:lnTo>
                    <a:pt x="142" y="188"/>
                  </a:lnTo>
                  <a:lnTo>
                    <a:pt x="136" y="18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38" y="178"/>
                  </a:lnTo>
                  <a:lnTo>
                    <a:pt x="144" y="186"/>
                  </a:lnTo>
                  <a:lnTo>
                    <a:pt x="152" y="192"/>
                  </a:lnTo>
                  <a:lnTo>
                    <a:pt x="162" y="198"/>
                  </a:lnTo>
                  <a:lnTo>
                    <a:pt x="176" y="204"/>
                  </a:lnTo>
                  <a:lnTo>
                    <a:pt x="192" y="208"/>
                  </a:lnTo>
                  <a:lnTo>
                    <a:pt x="212" y="208"/>
                  </a:lnTo>
                  <a:lnTo>
                    <a:pt x="224" y="206"/>
                  </a:lnTo>
                  <a:lnTo>
                    <a:pt x="236" y="202"/>
                  </a:lnTo>
                  <a:lnTo>
                    <a:pt x="308" y="176"/>
                  </a:lnTo>
                  <a:lnTo>
                    <a:pt x="396" y="142"/>
                  </a:lnTo>
                  <a:lnTo>
                    <a:pt x="506" y="98"/>
                  </a:lnTo>
                  <a:lnTo>
                    <a:pt x="508" y="100"/>
                  </a:lnTo>
                  <a:lnTo>
                    <a:pt x="398" y="144"/>
                  </a:lnTo>
                  <a:lnTo>
                    <a:pt x="308" y="178"/>
                  </a:lnTo>
                  <a:lnTo>
                    <a:pt x="238" y="204"/>
                  </a:lnTo>
                  <a:lnTo>
                    <a:pt x="220" y="208"/>
                  </a:lnTo>
                  <a:lnTo>
                    <a:pt x="206" y="210"/>
                  </a:lnTo>
                  <a:close/>
                </a:path>
              </a:pathLst>
            </a:custGeom>
            <a:solidFill>
              <a:srgbClr val="DBC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34" name="Freeform 46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4468813" y="6024563"/>
              <a:ext cx="333375" cy="206375"/>
            </a:xfrm>
            <a:custGeom>
              <a:avLst/>
              <a:gdLst>
                <a:gd name="T0" fmla="*/ 2147483647 w 210"/>
                <a:gd name="T1" fmla="*/ 2147483647 h 130"/>
                <a:gd name="T2" fmla="*/ 0 w 210"/>
                <a:gd name="T3" fmla="*/ 2147483647 h 130"/>
                <a:gd name="T4" fmla="*/ 2147483647 w 210"/>
                <a:gd name="T5" fmla="*/ 0 h 130"/>
                <a:gd name="T6" fmla="*/ 2147483647 w 210"/>
                <a:gd name="T7" fmla="*/ 2147483647 h 130"/>
                <a:gd name="T8" fmla="*/ 2147483647 w 210"/>
                <a:gd name="T9" fmla="*/ 2147483647 h 130"/>
                <a:gd name="T10" fmla="*/ 2147483647 w 210"/>
                <a:gd name="T11" fmla="*/ 2147483647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0"/>
                <a:gd name="T19" fmla="*/ 0 h 130"/>
                <a:gd name="T20" fmla="*/ 210 w 210"/>
                <a:gd name="T21" fmla="*/ 130 h 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0" h="130">
                  <a:moveTo>
                    <a:pt x="2" y="130"/>
                  </a:moveTo>
                  <a:lnTo>
                    <a:pt x="0" y="128"/>
                  </a:lnTo>
                  <a:lnTo>
                    <a:pt x="210" y="0"/>
                  </a:lnTo>
                  <a:lnTo>
                    <a:pt x="210" y="2"/>
                  </a:lnTo>
                  <a:lnTo>
                    <a:pt x="2" y="130"/>
                  </a:lnTo>
                  <a:close/>
                </a:path>
              </a:pathLst>
            </a:custGeom>
            <a:solidFill>
              <a:srgbClr val="DBC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35" name="Freeform 47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5065713" y="6065838"/>
              <a:ext cx="212725" cy="381000"/>
            </a:xfrm>
            <a:custGeom>
              <a:avLst/>
              <a:gdLst>
                <a:gd name="T0" fmla="*/ 2147483647 w 134"/>
                <a:gd name="T1" fmla="*/ 2147483647 h 240"/>
                <a:gd name="T2" fmla="*/ 0 w 134"/>
                <a:gd name="T3" fmla="*/ 0 h 240"/>
                <a:gd name="T4" fmla="*/ 2147483647 w 134"/>
                <a:gd name="T5" fmla="*/ 0 h 240"/>
                <a:gd name="T6" fmla="*/ 2147483647 w 134"/>
                <a:gd name="T7" fmla="*/ 2147483647 h 240"/>
                <a:gd name="T8" fmla="*/ 2147483647 w 134"/>
                <a:gd name="T9" fmla="*/ 2147483647 h 240"/>
                <a:gd name="T10" fmla="*/ 2147483647 w 134"/>
                <a:gd name="T11" fmla="*/ 2147483647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"/>
                <a:gd name="T19" fmla="*/ 0 h 240"/>
                <a:gd name="T20" fmla="*/ 134 w 134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" h="240">
                  <a:moveTo>
                    <a:pt x="132" y="24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34" y="240"/>
                  </a:lnTo>
                  <a:lnTo>
                    <a:pt x="132" y="240"/>
                  </a:lnTo>
                  <a:close/>
                </a:path>
              </a:pathLst>
            </a:custGeom>
            <a:solidFill>
              <a:srgbClr val="DBC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36" name="Freeform 48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4916488" y="5364163"/>
              <a:ext cx="60325" cy="60325"/>
            </a:xfrm>
            <a:custGeom>
              <a:avLst/>
              <a:gdLst>
                <a:gd name="T0" fmla="*/ 0 w 38"/>
                <a:gd name="T1" fmla="*/ 2147483647 h 38"/>
                <a:gd name="T2" fmla="*/ 0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2147483647 w 38"/>
                <a:gd name="T11" fmla="*/ 2147483647 h 38"/>
                <a:gd name="T12" fmla="*/ 2147483647 w 38"/>
                <a:gd name="T13" fmla="*/ 2147483647 h 38"/>
                <a:gd name="T14" fmla="*/ 2147483647 w 38"/>
                <a:gd name="T15" fmla="*/ 2147483647 h 38"/>
                <a:gd name="T16" fmla="*/ 2147483647 w 38"/>
                <a:gd name="T17" fmla="*/ 2147483647 h 38"/>
                <a:gd name="T18" fmla="*/ 2147483647 w 38"/>
                <a:gd name="T19" fmla="*/ 2147483647 h 38"/>
                <a:gd name="T20" fmla="*/ 2147483647 w 38"/>
                <a:gd name="T21" fmla="*/ 0 h 38"/>
                <a:gd name="T22" fmla="*/ 2147483647 w 38"/>
                <a:gd name="T23" fmla="*/ 0 h 38"/>
                <a:gd name="T24" fmla="*/ 2147483647 w 38"/>
                <a:gd name="T25" fmla="*/ 2147483647 h 38"/>
                <a:gd name="T26" fmla="*/ 2147483647 w 38"/>
                <a:gd name="T27" fmla="*/ 2147483647 h 38"/>
                <a:gd name="T28" fmla="*/ 2147483647 w 38"/>
                <a:gd name="T29" fmla="*/ 2147483647 h 38"/>
                <a:gd name="T30" fmla="*/ 2147483647 w 38"/>
                <a:gd name="T31" fmla="*/ 2147483647 h 38"/>
                <a:gd name="T32" fmla="*/ 2147483647 w 38"/>
                <a:gd name="T33" fmla="*/ 2147483647 h 38"/>
                <a:gd name="T34" fmla="*/ 2147483647 w 38"/>
                <a:gd name="T35" fmla="*/ 2147483647 h 38"/>
                <a:gd name="T36" fmla="*/ 0 w 38"/>
                <a:gd name="T37" fmla="*/ 2147483647 h 38"/>
                <a:gd name="T38" fmla="*/ 0 w 38"/>
                <a:gd name="T39" fmla="*/ 2147483647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8"/>
                <a:gd name="T62" fmla="*/ 38 w 38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8">
                  <a:moveTo>
                    <a:pt x="0" y="38"/>
                  </a:moveTo>
                  <a:lnTo>
                    <a:pt x="0" y="38"/>
                  </a:lnTo>
                  <a:lnTo>
                    <a:pt x="10" y="36"/>
                  </a:lnTo>
                  <a:lnTo>
                    <a:pt x="20" y="32"/>
                  </a:lnTo>
                  <a:lnTo>
                    <a:pt x="28" y="26"/>
                  </a:lnTo>
                  <a:lnTo>
                    <a:pt x="36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24" y="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0" y="24"/>
                  </a:lnTo>
                  <a:lnTo>
                    <a:pt x="14" y="3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37" name="Freeform 49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4926013" y="5297488"/>
              <a:ext cx="57150" cy="60325"/>
            </a:xfrm>
            <a:custGeom>
              <a:avLst/>
              <a:gdLst>
                <a:gd name="T0" fmla="*/ 0 w 36"/>
                <a:gd name="T1" fmla="*/ 2147483647 h 38"/>
                <a:gd name="T2" fmla="*/ 0 w 36"/>
                <a:gd name="T3" fmla="*/ 2147483647 h 38"/>
                <a:gd name="T4" fmla="*/ 2147483647 w 36"/>
                <a:gd name="T5" fmla="*/ 2147483647 h 38"/>
                <a:gd name="T6" fmla="*/ 2147483647 w 36"/>
                <a:gd name="T7" fmla="*/ 2147483647 h 38"/>
                <a:gd name="T8" fmla="*/ 2147483647 w 36"/>
                <a:gd name="T9" fmla="*/ 2147483647 h 38"/>
                <a:gd name="T10" fmla="*/ 2147483647 w 36"/>
                <a:gd name="T11" fmla="*/ 2147483647 h 38"/>
                <a:gd name="T12" fmla="*/ 2147483647 w 36"/>
                <a:gd name="T13" fmla="*/ 2147483647 h 38"/>
                <a:gd name="T14" fmla="*/ 2147483647 w 36"/>
                <a:gd name="T15" fmla="*/ 2147483647 h 38"/>
                <a:gd name="T16" fmla="*/ 2147483647 w 36"/>
                <a:gd name="T17" fmla="*/ 2147483647 h 38"/>
                <a:gd name="T18" fmla="*/ 2147483647 w 36"/>
                <a:gd name="T19" fmla="*/ 2147483647 h 38"/>
                <a:gd name="T20" fmla="*/ 2147483647 w 36"/>
                <a:gd name="T21" fmla="*/ 0 h 38"/>
                <a:gd name="T22" fmla="*/ 2147483647 w 36"/>
                <a:gd name="T23" fmla="*/ 0 h 38"/>
                <a:gd name="T24" fmla="*/ 2147483647 w 36"/>
                <a:gd name="T25" fmla="*/ 2147483647 h 38"/>
                <a:gd name="T26" fmla="*/ 2147483647 w 36"/>
                <a:gd name="T27" fmla="*/ 2147483647 h 38"/>
                <a:gd name="T28" fmla="*/ 2147483647 w 36"/>
                <a:gd name="T29" fmla="*/ 2147483647 h 38"/>
                <a:gd name="T30" fmla="*/ 2147483647 w 36"/>
                <a:gd name="T31" fmla="*/ 2147483647 h 38"/>
                <a:gd name="T32" fmla="*/ 2147483647 w 36"/>
                <a:gd name="T33" fmla="*/ 2147483647 h 38"/>
                <a:gd name="T34" fmla="*/ 2147483647 w 36"/>
                <a:gd name="T35" fmla="*/ 2147483647 h 38"/>
                <a:gd name="T36" fmla="*/ 0 w 36"/>
                <a:gd name="T37" fmla="*/ 2147483647 h 38"/>
                <a:gd name="T38" fmla="*/ 0 w 36"/>
                <a:gd name="T39" fmla="*/ 2147483647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"/>
                <a:gd name="T61" fmla="*/ 0 h 38"/>
                <a:gd name="T62" fmla="*/ 36 w 36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" h="38">
                  <a:moveTo>
                    <a:pt x="0" y="38"/>
                  </a:moveTo>
                  <a:lnTo>
                    <a:pt x="0" y="38"/>
                  </a:lnTo>
                  <a:lnTo>
                    <a:pt x="10" y="36"/>
                  </a:lnTo>
                  <a:lnTo>
                    <a:pt x="18" y="32"/>
                  </a:lnTo>
                  <a:lnTo>
                    <a:pt x="28" y="26"/>
                  </a:lnTo>
                  <a:lnTo>
                    <a:pt x="34" y="22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0" y="24"/>
                  </a:lnTo>
                  <a:lnTo>
                    <a:pt x="12" y="3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38" name="Freeform 50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4976813" y="5329238"/>
              <a:ext cx="60325" cy="60325"/>
            </a:xfrm>
            <a:custGeom>
              <a:avLst/>
              <a:gdLst>
                <a:gd name="T0" fmla="*/ 0 w 38"/>
                <a:gd name="T1" fmla="*/ 2147483647 h 38"/>
                <a:gd name="T2" fmla="*/ 0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2147483647 w 38"/>
                <a:gd name="T11" fmla="*/ 2147483647 h 38"/>
                <a:gd name="T12" fmla="*/ 2147483647 w 38"/>
                <a:gd name="T13" fmla="*/ 2147483647 h 38"/>
                <a:gd name="T14" fmla="*/ 2147483647 w 38"/>
                <a:gd name="T15" fmla="*/ 2147483647 h 38"/>
                <a:gd name="T16" fmla="*/ 2147483647 w 38"/>
                <a:gd name="T17" fmla="*/ 2147483647 h 38"/>
                <a:gd name="T18" fmla="*/ 2147483647 w 38"/>
                <a:gd name="T19" fmla="*/ 2147483647 h 38"/>
                <a:gd name="T20" fmla="*/ 2147483647 w 38"/>
                <a:gd name="T21" fmla="*/ 0 h 38"/>
                <a:gd name="T22" fmla="*/ 2147483647 w 38"/>
                <a:gd name="T23" fmla="*/ 0 h 38"/>
                <a:gd name="T24" fmla="*/ 2147483647 w 38"/>
                <a:gd name="T25" fmla="*/ 2147483647 h 38"/>
                <a:gd name="T26" fmla="*/ 2147483647 w 38"/>
                <a:gd name="T27" fmla="*/ 2147483647 h 38"/>
                <a:gd name="T28" fmla="*/ 2147483647 w 38"/>
                <a:gd name="T29" fmla="*/ 2147483647 h 38"/>
                <a:gd name="T30" fmla="*/ 2147483647 w 38"/>
                <a:gd name="T31" fmla="*/ 2147483647 h 38"/>
                <a:gd name="T32" fmla="*/ 2147483647 w 38"/>
                <a:gd name="T33" fmla="*/ 2147483647 h 38"/>
                <a:gd name="T34" fmla="*/ 2147483647 w 38"/>
                <a:gd name="T35" fmla="*/ 2147483647 h 38"/>
                <a:gd name="T36" fmla="*/ 0 w 38"/>
                <a:gd name="T37" fmla="*/ 2147483647 h 38"/>
                <a:gd name="T38" fmla="*/ 0 w 38"/>
                <a:gd name="T39" fmla="*/ 2147483647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8"/>
                <a:gd name="T62" fmla="*/ 38 w 38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8">
                  <a:moveTo>
                    <a:pt x="0" y="38"/>
                  </a:moveTo>
                  <a:lnTo>
                    <a:pt x="0" y="38"/>
                  </a:lnTo>
                  <a:lnTo>
                    <a:pt x="10" y="34"/>
                  </a:lnTo>
                  <a:lnTo>
                    <a:pt x="20" y="32"/>
                  </a:lnTo>
                  <a:lnTo>
                    <a:pt x="30" y="26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6" y="10"/>
                  </a:lnTo>
                  <a:lnTo>
                    <a:pt x="32" y="6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6"/>
                  </a:lnTo>
                  <a:lnTo>
                    <a:pt x="26" y="10"/>
                  </a:lnTo>
                  <a:lnTo>
                    <a:pt x="26" y="16"/>
                  </a:lnTo>
                  <a:lnTo>
                    <a:pt x="22" y="22"/>
                  </a:lnTo>
                  <a:lnTo>
                    <a:pt x="14" y="3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639" name="Freeform 51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4983163" y="5373688"/>
              <a:ext cx="60325" cy="60325"/>
            </a:xfrm>
            <a:custGeom>
              <a:avLst/>
              <a:gdLst>
                <a:gd name="T0" fmla="*/ 0 w 38"/>
                <a:gd name="T1" fmla="*/ 2147483647 h 38"/>
                <a:gd name="T2" fmla="*/ 0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2147483647 w 38"/>
                <a:gd name="T11" fmla="*/ 2147483647 h 38"/>
                <a:gd name="T12" fmla="*/ 2147483647 w 38"/>
                <a:gd name="T13" fmla="*/ 2147483647 h 38"/>
                <a:gd name="T14" fmla="*/ 2147483647 w 38"/>
                <a:gd name="T15" fmla="*/ 2147483647 h 38"/>
                <a:gd name="T16" fmla="*/ 2147483647 w 38"/>
                <a:gd name="T17" fmla="*/ 2147483647 h 38"/>
                <a:gd name="T18" fmla="*/ 2147483647 w 38"/>
                <a:gd name="T19" fmla="*/ 2147483647 h 38"/>
                <a:gd name="T20" fmla="*/ 2147483647 w 38"/>
                <a:gd name="T21" fmla="*/ 0 h 38"/>
                <a:gd name="T22" fmla="*/ 2147483647 w 38"/>
                <a:gd name="T23" fmla="*/ 0 h 38"/>
                <a:gd name="T24" fmla="*/ 2147483647 w 38"/>
                <a:gd name="T25" fmla="*/ 2147483647 h 38"/>
                <a:gd name="T26" fmla="*/ 2147483647 w 38"/>
                <a:gd name="T27" fmla="*/ 2147483647 h 38"/>
                <a:gd name="T28" fmla="*/ 2147483647 w 38"/>
                <a:gd name="T29" fmla="*/ 2147483647 h 38"/>
                <a:gd name="T30" fmla="*/ 2147483647 w 38"/>
                <a:gd name="T31" fmla="*/ 2147483647 h 38"/>
                <a:gd name="T32" fmla="*/ 2147483647 w 38"/>
                <a:gd name="T33" fmla="*/ 2147483647 h 38"/>
                <a:gd name="T34" fmla="*/ 2147483647 w 38"/>
                <a:gd name="T35" fmla="*/ 2147483647 h 38"/>
                <a:gd name="T36" fmla="*/ 0 w 38"/>
                <a:gd name="T37" fmla="*/ 2147483647 h 38"/>
                <a:gd name="T38" fmla="*/ 0 w 38"/>
                <a:gd name="T39" fmla="*/ 2147483647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8"/>
                <a:gd name="T62" fmla="*/ 38 w 38"/>
                <a:gd name="T63" fmla="*/ 38 h 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8">
                  <a:moveTo>
                    <a:pt x="0" y="38"/>
                  </a:moveTo>
                  <a:lnTo>
                    <a:pt x="0" y="38"/>
                  </a:lnTo>
                  <a:lnTo>
                    <a:pt x="10" y="34"/>
                  </a:lnTo>
                  <a:lnTo>
                    <a:pt x="20" y="32"/>
                  </a:lnTo>
                  <a:lnTo>
                    <a:pt x="28" y="26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6" y="10"/>
                  </a:lnTo>
                  <a:lnTo>
                    <a:pt x="32" y="6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6"/>
                  </a:lnTo>
                  <a:lnTo>
                    <a:pt x="20" y="22"/>
                  </a:lnTo>
                  <a:lnTo>
                    <a:pt x="14" y="3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BCB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4593" name="Cloud Callout 6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-285750" y="4143375"/>
            <a:ext cx="1785938" cy="1146175"/>
          </a:xfrm>
          <a:prstGeom prst="cloudCallout">
            <a:avLst>
              <a:gd name="adj1" fmla="val -123894"/>
              <a:gd name="adj2" fmla="val 6983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CA" sz="1800"/>
              <a:t>Now </a:t>
            </a:r>
            <a:r>
              <a:rPr lang="en-CA" sz="1800" i="1"/>
              <a:t>that’s</a:t>
            </a:r>
            <a:r>
              <a:rPr lang="en-CA" sz="1800"/>
              <a:t> coo!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The Pigeonhole Principle</a:t>
            </a:r>
            <a:br>
              <a:rPr lang="en-CA" smtClean="0"/>
            </a:br>
            <a:r>
              <a:rPr lang="en-CA" smtClean="0"/>
              <a:t>(Example #1)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>
                <a:ea typeface="Gill Sans" charset="0"/>
                <a:cs typeface="Gill Sans" charset="0"/>
              </a:rPr>
              <a:t>Suppose we have 5 </a:t>
            </a:r>
            <a:r>
              <a:rPr lang="en-US" dirty="0" err="1" smtClean="0">
                <a:ea typeface="Gill Sans" charset="0"/>
                <a:cs typeface="Gill Sans" charset="0"/>
              </a:rPr>
              <a:t>colours</a:t>
            </a:r>
            <a:r>
              <a:rPr lang="en-US" dirty="0" smtClean="0">
                <a:ea typeface="Gill Sans" charset="0"/>
                <a:cs typeface="Gill Sans" charset="0"/>
              </a:rPr>
              <a:t> of Halloween candy, and that there’s lots of candy in a bag.  How many pieces of candy do we have to pull out of the bag if we want to be sure to get 2 of the same </a:t>
            </a:r>
            <a:r>
              <a:rPr lang="en-US" dirty="0" err="1" smtClean="0">
                <a:ea typeface="Gill Sans" charset="0"/>
                <a:cs typeface="Gill Sans" charset="0"/>
              </a:rPr>
              <a:t>colour</a:t>
            </a:r>
            <a:r>
              <a:rPr lang="en-US" dirty="0" smtClean="0">
                <a:ea typeface="Gill Sans" charset="0"/>
                <a:cs typeface="Gill Sans" charset="0"/>
              </a:rPr>
              <a:t>? 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dirty="0" smtClean="0">
                <a:ea typeface="Gill Sans" charset="0"/>
                <a:cs typeface="Gill Sans" charset="0"/>
              </a:rPr>
              <a:t>2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dirty="0" smtClean="0">
                <a:ea typeface="Gill Sans" charset="0"/>
                <a:cs typeface="Gill Sans" charset="0"/>
              </a:rPr>
              <a:t>4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dirty="0" smtClean="0">
                <a:ea typeface="Gill Sans" charset="0"/>
                <a:cs typeface="Gill Sans" charset="0"/>
              </a:rPr>
              <a:t>6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dirty="0" smtClean="0">
                <a:ea typeface="Gill Sans" charset="0"/>
                <a:cs typeface="Gill Sans" charset="0"/>
              </a:rPr>
              <a:t>8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dirty="0" smtClean="0">
                <a:ea typeface="Gill Sans" charset="0"/>
                <a:cs typeface="Gill Sans" charset="0"/>
              </a:rPr>
              <a:t>None of these</a:t>
            </a:r>
          </a:p>
          <a:p>
            <a:pPr>
              <a:buFontTx/>
              <a:buNone/>
              <a:defRPr/>
            </a:pPr>
            <a:endParaRPr lang="en-CA" dirty="0"/>
          </a:p>
        </p:txBody>
      </p:sp>
      <p:pic>
        <p:nvPicPr>
          <p:cNvPr id="25604" name="Picture 2" descr="C:\Users\wolf\AppData\Local\Microsoft\Windows\Temporary Internet Files\Content.IE5\XZR7Z216\MCj04362920000[1]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6434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 descr="C:\Users\wolf\AppData\Local\Microsoft\Windows\Temporary Internet Files\Content.IE5\Y5R3AT9J\MCj04362080000[1]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5143500"/>
            <a:ext cx="1828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06" name="Shape 71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-5400000" flipH="1" flipV="1">
            <a:off x="5486401" y="3571875"/>
            <a:ext cx="500062" cy="2643187"/>
          </a:xfrm>
          <a:prstGeom prst="curvedConnector3">
            <a:avLst>
              <a:gd name="adj1" fmla="val -9447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The Pigeonhole Principle</a:t>
            </a:r>
            <a:br>
              <a:rPr lang="en-CA" smtClean="0"/>
            </a:br>
            <a:r>
              <a:rPr lang="en-CA" smtClean="0"/>
              <a:t>(Example #2)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496888" indent="-457200">
              <a:spcBef>
                <a:spcPts val="1350"/>
              </a:spcBef>
              <a:buFontTx/>
              <a:buNone/>
              <a:defRPr/>
            </a:pPr>
            <a:r>
              <a:rPr lang="en-US" dirty="0" smtClean="0">
                <a:ea typeface="Gill Sans" charset="0"/>
                <a:cs typeface="Gill Sans" charset="0"/>
              </a:rPr>
              <a:t>If there are 1000 pieces of each </a:t>
            </a:r>
            <a:r>
              <a:rPr lang="en-US" dirty="0" err="1" smtClean="0">
                <a:ea typeface="Gill Sans" charset="0"/>
                <a:cs typeface="Gill Sans" charset="0"/>
              </a:rPr>
              <a:t>colour</a:t>
            </a:r>
            <a:r>
              <a:rPr lang="en-US" dirty="0" smtClean="0">
                <a:ea typeface="Gill Sans" charset="0"/>
                <a:cs typeface="Gill Sans" charset="0"/>
              </a:rPr>
              <a:t>, how many do we need to pull to guarantee that we’ll get 2 </a:t>
            </a:r>
            <a:r>
              <a:rPr lang="en-US" i="1" dirty="0" smtClean="0">
                <a:ea typeface="Gill Sans" charset="0"/>
                <a:cs typeface="Gill Sans" charset="0"/>
              </a:rPr>
              <a:t>black</a:t>
            </a:r>
            <a:r>
              <a:rPr lang="en-US" dirty="0" smtClean="0">
                <a:ea typeface="Gill Sans" charset="0"/>
                <a:cs typeface="Gill Sans" charset="0"/>
              </a:rPr>
              <a:t> pieces of candy (assuming that black is one of the 5 </a:t>
            </a:r>
            <a:r>
              <a:rPr lang="en-US" dirty="0" err="1" smtClean="0">
                <a:ea typeface="Gill Sans" charset="0"/>
                <a:cs typeface="Gill Sans" charset="0"/>
              </a:rPr>
              <a:t>colours</a:t>
            </a:r>
            <a:r>
              <a:rPr lang="en-US" dirty="0" smtClean="0">
                <a:ea typeface="Gill Sans" charset="0"/>
                <a:cs typeface="Gill Sans" charset="0"/>
              </a:rPr>
              <a:t>)?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dirty="0" smtClean="0">
                <a:ea typeface="Gill Sans" charset="0"/>
                <a:cs typeface="Gill Sans" charset="0"/>
              </a:rPr>
              <a:t>2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dirty="0" smtClean="0">
                <a:ea typeface="Gill Sans" charset="0"/>
                <a:cs typeface="Gill Sans" charset="0"/>
              </a:rPr>
              <a:t>4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dirty="0" smtClean="0">
                <a:ea typeface="Gill Sans" charset="0"/>
                <a:cs typeface="Gill Sans" charset="0"/>
              </a:rPr>
              <a:t>6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dirty="0" smtClean="0">
                <a:ea typeface="Gill Sans" charset="0"/>
                <a:cs typeface="Gill Sans" charset="0"/>
              </a:rPr>
              <a:t>8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dirty="0" smtClean="0">
                <a:ea typeface="Gill Sans" charset="0"/>
                <a:cs typeface="Gill Sans" charset="0"/>
              </a:rPr>
              <a:t>None of these</a:t>
            </a:r>
          </a:p>
        </p:txBody>
      </p:sp>
      <p:pic>
        <p:nvPicPr>
          <p:cNvPr id="26628" name="Picture 2" descr="C:\Users\wolf\AppData\Local\Microsoft\Windows\Temporary Internet Files\Content.IE5\XZR7Z216\MCj04362920000[1]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6434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 descr="C:\Users\wolf\AppData\Local\Microsoft\Windows\Temporary Internet Files\Content.IE5\Y5R3AT9J\MCj04362080000[1]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5143500"/>
            <a:ext cx="1828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630" name="Shape 71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-5400000" flipH="1" flipV="1">
            <a:off x="5486401" y="3571875"/>
            <a:ext cx="500062" cy="2643187"/>
          </a:xfrm>
          <a:prstGeom prst="curvedConnector3">
            <a:avLst>
              <a:gd name="adj1" fmla="val -9447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The Pigeonhole Principle</a:t>
            </a:r>
            <a:br>
              <a:rPr lang="en-CA" smtClean="0"/>
            </a:br>
            <a:r>
              <a:rPr lang="en-CA" smtClean="0"/>
              <a:t>(Example #3)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496888" indent="-457200">
              <a:spcBef>
                <a:spcPts val="1350"/>
              </a:spcBef>
              <a:buFontTx/>
              <a:buNone/>
            </a:pPr>
            <a:r>
              <a:rPr lang="en-US" smtClean="0">
                <a:ea typeface="Gill Sans" charset="0"/>
                <a:cs typeface="Gill Sans" charset="0"/>
              </a:rPr>
              <a:t>If 5 points are placed in a 6cm x 8cm rectangle, argue that there are two points that are not more than 5 cm apart.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004888" y="3714750"/>
          <a:ext cx="4352928" cy="267493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44116"/>
                <a:gridCol w="544116"/>
                <a:gridCol w="544116"/>
                <a:gridCol w="544116"/>
                <a:gridCol w="544116"/>
                <a:gridCol w="544116"/>
                <a:gridCol w="544116"/>
                <a:gridCol w="544116"/>
              </a:tblGrid>
              <a:tr h="445823"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</a:tr>
              <a:tr h="445823"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</a:tr>
              <a:tr h="445823"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823"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445823"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</a:tr>
              <a:tr h="445823"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43" marB="3264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717" name="Text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4313" y="4857750"/>
            <a:ext cx="71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CA"/>
              <a:t>6cm</a:t>
            </a:r>
          </a:p>
        </p:txBody>
      </p:sp>
      <p:sp>
        <p:nvSpPr>
          <p:cNvPr id="27718" name="Text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6063" y="3252788"/>
            <a:ext cx="714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CA"/>
              <a:t>8cm</a:t>
            </a:r>
          </a:p>
        </p:txBody>
      </p:sp>
      <p:sp>
        <p:nvSpPr>
          <p:cNvPr id="27719" name="Text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57938" y="4000500"/>
            <a:ext cx="2193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CA"/>
              <a:t>Hint: How long </a:t>
            </a:r>
            <a:br>
              <a:rPr lang="en-CA"/>
            </a:br>
            <a:r>
              <a:rPr lang="en-CA"/>
              <a:t>is the diagonal?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6324600" y="4878388"/>
          <a:ext cx="2176464" cy="133826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44116"/>
                <a:gridCol w="544116"/>
                <a:gridCol w="544116"/>
                <a:gridCol w="544116"/>
              </a:tblGrid>
              <a:tr h="446087"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62" marB="326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62" marB="326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62" marB="326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62" marB="32662">
                    <a:solidFill>
                      <a:schemeClr val="bg1"/>
                    </a:solidFill>
                  </a:tcPr>
                </a:tc>
              </a:tr>
              <a:tr h="446087"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62" marB="326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62" marB="326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62" marB="326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62" marB="32662">
                    <a:solidFill>
                      <a:schemeClr val="bg1"/>
                    </a:solidFill>
                  </a:tcPr>
                </a:tc>
              </a:tr>
              <a:tr h="446087"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62" marB="326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/>
                    </a:p>
                  </a:txBody>
                  <a:tcPr marL="65293" marR="65293" marT="32662" marB="326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62" marB="326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300" dirty="0"/>
                    </a:p>
                  </a:txBody>
                  <a:tcPr marL="65293" marR="65293" marT="32662" marB="32662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7742" name="Straight Connector 13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6346825" y="4899025"/>
            <a:ext cx="2154238" cy="13160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743" name="Picture 2" descr="C:\Users\wolf\AppData\Local\Microsoft\Windows\Temporary Internet Files\Content.IE5\4L16T221\MCj03912920000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430573">
            <a:off x="4413250" y="3894138"/>
            <a:ext cx="1128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44" name="Picture 2" descr="C:\Users\wolf\AppData\Local\Microsoft\Windows\Temporary Internet Files\Content.IE5\4L16T221\MCj03912920000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430573">
            <a:off x="3055938" y="3965575"/>
            <a:ext cx="1128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45" name="Picture 2" descr="C:\Users\wolf\AppData\Local\Microsoft\Windows\Temporary Internet Files\Content.IE5\4L16T221\MCj03912920000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430573">
            <a:off x="1698625" y="4608513"/>
            <a:ext cx="1128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46" name="Picture 2" descr="C:\Users\wolf\AppData\Local\Microsoft\Windows\Temporary Internet Files\Content.IE5\4L16T221\MCj03912920000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430573">
            <a:off x="2984500" y="5394325"/>
            <a:ext cx="1128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47" name="Picture 2" descr="C:\Users\wolf\AppData\Local\Microsoft\Windows\Temporary Internet Files\Content.IE5\4L16T221\MCj03912920000[1].wmf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430573">
            <a:off x="4627563" y="5108575"/>
            <a:ext cx="1128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The Pigeonhole Principle</a:t>
            </a:r>
            <a:br>
              <a:rPr lang="en-CA" smtClean="0"/>
            </a:br>
            <a:r>
              <a:rPr lang="en-CA" smtClean="0"/>
              <a:t>(Example #4)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9688">
              <a:spcBef>
                <a:spcPts val="1350"/>
              </a:spcBef>
              <a:buFontTx/>
              <a:buNone/>
            </a:pPr>
            <a:r>
              <a:rPr lang="en-US" smtClean="0">
                <a:ea typeface="Gill Sans" charset="0"/>
                <a:cs typeface="Gill Sans" charset="0"/>
              </a:rPr>
              <a:t>For </a:t>
            </a:r>
            <a:r>
              <a:rPr lang="en-US" i="1" smtClean="0">
                <a:ea typeface="Gill Sans" charset="0"/>
                <a:cs typeface="Gill Sans" charset="0"/>
              </a:rPr>
              <a:t>a</a:t>
            </a:r>
            <a:r>
              <a:rPr lang="en-US" smtClean="0">
                <a:ea typeface="Gill Sans" charset="0"/>
                <a:cs typeface="Gill Sans" charset="0"/>
              </a:rPr>
              <a:t>, </a:t>
            </a:r>
            <a:r>
              <a:rPr lang="en-US" i="1" smtClean="0">
                <a:ea typeface="Gill Sans" charset="0"/>
                <a:cs typeface="Gill Sans" charset="0"/>
              </a:rPr>
              <a:t>b</a:t>
            </a:r>
            <a:r>
              <a:rPr lang="en-US" smtClean="0">
                <a:ea typeface="Gill Sans" charset="0"/>
                <a:cs typeface="Gill Sans" charset="0"/>
              </a:rPr>
              <a:t> </a:t>
            </a:r>
            <a:r>
              <a:rPr lang="en-US" smtClean="0">
                <a:latin typeface="Apple Symbols" charset="0"/>
                <a:ea typeface="Apple Symbols" charset="0"/>
                <a:cs typeface="Apple Symbols" charset="0"/>
                <a:sym typeface="Apple Symbols" charset="0"/>
              </a:rPr>
              <a:t>∈</a:t>
            </a:r>
            <a:r>
              <a:rPr lang="en-US" smtClean="0">
                <a:ea typeface="Gill Sans" charset="0"/>
                <a:cs typeface="Gill Sans" charset="0"/>
              </a:rPr>
              <a:t> </a:t>
            </a:r>
            <a:r>
              <a:rPr lang="en-US" b="1" smtClean="0">
                <a:ea typeface="Gill Sans" charset="0"/>
                <a:cs typeface="Gill Sans" charset="0"/>
              </a:rPr>
              <a:t>Z</a:t>
            </a:r>
            <a:r>
              <a:rPr lang="en-US" smtClean="0">
                <a:ea typeface="Gill Sans" charset="0"/>
                <a:cs typeface="Gill Sans" charset="0"/>
              </a:rPr>
              <a:t>, we write </a:t>
            </a:r>
            <a:r>
              <a:rPr lang="en-US" i="1" smtClean="0">
                <a:ea typeface="Gill Sans" charset="0"/>
                <a:cs typeface="Gill Sans" charset="0"/>
              </a:rPr>
              <a:t>a</a:t>
            </a:r>
            <a:r>
              <a:rPr lang="en-US" smtClean="0">
                <a:ea typeface="Gill Sans" charset="0"/>
                <a:cs typeface="Gill Sans" charset="0"/>
              </a:rPr>
              <a:t> </a:t>
            </a:r>
            <a:r>
              <a:rPr lang="en-US" i="1" smtClean="0">
                <a:ea typeface="Gill Sans" charset="0"/>
                <a:cs typeface="Gill Sans" charset="0"/>
              </a:rPr>
              <a:t>divides</a:t>
            </a:r>
            <a:r>
              <a:rPr lang="en-US" smtClean="0">
                <a:ea typeface="Gill Sans" charset="0"/>
                <a:cs typeface="Gill Sans" charset="0"/>
              </a:rPr>
              <a:t> </a:t>
            </a:r>
            <a:r>
              <a:rPr lang="en-US" i="1" smtClean="0">
                <a:ea typeface="Gill Sans" charset="0"/>
                <a:cs typeface="Gill Sans" charset="0"/>
              </a:rPr>
              <a:t>b </a:t>
            </a:r>
            <a:r>
              <a:rPr lang="en-US" smtClean="0">
                <a:ea typeface="Gill Sans" charset="0"/>
                <a:cs typeface="Gill Sans" charset="0"/>
              </a:rPr>
              <a:t>as </a:t>
            </a:r>
            <a:r>
              <a:rPr lang="en-US" i="1" smtClean="0">
                <a:ea typeface="Gill Sans" charset="0"/>
                <a:cs typeface="Gill Sans" charset="0"/>
              </a:rPr>
              <a:t>a</a:t>
            </a:r>
            <a:r>
              <a:rPr lang="en-US" smtClean="0">
                <a:ea typeface="Gill Sans" charset="0"/>
                <a:cs typeface="Gill Sans" charset="0"/>
              </a:rPr>
              <a:t>|</a:t>
            </a:r>
            <a:r>
              <a:rPr lang="en-US" i="1" smtClean="0">
                <a:ea typeface="Gill Sans" charset="0"/>
                <a:cs typeface="Gill Sans" charset="0"/>
              </a:rPr>
              <a:t>b</a:t>
            </a:r>
            <a:r>
              <a:rPr lang="en-US" smtClean="0">
                <a:ea typeface="Gill Sans" charset="0"/>
                <a:cs typeface="Gill Sans" charset="0"/>
              </a:rPr>
              <a:t>, meaning </a:t>
            </a:r>
            <a:br>
              <a:rPr lang="en-US" smtClean="0">
                <a:ea typeface="Gill Sans" charset="0"/>
                <a:cs typeface="Gill Sans" charset="0"/>
              </a:rPr>
            </a:br>
            <a:r>
              <a:rPr lang="en-US" smtClean="0">
                <a:latin typeface="Apple Symbols" charset="0"/>
                <a:ea typeface="Apple Symbols" charset="0"/>
                <a:cs typeface="Apple Symbols" charset="0"/>
                <a:sym typeface="Apple Symbols" charset="0"/>
              </a:rPr>
              <a:t>∃</a:t>
            </a:r>
            <a:r>
              <a:rPr lang="en-US" smtClean="0">
                <a:ea typeface="Gill Sans" charset="0"/>
                <a:cs typeface="Gill Sans" charset="0"/>
              </a:rPr>
              <a:t> </a:t>
            </a:r>
            <a:r>
              <a:rPr lang="en-US" i="1" smtClean="0">
                <a:ea typeface="Gill Sans" charset="0"/>
                <a:cs typeface="Gill Sans" charset="0"/>
              </a:rPr>
              <a:t>c</a:t>
            </a:r>
            <a:r>
              <a:rPr lang="en-US" smtClean="0">
                <a:ea typeface="Gill Sans" charset="0"/>
                <a:cs typeface="Gill Sans" charset="0"/>
              </a:rPr>
              <a:t> </a:t>
            </a:r>
            <a:r>
              <a:rPr lang="en-US" smtClean="0">
                <a:latin typeface="Apple Symbols" charset="0"/>
                <a:ea typeface="Apple Symbols" charset="0"/>
                <a:cs typeface="Apple Symbols" charset="0"/>
                <a:sym typeface="Apple Symbols" charset="0"/>
              </a:rPr>
              <a:t>∈</a:t>
            </a:r>
            <a:r>
              <a:rPr lang="en-US" smtClean="0">
                <a:ea typeface="Gill Sans" charset="0"/>
                <a:cs typeface="Gill Sans" charset="0"/>
              </a:rPr>
              <a:t> </a:t>
            </a:r>
            <a:r>
              <a:rPr lang="en-US" b="1" smtClean="0">
                <a:ea typeface="Gill Sans" charset="0"/>
                <a:cs typeface="Gill Sans" charset="0"/>
              </a:rPr>
              <a:t>Z</a:t>
            </a:r>
            <a:r>
              <a:rPr lang="en-US" smtClean="0">
                <a:ea typeface="Gill Sans" charset="0"/>
                <a:cs typeface="Gill Sans" charset="0"/>
              </a:rPr>
              <a:t> such that </a:t>
            </a:r>
            <a:r>
              <a:rPr lang="en-US" i="1" smtClean="0">
                <a:ea typeface="Gill Sans" charset="0"/>
                <a:cs typeface="Gill Sans" charset="0"/>
              </a:rPr>
              <a:t>b</a:t>
            </a:r>
            <a:r>
              <a:rPr lang="en-US" smtClean="0">
                <a:ea typeface="Gill Sans" charset="0"/>
                <a:cs typeface="Gill Sans" charset="0"/>
              </a:rPr>
              <a:t> = </a:t>
            </a:r>
            <a:r>
              <a:rPr lang="en-US" i="1" smtClean="0">
                <a:ea typeface="Gill Sans" charset="0"/>
                <a:cs typeface="Gill Sans" charset="0"/>
              </a:rPr>
              <a:t>ac</a:t>
            </a:r>
            <a:r>
              <a:rPr lang="en-US" smtClean="0">
                <a:ea typeface="Gill Sans" charset="0"/>
                <a:cs typeface="Gill Sans" charset="0"/>
              </a:rPr>
              <a:t>.</a:t>
            </a:r>
          </a:p>
          <a:p>
            <a:pPr marL="39688">
              <a:spcBef>
                <a:spcPts val="1350"/>
              </a:spcBef>
              <a:buFontTx/>
              <a:buNone/>
            </a:pPr>
            <a:r>
              <a:rPr lang="en-US" smtClean="0">
                <a:ea typeface="Gill Sans" charset="0"/>
                <a:cs typeface="Gill Sans" charset="0"/>
              </a:rPr>
              <a:t>Consider </a:t>
            </a:r>
            <a:r>
              <a:rPr lang="en-US" i="1" smtClean="0">
                <a:ea typeface="Gill Sans" charset="0"/>
                <a:cs typeface="Gill Sans" charset="0"/>
              </a:rPr>
              <a:t>n </a:t>
            </a:r>
            <a:r>
              <a:rPr lang="en-US" smtClean="0">
                <a:ea typeface="Gill Sans" charset="0"/>
                <a:cs typeface="Gill Sans" charset="0"/>
              </a:rPr>
              <a:t>+1 distinct positive integers, each </a:t>
            </a:r>
            <a:r>
              <a:rPr lang="en-US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≤</a:t>
            </a:r>
            <a:r>
              <a:rPr lang="en-US" smtClean="0">
                <a:ea typeface="Gill Sans" charset="0"/>
                <a:cs typeface="Gill Sans" charset="0"/>
              </a:rPr>
              <a:t> 2</a:t>
            </a:r>
            <a:r>
              <a:rPr lang="en-US" i="1" smtClean="0">
                <a:ea typeface="Gill Sans" charset="0"/>
                <a:cs typeface="Gill Sans" charset="0"/>
              </a:rPr>
              <a:t>n</a:t>
            </a:r>
            <a:r>
              <a:rPr lang="en-US" smtClean="0">
                <a:ea typeface="Gill Sans" charset="0"/>
                <a:cs typeface="Gill Sans" charset="0"/>
              </a:rPr>
              <a:t>.  Show that one of them must divide on of the others.</a:t>
            </a:r>
          </a:p>
          <a:p>
            <a:pPr marL="39688">
              <a:spcBef>
                <a:spcPts val="1350"/>
              </a:spcBef>
              <a:buFontTx/>
              <a:buNone/>
            </a:pPr>
            <a:r>
              <a:rPr lang="en-US" smtClean="0">
                <a:ea typeface="Gill Sans" charset="0"/>
                <a:cs typeface="Gill Sans" charset="0"/>
              </a:rPr>
              <a:t>For example, if </a:t>
            </a:r>
            <a:r>
              <a:rPr lang="en-US" i="1" smtClean="0">
                <a:ea typeface="Gill Sans" charset="0"/>
                <a:cs typeface="Gill Sans" charset="0"/>
              </a:rPr>
              <a:t>n </a:t>
            </a:r>
            <a:r>
              <a:rPr lang="en-US" smtClean="0">
                <a:ea typeface="Gill Sans" charset="0"/>
                <a:cs typeface="Gill Sans" charset="0"/>
              </a:rPr>
              <a:t>= 4, consider the following sets: </a:t>
            </a:r>
          </a:p>
          <a:p>
            <a:pPr marL="39688">
              <a:spcBef>
                <a:spcPts val="1350"/>
              </a:spcBef>
              <a:buFontTx/>
              <a:buNone/>
            </a:pPr>
            <a:r>
              <a:rPr lang="en-US" smtClean="0">
                <a:ea typeface="Gill Sans" charset="0"/>
                <a:cs typeface="Gill Sans" charset="0"/>
              </a:rPr>
              <a:t>{1, 2, 3, 7, 8}  {2, 3, 4, 7, 8}  {2, 3, 5, 7, 8}</a:t>
            </a:r>
          </a:p>
          <a:p>
            <a:pPr marL="39688">
              <a:spcBef>
                <a:spcPts val="1350"/>
              </a:spcBef>
              <a:buFontTx/>
              <a:buNone/>
            </a:pPr>
            <a:endParaRPr lang="en-US" smtClean="0">
              <a:ea typeface="Gill Sans" charset="0"/>
              <a:cs typeface="Gill Sans" charset="0"/>
            </a:endParaRPr>
          </a:p>
          <a:p>
            <a:pPr marL="39688">
              <a:spcBef>
                <a:spcPts val="1350"/>
              </a:spcBef>
              <a:buFontTx/>
              <a:buNone/>
            </a:pPr>
            <a:r>
              <a:rPr lang="en-US" sz="2400" smtClean="0">
                <a:ea typeface="Gill Sans" charset="0"/>
                <a:cs typeface="Gill Sans" charset="0"/>
              </a:rPr>
              <a:t>Hint: Any integer can be written as 2</a:t>
            </a:r>
            <a:r>
              <a:rPr lang="en-US" sz="2400" baseline="30000" smtClean="0">
                <a:ea typeface="Gill Sans" charset="0"/>
                <a:cs typeface="Gill Sans" charset="0"/>
              </a:rPr>
              <a:t>k</a:t>
            </a:r>
            <a:r>
              <a:rPr lang="en-US" sz="2400" smtClean="0">
                <a:ea typeface="Gill Sans" charset="0"/>
                <a:cs typeface="Gill Sans" charset="0"/>
              </a:rPr>
              <a:t> * q where k is an integer and q is odd.  E.g., 129 = 2</a:t>
            </a:r>
            <a:r>
              <a:rPr lang="en-US" sz="2400" baseline="30000" smtClean="0">
                <a:ea typeface="Gill Sans" charset="0"/>
                <a:cs typeface="Gill Sans" charset="0"/>
              </a:rPr>
              <a:t>0</a:t>
            </a:r>
            <a:r>
              <a:rPr lang="en-US" sz="2400" smtClean="0">
                <a:ea typeface="Gill Sans" charset="0"/>
                <a:cs typeface="Gill Sans" charset="0"/>
              </a:rPr>
              <a:t> * 129;  60 = 2</a:t>
            </a:r>
            <a:r>
              <a:rPr lang="en-US" sz="2400" baseline="30000" smtClean="0">
                <a:ea typeface="Gill Sans" charset="0"/>
                <a:cs typeface="Gill Sans" charset="0"/>
              </a:rPr>
              <a:t>2 </a:t>
            </a:r>
            <a:r>
              <a:rPr lang="en-US" sz="2400" smtClean="0">
                <a:ea typeface="Gill Sans" charset="0"/>
                <a:cs typeface="Gill Sans" charset="0"/>
              </a:rPr>
              <a:t>* 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The Pigeonhole Principle</a:t>
            </a:r>
            <a:br>
              <a:rPr lang="en-CA" smtClean="0"/>
            </a:br>
            <a:r>
              <a:rPr lang="en-CA" smtClean="0"/>
              <a:t>(Full Glory)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9688">
              <a:spcBef>
                <a:spcPts val="1350"/>
              </a:spcBef>
              <a:buFontTx/>
              <a:buNone/>
            </a:pPr>
            <a:r>
              <a:rPr lang="en-US" smtClean="0">
                <a:ea typeface="Gill Sans" charset="0"/>
                <a:cs typeface="Gill Sans" charset="0"/>
              </a:rPr>
              <a:t>Let X and Y be finite sets with |X| = </a:t>
            </a:r>
            <a:r>
              <a:rPr lang="en-US" i="1" smtClean="0">
                <a:ea typeface="Gill Sans" charset="0"/>
                <a:cs typeface="Gill Sans" charset="0"/>
              </a:rPr>
              <a:t>n</a:t>
            </a:r>
            <a:r>
              <a:rPr lang="en-US" smtClean="0">
                <a:ea typeface="Gill Sans" charset="0"/>
                <a:cs typeface="Gill Sans" charset="0"/>
              </a:rPr>
              <a:t>, |Y| = </a:t>
            </a:r>
            <a:r>
              <a:rPr lang="en-US" i="1" smtClean="0">
                <a:ea typeface="Gill Sans" charset="0"/>
                <a:cs typeface="Gill Sans" charset="0"/>
              </a:rPr>
              <a:t>m</a:t>
            </a:r>
            <a:r>
              <a:rPr lang="en-US" smtClean="0">
                <a:ea typeface="Gill Sans" charset="0"/>
                <a:cs typeface="Gill Sans" charset="0"/>
              </a:rPr>
              <a:t>, and </a:t>
            </a:r>
            <a:br>
              <a:rPr lang="en-US" smtClean="0">
                <a:ea typeface="Gill Sans" charset="0"/>
                <a:cs typeface="Gill Sans" charset="0"/>
              </a:rPr>
            </a:br>
            <a:r>
              <a:rPr lang="en-US" i="1" smtClean="0">
                <a:ea typeface="Gill Sans" charset="0"/>
                <a:cs typeface="Gill Sans" charset="0"/>
              </a:rPr>
              <a:t>k</a:t>
            </a:r>
            <a:r>
              <a:rPr lang="en-US" smtClean="0">
                <a:ea typeface="Gill Sans" charset="0"/>
                <a:cs typeface="Gill Sans" charset="0"/>
              </a:rPr>
              <a:t> = </a:t>
            </a:r>
            <a:r>
              <a:rPr lang="en-US" smtClean="0">
                <a:latin typeface="ヒラギノ角ゴ ProN W3" charset="0"/>
                <a:sym typeface="Symbol" pitchFamily="18" charset="2"/>
              </a:rPr>
              <a:t></a:t>
            </a:r>
            <a:r>
              <a:rPr lang="en-US" i="1" smtClean="0">
                <a:ea typeface="Gill Sans" charset="0"/>
                <a:cs typeface="Gill Sans" charset="0"/>
              </a:rPr>
              <a:t>n</a:t>
            </a:r>
            <a:r>
              <a:rPr lang="en-US" smtClean="0">
                <a:ea typeface="Gill Sans" charset="0"/>
                <a:cs typeface="Gill Sans" charset="0"/>
              </a:rPr>
              <a:t>/</a:t>
            </a:r>
            <a:r>
              <a:rPr lang="en-US" i="1" smtClean="0">
                <a:ea typeface="Gill Sans" charset="0"/>
                <a:cs typeface="Gill Sans" charset="0"/>
              </a:rPr>
              <a:t>m</a:t>
            </a:r>
            <a:r>
              <a:rPr lang="en-US" smtClean="0">
                <a:latin typeface="ヒラギノ角ゴ ProN W3" charset="0"/>
                <a:sym typeface="Symbol" pitchFamily="18" charset="2"/>
              </a:rPr>
              <a:t></a:t>
            </a:r>
            <a:r>
              <a:rPr lang="en-US" smtClean="0">
                <a:ea typeface="Gill Sans" charset="0"/>
                <a:cs typeface="Gill Sans" charset="0"/>
              </a:rPr>
              <a:t>.  </a:t>
            </a:r>
          </a:p>
          <a:p>
            <a:pPr marL="39688">
              <a:spcBef>
                <a:spcPts val="1350"/>
              </a:spcBef>
              <a:buFontTx/>
              <a:buNone/>
            </a:pPr>
            <a:r>
              <a:rPr lang="en-US" smtClean="0">
                <a:ea typeface="Gill Sans" charset="0"/>
                <a:cs typeface="Gill Sans" charset="0"/>
              </a:rPr>
              <a:t>If  f : X </a:t>
            </a:r>
            <a:r>
              <a:rPr lang="en-US" smtClean="0">
                <a:latin typeface="ヒラギノ角ゴ ProN W3" charset="0"/>
                <a:sym typeface="ヒラギノ角ゴ ProN W3" charset="0"/>
              </a:rPr>
              <a:t>→ </a:t>
            </a:r>
            <a:r>
              <a:rPr lang="en-US" smtClean="0">
                <a:ea typeface="Gill Sans" charset="0"/>
                <a:cs typeface="Gill Sans" charset="0"/>
              </a:rPr>
              <a:t>Y, then </a:t>
            </a:r>
            <a:r>
              <a:rPr lang="en-US" smtClean="0">
                <a:latin typeface="ヒラギノ角ゴ ProN W3" charset="0"/>
                <a:sym typeface="ヒラギノ角ゴ ProN W3" charset="0"/>
              </a:rPr>
              <a:t>∃</a:t>
            </a:r>
            <a:r>
              <a:rPr lang="en-US" smtClean="0">
                <a:ea typeface="Gill Sans" charset="0"/>
                <a:cs typeface="Gill Sans" charset="0"/>
              </a:rPr>
              <a:t> </a:t>
            </a:r>
            <a:r>
              <a:rPr lang="en-US" i="1" smtClean="0">
                <a:ea typeface="Gill Sans" charset="0"/>
                <a:cs typeface="Gill Sans" charset="0"/>
              </a:rPr>
              <a:t>k</a:t>
            </a:r>
            <a:r>
              <a:rPr lang="en-US" smtClean="0">
                <a:ea typeface="Gill Sans" charset="0"/>
                <a:cs typeface="Gill Sans" charset="0"/>
              </a:rPr>
              <a:t> values </a:t>
            </a:r>
            <a:r>
              <a:rPr lang="en-US" i="1" smtClean="0">
                <a:ea typeface="Gill Sans" charset="0"/>
                <a:cs typeface="Gill Sans" charset="0"/>
              </a:rPr>
              <a:t>x</a:t>
            </a:r>
            <a:r>
              <a:rPr lang="en-US" baseline="-14000" smtClean="0">
                <a:ea typeface="Gill Sans" charset="0"/>
                <a:cs typeface="Gill Sans" charset="0"/>
              </a:rPr>
              <a:t>1</a:t>
            </a:r>
            <a:r>
              <a:rPr lang="en-US" smtClean="0">
                <a:ea typeface="Gill Sans" charset="0"/>
                <a:cs typeface="Gill Sans" charset="0"/>
              </a:rPr>
              <a:t>, </a:t>
            </a:r>
            <a:r>
              <a:rPr lang="en-US" i="1" smtClean="0">
                <a:ea typeface="Gill Sans" charset="0"/>
                <a:cs typeface="Gill Sans" charset="0"/>
              </a:rPr>
              <a:t>x</a:t>
            </a:r>
            <a:r>
              <a:rPr lang="en-US" baseline="-14000" smtClean="0">
                <a:ea typeface="Gill Sans" charset="0"/>
                <a:cs typeface="Gill Sans" charset="0"/>
              </a:rPr>
              <a:t>2</a:t>
            </a:r>
            <a:r>
              <a:rPr lang="en-US" smtClean="0">
                <a:ea typeface="Gill Sans" charset="0"/>
                <a:cs typeface="Gill Sans" charset="0"/>
              </a:rPr>
              <a:t>, …, </a:t>
            </a:r>
            <a:r>
              <a:rPr lang="en-US" i="1" smtClean="0">
                <a:ea typeface="Gill Sans" charset="0"/>
                <a:cs typeface="Gill Sans" charset="0"/>
              </a:rPr>
              <a:t>x</a:t>
            </a:r>
            <a:r>
              <a:rPr lang="en-US" i="1" baseline="-14000" smtClean="0">
                <a:ea typeface="Gill Sans" charset="0"/>
                <a:cs typeface="Gill Sans" charset="0"/>
              </a:rPr>
              <a:t>k</a:t>
            </a:r>
            <a:r>
              <a:rPr lang="en-US" smtClean="0">
                <a:ea typeface="Gill Sans" charset="0"/>
                <a:cs typeface="Gill Sans" charset="0"/>
              </a:rPr>
              <a:t> </a:t>
            </a:r>
            <a:r>
              <a:rPr lang="en-US" smtClean="0">
                <a:latin typeface="Apple Symbols" charset="0"/>
                <a:ea typeface="Apple Symbols" charset="0"/>
                <a:cs typeface="Apple Symbols" charset="0"/>
                <a:sym typeface="Apple Symbols" charset="0"/>
              </a:rPr>
              <a:t>∈</a:t>
            </a:r>
            <a:r>
              <a:rPr lang="en-US" smtClean="0">
                <a:ea typeface="Gill Sans" charset="0"/>
                <a:cs typeface="Gill Sans" charset="0"/>
              </a:rPr>
              <a:t> X such that f(</a:t>
            </a:r>
            <a:r>
              <a:rPr lang="en-US" i="1" smtClean="0">
                <a:ea typeface="Gill Sans" charset="0"/>
                <a:cs typeface="Gill Sans" charset="0"/>
              </a:rPr>
              <a:t>x</a:t>
            </a:r>
            <a:r>
              <a:rPr lang="en-US" baseline="-14000" smtClean="0">
                <a:ea typeface="Gill Sans" charset="0"/>
                <a:cs typeface="Gill Sans" charset="0"/>
              </a:rPr>
              <a:t>1</a:t>
            </a:r>
            <a:r>
              <a:rPr lang="en-US" smtClean="0">
                <a:ea typeface="Gill Sans" charset="0"/>
                <a:cs typeface="Gill Sans" charset="0"/>
              </a:rPr>
              <a:t>) = f(</a:t>
            </a:r>
            <a:r>
              <a:rPr lang="en-US" i="1" smtClean="0">
                <a:ea typeface="Gill Sans" charset="0"/>
                <a:cs typeface="Gill Sans" charset="0"/>
              </a:rPr>
              <a:t>x</a:t>
            </a:r>
            <a:r>
              <a:rPr lang="en-US" baseline="-14000" smtClean="0">
                <a:ea typeface="Gill Sans" charset="0"/>
                <a:cs typeface="Gill Sans" charset="0"/>
              </a:rPr>
              <a:t>2</a:t>
            </a:r>
            <a:r>
              <a:rPr lang="en-US" smtClean="0">
                <a:ea typeface="Gill Sans" charset="0"/>
                <a:cs typeface="Gill Sans" charset="0"/>
              </a:rPr>
              <a:t>) = … f(</a:t>
            </a:r>
            <a:r>
              <a:rPr lang="en-US" i="1" smtClean="0">
                <a:ea typeface="Gill Sans" charset="0"/>
                <a:cs typeface="Gill Sans" charset="0"/>
              </a:rPr>
              <a:t>x</a:t>
            </a:r>
            <a:r>
              <a:rPr lang="en-US" i="1" baseline="-14000" smtClean="0">
                <a:ea typeface="Gill Sans" charset="0"/>
                <a:cs typeface="Gill Sans" charset="0"/>
              </a:rPr>
              <a:t>k</a:t>
            </a:r>
            <a:r>
              <a:rPr lang="en-US" smtClean="0">
                <a:ea typeface="Gill Sans" charset="0"/>
                <a:cs typeface="Gill Sans" charset="0"/>
              </a:rPr>
              <a:t>).</a:t>
            </a:r>
          </a:p>
          <a:p>
            <a:pPr marL="39688">
              <a:spcBef>
                <a:spcPts val="1350"/>
              </a:spcBef>
              <a:buFontTx/>
              <a:buNone/>
            </a:pPr>
            <a:r>
              <a:rPr lang="en-US" smtClean="0">
                <a:ea typeface="Gill Sans" charset="0"/>
                <a:cs typeface="Gill Sans" charset="0"/>
              </a:rPr>
              <a:t>Informally: If </a:t>
            </a:r>
            <a:r>
              <a:rPr lang="en-US" i="1" smtClean="0">
                <a:ea typeface="Gill Sans" charset="0"/>
                <a:cs typeface="Gill Sans" charset="0"/>
              </a:rPr>
              <a:t>n</a:t>
            </a:r>
            <a:r>
              <a:rPr lang="en-US" smtClean="0">
                <a:ea typeface="Gill Sans" charset="0"/>
                <a:cs typeface="Gill Sans" charset="0"/>
              </a:rPr>
              <a:t> pigeons fly into </a:t>
            </a:r>
            <a:r>
              <a:rPr lang="en-US" i="1" smtClean="0">
                <a:ea typeface="Gill Sans" charset="0"/>
                <a:cs typeface="Gill Sans" charset="0"/>
              </a:rPr>
              <a:t>m</a:t>
            </a:r>
            <a:r>
              <a:rPr lang="en-US" smtClean="0">
                <a:ea typeface="Gill Sans" charset="0"/>
                <a:cs typeface="Gill Sans" charset="0"/>
              </a:rPr>
              <a:t> holes, at least 1 hole contains at least </a:t>
            </a:r>
            <a:r>
              <a:rPr lang="en-US" i="1" smtClean="0">
                <a:ea typeface="Gill Sans" charset="0"/>
                <a:cs typeface="Gill Sans" charset="0"/>
              </a:rPr>
              <a:t>k</a:t>
            </a:r>
            <a:r>
              <a:rPr lang="en-US" smtClean="0">
                <a:ea typeface="Gill Sans" charset="0"/>
                <a:cs typeface="Gill Sans" charset="0"/>
              </a:rPr>
              <a:t> = </a:t>
            </a:r>
            <a:r>
              <a:rPr lang="en-US" smtClean="0">
                <a:latin typeface="ヒラギノ角ゴ ProN W3" charset="0"/>
                <a:sym typeface="Symbol" pitchFamily="18" charset="2"/>
              </a:rPr>
              <a:t></a:t>
            </a:r>
            <a:r>
              <a:rPr lang="en-US" i="1" smtClean="0">
                <a:ea typeface="Gill Sans" charset="0"/>
                <a:cs typeface="Gill Sans" charset="0"/>
              </a:rPr>
              <a:t>n</a:t>
            </a:r>
            <a:r>
              <a:rPr lang="en-US" smtClean="0">
                <a:ea typeface="Gill Sans" charset="0"/>
                <a:cs typeface="Gill Sans" charset="0"/>
              </a:rPr>
              <a:t>/</a:t>
            </a:r>
            <a:r>
              <a:rPr lang="en-US" i="1" smtClean="0">
                <a:ea typeface="Gill Sans" charset="0"/>
                <a:cs typeface="Gill Sans" charset="0"/>
              </a:rPr>
              <a:t>m</a:t>
            </a:r>
            <a:r>
              <a:rPr lang="en-US" smtClean="0">
                <a:latin typeface="ヒラギノ角ゴ ProN W3" charset="0"/>
                <a:sym typeface="Symbol" pitchFamily="18" charset="2"/>
              </a:rPr>
              <a:t></a:t>
            </a:r>
            <a:r>
              <a:rPr lang="en-US" smtClean="0">
                <a:ea typeface="Gill Sans" charset="0"/>
                <a:cs typeface="Gill Sans" charset="0"/>
              </a:rPr>
              <a:t> pigeons.</a:t>
            </a:r>
          </a:p>
          <a:p>
            <a:pPr marL="39688">
              <a:spcBef>
                <a:spcPts val="1350"/>
              </a:spcBef>
              <a:buFontTx/>
              <a:buNone/>
            </a:pPr>
            <a:r>
              <a:rPr lang="en-US" smtClean="0">
                <a:ea typeface="Gill Sans" charset="0"/>
                <a:cs typeface="Gill Sans" charset="0"/>
              </a:rPr>
              <a:t>Proof: Assume there’s no such hole.  Then, there are at most (</a:t>
            </a:r>
            <a:r>
              <a:rPr lang="en-US" smtClean="0">
                <a:latin typeface="ヒラギノ角ゴ ProN W3" charset="0"/>
                <a:sym typeface="Symbol" pitchFamily="18" charset="2"/>
              </a:rPr>
              <a:t></a:t>
            </a:r>
            <a:r>
              <a:rPr lang="en-US" i="1" smtClean="0">
                <a:ea typeface="Gill Sans" charset="0"/>
                <a:cs typeface="Gill Sans" charset="0"/>
              </a:rPr>
              <a:t>n</a:t>
            </a:r>
            <a:r>
              <a:rPr lang="en-US" smtClean="0">
                <a:ea typeface="Gill Sans" charset="0"/>
                <a:cs typeface="Gill Sans" charset="0"/>
              </a:rPr>
              <a:t>/</a:t>
            </a:r>
            <a:r>
              <a:rPr lang="en-US" i="1" smtClean="0">
                <a:ea typeface="Gill Sans" charset="0"/>
                <a:cs typeface="Gill Sans" charset="0"/>
              </a:rPr>
              <a:t>m</a:t>
            </a:r>
            <a:r>
              <a:rPr lang="en-US" smtClean="0">
                <a:latin typeface="ヒラギノ角ゴ ProN W3" charset="0"/>
                <a:sym typeface="Symbol" pitchFamily="18" charset="2"/>
              </a:rPr>
              <a:t> </a:t>
            </a:r>
            <a:r>
              <a:rPr lang="en-US" smtClean="0">
                <a:sym typeface="Symbol" pitchFamily="18" charset="2"/>
              </a:rPr>
              <a:t> – 1)</a:t>
            </a:r>
            <a:r>
              <a:rPr lang="en-US" smtClean="0">
                <a:latin typeface="ヒラギノ角ゴ ProN W3" charset="0"/>
                <a:sym typeface="Symbol" pitchFamily="18" charset="2"/>
              </a:rPr>
              <a:t>*</a:t>
            </a:r>
            <a:r>
              <a:rPr lang="en-US" i="1" smtClean="0">
                <a:sym typeface="Symbol" pitchFamily="18" charset="2"/>
              </a:rPr>
              <a:t>m</a:t>
            </a:r>
            <a:r>
              <a:rPr lang="en-US" smtClean="0">
                <a:ea typeface="Gill Sans" charset="0"/>
                <a:cs typeface="Gill Sans" charset="0"/>
              </a:rPr>
              <a:t> pigeons in all the holes, which is fewer than (</a:t>
            </a:r>
            <a:r>
              <a:rPr lang="en-US" i="1" smtClean="0">
                <a:ea typeface="Gill Sans" charset="0"/>
                <a:cs typeface="Gill Sans" charset="0"/>
              </a:rPr>
              <a:t>n</a:t>
            </a:r>
            <a:r>
              <a:rPr lang="en-US" smtClean="0">
                <a:ea typeface="Gill Sans" charset="0"/>
                <a:cs typeface="Gill Sans" charset="0"/>
              </a:rPr>
              <a:t>/</a:t>
            </a:r>
            <a:r>
              <a:rPr lang="en-US" i="1" smtClean="0">
                <a:ea typeface="Gill Sans" charset="0"/>
                <a:cs typeface="Gill Sans" charset="0"/>
              </a:rPr>
              <a:t>m + </a:t>
            </a:r>
            <a:r>
              <a:rPr lang="en-US" smtClean="0">
                <a:ea typeface="Gill Sans" charset="0"/>
                <a:cs typeface="Gill Sans" charset="0"/>
              </a:rPr>
              <a:t>1</a:t>
            </a:r>
            <a:r>
              <a:rPr lang="en-US" smtClean="0">
                <a:latin typeface="ヒラギノ角ゴ ProN W3" charset="0"/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 – 1)</a:t>
            </a:r>
            <a:r>
              <a:rPr lang="en-US" smtClean="0">
                <a:latin typeface="ヒラギノ角ゴ ProN W3" charset="0"/>
                <a:sym typeface="Symbol" pitchFamily="18" charset="2"/>
              </a:rPr>
              <a:t>*</a:t>
            </a:r>
            <a:r>
              <a:rPr lang="en-US" i="1" smtClean="0">
                <a:sym typeface="Symbol" pitchFamily="18" charset="2"/>
              </a:rPr>
              <a:t>m</a:t>
            </a:r>
            <a:r>
              <a:rPr lang="en-US" smtClean="0">
                <a:sym typeface="Symbol" pitchFamily="18" charset="2"/>
              </a:rPr>
              <a:t> = </a:t>
            </a:r>
            <a:r>
              <a:rPr lang="en-US" i="1" smtClean="0">
                <a:ea typeface="Gill Sans" charset="0"/>
                <a:cs typeface="Gill Sans" charset="0"/>
              </a:rPr>
              <a:t>n</a:t>
            </a:r>
            <a:r>
              <a:rPr lang="en-US" smtClean="0">
                <a:ea typeface="Gill Sans" charset="0"/>
                <a:cs typeface="Gill Sans" charset="0"/>
              </a:rPr>
              <a:t>/</a:t>
            </a:r>
            <a:r>
              <a:rPr lang="en-US" i="1" smtClean="0">
                <a:ea typeface="Gill Sans" charset="0"/>
                <a:cs typeface="Gill Sans" charset="0"/>
              </a:rPr>
              <a:t>m</a:t>
            </a:r>
            <a:r>
              <a:rPr lang="en-US" smtClean="0">
                <a:latin typeface="ヒラギノ角ゴ ProN W3" charset="0"/>
                <a:sym typeface="Symbol" pitchFamily="18" charset="2"/>
              </a:rPr>
              <a:t>*</a:t>
            </a:r>
            <a:r>
              <a:rPr lang="en-US" i="1" smtClean="0">
                <a:sym typeface="Symbol" pitchFamily="18" charset="2"/>
              </a:rPr>
              <a:t>m</a:t>
            </a:r>
            <a:r>
              <a:rPr lang="en-US" smtClean="0">
                <a:sym typeface="Symbol" pitchFamily="18" charset="2"/>
              </a:rPr>
              <a:t> =</a:t>
            </a:r>
            <a:r>
              <a:rPr lang="en-US" i="1" smtClean="0">
                <a:ea typeface="Gill Sans" charset="0"/>
                <a:cs typeface="Gill Sans" charset="0"/>
              </a:rPr>
              <a:t> n</a:t>
            </a:r>
            <a:r>
              <a:rPr lang="en-US" smtClean="0">
                <a:sym typeface="Symbol" pitchFamily="18" charset="2"/>
              </a:rPr>
              <a:t>, but that is a contradiction.  QED</a:t>
            </a:r>
            <a:endParaRPr lang="en-CA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Constant-Time Dictionaries?</a:t>
            </a:r>
          </a:p>
          <a:p>
            <a:r>
              <a:rPr lang="en-US" smtClean="0">
                <a:solidFill>
                  <a:schemeClr val="bg2"/>
                </a:solidFill>
              </a:rPr>
              <a:t>Hash Table Outline</a:t>
            </a:r>
          </a:p>
          <a:p>
            <a:r>
              <a:rPr lang="en-US" smtClean="0">
                <a:solidFill>
                  <a:schemeClr val="bg2"/>
                </a:solidFill>
              </a:rPr>
              <a:t>Hash Functions</a:t>
            </a:r>
          </a:p>
          <a:p>
            <a:r>
              <a:rPr lang="en-US" smtClean="0">
                <a:solidFill>
                  <a:schemeClr val="bg2"/>
                </a:solidFill>
              </a:rPr>
              <a:t>Collisions and the Pigeonhole Principle</a:t>
            </a:r>
          </a:p>
          <a:p>
            <a:r>
              <a:rPr lang="en-US" smtClean="0"/>
              <a:t>Collision Resolution: </a:t>
            </a:r>
          </a:p>
          <a:p>
            <a:pPr lvl="1"/>
            <a:r>
              <a:rPr lang="en-US" smtClean="0"/>
              <a:t>Chaining</a:t>
            </a:r>
          </a:p>
          <a:p>
            <a:pPr lvl="1"/>
            <a:r>
              <a:rPr lang="en-US" smtClean="0"/>
              <a:t>Open-Addressing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Implementations So Far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981200"/>
            <a:ext cx="8763000" cy="4114800"/>
          </a:xfrm>
        </p:spPr>
        <p:txBody>
          <a:bodyPr/>
          <a:lstStyle/>
          <a:p>
            <a:r>
              <a:rPr lang="en-US" dirty="0" smtClean="0"/>
              <a:t>Unsorted </a:t>
            </a:r>
            <a:r>
              <a:rPr lang="en-US" dirty="0" smtClean="0"/>
              <a:t>array</a:t>
            </a:r>
            <a:r>
              <a:rPr lang="en-US" dirty="0" smtClean="0"/>
              <a:t>		O(1)		O(n)		O(n)</a:t>
            </a:r>
          </a:p>
          <a:p>
            <a:r>
              <a:rPr lang="en-US" dirty="0" smtClean="0"/>
              <a:t>Balanced Trees		O(log n)	O(log n)	O(log n)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14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38600" y="1336675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insert</a:t>
            </a:r>
          </a:p>
        </p:txBody>
      </p:sp>
      <p:sp>
        <p:nvSpPr>
          <p:cNvPr id="6149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24763" y="1343025"/>
            <a:ext cx="909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delete</a:t>
            </a:r>
          </a:p>
        </p:txBody>
      </p:sp>
      <p:sp>
        <p:nvSpPr>
          <p:cNvPr id="6150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91200" y="133985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find</a:t>
            </a:r>
          </a:p>
        </p:txBody>
      </p:sp>
      <p:sp>
        <p:nvSpPr>
          <p:cNvPr id="6151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4800600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6152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09800" y="6096000"/>
            <a:ext cx="651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How about O(1) insert/find/delete for any key type?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Collision Resolution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i="1" smtClean="0"/>
              <a:t>Pigeonhole principle</a:t>
            </a:r>
            <a:r>
              <a:rPr lang="en-US" smtClean="0"/>
              <a:t> says we can’t avoid all collisions</a:t>
            </a:r>
          </a:p>
          <a:p>
            <a:pPr lvl="1"/>
            <a:r>
              <a:rPr lang="en-US" smtClean="0"/>
              <a:t>try to hash without collision </a:t>
            </a:r>
            <a:r>
              <a:rPr lang="en-US" i="1" smtClean="0"/>
              <a:t>m</a:t>
            </a:r>
            <a:r>
              <a:rPr lang="en-US" smtClean="0"/>
              <a:t> keys into </a:t>
            </a:r>
            <a:r>
              <a:rPr lang="en-US" i="1" smtClean="0"/>
              <a:t>n</a:t>
            </a:r>
            <a:r>
              <a:rPr lang="en-US" smtClean="0"/>
              <a:t> slots with </a:t>
            </a:r>
            <a:r>
              <a:rPr lang="en-US" i="1" smtClean="0"/>
              <a:t>m</a:t>
            </a:r>
            <a:r>
              <a:rPr lang="en-US" smtClean="0"/>
              <a:t> &gt; </a:t>
            </a:r>
            <a:r>
              <a:rPr lang="en-US" i="1" smtClean="0"/>
              <a:t>n</a:t>
            </a:r>
          </a:p>
          <a:p>
            <a:pPr lvl="1"/>
            <a:r>
              <a:rPr lang="en-US" smtClean="0"/>
              <a:t>try to put 6 pigeons into 5 holes</a:t>
            </a:r>
          </a:p>
          <a:p>
            <a:r>
              <a:rPr lang="en-US" smtClean="0"/>
              <a:t>What do we do when two keys hash to the same entry?</a:t>
            </a:r>
          </a:p>
          <a:p>
            <a:pPr lvl="1"/>
            <a:r>
              <a:rPr lang="en-US" smtClean="0"/>
              <a:t>chaining: put little dictionaries in each entry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open addressing: pick a next entry to try</a:t>
            </a:r>
          </a:p>
        </p:txBody>
      </p:sp>
      <p:sp>
        <p:nvSpPr>
          <p:cNvPr id="3174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13125" y="4308475"/>
            <a:ext cx="413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i="1">
                <a:solidFill>
                  <a:srgbClr val="339933"/>
                </a:solidFill>
              </a:rPr>
              <a:t>shove extra pigeons in one hole!</a:t>
            </a:r>
          </a:p>
        </p:txBody>
      </p:sp>
      <p:sp>
        <p:nvSpPr>
          <p:cNvPr id="31749" name="Freeform 7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048000" y="4343400"/>
            <a:ext cx="381000" cy="266700"/>
          </a:xfrm>
          <a:custGeom>
            <a:avLst/>
            <a:gdLst>
              <a:gd name="T0" fmla="*/ 2147483647 w 240"/>
              <a:gd name="T1" fmla="*/ 2147483647 h 168"/>
              <a:gd name="T2" fmla="*/ 2147483647 w 240"/>
              <a:gd name="T3" fmla="*/ 2147483647 h 168"/>
              <a:gd name="T4" fmla="*/ 0 w 240"/>
              <a:gd name="T5" fmla="*/ 0 h 168"/>
              <a:gd name="T6" fmla="*/ 0 60000 65536"/>
              <a:gd name="T7" fmla="*/ 0 60000 65536"/>
              <a:gd name="T8" fmla="*/ 0 60000 65536"/>
              <a:gd name="T9" fmla="*/ 0 w 240"/>
              <a:gd name="T10" fmla="*/ 0 h 168"/>
              <a:gd name="T11" fmla="*/ 240 w 240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68">
                <a:moveTo>
                  <a:pt x="240" y="144"/>
                </a:moveTo>
                <a:cubicBezTo>
                  <a:pt x="164" y="156"/>
                  <a:pt x="88" y="168"/>
                  <a:pt x="48" y="144"/>
                </a:cubicBezTo>
                <a:cubicBezTo>
                  <a:pt x="8" y="120"/>
                  <a:pt x="0" y="16"/>
                  <a:pt x="0" y="0"/>
                </a:cubicBezTo>
              </a:path>
            </a:pathLst>
          </a:cu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27625" y="2105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3277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27625" y="2676525"/>
            <a:ext cx="57150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3277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27625" y="3244850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3277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27625" y="4379913"/>
            <a:ext cx="571500" cy="56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3277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27625" y="4949825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32775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27625" y="551973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32776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27625" y="3808413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32777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67275" y="37528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32778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67275" y="31908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32779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67275" y="2624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32780" name="Text Box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867275" y="2057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32781" name="Text Box 1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860925" y="5453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32782" name="Text Box 1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860925" y="48863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32783" name="Text Box 1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60925" y="4319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32784" name="Line 2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127625" y="21034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2785" name="Line 29"/>
          <p:cNvSpPr>
            <a:spLocks noChangeAspect="1" noChangeShapeType="1"/>
          </p:cNvSpPr>
          <p:nvPr>
            <p:custDataLst>
              <p:tags r:id="rId16"/>
            </p:custDataLst>
          </p:nvPr>
        </p:nvSpPr>
        <p:spPr bwMode="auto">
          <a:xfrm>
            <a:off x="5127625" y="3236913"/>
            <a:ext cx="576263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2786" name="Line 3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5127625" y="43767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2787" name="Line 3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127625" y="55197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2788" name="Rectangle 5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096000" y="26749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32789" name="Rectangle 5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667500" y="26749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32790" name="Rectangle 5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381750" y="2674938"/>
            <a:ext cx="5715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32791" name="Rectangle 5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459663" y="2674938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d</a:t>
            </a:r>
          </a:p>
        </p:txBody>
      </p:sp>
      <p:sp>
        <p:nvSpPr>
          <p:cNvPr id="32792" name="Rectangle 5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748588" y="2674938"/>
            <a:ext cx="5715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cxnSp>
        <p:nvCxnSpPr>
          <p:cNvPr id="32793" name="AutoShape 57"/>
          <p:cNvCxnSpPr>
            <a:cxnSpLocks noChangeShapeType="1"/>
            <a:stCxn id="32790" idx="3"/>
            <a:endCxn id="32791" idx="1"/>
          </p:cNvCxnSpPr>
          <p:nvPr>
            <p:custDataLst>
              <p:tags r:id="rId24"/>
            </p:custDataLst>
          </p:nvPr>
        </p:nvCxnSpPr>
        <p:spPr bwMode="auto">
          <a:xfrm>
            <a:off x="6953250" y="2962275"/>
            <a:ext cx="506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Rectangle 58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026400" y="26749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32795" name="Line 59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8026400" y="2674938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2796" name="Rectangle 60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381750" y="2674938"/>
            <a:ext cx="5715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cxnSp>
        <p:nvCxnSpPr>
          <p:cNvPr id="32797" name="AutoShape 61"/>
          <p:cNvCxnSpPr>
            <a:cxnSpLocks noChangeShapeType="1"/>
            <a:endCxn id="32788" idx="1"/>
          </p:cNvCxnSpPr>
          <p:nvPr>
            <p:custDataLst>
              <p:tags r:id="rId28"/>
            </p:custDataLst>
          </p:nvPr>
        </p:nvCxnSpPr>
        <p:spPr bwMode="auto">
          <a:xfrm>
            <a:off x="5410200" y="2960688"/>
            <a:ext cx="685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8" name="Rectangle 62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096000" y="38052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e</a:t>
            </a:r>
          </a:p>
        </p:txBody>
      </p:sp>
      <p:sp>
        <p:nvSpPr>
          <p:cNvPr id="32799" name="Rectangle 63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667500" y="38052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32800" name="Rectangle 64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381750" y="3805238"/>
            <a:ext cx="5715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32801" name="Rectangle 65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459663" y="3805238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sp>
        <p:nvSpPr>
          <p:cNvPr id="32802" name="Rectangle 66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748588" y="3805238"/>
            <a:ext cx="5715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cxnSp>
        <p:nvCxnSpPr>
          <p:cNvPr id="32803" name="AutoShape 67"/>
          <p:cNvCxnSpPr>
            <a:cxnSpLocks noChangeShapeType="1"/>
            <a:stCxn id="32800" idx="3"/>
            <a:endCxn id="32801" idx="1"/>
          </p:cNvCxnSpPr>
          <p:nvPr>
            <p:custDataLst>
              <p:tags r:id="rId34"/>
            </p:custDataLst>
          </p:nvPr>
        </p:nvCxnSpPr>
        <p:spPr bwMode="auto">
          <a:xfrm>
            <a:off x="6953250" y="4092575"/>
            <a:ext cx="506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4" name="Rectangle 68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026400" y="38052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32805" name="Line 69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8026400" y="3805238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2806" name="Rectangle 70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381750" y="3805238"/>
            <a:ext cx="5715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cxnSp>
        <p:nvCxnSpPr>
          <p:cNvPr id="32807" name="AutoShape 71"/>
          <p:cNvCxnSpPr>
            <a:cxnSpLocks noChangeShapeType="1"/>
            <a:endCxn id="32798" idx="1"/>
          </p:cNvCxnSpPr>
          <p:nvPr>
            <p:custDataLst>
              <p:tags r:id="rId38"/>
            </p:custDataLst>
          </p:nvPr>
        </p:nvCxnSpPr>
        <p:spPr bwMode="auto">
          <a:xfrm flipV="1">
            <a:off x="5410200" y="4092575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8" name="Rectangle 72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6096000" y="4945063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sp>
        <p:nvSpPr>
          <p:cNvPr id="32809" name="Rectangle 73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392863" y="4945063"/>
            <a:ext cx="5715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cxnSp>
        <p:nvCxnSpPr>
          <p:cNvPr id="32810" name="AutoShape 74"/>
          <p:cNvCxnSpPr>
            <a:cxnSpLocks noChangeShapeType="1"/>
            <a:endCxn id="32808" idx="1"/>
          </p:cNvCxnSpPr>
          <p:nvPr>
            <p:custDataLst>
              <p:tags r:id="rId41"/>
            </p:custDataLst>
          </p:nvPr>
        </p:nvCxnSpPr>
        <p:spPr bwMode="auto">
          <a:xfrm flipV="1">
            <a:off x="5410200" y="5232400"/>
            <a:ext cx="685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1" name="Rectangle 75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667500" y="4945063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32812" name="Line 76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6667500" y="4945063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2813" name="Rectangle 78"/>
          <p:cNvSpPr>
            <a:spLocks noGrp="1" noChangeArrowheads="1"/>
          </p:cNvSpPr>
          <p:nvPr>
            <p:ph type="title"/>
            <p:custDataLst>
              <p:tags r:id="rId44"/>
            </p:custDataLst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Hashing with Chaining</a:t>
            </a:r>
          </a:p>
        </p:txBody>
      </p:sp>
      <p:sp>
        <p:nvSpPr>
          <p:cNvPr id="32814" name="Rectangle 79"/>
          <p:cNvSpPr>
            <a:spLocks noGrp="1" noChangeArrowheads="1"/>
          </p:cNvSpPr>
          <p:nvPr>
            <p:ph type="body" idx="1"/>
            <p:custDataLst>
              <p:tags r:id="rId45"/>
            </p:custDataLst>
          </p:nvPr>
        </p:nvSpPr>
        <p:spPr>
          <a:xfrm>
            <a:off x="533400" y="1905000"/>
            <a:ext cx="4038600" cy="4114800"/>
          </a:xfrm>
        </p:spPr>
        <p:txBody>
          <a:bodyPr/>
          <a:lstStyle/>
          <a:p>
            <a:r>
              <a:rPr lang="en-US" dirty="0" smtClean="0"/>
              <a:t>Put a little dictionary at each entry</a:t>
            </a:r>
          </a:p>
          <a:p>
            <a:pPr lvl="1"/>
            <a:r>
              <a:rPr lang="en-US" dirty="0" smtClean="0"/>
              <a:t>choose type as appropriate</a:t>
            </a:r>
          </a:p>
          <a:p>
            <a:pPr lvl="1"/>
            <a:r>
              <a:rPr lang="en-US" dirty="0" smtClean="0"/>
              <a:t>common case is unordered move-to-front linked list (chain)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ym typeface="Symbol" pitchFamily="18" charset="2"/>
              </a:rPr>
              <a:t> can be greater than 1</a:t>
            </a:r>
          </a:p>
          <a:p>
            <a:pPr lvl="1"/>
            <a:r>
              <a:rPr lang="en-US" dirty="0" smtClean="0">
                <a:sym typeface="Symbol" pitchFamily="18" charset="2"/>
              </a:rPr>
              <a:t>performance degrades with length of chains</a:t>
            </a:r>
            <a:endParaRPr lang="en-US" dirty="0" smtClean="0"/>
          </a:p>
        </p:txBody>
      </p:sp>
      <p:sp>
        <p:nvSpPr>
          <p:cNvPr id="32815" name="Text Box 80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332663" y="1676400"/>
            <a:ext cx="15065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h(a) = h(d)</a:t>
            </a:r>
          </a:p>
          <a:p>
            <a:r>
              <a:rPr lang="en-US">
                <a:solidFill>
                  <a:srgbClr val="FF0000"/>
                </a:solidFill>
              </a:rPr>
              <a:t>h(e) = h(b)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7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Chaining Code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2133600"/>
            <a:ext cx="6324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Dictionary &amp; findBucket(const Key &amp; k) {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return table[hash(k)%table.size];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insert(const Key &amp; k, 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const Value &amp; v)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findBucket(k).insert(k,v);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33796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0" y="3455988"/>
            <a:ext cx="441642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void delete(const Key &amp; k)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findBucket(k).delete(k);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Value &amp; find(const Key &amp; k)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return findBucket(k).find(k);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Load Factor </a:t>
            </a:r>
            <a:r>
              <a:rPr lang="en-US" smtClean="0"/>
              <a:t>in </a:t>
            </a:r>
            <a:r>
              <a:rPr lang="en-US" smtClean="0"/>
              <a:t>Chaining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Search cost</a:t>
            </a:r>
          </a:p>
          <a:p>
            <a:pPr lvl="1"/>
            <a:r>
              <a:rPr lang="en-US" smtClean="0"/>
              <a:t>unsuccessful search: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successful search: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Desired load factor: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r>
              <a:rPr lang="en-US" dirty="0"/>
              <a:t>: Chaining</a:t>
            </a:r>
            <a:br>
              <a:rPr lang="en-US" dirty="0"/>
            </a:br>
            <a:r>
              <a:rPr lang="en-US" sz="3200" dirty="0"/>
              <a:t>(Use a move-to-front list.)</a:t>
            </a:r>
            <a:endParaRPr 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981200"/>
            <a:ext cx="5029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Insert 2</a:t>
            </a:r>
          </a:p>
          <a:p>
            <a:pPr>
              <a:buNone/>
            </a:pPr>
            <a:r>
              <a:rPr lang="en-US" dirty="0"/>
              <a:t>Insert </a:t>
            </a:r>
            <a:r>
              <a:rPr lang="en-US" dirty="0" smtClean="0"/>
              <a:t>5</a:t>
            </a:r>
            <a:endParaRPr lang="en-US" dirty="0"/>
          </a:p>
          <a:p>
            <a:pPr>
              <a:buNone/>
            </a:pPr>
            <a:r>
              <a:rPr lang="en-US" dirty="0" smtClean="0"/>
              <a:t>Insert 10</a:t>
            </a:r>
          </a:p>
          <a:p>
            <a:pPr>
              <a:buNone/>
            </a:pPr>
            <a:r>
              <a:rPr lang="en-US" dirty="0"/>
              <a:t>Insert 73</a:t>
            </a:r>
          </a:p>
          <a:p>
            <a:pPr>
              <a:buNone/>
            </a:pPr>
            <a:r>
              <a:rPr lang="en-US" dirty="0" smtClean="0"/>
              <a:t>Find 10</a:t>
            </a:r>
          </a:p>
          <a:p>
            <a:pPr>
              <a:buNone/>
            </a:pPr>
            <a:r>
              <a:rPr lang="en-US" dirty="0" smtClean="0"/>
              <a:t>Insert 14</a:t>
            </a:r>
          </a:p>
          <a:p>
            <a:pPr>
              <a:buNone/>
            </a:pPr>
            <a:r>
              <a:rPr lang="en-US" dirty="0" smtClean="0"/>
              <a:t>Insert -1</a:t>
            </a:r>
          </a:p>
          <a:p>
            <a:pPr>
              <a:buFontTx/>
              <a:buNone/>
            </a:pPr>
            <a:r>
              <a:rPr lang="en-US" dirty="0" smtClean="0"/>
              <a:t>Insert 3</a:t>
            </a:r>
            <a:endParaRPr lang="en-US" dirty="0" smtClean="0"/>
          </a:p>
        </p:txBody>
      </p:sp>
      <p:sp>
        <p:nvSpPr>
          <p:cNvPr id="36868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18993" y="2486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86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18993" y="3057525"/>
            <a:ext cx="57150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87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18993" y="5330825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3687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18993" y="590073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87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18993" y="4189413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873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58643" y="41338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36874" name="Text 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58643" y="35718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36875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58643" y="3005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36876" name="Text 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58643" y="2438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36877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52293" y="5834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36878" name="Text 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52293" y="52673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36879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52293" y="4700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36883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18993" y="3625850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884" name="Rectangle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18993" y="4760913"/>
            <a:ext cx="571500" cy="56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Constant-Time Dictionaries?</a:t>
            </a:r>
          </a:p>
          <a:p>
            <a:r>
              <a:rPr lang="en-US" smtClean="0">
                <a:solidFill>
                  <a:schemeClr val="bg2"/>
                </a:solidFill>
              </a:rPr>
              <a:t>Hash Table Outline</a:t>
            </a:r>
          </a:p>
          <a:p>
            <a:r>
              <a:rPr lang="en-US" smtClean="0">
                <a:solidFill>
                  <a:schemeClr val="bg2"/>
                </a:solidFill>
              </a:rPr>
              <a:t>Hash Functions</a:t>
            </a:r>
          </a:p>
          <a:p>
            <a:r>
              <a:rPr lang="en-US" smtClean="0">
                <a:solidFill>
                  <a:schemeClr val="bg2"/>
                </a:solidFill>
              </a:rPr>
              <a:t>Collisions and the Pigeonhole Principle</a:t>
            </a:r>
          </a:p>
          <a:p>
            <a:r>
              <a:rPr lang="en-US" smtClean="0"/>
              <a:t>Collision Resolution: </a:t>
            </a:r>
          </a:p>
          <a:p>
            <a:pPr lvl="1"/>
            <a:r>
              <a:rPr lang="en-US" smtClean="0">
                <a:solidFill>
                  <a:schemeClr val="bg2"/>
                </a:solidFill>
              </a:rPr>
              <a:t>Chaining</a:t>
            </a:r>
          </a:p>
          <a:p>
            <a:pPr lvl="1"/>
            <a:r>
              <a:rPr lang="en-US" smtClean="0"/>
              <a:t>Open-Addressing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Open Addressing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981200"/>
            <a:ext cx="5029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What if we only allow one Key at each entry?</a:t>
            </a:r>
          </a:p>
          <a:p>
            <a:pPr lvl="1"/>
            <a:r>
              <a:rPr lang="en-US" smtClean="0"/>
              <a:t>two objects that hash to the same spot can’t both go there</a:t>
            </a:r>
          </a:p>
          <a:p>
            <a:pPr lvl="1"/>
            <a:r>
              <a:rPr lang="en-US" smtClean="0"/>
              <a:t>first one there gets the spot</a:t>
            </a:r>
          </a:p>
          <a:p>
            <a:pPr lvl="1"/>
            <a:r>
              <a:rPr lang="en-US" smtClean="0"/>
              <a:t>next one must </a:t>
            </a:r>
            <a:r>
              <a:rPr lang="en-US" i="1" smtClean="0"/>
              <a:t>go in another spot</a:t>
            </a:r>
          </a:p>
          <a:p>
            <a:r>
              <a:rPr lang="en-US" smtClean="0">
                <a:sym typeface="Symbol" pitchFamily="18" charset="2"/>
              </a:rPr>
              <a:t>Properties</a:t>
            </a:r>
          </a:p>
          <a:p>
            <a:pPr lvl="1"/>
            <a:r>
              <a:rPr lang="en-US" smtClean="0">
                <a:sym typeface="Symbol" pitchFamily="18" charset="2"/>
              </a:rPr>
              <a:t>  1</a:t>
            </a:r>
          </a:p>
          <a:p>
            <a:pPr lvl="1"/>
            <a:r>
              <a:rPr lang="en-US" smtClean="0"/>
              <a:t>performance degrades with difficulty of finding right spot</a:t>
            </a:r>
          </a:p>
        </p:txBody>
      </p:sp>
      <p:sp>
        <p:nvSpPr>
          <p:cNvPr id="36868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21638" y="2486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86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21638" y="3057525"/>
            <a:ext cx="571500" cy="568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687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21638" y="5330825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sp>
        <p:nvSpPr>
          <p:cNvPr id="3687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21638" y="590073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87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21638" y="4189413"/>
            <a:ext cx="571500" cy="571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36873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61288" y="41338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36874" name="Text 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761288" y="35718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36875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61288" y="3005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36876" name="Text 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761288" y="2438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36877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754938" y="5834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36878" name="Text 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754938" y="52673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36879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754938" y="4700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36880" name="Text Box 4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48400" y="2514600"/>
            <a:ext cx="1506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h(a) = h(d)</a:t>
            </a:r>
          </a:p>
          <a:p>
            <a:r>
              <a:rPr lang="en-US">
                <a:solidFill>
                  <a:srgbClr val="FF0000"/>
                </a:solidFill>
              </a:rPr>
              <a:t>h(e) = h(b)</a:t>
            </a:r>
          </a:p>
        </p:txBody>
      </p:sp>
      <p:cxnSp>
        <p:nvCxnSpPr>
          <p:cNvPr id="36881" name="AutoShape 50"/>
          <p:cNvCxnSpPr>
            <a:cxnSpLocks noChangeShapeType="1"/>
            <a:stCxn id="36869" idx="3"/>
            <a:endCxn id="36883" idx="3"/>
          </p:cNvCxnSpPr>
          <p:nvPr>
            <p:custDataLst>
              <p:tags r:id="rId16"/>
            </p:custDataLst>
          </p:nvPr>
        </p:nvCxnSpPr>
        <p:spPr bwMode="auto">
          <a:xfrm>
            <a:off x="8593138" y="3341688"/>
            <a:ext cx="1587" cy="569912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51"/>
          <p:cNvCxnSpPr>
            <a:cxnSpLocks noChangeShapeType="1"/>
            <a:stCxn id="36872" idx="3"/>
            <a:endCxn id="36884" idx="3"/>
          </p:cNvCxnSpPr>
          <p:nvPr>
            <p:custDataLst>
              <p:tags r:id="rId17"/>
            </p:custDataLst>
          </p:nvPr>
        </p:nvCxnSpPr>
        <p:spPr bwMode="auto">
          <a:xfrm>
            <a:off x="8593138" y="4475163"/>
            <a:ext cx="1587" cy="5715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Rectangle 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021638" y="3625850"/>
            <a:ext cx="571500" cy="571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68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021638" y="4760913"/>
            <a:ext cx="571500" cy="569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Probing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mtClean="0"/>
              <a:t>Probing how to:</a:t>
            </a:r>
          </a:p>
          <a:p>
            <a:pPr lvl="1"/>
            <a:r>
              <a:rPr lang="en-US" smtClean="0"/>
              <a:t>First probe - given a key k, hash to h(k) </a:t>
            </a:r>
          </a:p>
          <a:p>
            <a:pPr lvl="1"/>
            <a:r>
              <a:rPr lang="en-US" smtClean="0"/>
              <a:t>Second probe - if h(k) is occupied, try h(k) + f(1)</a:t>
            </a:r>
          </a:p>
          <a:p>
            <a:pPr lvl="1"/>
            <a:r>
              <a:rPr lang="en-US" smtClean="0"/>
              <a:t>Third probe - if h(k) + f(1) is occupied, try h(k) + f(2)</a:t>
            </a:r>
          </a:p>
          <a:p>
            <a:pPr lvl="1"/>
            <a:r>
              <a:rPr lang="en-US" smtClean="0"/>
              <a:t>And so forth</a:t>
            </a:r>
          </a:p>
          <a:p>
            <a:r>
              <a:rPr lang="en-US" smtClean="0"/>
              <a:t>Probing properties</a:t>
            </a:r>
          </a:p>
          <a:p>
            <a:pPr lvl="1"/>
            <a:r>
              <a:rPr lang="en-US" smtClean="0"/>
              <a:t>the i</a:t>
            </a:r>
            <a:r>
              <a:rPr lang="en-US" baseline="30000" smtClean="0"/>
              <a:t>th</a:t>
            </a:r>
            <a:r>
              <a:rPr lang="en-US" smtClean="0"/>
              <a:t> probe is to (h(k) + f(i)) mod size      </a:t>
            </a:r>
            <a:r>
              <a:rPr lang="en-US" sz="2000" smtClean="0"/>
              <a:t>where f(0) = 0</a:t>
            </a:r>
            <a:endParaRPr lang="en-US" smtClean="0"/>
          </a:p>
          <a:p>
            <a:pPr lvl="1"/>
            <a:r>
              <a:rPr lang="en-US" smtClean="0"/>
              <a:t>if i reaches size, the insert has failed</a:t>
            </a:r>
          </a:p>
          <a:p>
            <a:pPr lvl="1"/>
            <a:r>
              <a:rPr lang="en-US" smtClean="0"/>
              <a:t>depending on f(), the insert may fail sooner</a:t>
            </a:r>
          </a:p>
          <a:p>
            <a:pPr lvl="1"/>
            <a:r>
              <a:rPr lang="en-US" smtClean="0"/>
              <a:t>long sequences of probes are costly!</a:t>
            </a:r>
          </a:p>
        </p:txBody>
      </p:sp>
      <p:sp>
        <p:nvSpPr>
          <p:cNvPr id="37892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7820025" y="762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CA"/>
          </a:p>
        </p:txBody>
      </p:sp>
      <p:cxnSp>
        <p:nvCxnSpPr>
          <p:cNvPr id="37893" name="AutoShape 6"/>
          <p:cNvCxnSpPr>
            <a:cxnSpLocks noChangeShapeType="1"/>
            <a:stCxn id="37892" idx="7"/>
            <a:endCxn id="37892" idx="3"/>
          </p:cNvCxnSpPr>
          <p:nvPr>
            <p:custDataLst>
              <p:tags r:id="rId4"/>
            </p:custDataLst>
          </p:nvPr>
        </p:nvCxnSpPr>
        <p:spPr bwMode="auto">
          <a:xfrm flipH="1">
            <a:off x="7942263" y="179388"/>
            <a:ext cx="593725" cy="631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894" name="Group 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772400" y="266700"/>
            <a:ext cx="1011238" cy="457200"/>
            <a:chOff x="5356" y="144"/>
            <a:chExt cx="637" cy="288"/>
          </a:xfrm>
        </p:grpSpPr>
        <p:sp>
          <p:nvSpPr>
            <p:cNvPr id="37902" name="Text Box 4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356" y="14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>
                  <a:latin typeface="Copperplate Gothic Bold" pitchFamily="34" charset="0"/>
                </a:rPr>
                <a:t>X</a:t>
              </a:r>
            </a:p>
          </p:txBody>
        </p:sp>
        <p:sp>
          <p:nvSpPr>
            <p:cNvPr id="37903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489" y="192"/>
              <a:ext cx="5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pperplate Gothic Bold" pitchFamily="34" charset="0"/>
                </a:rPr>
                <a:t>-FILES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mtClean="0"/>
              <a:t>Linear Probing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mtClean="0"/>
              <a:t>Probe sequence is</a:t>
            </a:r>
          </a:p>
          <a:p>
            <a:pPr lvl="1"/>
            <a:r>
              <a:rPr lang="en-US" smtClean="0"/>
              <a:t>h(k) mod size</a:t>
            </a:r>
          </a:p>
          <a:p>
            <a:pPr lvl="1"/>
            <a:r>
              <a:rPr lang="en-US" smtClean="0"/>
              <a:t>h(k) + 1 mod size</a:t>
            </a:r>
          </a:p>
          <a:p>
            <a:pPr lvl="1"/>
            <a:r>
              <a:rPr lang="en-US" smtClean="0"/>
              <a:t>h(k) + 2 mod size</a:t>
            </a:r>
          </a:p>
          <a:p>
            <a:pPr lvl="1"/>
            <a:r>
              <a:rPr lang="en-US" smtClean="0"/>
              <a:t>… </a:t>
            </a:r>
          </a:p>
          <a:p>
            <a:r>
              <a:rPr lang="en-US" smtClean="0"/>
              <a:t>findEntry using linear probing:</a:t>
            </a:r>
          </a:p>
        </p:txBody>
      </p:sp>
      <p:sp>
        <p:nvSpPr>
          <p:cNvPr id="3891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48113" y="1314450"/>
            <a:ext cx="1246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3200">
                <a:solidFill>
                  <a:srgbClr val="339933"/>
                </a:solidFill>
              </a:rPr>
              <a:t>f(i) = i</a:t>
            </a:r>
          </a:p>
        </p:txBody>
      </p:sp>
      <p:sp>
        <p:nvSpPr>
          <p:cNvPr id="3891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572000"/>
            <a:ext cx="68738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bool findEntry(const Key &amp; k, Entry *&amp; entry)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int probePoint = hash</a:t>
            </a:r>
            <a:r>
              <a:rPr lang="en-US" sz="1800" b="1" baseline="-25000">
                <a:latin typeface="Courier New" pitchFamily="49" charset="0"/>
              </a:rPr>
              <a:t>1</a:t>
            </a:r>
            <a:r>
              <a:rPr lang="en-US" sz="1800" b="1">
                <a:latin typeface="Courier New" pitchFamily="49" charset="0"/>
              </a:rPr>
              <a:t>(k);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do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entry = &amp;table[probePoint];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probePoint = (probePoint + 1) % size;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} while (!entry-&gt;isEmpty() &amp;&amp; entry-&gt;key != k);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return !entry-&gt;isEmpty();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Linear Probing Example</a:t>
            </a:r>
          </a:p>
        </p:txBody>
      </p:sp>
      <p:sp>
        <p:nvSpPr>
          <p:cNvPr id="39939" name="Text Box 1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probes:</a:t>
            </a:r>
          </a:p>
        </p:txBody>
      </p:sp>
      <p:sp>
        <p:nvSpPr>
          <p:cNvPr id="399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37525" y="2393950"/>
            <a:ext cx="520700" cy="5207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accent2"/>
                </a:solidFill>
              </a:rPr>
              <a:t>47</a:t>
            </a:r>
          </a:p>
        </p:txBody>
      </p:sp>
      <p:sp>
        <p:nvSpPr>
          <p:cNvPr id="39941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37525" y="34480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93</a:t>
            </a:r>
          </a:p>
        </p:txBody>
      </p:sp>
      <p:sp>
        <p:nvSpPr>
          <p:cNvPr id="39942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37525" y="4495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43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37525" y="50165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40</a:t>
            </a:r>
          </a:p>
        </p:txBody>
      </p:sp>
      <p:sp>
        <p:nvSpPr>
          <p:cNvPr id="39944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37525" y="39751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sp>
        <p:nvSpPr>
          <p:cNvPr id="39945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99400" y="3924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39946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899400" y="3398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39947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899400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39948" name="Text Box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8994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39949" name="Text Box 1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893050" y="5475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39950" name="Text Box 1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893050" y="4957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39951" name="Text Box 1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893050" y="4440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697788" y="160020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55</a:t>
            </a:r>
            <a:r>
              <a:rPr lang="en-US"/>
              <a:t>)</a:t>
            </a:r>
          </a:p>
          <a:p>
            <a:pPr algn="ctr"/>
            <a:r>
              <a:rPr lang="en-US" sz="2000"/>
              <a:t>55%7 = 6</a:t>
            </a:r>
          </a:p>
        </p:txBody>
      </p:sp>
      <p:sp>
        <p:nvSpPr>
          <p:cNvPr id="39953" name="Text Box 2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240713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9954" name="Rectangle 5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52513" y="24098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55" name="Rectangle 5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2513" y="29305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56" name="Rectangle 55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52513" y="34480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57" name="Rectangle 56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52513" y="4495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58" name="Rectangle 57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2513" y="50165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59" name="Rectangle 5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2513" y="5535613"/>
            <a:ext cx="520700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39960" name="Rectangle 5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052513" y="39751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61" name="Text Box 60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15975" y="3924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39962" name="Text Box 6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15975" y="3398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39963" name="Text Box 62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815975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39964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15975" y="2365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39965" name="Text Box 6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09625" y="5475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39966" name="Text Box 65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09625" y="4957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39967" name="Text Box 66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09625" y="4440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39968" name="Text Box 67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11188" y="160020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76</a:t>
            </a:r>
            <a:r>
              <a:rPr lang="en-US"/>
              <a:t>)</a:t>
            </a:r>
          </a:p>
          <a:p>
            <a:pPr algn="ctr"/>
            <a:r>
              <a:rPr lang="en-US" sz="2000"/>
              <a:t>76%7 = 6</a:t>
            </a:r>
          </a:p>
        </p:txBody>
      </p:sp>
      <p:sp>
        <p:nvSpPr>
          <p:cNvPr id="39969" name="Text Box 68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57288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9970" name="Rectangle 69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465388" y="24098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71" name="Rectangle 70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465388" y="29305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72" name="Rectangle 72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465388" y="4495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73" name="Rectangle 73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465388" y="50165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74" name="Rectangle 74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465388" y="55356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76</a:t>
            </a:r>
          </a:p>
        </p:txBody>
      </p:sp>
      <p:sp>
        <p:nvSpPr>
          <p:cNvPr id="39975" name="Rectangle 75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465388" y="39751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76" name="Text Box 76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2227263" y="3924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39977" name="Text Box 77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227263" y="3398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39978" name="Text Box 78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227263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39979" name="Text Box 79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227263" y="2365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39980" name="Text Box 80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220913" y="5475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39981" name="Text Box 81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220913" y="4957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39982" name="Text Box 8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220913" y="4440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39983" name="Text Box 83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2027238" y="160020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93</a:t>
            </a:r>
            <a:r>
              <a:rPr lang="en-US"/>
              <a:t>)</a:t>
            </a:r>
          </a:p>
          <a:p>
            <a:pPr algn="ctr"/>
            <a:r>
              <a:rPr lang="en-US" sz="2000"/>
              <a:t>93%7 = 2</a:t>
            </a:r>
          </a:p>
        </p:txBody>
      </p:sp>
      <p:sp>
        <p:nvSpPr>
          <p:cNvPr id="39984" name="Text Box 84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568575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9985" name="Rectangle 85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883025" y="2409825"/>
            <a:ext cx="522288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86" name="Rectangle 86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883025" y="2930525"/>
            <a:ext cx="522288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87" name="Rectangle 87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883025" y="3448050"/>
            <a:ext cx="522288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93</a:t>
            </a:r>
          </a:p>
        </p:txBody>
      </p:sp>
      <p:sp>
        <p:nvSpPr>
          <p:cNvPr id="39988" name="Rectangle 88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883025" y="4495800"/>
            <a:ext cx="522288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89" name="Rectangle 90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883025" y="5535613"/>
            <a:ext cx="522288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76</a:t>
            </a:r>
          </a:p>
        </p:txBody>
      </p:sp>
      <p:sp>
        <p:nvSpPr>
          <p:cNvPr id="39990" name="Rectangle 91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883025" y="3975100"/>
            <a:ext cx="522288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9991" name="Text Box 92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646488" y="3924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39992" name="Text Box 93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646488" y="3398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39993" name="Text Box 94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646488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39994" name="Text Box 95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646488" y="2365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39995" name="Text Box 96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640138" y="5475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39996" name="Text Box 97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640138" y="4957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39997" name="Text Box 98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3640138" y="4440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39998" name="Text Box 99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3444875" y="160020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40</a:t>
            </a:r>
            <a:r>
              <a:rPr lang="en-US"/>
              <a:t>)</a:t>
            </a:r>
          </a:p>
          <a:p>
            <a:pPr algn="ctr"/>
            <a:r>
              <a:rPr lang="en-US" sz="2000"/>
              <a:t>40%7 = 5</a:t>
            </a:r>
          </a:p>
        </p:txBody>
      </p:sp>
      <p:sp>
        <p:nvSpPr>
          <p:cNvPr id="39999" name="Text Box 100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987800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0000" name="Rectangle 102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5300663" y="29305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40001" name="Rectangle 103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5300663" y="34480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93</a:t>
            </a:r>
          </a:p>
        </p:txBody>
      </p:sp>
      <p:sp>
        <p:nvSpPr>
          <p:cNvPr id="40002" name="Rectangle 104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5300663" y="4495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40003" name="Rectangle 105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5300663" y="5016500"/>
            <a:ext cx="520700" cy="5191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40004" name="Rectangle 106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5300663" y="5535613"/>
            <a:ext cx="520700" cy="5222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accent2"/>
                </a:solidFill>
              </a:rPr>
              <a:t>76</a:t>
            </a:r>
          </a:p>
        </p:txBody>
      </p:sp>
      <p:sp>
        <p:nvSpPr>
          <p:cNvPr id="40005" name="Rectangle 107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5300663" y="39751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40006" name="Text Box 108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5062538" y="3924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40007" name="Text Box 109"/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5062538" y="3398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40008" name="Text Box 110"/>
          <p:cNvSpPr txBox="1"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5062538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40009" name="Text Box 111"/>
          <p:cNvSpPr txBox="1"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5062538" y="2365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40010" name="Text Box 112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5057775" y="5475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40011" name="Text Box 113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5057775" y="4957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40012" name="Text Box 114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5057775" y="4440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40013" name="Text Box 115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4862513" y="160020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47</a:t>
            </a:r>
            <a:r>
              <a:rPr lang="en-US"/>
              <a:t>)</a:t>
            </a:r>
          </a:p>
          <a:p>
            <a:pPr algn="ctr"/>
            <a:r>
              <a:rPr lang="en-US" sz="2000"/>
              <a:t>47%7 = 5</a:t>
            </a:r>
          </a:p>
        </p:txBody>
      </p:sp>
      <p:sp>
        <p:nvSpPr>
          <p:cNvPr id="40014" name="Text Box 116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5405438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0015" name="Rectangle 134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6719888" y="24098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47</a:t>
            </a:r>
          </a:p>
        </p:txBody>
      </p:sp>
      <p:sp>
        <p:nvSpPr>
          <p:cNvPr id="40016" name="Rectangle 135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6719888" y="29305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40017" name="Rectangle 136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6719888" y="34480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93</a:t>
            </a:r>
          </a:p>
        </p:txBody>
      </p:sp>
      <p:sp>
        <p:nvSpPr>
          <p:cNvPr id="40018" name="Rectangle 137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6719888" y="4495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40019" name="Rectangle 138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6719888" y="50165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40</a:t>
            </a:r>
          </a:p>
        </p:txBody>
      </p:sp>
      <p:sp>
        <p:nvSpPr>
          <p:cNvPr id="40020" name="Rectangle 139"/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6719888" y="55356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76</a:t>
            </a:r>
          </a:p>
        </p:txBody>
      </p:sp>
      <p:sp>
        <p:nvSpPr>
          <p:cNvPr id="40021" name="Rectangle 140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6719888" y="3975100"/>
            <a:ext cx="520700" cy="520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022" name="Text Box 141"/>
          <p:cNvSpPr txBox="1"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6481763" y="3924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40023" name="Text Box 142"/>
          <p:cNvSpPr txBox="1"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6481763" y="3398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40024" name="Text Box 143"/>
          <p:cNvSpPr txBox="1"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6481763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40025" name="Text Box 144"/>
          <p:cNvSpPr txBox="1"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6481763" y="2365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40026" name="Text Box 145"/>
          <p:cNvSpPr txBox="1"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6475413" y="5475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40027" name="Text Box 146"/>
          <p:cNvSpPr txBox="1"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6475413" y="4957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40028" name="Text Box 147"/>
          <p:cNvSpPr txBox="1"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6475413" y="4440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40029" name="Text Box 148"/>
          <p:cNvSpPr txBox="1"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6280150" y="160020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10</a:t>
            </a:r>
            <a:r>
              <a:rPr lang="en-US"/>
              <a:t>)</a:t>
            </a:r>
          </a:p>
          <a:p>
            <a:pPr algn="ctr"/>
            <a:r>
              <a:rPr lang="en-US" sz="2000"/>
              <a:t>10%7 = 3</a:t>
            </a:r>
          </a:p>
        </p:txBody>
      </p:sp>
      <p:sp>
        <p:nvSpPr>
          <p:cNvPr id="40030" name="Text Box 149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6823075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0031" name="Rectangle 5"/>
          <p:cNvSpPr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8137525" y="2930525"/>
            <a:ext cx="520700" cy="517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40032" name="Rectangle 9"/>
          <p:cNvSpPr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8137525" y="5535613"/>
            <a:ext cx="520700" cy="5222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accent2"/>
                </a:solidFill>
              </a:rPr>
              <a:t>76</a:t>
            </a:r>
          </a:p>
        </p:txBody>
      </p:sp>
      <p:sp>
        <p:nvSpPr>
          <p:cNvPr id="40033" name="Rectangle 71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2465388" y="3448050"/>
            <a:ext cx="520700" cy="522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93</a:t>
            </a:r>
          </a:p>
        </p:txBody>
      </p:sp>
      <p:sp>
        <p:nvSpPr>
          <p:cNvPr id="40034" name="Rectangle 89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3883025" y="5016500"/>
            <a:ext cx="522288" cy="519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0035" name="Rectangle 101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5300663" y="2409825"/>
            <a:ext cx="520700" cy="520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47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99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First Pass: Resizable Vectors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83265"/>
              </p:ext>
            </p:extLst>
          </p:nvPr>
        </p:nvGraphicFramePr>
        <p:xfrm>
          <a:off x="4032000" y="1772816"/>
          <a:ext cx="1080000" cy="432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0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1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2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‘a’</a:t>
                      </a:r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3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4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1979712" y="3376416"/>
            <a:ext cx="1876284" cy="7006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Insert 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&lt;2,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‘a’&gt;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720052" y="3376416"/>
            <a:ext cx="1876284" cy="7006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Insert 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&lt;7,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‘c’&gt;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97749"/>
              </p:ext>
            </p:extLst>
          </p:nvPr>
        </p:nvGraphicFramePr>
        <p:xfrm>
          <a:off x="7596456" y="1772816"/>
          <a:ext cx="1080000" cy="432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0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1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2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‘a’</a:t>
                      </a:r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3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4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5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6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7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‘c’</a:t>
                      </a:r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8197"/>
              </p:ext>
            </p:extLst>
          </p:nvPr>
        </p:nvGraphicFramePr>
        <p:xfrm>
          <a:off x="467544" y="1772816"/>
          <a:ext cx="1080000" cy="432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0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1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2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3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4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5949280"/>
            <a:ext cx="5001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How will insert, find, and delete work?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What is an “empty” cell in the table?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9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Load Factor in Linear Probing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33400" y="1828800"/>
            <a:ext cx="8077200" cy="4114800"/>
          </a:xfrm>
        </p:spPr>
        <p:txBody>
          <a:bodyPr/>
          <a:lstStyle/>
          <a:p>
            <a:r>
              <a:rPr lang="en-US" smtClean="0"/>
              <a:t>For </a:t>
            </a:r>
            <a:r>
              <a:rPr lang="en-US" i="1" smtClean="0"/>
              <a:t>any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 &lt; 1, linear probing will find an empty slot</a:t>
            </a:r>
          </a:p>
          <a:p>
            <a:r>
              <a:rPr lang="en-US" smtClean="0">
                <a:sym typeface="Symbol" pitchFamily="18" charset="2"/>
              </a:rPr>
              <a:t>Search cost (for large table sizes)</a:t>
            </a:r>
          </a:p>
          <a:p>
            <a:pPr lvl="1"/>
            <a:r>
              <a:rPr lang="en-US" smtClean="0">
                <a:sym typeface="Symbol" pitchFamily="18" charset="2"/>
              </a:rPr>
              <a:t>successful search: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unsuccessful search: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Linear probing suffers from </a:t>
            </a:r>
            <a:r>
              <a:rPr lang="en-US" i="1" smtClean="0"/>
              <a:t>primary clustering</a:t>
            </a:r>
            <a:endParaRPr lang="en-US" smtClean="0"/>
          </a:p>
          <a:p>
            <a:r>
              <a:rPr lang="en-US" smtClean="0"/>
              <a:t>Performance quickly degrades for </a:t>
            </a:r>
            <a:r>
              <a:rPr lang="en-US" smtClean="0">
                <a:sym typeface="Symbol" pitchFamily="18" charset="2"/>
              </a:rPr>
              <a:t> &gt; 1/2</a:t>
            </a: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114800" y="4267200"/>
          <a:ext cx="2159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Equation" r:id="rId10" imgW="965200" imgH="482600" progId="Equation.3">
                  <p:embed/>
                </p:oleObj>
              </mc:Choice>
              <mc:Fallback>
                <p:oleObj name="Equation" r:id="rId10" imgW="9652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267200"/>
                        <a:ext cx="21590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810000" y="2971800"/>
          <a:ext cx="20161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Equation" r:id="rId12" imgW="901700" imgH="457200" progId="Equation.3">
                  <p:embed/>
                </p:oleObj>
              </mc:Choice>
              <mc:Fallback>
                <p:oleObj name="Equation" r:id="rId12" imgW="9017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0"/>
                        <a:ext cx="20161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Oval Callout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86563" y="3571875"/>
            <a:ext cx="2357437" cy="185737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CA" sz="2000"/>
              <a:t>Values hashed close to each other probe the same slots.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mtClean="0"/>
              <a:t>Quadratic Probing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smtClean="0"/>
              <a:t>Probe sequence is</a:t>
            </a:r>
          </a:p>
          <a:p>
            <a:pPr lvl="1"/>
            <a:r>
              <a:rPr lang="en-US" smtClean="0"/>
              <a:t>h(k) mod size</a:t>
            </a:r>
          </a:p>
          <a:p>
            <a:pPr lvl="1"/>
            <a:r>
              <a:rPr lang="en-US" smtClean="0"/>
              <a:t>(h(k) + 1) mod size</a:t>
            </a:r>
          </a:p>
          <a:p>
            <a:pPr lvl="1"/>
            <a:r>
              <a:rPr lang="en-US" smtClean="0"/>
              <a:t>(h(k) + 4) mod size</a:t>
            </a:r>
          </a:p>
          <a:p>
            <a:pPr lvl="1"/>
            <a:r>
              <a:rPr lang="en-US" smtClean="0"/>
              <a:t>(h(k) + 9) mod size</a:t>
            </a:r>
          </a:p>
          <a:p>
            <a:pPr lvl="1"/>
            <a:r>
              <a:rPr lang="en-US" smtClean="0"/>
              <a:t>… </a:t>
            </a:r>
          </a:p>
          <a:p>
            <a:r>
              <a:rPr lang="en-US" smtClean="0"/>
              <a:t>findEntry using quadratic probing:</a:t>
            </a:r>
          </a:p>
          <a:p>
            <a:pPr lvl="1"/>
            <a:endParaRPr lang="en-US" smtClean="0"/>
          </a:p>
        </p:txBody>
      </p:sp>
      <p:sp>
        <p:nvSpPr>
          <p:cNvPr id="4198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83025" y="704850"/>
            <a:ext cx="1379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3200">
                <a:solidFill>
                  <a:srgbClr val="339933"/>
                </a:solidFill>
              </a:rPr>
              <a:t>f(i) = i</a:t>
            </a:r>
            <a:r>
              <a:rPr lang="en-US" sz="3200" baseline="30000">
                <a:solidFill>
                  <a:srgbClr val="339933"/>
                </a:solidFill>
              </a:rPr>
              <a:t>2</a:t>
            </a:r>
            <a:endParaRPr lang="en-US" sz="3200">
              <a:solidFill>
                <a:srgbClr val="339933"/>
              </a:solidFill>
            </a:endParaRPr>
          </a:p>
        </p:txBody>
      </p:sp>
      <p:sp>
        <p:nvSpPr>
          <p:cNvPr id="4198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343400"/>
            <a:ext cx="7693025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bool findEntry(const Key &amp; k, Entry *&amp; entry)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int probePoint = hash</a:t>
            </a:r>
            <a:r>
              <a:rPr lang="en-US" sz="1800" b="1" baseline="-25000">
                <a:latin typeface="Courier New" pitchFamily="49" charset="0"/>
              </a:rPr>
              <a:t>1</a:t>
            </a:r>
            <a:r>
              <a:rPr lang="en-US" sz="1800" b="1">
                <a:latin typeface="Courier New" pitchFamily="49" charset="0"/>
              </a:rPr>
              <a:t>(k), numProbes = 0;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do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entry = &amp;table[probePoint];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numProbes++;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probePoint = (probePoint + 2*numProbes - 1) % size;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} while (!entry-&gt;isEmpty() &amp;&amp; entry-&gt;key != key);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return !entry-&gt;isEmpty();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Quadratic Probing Example </a:t>
            </a:r>
            <a:r>
              <a:rPr lang="en-US" smtClean="0">
                <a:sym typeface="Wingdings" pitchFamily="2" charset="2"/>
              </a:rPr>
              <a:t></a:t>
            </a:r>
            <a:endParaRPr lang="en-US" smtClean="0"/>
          </a:p>
        </p:txBody>
      </p:sp>
      <p:sp>
        <p:nvSpPr>
          <p:cNvPr id="430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probes:</a:t>
            </a:r>
          </a:p>
        </p:txBody>
      </p:sp>
      <p:grpSp>
        <p:nvGrpSpPr>
          <p:cNvPr id="43012" name="Group 10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9600" y="1600200"/>
            <a:ext cx="1368425" cy="5029200"/>
            <a:chOff x="385" y="1008"/>
            <a:chExt cx="862" cy="3168"/>
          </a:xfrm>
        </p:grpSpPr>
        <p:sp>
          <p:nvSpPr>
            <p:cNvPr id="43081" name="Rectangle 18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663" y="1518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82" name="Rectangle 19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663" y="1846"/>
              <a:ext cx="328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83" name="Rectangle 20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663" y="2172"/>
              <a:ext cx="328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84" name="Rectangle 21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663" y="2832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85" name="Rectangle 22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663" y="3160"/>
              <a:ext cx="328" cy="3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86" name="Rectangle 23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663" y="3487"/>
              <a:ext cx="328" cy="32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</a:rPr>
                <a:t>76</a:t>
              </a:r>
            </a:p>
          </p:txBody>
        </p:sp>
        <p:sp>
          <p:nvSpPr>
            <p:cNvPr id="43087" name="Rectangle 24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663" y="2504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88" name="Text Box 25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514" y="24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43089" name="Text Box 26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514" y="214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  <p:sp>
          <p:nvSpPr>
            <p:cNvPr id="43090" name="Text Box 27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514" y="18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43091" name="Text Box 28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514" y="14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0</a:t>
              </a:r>
            </a:p>
          </p:txBody>
        </p:sp>
        <p:sp>
          <p:nvSpPr>
            <p:cNvPr id="43092" name="Text Box 29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510" y="34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43093" name="Text Box 30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510" y="31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43094" name="Text Box 31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510" y="27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43095" name="Text Box 32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85" y="1008"/>
              <a:ext cx="86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insert(</a:t>
              </a:r>
              <a:r>
                <a:rPr lang="en-US">
                  <a:solidFill>
                    <a:srgbClr val="FF0000"/>
                  </a:solidFill>
                </a:rPr>
                <a:t>76</a:t>
              </a:r>
              <a:r>
                <a:rPr lang="en-US"/>
                <a:t>)</a:t>
              </a:r>
            </a:p>
            <a:p>
              <a:pPr algn="ctr"/>
              <a:r>
                <a:rPr lang="en-US" sz="2000"/>
                <a:t>76%7 = 6</a:t>
              </a:r>
            </a:p>
          </p:txBody>
        </p:sp>
        <p:sp>
          <p:nvSpPr>
            <p:cNvPr id="43096" name="Text Box 33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729" y="38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</p:grpSp>
      <p:grpSp>
        <p:nvGrpSpPr>
          <p:cNvPr id="43013" name="Group 10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343150" y="1600200"/>
            <a:ext cx="1368425" cy="5029200"/>
            <a:chOff x="1344" y="1008"/>
            <a:chExt cx="862" cy="3168"/>
          </a:xfrm>
        </p:grpSpPr>
        <p:sp>
          <p:nvSpPr>
            <p:cNvPr id="43065" name="Rectangle 49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1620" y="1518"/>
              <a:ext cx="329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66" name="Rectangle 50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620" y="1846"/>
              <a:ext cx="329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67" name="Rectangle 51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1620" y="2172"/>
              <a:ext cx="329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68" name="Rectangle 52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1620" y="2832"/>
              <a:ext cx="329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69" name="Rectangle 53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1620" y="3487"/>
              <a:ext cx="329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76</a:t>
              </a:r>
            </a:p>
          </p:txBody>
        </p:sp>
        <p:sp>
          <p:nvSpPr>
            <p:cNvPr id="43070" name="Rectangle 54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620" y="2504"/>
              <a:ext cx="329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71" name="Text Box 55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1471" y="24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43072" name="Text Box 56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1471" y="214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  <p:sp>
          <p:nvSpPr>
            <p:cNvPr id="43073" name="Text Box 57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1471" y="18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43074" name="Text Box 58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1471" y="14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0</a:t>
              </a:r>
            </a:p>
          </p:txBody>
        </p:sp>
        <p:sp>
          <p:nvSpPr>
            <p:cNvPr id="43075" name="Text Box 59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1467" y="34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43076" name="Text Box 60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1467" y="31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43077" name="Text Box 61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467" y="27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43078" name="Text Box 62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1344" y="1008"/>
              <a:ext cx="86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insert(</a:t>
              </a:r>
              <a:r>
                <a:rPr lang="en-US">
                  <a:solidFill>
                    <a:srgbClr val="FF0000"/>
                  </a:solidFill>
                </a:rPr>
                <a:t>40</a:t>
              </a:r>
              <a:r>
                <a:rPr lang="en-US"/>
                <a:t>)</a:t>
              </a:r>
            </a:p>
            <a:p>
              <a:pPr algn="ctr"/>
              <a:r>
                <a:rPr lang="en-US" sz="2000"/>
                <a:t>40%7 = 5</a:t>
              </a:r>
            </a:p>
          </p:txBody>
        </p:sp>
        <p:sp>
          <p:nvSpPr>
            <p:cNvPr id="43079" name="Text Box 63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1686" y="38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43080" name="Rectangle 98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620" y="3160"/>
              <a:ext cx="329" cy="32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</a:rPr>
                <a:t>40</a:t>
              </a:r>
            </a:p>
          </p:txBody>
        </p:sp>
      </p:grpSp>
      <p:grpSp>
        <p:nvGrpSpPr>
          <p:cNvPr id="43014" name="Group 10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076700" y="1600200"/>
            <a:ext cx="1368425" cy="5029200"/>
            <a:chOff x="2304" y="1008"/>
            <a:chExt cx="862" cy="3168"/>
          </a:xfrm>
        </p:grpSpPr>
        <p:sp>
          <p:nvSpPr>
            <p:cNvPr id="43049" name="Rectangle 64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580" y="1846"/>
              <a:ext cx="328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50" name="Rectangle 6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580" y="2172"/>
              <a:ext cx="328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51" name="Rectangle 66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580" y="2832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52" name="Rectangle 67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580" y="3160"/>
              <a:ext cx="328" cy="3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40</a:t>
              </a:r>
            </a:p>
          </p:txBody>
        </p:sp>
        <p:sp>
          <p:nvSpPr>
            <p:cNvPr id="43053" name="Rectangle 68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580" y="3487"/>
              <a:ext cx="328" cy="32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accent2"/>
                  </a:solidFill>
                </a:rPr>
                <a:t>76</a:t>
              </a:r>
            </a:p>
          </p:txBody>
        </p:sp>
        <p:sp>
          <p:nvSpPr>
            <p:cNvPr id="43054" name="Rectangle 69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580" y="2504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55" name="Text Box 70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430" y="24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43056" name="Text Box 71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430" y="214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  <p:sp>
          <p:nvSpPr>
            <p:cNvPr id="43057" name="Text Box 72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430" y="18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43058" name="Text Box 73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430" y="14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0</a:t>
              </a:r>
            </a:p>
          </p:txBody>
        </p:sp>
        <p:sp>
          <p:nvSpPr>
            <p:cNvPr id="43059" name="Text Box 7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427" y="34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43060" name="Text Box 75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427" y="31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43061" name="Text Box 76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427" y="27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43062" name="Text Box 77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304" y="1008"/>
              <a:ext cx="86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insert(</a:t>
              </a:r>
              <a:r>
                <a:rPr lang="en-US">
                  <a:solidFill>
                    <a:srgbClr val="FF0000"/>
                  </a:solidFill>
                </a:rPr>
                <a:t>48</a:t>
              </a:r>
              <a:r>
                <a:rPr lang="en-US"/>
                <a:t>)</a:t>
              </a:r>
            </a:p>
            <a:p>
              <a:pPr algn="ctr"/>
              <a:r>
                <a:rPr lang="en-US" sz="2000"/>
                <a:t>48%7 = 6</a:t>
              </a:r>
            </a:p>
          </p:txBody>
        </p:sp>
        <p:sp>
          <p:nvSpPr>
            <p:cNvPr id="43063" name="Text Box 78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646" y="38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3064" name="Rectangle 99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580" y="1518"/>
              <a:ext cx="328" cy="32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</a:rPr>
                <a:t>48</a:t>
              </a:r>
            </a:p>
          </p:txBody>
        </p:sp>
      </p:grpSp>
      <p:grpSp>
        <p:nvGrpSpPr>
          <p:cNvPr id="43015" name="Group 10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810250" y="1600200"/>
            <a:ext cx="1216025" cy="5029200"/>
            <a:chOff x="3264" y="1008"/>
            <a:chExt cx="766" cy="3168"/>
          </a:xfrm>
        </p:grpSpPr>
        <p:sp>
          <p:nvSpPr>
            <p:cNvPr id="43033" name="Rectangle 7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93" y="1518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47</a:t>
              </a:r>
            </a:p>
          </p:txBody>
        </p:sp>
        <p:sp>
          <p:nvSpPr>
            <p:cNvPr id="43034" name="Rectangle 8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93" y="1846"/>
              <a:ext cx="328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35" name="Rectangle 8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493" y="2832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36" name="Rectangle 83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493" y="3160"/>
              <a:ext cx="328" cy="327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accent2"/>
                  </a:solidFill>
                </a:rPr>
                <a:t>40</a:t>
              </a:r>
            </a:p>
          </p:txBody>
        </p:sp>
        <p:sp>
          <p:nvSpPr>
            <p:cNvPr id="43037" name="Rectangle 84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93" y="3487"/>
              <a:ext cx="328" cy="32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accent2"/>
                  </a:solidFill>
                </a:rPr>
                <a:t>76</a:t>
              </a:r>
            </a:p>
          </p:txBody>
        </p:sp>
        <p:sp>
          <p:nvSpPr>
            <p:cNvPr id="43038" name="Rectangle 85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493" y="2504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39" name="Text Box 86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343" y="24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43040" name="Text Box 87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43" y="214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  <p:sp>
          <p:nvSpPr>
            <p:cNvPr id="43041" name="Text Box 8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343" y="18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43042" name="Text Box 8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343" y="14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0</a:t>
              </a:r>
            </a:p>
          </p:txBody>
        </p:sp>
        <p:sp>
          <p:nvSpPr>
            <p:cNvPr id="43043" name="Text Box 90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339" y="34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43044" name="Text Box 9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339" y="31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43045" name="Text Box 92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339" y="27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43046" name="Text Box 93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264" y="1008"/>
              <a:ext cx="76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insert(</a:t>
              </a:r>
              <a:r>
                <a:rPr lang="en-US">
                  <a:solidFill>
                    <a:srgbClr val="FF0000"/>
                  </a:solidFill>
                </a:rPr>
                <a:t>5</a:t>
              </a:r>
              <a:r>
                <a:rPr lang="en-US"/>
                <a:t>)</a:t>
              </a:r>
            </a:p>
            <a:p>
              <a:pPr algn="ctr"/>
              <a:r>
                <a:rPr lang="en-US" sz="2000"/>
                <a:t>5%7 = 5</a:t>
              </a:r>
            </a:p>
          </p:txBody>
        </p:sp>
        <p:sp>
          <p:nvSpPr>
            <p:cNvPr id="43047" name="Text Box 9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558" y="38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3048" name="Rectangle 81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493" y="2172"/>
              <a:ext cx="328" cy="32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43016" name="Group 10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7391400" y="1600200"/>
            <a:ext cx="1368425" cy="5029200"/>
            <a:chOff x="4109" y="1008"/>
            <a:chExt cx="862" cy="3168"/>
          </a:xfrm>
        </p:grpSpPr>
        <p:sp>
          <p:nvSpPr>
            <p:cNvPr id="43017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86" y="2172"/>
              <a:ext cx="328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43018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386" y="2832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19" name="Rectangle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86" y="3160"/>
              <a:ext cx="328" cy="3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40</a:t>
              </a:r>
            </a:p>
          </p:txBody>
        </p:sp>
        <p:sp>
          <p:nvSpPr>
            <p:cNvPr id="43020" name="Rectangle 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386" y="2504"/>
              <a:ext cx="328" cy="32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</a:rPr>
                <a:t>55</a:t>
              </a:r>
            </a:p>
          </p:txBody>
        </p:sp>
        <p:sp>
          <p:nvSpPr>
            <p:cNvPr id="43021" name="Text Box 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236" y="24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43022" name="Text Box 10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236" y="214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  <p:sp>
          <p:nvSpPr>
            <p:cNvPr id="43023" name="Text Box 1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236" y="18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43024" name="Text Box 1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236" y="14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0</a:t>
              </a:r>
            </a:p>
          </p:txBody>
        </p:sp>
        <p:sp>
          <p:nvSpPr>
            <p:cNvPr id="43025" name="Text Box 13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232" y="34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43026" name="Text Box 14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232" y="31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43027" name="Text Box 1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232" y="27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43028" name="Text Box 16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109" y="1008"/>
              <a:ext cx="86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insert(</a:t>
              </a:r>
              <a:r>
                <a:rPr lang="en-US">
                  <a:solidFill>
                    <a:srgbClr val="FF0000"/>
                  </a:solidFill>
                </a:rPr>
                <a:t>55</a:t>
              </a:r>
              <a:r>
                <a:rPr lang="en-US"/>
                <a:t>)</a:t>
              </a:r>
            </a:p>
            <a:p>
              <a:pPr algn="ctr"/>
              <a:r>
                <a:rPr lang="en-US" sz="2000"/>
                <a:t>55%7 = 6</a:t>
              </a:r>
            </a:p>
          </p:txBody>
        </p:sp>
        <p:sp>
          <p:nvSpPr>
            <p:cNvPr id="43029" name="Text Box 17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451" y="38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3030" name="Rectangle 9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386" y="1846"/>
              <a:ext cx="328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3031" name="Rectangle 9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386" y="3487"/>
              <a:ext cx="328" cy="32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accent2"/>
                  </a:solidFill>
                </a:rPr>
                <a:t>76</a:t>
              </a:r>
            </a:p>
          </p:txBody>
        </p:sp>
        <p:sp>
          <p:nvSpPr>
            <p:cNvPr id="43032" name="Rectangle 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386" y="1518"/>
              <a:ext cx="328" cy="32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accent2"/>
                  </a:solidFill>
                </a:rPr>
                <a:t>47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Quadratic Probing Example </a:t>
            </a:r>
            <a:r>
              <a:rPr lang="en-US" smtClean="0">
                <a:sym typeface="Wingdings" pitchFamily="2" charset="2"/>
              </a:rPr>
              <a:t></a:t>
            </a:r>
          </a:p>
        </p:txBody>
      </p:sp>
      <p:sp>
        <p:nvSpPr>
          <p:cNvPr id="440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probes:</a:t>
            </a:r>
          </a:p>
        </p:txBody>
      </p:sp>
      <p:grpSp>
        <p:nvGrpSpPr>
          <p:cNvPr id="44036" name="Group 10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11188" y="1600200"/>
            <a:ext cx="1368425" cy="5029200"/>
            <a:chOff x="385" y="1008"/>
            <a:chExt cx="862" cy="3168"/>
          </a:xfrm>
        </p:grpSpPr>
        <p:sp>
          <p:nvSpPr>
            <p:cNvPr id="44105" name="Rectangle 18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663" y="1518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106" name="Rectangle 19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663" y="1846"/>
              <a:ext cx="328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107" name="Rectangle 20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663" y="2172"/>
              <a:ext cx="328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108" name="Rectangle 21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663" y="2832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109" name="Rectangle 22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663" y="3160"/>
              <a:ext cx="328" cy="3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110" name="Rectangle 23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663" y="3487"/>
              <a:ext cx="328" cy="32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</a:rPr>
                <a:t>76</a:t>
              </a:r>
            </a:p>
          </p:txBody>
        </p:sp>
        <p:sp>
          <p:nvSpPr>
            <p:cNvPr id="44111" name="Rectangle 24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663" y="2504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112" name="Text Box 25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514" y="24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44113" name="Text Box 26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514" y="214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  <p:sp>
          <p:nvSpPr>
            <p:cNvPr id="44114" name="Text Box 27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514" y="18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44115" name="Text Box 28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514" y="14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0</a:t>
              </a:r>
            </a:p>
          </p:txBody>
        </p:sp>
        <p:sp>
          <p:nvSpPr>
            <p:cNvPr id="44116" name="Text Box 29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510" y="34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44117" name="Text Box 30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510" y="31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44118" name="Text Box 31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510" y="27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44119" name="Text Box 32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85" y="1008"/>
              <a:ext cx="86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insert(</a:t>
              </a:r>
              <a:r>
                <a:rPr lang="en-US">
                  <a:solidFill>
                    <a:srgbClr val="FF0000"/>
                  </a:solidFill>
                </a:rPr>
                <a:t>76</a:t>
              </a:r>
              <a:r>
                <a:rPr lang="en-US"/>
                <a:t>)</a:t>
              </a:r>
            </a:p>
            <a:p>
              <a:pPr algn="ctr"/>
              <a:r>
                <a:rPr lang="en-US" sz="2000"/>
                <a:t>76%7 = 6</a:t>
              </a:r>
            </a:p>
          </p:txBody>
        </p:sp>
        <p:sp>
          <p:nvSpPr>
            <p:cNvPr id="44120" name="Text Box 33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729" y="38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</p:grpSp>
      <p:grpSp>
        <p:nvGrpSpPr>
          <p:cNvPr id="44037" name="Group 10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543800" y="1600200"/>
            <a:ext cx="1368425" cy="5022850"/>
            <a:chOff x="3956" y="1008"/>
            <a:chExt cx="862" cy="3164"/>
          </a:xfrm>
        </p:grpSpPr>
        <p:sp>
          <p:nvSpPr>
            <p:cNvPr id="44089" name="Rectangle 79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233" y="1518"/>
              <a:ext cx="328" cy="32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accent2"/>
                  </a:solidFill>
                </a:rPr>
                <a:t>35</a:t>
              </a:r>
            </a:p>
          </p:txBody>
        </p:sp>
        <p:sp>
          <p:nvSpPr>
            <p:cNvPr id="44090" name="Rectangle 80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4233" y="1846"/>
              <a:ext cx="328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91" name="Rectangle 81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233" y="2172"/>
              <a:ext cx="328" cy="32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accent2"/>
                  </a:solidFill>
                </a:rPr>
                <a:t>93</a:t>
              </a:r>
            </a:p>
          </p:txBody>
        </p:sp>
        <p:sp>
          <p:nvSpPr>
            <p:cNvPr id="44092" name="Rectangle 82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233" y="2832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93" name="Rectangle 83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4233" y="3160"/>
              <a:ext cx="328" cy="327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accent2"/>
                  </a:solidFill>
                </a:rPr>
                <a:t>40</a:t>
              </a:r>
            </a:p>
          </p:txBody>
        </p:sp>
        <p:sp>
          <p:nvSpPr>
            <p:cNvPr id="44094" name="Rectangle 84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233" y="3487"/>
              <a:ext cx="328" cy="32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accent2"/>
                  </a:solidFill>
                </a:rPr>
                <a:t>76</a:t>
              </a:r>
            </a:p>
          </p:txBody>
        </p:sp>
        <p:sp>
          <p:nvSpPr>
            <p:cNvPr id="44095" name="Rectangle 85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233" y="2504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96" name="Text Box 86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083" y="24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44097" name="Text Box 87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083" y="214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  <p:sp>
          <p:nvSpPr>
            <p:cNvPr id="44098" name="Text Box 88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083" y="18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44099" name="Text Box 89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083" y="14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0</a:t>
              </a:r>
            </a:p>
          </p:txBody>
        </p:sp>
        <p:sp>
          <p:nvSpPr>
            <p:cNvPr id="44100" name="Text Box 90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079" y="34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44101" name="Text Box 91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079" y="31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44102" name="Text Box 92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079" y="27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44103" name="Text Box 93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956" y="1008"/>
              <a:ext cx="86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insert(</a:t>
              </a:r>
              <a:r>
                <a:rPr lang="en-US">
                  <a:solidFill>
                    <a:srgbClr val="FF0000"/>
                  </a:solidFill>
                </a:rPr>
                <a:t>47</a:t>
              </a:r>
              <a:r>
                <a:rPr lang="en-US"/>
                <a:t>)</a:t>
              </a:r>
            </a:p>
            <a:p>
              <a:pPr algn="ctr"/>
              <a:r>
                <a:rPr lang="en-US" sz="2000"/>
                <a:t>47%7 = 5</a:t>
              </a:r>
            </a:p>
          </p:txBody>
        </p:sp>
        <p:sp>
          <p:nvSpPr>
            <p:cNvPr id="44104" name="Text Box 94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4298" y="3884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sym typeface="Symbol" pitchFamily="18" charset="2"/>
                </a:rPr>
                <a:t></a:t>
              </a:r>
              <a:endParaRPr lang="en-US"/>
            </a:p>
          </p:txBody>
        </p:sp>
      </p:grpSp>
      <p:grpSp>
        <p:nvGrpSpPr>
          <p:cNvPr id="44038" name="Group 10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343150" y="1600200"/>
            <a:ext cx="1368425" cy="5029200"/>
            <a:chOff x="1277" y="1008"/>
            <a:chExt cx="862" cy="3168"/>
          </a:xfrm>
        </p:grpSpPr>
        <p:sp>
          <p:nvSpPr>
            <p:cNvPr id="44073" name="Rectangle 34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553" y="1518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74" name="Rectangle 3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553" y="1846"/>
              <a:ext cx="328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75" name="Rectangle 36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553" y="2832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76" name="Rectangle 37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553" y="3160"/>
              <a:ext cx="328" cy="3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77" name="Rectangle 38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553" y="3487"/>
              <a:ext cx="328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76</a:t>
              </a:r>
            </a:p>
          </p:txBody>
        </p:sp>
        <p:sp>
          <p:nvSpPr>
            <p:cNvPr id="44078" name="Rectangle 39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553" y="2504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79" name="Text Box 40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403" y="24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44080" name="Text Box 41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403" y="214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  <p:sp>
          <p:nvSpPr>
            <p:cNvPr id="44081" name="Text Box 42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403" y="18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44082" name="Text Box 43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403" y="14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0</a:t>
              </a:r>
            </a:p>
          </p:txBody>
        </p:sp>
        <p:sp>
          <p:nvSpPr>
            <p:cNvPr id="44083" name="Text Box 4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399" y="34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44084" name="Text Box 45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1399" y="31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44085" name="Text Box 46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1399" y="27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44086" name="Text Box 47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1277" y="1008"/>
              <a:ext cx="86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insert(</a:t>
              </a:r>
              <a:r>
                <a:rPr lang="en-US">
                  <a:solidFill>
                    <a:srgbClr val="FF0000"/>
                  </a:solidFill>
                </a:rPr>
                <a:t>93</a:t>
              </a:r>
              <a:r>
                <a:rPr lang="en-US"/>
                <a:t>)</a:t>
              </a:r>
            </a:p>
            <a:p>
              <a:pPr algn="ctr"/>
              <a:r>
                <a:rPr lang="en-US" sz="2000"/>
                <a:t>93%7 = 2</a:t>
              </a:r>
            </a:p>
          </p:txBody>
        </p:sp>
        <p:sp>
          <p:nvSpPr>
            <p:cNvPr id="44087" name="Text Box 48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1618" y="38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44088" name="Rectangle 97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1553" y="2172"/>
              <a:ext cx="328" cy="32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</a:rPr>
                <a:t>93</a:t>
              </a:r>
            </a:p>
          </p:txBody>
        </p:sp>
      </p:grpSp>
      <p:grpSp>
        <p:nvGrpSpPr>
          <p:cNvPr id="44039" name="Group 102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076700" y="1600200"/>
            <a:ext cx="1368425" cy="5029200"/>
            <a:chOff x="2170" y="1008"/>
            <a:chExt cx="862" cy="3168"/>
          </a:xfrm>
        </p:grpSpPr>
        <p:sp>
          <p:nvSpPr>
            <p:cNvPr id="44057" name="Rectangle 4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46" y="1518"/>
              <a:ext cx="329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58" name="Rectangle 5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446" y="1846"/>
              <a:ext cx="329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59" name="Rectangle 5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446" y="2172"/>
              <a:ext cx="329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93</a:t>
              </a:r>
            </a:p>
          </p:txBody>
        </p:sp>
        <p:sp>
          <p:nvSpPr>
            <p:cNvPr id="44060" name="Rectangle 5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446" y="2832"/>
              <a:ext cx="329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61" name="Rectangle 5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446" y="3487"/>
              <a:ext cx="329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76</a:t>
              </a:r>
            </a:p>
          </p:txBody>
        </p:sp>
        <p:sp>
          <p:nvSpPr>
            <p:cNvPr id="44062" name="Rectangle 5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6" y="2504"/>
              <a:ext cx="329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63" name="Text Box 55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297" y="24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44064" name="Text Box 56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297" y="214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  <p:sp>
          <p:nvSpPr>
            <p:cNvPr id="44065" name="Text Box 57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297" y="18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44066" name="Text Box 58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297" y="14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0</a:t>
              </a:r>
            </a:p>
          </p:txBody>
        </p:sp>
        <p:sp>
          <p:nvSpPr>
            <p:cNvPr id="44067" name="Text Box 59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293" y="34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44068" name="Text Box 60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293" y="31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44069" name="Text Box 61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293" y="27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44070" name="Text Box 62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170" y="1008"/>
              <a:ext cx="86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insert(</a:t>
              </a:r>
              <a:r>
                <a:rPr lang="en-US">
                  <a:solidFill>
                    <a:srgbClr val="FF0000"/>
                  </a:solidFill>
                </a:rPr>
                <a:t>40</a:t>
              </a:r>
              <a:r>
                <a:rPr lang="en-US"/>
                <a:t>)</a:t>
              </a:r>
            </a:p>
            <a:p>
              <a:pPr algn="ctr"/>
              <a:r>
                <a:rPr lang="en-US" sz="2000"/>
                <a:t>40%7 = 5</a:t>
              </a:r>
            </a:p>
          </p:txBody>
        </p:sp>
        <p:sp>
          <p:nvSpPr>
            <p:cNvPr id="44071" name="Text Box 63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512" y="38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44072" name="Rectangle 9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446" y="3160"/>
              <a:ext cx="329" cy="32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</a:rPr>
                <a:t>40</a:t>
              </a:r>
            </a:p>
          </p:txBody>
        </p:sp>
      </p:grpSp>
      <p:grpSp>
        <p:nvGrpSpPr>
          <p:cNvPr id="44040" name="Group 101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810250" y="1600200"/>
            <a:ext cx="1368425" cy="5029200"/>
            <a:chOff x="3063" y="1008"/>
            <a:chExt cx="862" cy="3168"/>
          </a:xfrm>
        </p:grpSpPr>
        <p:sp>
          <p:nvSpPr>
            <p:cNvPr id="44041" name="Rectangle 6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339" y="1846"/>
              <a:ext cx="328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42" name="Rectangle 6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339" y="2172"/>
              <a:ext cx="328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93</a:t>
              </a:r>
            </a:p>
          </p:txBody>
        </p:sp>
        <p:sp>
          <p:nvSpPr>
            <p:cNvPr id="44043" name="Rectangle 6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339" y="2832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44" name="Rectangle 6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339" y="3160"/>
              <a:ext cx="328" cy="3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40</a:t>
              </a:r>
            </a:p>
          </p:txBody>
        </p:sp>
        <p:sp>
          <p:nvSpPr>
            <p:cNvPr id="44045" name="Rectangle 6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339" y="3487"/>
              <a:ext cx="328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76</a:t>
              </a:r>
            </a:p>
          </p:txBody>
        </p:sp>
        <p:sp>
          <p:nvSpPr>
            <p:cNvPr id="44046" name="Rectangle 6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339" y="2504"/>
              <a:ext cx="32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4047" name="Text Box 7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189" y="24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44048" name="Text Box 7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189" y="214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  <p:sp>
          <p:nvSpPr>
            <p:cNvPr id="44049" name="Text Box 7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189" y="18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44050" name="Text Box 73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189" y="14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0</a:t>
              </a:r>
            </a:p>
          </p:txBody>
        </p:sp>
        <p:sp>
          <p:nvSpPr>
            <p:cNvPr id="44051" name="Text Box 7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186" y="34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44052" name="Text Box 75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186" y="31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44053" name="Text Box 76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186" y="27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44054" name="Text Box 77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063" y="1008"/>
              <a:ext cx="86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insert(</a:t>
              </a:r>
              <a:r>
                <a:rPr lang="en-US">
                  <a:solidFill>
                    <a:srgbClr val="FF0000"/>
                  </a:solidFill>
                </a:rPr>
                <a:t>35</a:t>
              </a:r>
              <a:r>
                <a:rPr lang="en-US"/>
                <a:t>)</a:t>
              </a:r>
            </a:p>
            <a:p>
              <a:pPr algn="ctr"/>
              <a:r>
                <a:rPr lang="en-US" sz="2000"/>
                <a:t>35%7 = 0</a:t>
              </a:r>
            </a:p>
          </p:txBody>
        </p:sp>
        <p:sp>
          <p:nvSpPr>
            <p:cNvPr id="44055" name="Text Box 7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405" y="38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44056" name="Rectangle 9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339" y="1518"/>
              <a:ext cx="328" cy="32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</a:rPr>
                <a:t>35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Quadratic Probing Succeeds </a:t>
            </a:r>
            <a:br>
              <a:rPr lang="en-US" smtClean="0"/>
            </a:br>
            <a:r>
              <a:rPr lang="en-US" smtClean="0"/>
              <a:t>(for </a:t>
            </a:r>
            <a:r>
              <a:rPr lang="en-US" smtClean="0">
                <a:sym typeface="Symbol" pitchFamily="18" charset="2"/>
              </a:rPr>
              <a:t>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</a:t>
            </a:r>
            <a:r>
              <a:rPr lang="en-US" smtClean="0">
                <a:sym typeface="Bookshelf Symbol 2" pitchFamily="2" charset="2"/>
              </a:rPr>
              <a:t>½)</a:t>
            </a:r>
            <a:endParaRPr 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mtClean="0"/>
              <a:t>If size is prime and </a:t>
            </a:r>
            <a:r>
              <a:rPr lang="en-US" smtClean="0">
                <a:sym typeface="Symbol" pitchFamily="18" charset="2"/>
              </a:rPr>
              <a:t></a:t>
            </a:r>
            <a:r>
              <a:rPr lang="en-US" smtClean="0"/>
              <a:t> </a:t>
            </a:r>
            <a:r>
              <a:rPr lang="en-US" sz="2400" b="1" smtClean="0">
                <a:latin typeface="Courier New" pitchFamily="49" charset="0"/>
                <a:sym typeface="Symbol" pitchFamily="18" charset="2"/>
              </a:rPr>
              <a:t></a:t>
            </a:r>
            <a:r>
              <a:rPr lang="en-US" smtClean="0"/>
              <a:t> </a:t>
            </a:r>
            <a:r>
              <a:rPr lang="en-US" smtClean="0">
                <a:sym typeface="Bookshelf Symbol 2" pitchFamily="2" charset="2"/>
              </a:rPr>
              <a:t>½, then quadratic probing will find an empty slot in size/2 probes or fewer.</a:t>
            </a:r>
          </a:p>
          <a:p>
            <a:pPr lvl="1"/>
            <a:r>
              <a:rPr lang="en-US" smtClean="0">
                <a:sym typeface="Bookshelf Symbol 2" pitchFamily="2" charset="2"/>
              </a:rPr>
              <a:t>show for all </a:t>
            </a:r>
            <a:r>
              <a:rPr lang="en-US" sz="2000" b="1" smtClean="0">
                <a:latin typeface="Courier New" pitchFamily="49" charset="0"/>
                <a:sym typeface="Bookshelf Symbol 2" pitchFamily="2" charset="2"/>
              </a:rPr>
              <a:t>0 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 i, j  size/2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i  j</a:t>
            </a:r>
            <a:endParaRPr lang="en-US" smtClean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smtClean="0">
                <a:sym typeface="Bookshelf Symbol 2" pitchFamily="2" charset="2"/>
              </a:rPr>
              <a:t>		</a:t>
            </a:r>
            <a:r>
              <a:rPr lang="en-US" sz="2000" b="1" smtClean="0">
                <a:latin typeface="Courier New" pitchFamily="49" charset="0"/>
                <a:sym typeface="Bookshelf Symbol 2" pitchFamily="2" charset="2"/>
              </a:rPr>
              <a:t>(h(x) + i</a:t>
            </a:r>
            <a:r>
              <a:rPr lang="en-US" sz="2000" b="1" baseline="30000" smtClean="0">
                <a:latin typeface="Courier New" pitchFamily="49" charset="0"/>
                <a:sym typeface="Bookshelf Symbol 2" pitchFamily="2" charset="2"/>
              </a:rPr>
              <a:t>2</a:t>
            </a:r>
            <a:r>
              <a:rPr lang="en-US" sz="2000" b="1" smtClean="0">
                <a:latin typeface="Courier New" pitchFamily="49" charset="0"/>
                <a:sym typeface="Bookshelf Symbol 2" pitchFamily="2" charset="2"/>
              </a:rPr>
              <a:t>) mod size 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 (h(x) + j</a:t>
            </a:r>
            <a:r>
              <a:rPr lang="en-US" sz="2000" b="1" baseline="30000" smtClean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) mod size</a:t>
            </a:r>
          </a:p>
          <a:p>
            <a:pPr lvl="1"/>
            <a:r>
              <a:rPr lang="en-US" smtClean="0">
                <a:sym typeface="Symbol" pitchFamily="18" charset="2"/>
              </a:rPr>
              <a:t>by contradiction: suppose that for some i, j:</a:t>
            </a:r>
          </a:p>
          <a:p>
            <a:pPr lvl="1">
              <a:buFontTx/>
              <a:buNone/>
            </a:pPr>
            <a:r>
              <a:rPr lang="en-US" sz="2000" b="1" smtClean="0">
                <a:latin typeface="Courier New" pitchFamily="49" charset="0"/>
                <a:sym typeface="Bookshelf Symbol 2" pitchFamily="2" charset="2"/>
              </a:rPr>
              <a:t>		(h(x) + i</a:t>
            </a:r>
            <a:r>
              <a:rPr lang="en-US" sz="2000" b="1" baseline="30000" smtClean="0">
                <a:latin typeface="Courier New" pitchFamily="49" charset="0"/>
                <a:sym typeface="Bookshelf Symbol 2" pitchFamily="2" charset="2"/>
              </a:rPr>
              <a:t>2</a:t>
            </a:r>
            <a:r>
              <a:rPr lang="en-US" sz="2000" b="1" smtClean="0">
                <a:latin typeface="Courier New" pitchFamily="49" charset="0"/>
                <a:sym typeface="Bookshelf Symbol 2" pitchFamily="2" charset="2"/>
              </a:rPr>
              <a:t>) mod size 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= (h(x) + j</a:t>
            </a:r>
            <a:r>
              <a:rPr lang="en-US" sz="2000" b="1" baseline="30000" smtClean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) mod size</a:t>
            </a:r>
          </a:p>
          <a:p>
            <a:pPr lvl="1">
              <a:buFontTx/>
              <a:buNone/>
            </a:pPr>
            <a:r>
              <a:rPr lang="en-US" sz="2000" b="1" smtClean="0">
                <a:latin typeface="Courier New" pitchFamily="49" charset="0"/>
                <a:sym typeface="Symbol" pitchFamily="18" charset="2"/>
              </a:rPr>
              <a:t>		i</a:t>
            </a:r>
            <a:r>
              <a:rPr lang="en-US" sz="2000" b="1" baseline="30000" smtClean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 mod size = j</a:t>
            </a:r>
            <a:r>
              <a:rPr lang="en-US" sz="2000" b="1" baseline="30000" smtClean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 mod size</a:t>
            </a:r>
          </a:p>
          <a:p>
            <a:pPr lvl="1">
              <a:buFontTx/>
              <a:buNone/>
            </a:pPr>
            <a:r>
              <a:rPr lang="en-US" sz="2000" b="1" smtClean="0">
                <a:latin typeface="Courier New" pitchFamily="49" charset="0"/>
                <a:sym typeface="Symbol" pitchFamily="18" charset="2"/>
              </a:rPr>
              <a:t>		(i</a:t>
            </a:r>
            <a:r>
              <a:rPr lang="en-US" sz="2000" b="1" baseline="30000" smtClean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 - j</a:t>
            </a:r>
            <a:r>
              <a:rPr lang="en-US" sz="2000" b="1" baseline="30000" smtClean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) mod size = 0</a:t>
            </a:r>
          </a:p>
          <a:p>
            <a:pPr lvl="1">
              <a:buFontTx/>
              <a:buNone/>
            </a:pPr>
            <a:r>
              <a:rPr lang="en-US" sz="2000" b="1" smtClean="0">
                <a:latin typeface="Courier New" pitchFamily="49" charset="0"/>
                <a:sym typeface="Symbol" pitchFamily="18" charset="2"/>
              </a:rPr>
              <a:t>		[(i + j)(i - j)] mod size = 0</a:t>
            </a:r>
          </a:p>
          <a:p>
            <a:pPr lvl="1"/>
            <a:r>
              <a:rPr lang="en-US" smtClean="0">
                <a:sym typeface="Symbol" pitchFamily="18" charset="2"/>
              </a:rPr>
              <a:t>but how can 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i + j = 0</a:t>
            </a:r>
            <a:r>
              <a:rPr lang="en-US" smtClean="0">
                <a:sym typeface="Symbol" pitchFamily="18" charset="2"/>
              </a:rPr>
              <a:t> or 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i + j = size</a:t>
            </a:r>
            <a:r>
              <a:rPr lang="en-US" smtClean="0">
                <a:sym typeface="Symbol" pitchFamily="18" charset="2"/>
              </a:rPr>
              <a:t> when</a:t>
            </a:r>
          </a:p>
          <a:p>
            <a:pPr lvl="1">
              <a:buFontTx/>
              <a:buNone/>
            </a:pPr>
            <a:r>
              <a:rPr lang="en-US" smtClean="0">
                <a:sym typeface="Symbol" pitchFamily="18" charset="2"/>
              </a:rPr>
              <a:t>		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i  j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i,j  size/2</a:t>
            </a:r>
            <a:r>
              <a:rPr lang="en-US" smtClean="0">
                <a:sym typeface="Symbol" pitchFamily="18" charset="2"/>
              </a:rPr>
              <a:t>?</a:t>
            </a:r>
          </a:p>
          <a:p>
            <a:pPr lvl="1"/>
            <a:r>
              <a:rPr lang="en-US" smtClean="0">
                <a:sym typeface="Symbol" pitchFamily="18" charset="2"/>
              </a:rPr>
              <a:t>same for 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i - j mod size =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Quadratic Probing May Fail</a:t>
            </a:r>
            <a:br>
              <a:rPr lang="en-US" smtClean="0"/>
            </a:br>
            <a:r>
              <a:rPr lang="en-US" smtClean="0"/>
              <a:t>(for </a:t>
            </a:r>
            <a:r>
              <a:rPr lang="en-US" smtClean="0">
                <a:sym typeface="Symbol" pitchFamily="18" charset="2"/>
              </a:rPr>
              <a:t>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&gt;</a:t>
            </a:r>
            <a:r>
              <a:rPr lang="en-US" smtClean="0"/>
              <a:t> </a:t>
            </a:r>
            <a:r>
              <a:rPr lang="en-US" smtClean="0">
                <a:sym typeface="Bookshelf Symbol 2" pitchFamily="2" charset="2"/>
              </a:rPr>
              <a:t>½)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For any i larger than size/2, there is some j smaller than i that adds with i to equal size (or a multiple of size). D’oh!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Load Factor in Quadratic Probing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828800"/>
            <a:ext cx="8077200" cy="4114800"/>
          </a:xfrm>
        </p:spPr>
        <p:txBody>
          <a:bodyPr/>
          <a:lstStyle/>
          <a:p>
            <a:r>
              <a:rPr lang="en-US" smtClean="0"/>
              <a:t>For </a:t>
            </a:r>
            <a:r>
              <a:rPr lang="en-US" i="1" smtClean="0"/>
              <a:t>any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  ½, quadratic probing will find an empty slot; for greater , quadratic probing </a:t>
            </a:r>
            <a:r>
              <a:rPr lang="en-US" i="1" smtClean="0">
                <a:sym typeface="Symbol" pitchFamily="18" charset="2"/>
              </a:rPr>
              <a:t>may</a:t>
            </a:r>
            <a:r>
              <a:rPr lang="en-US" smtClean="0">
                <a:sym typeface="Symbol" pitchFamily="18" charset="2"/>
              </a:rPr>
              <a:t> find a slot</a:t>
            </a:r>
          </a:p>
          <a:p>
            <a:r>
              <a:rPr lang="en-US" smtClean="0"/>
              <a:t>Quadratic probing does not suffer from primary clustering</a:t>
            </a:r>
          </a:p>
          <a:p>
            <a:r>
              <a:rPr lang="en-US" smtClean="0"/>
              <a:t>Quadratic probing </a:t>
            </a:r>
            <a:r>
              <a:rPr lang="en-US" i="1" smtClean="0"/>
              <a:t>does</a:t>
            </a:r>
            <a:r>
              <a:rPr lang="en-US" smtClean="0"/>
              <a:t> suffer from </a:t>
            </a:r>
            <a:r>
              <a:rPr lang="en-US" i="1" smtClean="0"/>
              <a:t>secondary</a:t>
            </a:r>
            <a:r>
              <a:rPr lang="en-US" smtClean="0"/>
              <a:t> clustering</a:t>
            </a:r>
          </a:p>
          <a:p>
            <a:pPr lvl="1"/>
            <a:r>
              <a:rPr lang="en-US" smtClean="0"/>
              <a:t>How could we possibly solve this?</a:t>
            </a:r>
          </a:p>
        </p:txBody>
      </p:sp>
      <p:sp>
        <p:nvSpPr>
          <p:cNvPr id="47108" name="Oval Callout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86563" y="4500563"/>
            <a:ext cx="2357437" cy="1857375"/>
          </a:xfrm>
          <a:prstGeom prst="wedgeEllipseCallout">
            <a:avLst>
              <a:gd name="adj1" fmla="val -51569"/>
              <a:gd name="adj2" fmla="val -6382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CA" sz="2000"/>
              <a:t>Values hashed to the SAME index probe the same slots.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Double Hashing</a:t>
            </a:r>
          </a:p>
        </p:txBody>
      </p:sp>
      <p:sp>
        <p:nvSpPr>
          <p:cNvPr id="4813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1025" y="1020763"/>
            <a:ext cx="29035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3200">
                <a:solidFill>
                  <a:srgbClr val="339933"/>
                </a:solidFill>
              </a:rPr>
              <a:t>f(i) = i </a:t>
            </a:r>
            <a:r>
              <a:rPr lang="en-US" sz="3200">
                <a:solidFill>
                  <a:srgbClr val="339933"/>
                </a:solidFill>
                <a:sym typeface="Symbol" pitchFamily="18" charset="2"/>
              </a:rPr>
              <a:t> hash</a:t>
            </a:r>
            <a:r>
              <a:rPr lang="en-US" sz="3200" baseline="-25000">
                <a:solidFill>
                  <a:srgbClr val="339933"/>
                </a:solidFill>
                <a:sym typeface="Symbol" pitchFamily="18" charset="2"/>
              </a:rPr>
              <a:t>2</a:t>
            </a:r>
            <a:r>
              <a:rPr lang="en-US" sz="3200">
                <a:solidFill>
                  <a:srgbClr val="339933"/>
                </a:solidFill>
                <a:sym typeface="Symbol" pitchFamily="18" charset="2"/>
              </a:rPr>
              <a:t>(x)</a:t>
            </a:r>
            <a:endParaRPr lang="en-US" sz="3200">
              <a:solidFill>
                <a:srgbClr val="339933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mtClean="0"/>
              <a:t>Probe sequence is</a:t>
            </a:r>
          </a:p>
          <a:p>
            <a:pPr lvl="1"/>
            <a:r>
              <a:rPr lang="en-US" smtClean="0"/>
              <a:t>h</a:t>
            </a:r>
            <a:r>
              <a:rPr lang="en-US" baseline="-25000" smtClean="0"/>
              <a:t>1</a:t>
            </a:r>
            <a:r>
              <a:rPr lang="en-US" smtClean="0"/>
              <a:t>(k) mod size</a:t>
            </a:r>
          </a:p>
          <a:p>
            <a:pPr lvl="1"/>
            <a:r>
              <a:rPr lang="en-US" smtClean="0"/>
              <a:t>(h</a:t>
            </a:r>
            <a:r>
              <a:rPr lang="en-US" baseline="-25000" smtClean="0"/>
              <a:t>1</a:t>
            </a:r>
            <a:r>
              <a:rPr lang="en-US" smtClean="0"/>
              <a:t>(k) + 1 </a:t>
            </a:r>
            <a:r>
              <a:rPr lang="en-US" smtClean="0">
                <a:sym typeface="Symbol" pitchFamily="18" charset="2"/>
              </a:rPr>
              <a:t> h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(x))</a:t>
            </a:r>
            <a:r>
              <a:rPr lang="en-US" smtClean="0"/>
              <a:t> mod size</a:t>
            </a:r>
          </a:p>
          <a:p>
            <a:pPr lvl="1"/>
            <a:r>
              <a:rPr lang="en-US" smtClean="0"/>
              <a:t>(h</a:t>
            </a:r>
            <a:r>
              <a:rPr lang="en-US" baseline="-25000" smtClean="0"/>
              <a:t>1</a:t>
            </a:r>
            <a:r>
              <a:rPr lang="en-US" smtClean="0"/>
              <a:t>(k) + 2 </a:t>
            </a:r>
            <a:r>
              <a:rPr lang="en-US" smtClean="0">
                <a:sym typeface="Symbol" pitchFamily="18" charset="2"/>
              </a:rPr>
              <a:t> h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(x)</a:t>
            </a:r>
            <a:r>
              <a:rPr lang="en-US" smtClean="0"/>
              <a:t>) mod size</a:t>
            </a:r>
          </a:p>
          <a:p>
            <a:pPr lvl="1"/>
            <a:r>
              <a:rPr lang="en-US" smtClean="0"/>
              <a:t>… </a:t>
            </a:r>
          </a:p>
          <a:p>
            <a:r>
              <a:rPr lang="en-US" smtClean="0"/>
              <a:t>Code for finding the next linear probe:</a:t>
            </a:r>
          </a:p>
        </p:txBody>
      </p:sp>
      <p:sp>
        <p:nvSpPr>
          <p:cNvPr id="4813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568825"/>
            <a:ext cx="68738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bool findEntry(const Key &amp; k, Entry *&amp; entry)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int probePoint = hash</a:t>
            </a:r>
            <a:r>
              <a:rPr lang="en-US" sz="1800" b="1" baseline="-25000">
                <a:latin typeface="Courier New" pitchFamily="49" charset="0"/>
              </a:rPr>
              <a:t>1</a:t>
            </a:r>
            <a:r>
              <a:rPr lang="en-US" sz="1800" b="1">
                <a:latin typeface="Courier New" pitchFamily="49" charset="0"/>
              </a:rPr>
              <a:t>(k), hashIncr = hash</a:t>
            </a:r>
            <a:r>
              <a:rPr lang="en-US" sz="1800" b="1" baseline="-25000">
                <a:latin typeface="Courier New" pitchFamily="49" charset="0"/>
              </a:rPr>
              <a:t>2</a:t>
            </a:r>
            <a:r>
              <a:rPr lang="en-US" sz="1800" b="1">
                <a:latin typeface="Courier New" pitchFamily="49" charset="0"/>
              </a:rPr>
              <a:t>(k);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do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entry = &amp;table[probePoint];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probePoint = (probePoint + hashIncr) % size;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} while (!entry-&gt;isEmpty() &amp;&amp; entry-&gt;key != k);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return !entry-&gt;isEmpty();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 Good Double Hash Function…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Char char="…"/>
            </a:pPr>
            <a:r>
              <a:rPr lang="en-US" smtClean="0"/>
              <a:t>is quick to evaluate.</a:t>
            </a:r>
          </a:p>
          <a:p>
            <a:pPr>
              <a:buFontTx/>
              <a:buChar char="…"/>
            </a:pPr>
            <a:r>
              <a:rPr lang="en-US" smtClean="0"/>
              <a:t>differs from the original hash function.</a:t>
            </a:r>
          </a:p>
          <a:p>
            <a:pPr>
              <a:buFontTx/>
              <a:buChar char="…"/>
            </a:pPr>
            <a:r>
              <a:rPr lang="en-US" smtClean="0"/>
              <a:t>never evaluates to 0 (mod size).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One good choice is to choose a prime R &lt; size and:</a:t>
            </a:r>
          </a:p>
          <a:p>
            <a:pPr>
              <a:buFontTx/>
              <a:buNone/>
            </a:pPr>
            <a:r>
              <a:rPr lang="en-US" smtClean="0"/>
              <a:t>	hash</a:t>
            </a:r>
            <a:r>
              <a:rPr lang="en-US" baseline="-25000" smtClean="0"/>
              <a:t>2</a:t>
            </a:r>
            <a:r>
              <a:rPr lang="en-US" smtClean="0"/>
              <a:t>(x) = R - (x mod 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Double Hashing</a:t>
            </a:r>
            <a:r>
              <a:rPr lang="en-US"/>
              <a:t> 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225" y="6137275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probes:</a:t>
            </a:r>
          </a:p>
        </p:txBody>
      </p:sp>
      <p:sp>
        <p:nvSpPr>
          <p:cNvPr id="5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99425" y="2406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99425" y="34480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93</a:t>
            </a:r>
          </a:p>
        </p:txBody>
      </p:sp>
      <p:sp>
        <p:nvSpPr>
          <p:cNvPr id="5018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99425" y="4495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55</a:t>
            </a:r>
          </a:p>
        </p:txBody>
      </p:sp>
      <p:sp>
        <p:nvSpPr>
          <p:cNvPr id="5018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99425" y="50165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40</a:t>
            </a:r>
          </a:p>
        </p:txBody>
      </p:sp>
      <p:sp>
        <p:nvSpPr>
          <p:cNvPr id="50184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99425" y="39751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sp>
        <p:nvSpPr>
          <p:cNvPr id="5018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61300" y="3924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861300" y="3398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861300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861300" y="2370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854950" y="5475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854950" y="4957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854950" y="4440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504113" y="1295400"/>
            <a:ext cx="1679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55</a:t>
            </a:r>
            <a:r>
              <a:rPr lang="en-US"/>
              <a:t>)</a:t>
            </a:r>
          </a:p>
          <a:p>
            <a:pPr algn="ctr"/>
            <a:r>
              <a:rPr lang="en-US" sz="2000"/>
              <a:t>55%7 = 6</a:t>
            </a:r>
          </a:p>
          <a:p>
            <a:pPr algn="ctr"/>
            <a:r>
              <a:rPr lang="en-US" sz="2000"/>
              <a:t>5 - (55%5) = 5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202613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0194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14413" y="24098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195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14413" y="29305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196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14413" y="34480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197" name="Rectangle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14413" y="4495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198" name="Rectangl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14413" y="50165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199" name="Rectangle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14413" y="5535613"/>
            <a:ext cx="520700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50200" name="Rectangle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014413" y="39751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01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77875" y="3924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77875" y="3398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50203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77875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77875" y="2365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71525" y="5475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71525" y="4957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71525" y="4440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73088" y="129540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76</a:t>
            </a:r>
            <a:r>
              <a:rPr lang="en-US"/>
              <a:t>)</a:t>
            </a:r>
          </a:p>
          <a:p>
            <a:pPr algn="ctr"/>
            <a:r>
              <a:rPr lang="en-US" sz="2000"/>
              <a:t>76%7 = 6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19188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0210" name="Rectangle 34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427288" y="24098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11" name="Rectangle 35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427288" y="29305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12" name="Rectangle 36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427288" y="4495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13" name="Rectangle 37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427288" y="50165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14" name="Rectangle 3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427288" y="55356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76</a:t>
            </a:r>
          </a:p>
        </p:txBody>
      </p:sp>
      <p:sp>
        <p:nvSpPr>
          <p:cNvPr id="50215" name="Rectangle 3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427288" y="39751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16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2189163" y="3924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50217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189163" y="3398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50218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189163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50219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189163" y="2365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82813" y="5475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50221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182813" y="4957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182813" y="4440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50223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989138" y="129540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93</a:t>
            </a:r>
            <a:r>
              <a:rPr lang="en-US"/>
              <a:t>)</a:t>
            </a:r>
          </a:p>
          <a:p>
            <a:pPr algn="ctr"/>
            <a:r>
              <a:rPr lang="en-US" sz="2000"/>
              <a:t>93%7 = 2</a:t>
            </a:r>
          </a:p>
        </p:txBody>
      </p:sp>
      <p:sp>
        <p:nvSpPr>
          <p:cNvPr id="50224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530475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0225" name="Rectangle 4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844925" y="2409825"/>
            <a:ext cx="522288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26" name="Rectangle 50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844925" y="2930525"/>
            <a:ext cx="522288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27" name="Rectangle 5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844925" y="3448050"/>
            <a:ext cx="522288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93</a:t>
            </a:r>
          </a:p>
        </p:txBody>
      </p:sp>
      <p:sp>
        <p:nvSpPr>
          <p:cNvPr id="50228" name="Rectangle 52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844925" y="4495800"/>
            <a:ext cx="522288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29" name="Rectangle 53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844925" y="5535613"/>
            <a:ext cx="522288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76</a:t>
            </a:r>
          </a:p>
        </p:txBody>
      </p:sp>
      <p:sp>
        <p:nvSpPr>
          <p:cNvPr id="50230" name="Rectangle 54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844925" y="3975100"/>
            <a:ext cx="522288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31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608388" y="3924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50232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608388" y="3398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50233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608388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50234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608388" y="2365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50235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602038" y="5475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50236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602038" y="4957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50237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3602038" y="4440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50238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3406775" y="129540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40</a:t>
            </a:r>
            <a:r>
              <a:rPr lang="en-US"/>
              <a:t>)</a:t>
            </a:r>
          </a:p>
          <a:p>
            <a:pPr algn="ctr"/>
            <a:r>
              <a:rPr lang="en-US" sz="2000"/>
              <a:t>40%7 = 5</a:t>
            </a:r>
          </a:p>
        </p:txBody>
      </p:sp>
      <p:sp>
        <p:nvSpPr>
          <p:cNvPr id="50239" name="Text Box 63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949700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0240" name="Rectangle 65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5262563" y="34480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93</a:t>
            </a:r>
          </a:p>
        </p:txBody>
      </p:sp>
      <p:sp>
        <p:nvSpPr>
          <p:cNvPr id="50241" name="Rectangle 66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5262563" y="4495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42" name="Rectangle 67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5262563" y="5016500"/>
            <a:ext cx="520700" cy="5191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50243" name="Rectangle 68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5262563" y="55356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76</a:t>
            </a:r>
          </a:p>
        </p:txBody>
      </p:sp>
      <p:sp>
        <p:nvSpPr>
          <p:cNvPr id="50244" name="Rectangle 69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5262563" y="39751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45" name="Text Box 70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5024438" y="3924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50246" name="Text Box 71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5024438" y="3398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50247" name="Text Box 72"/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5024438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50248" name="Text Box 73"/>
          <p:cNvSpPr txBox="1"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5024438" y="2365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50249" name="Text Box 74"/>
          <p:cNvSpPr txBox="1"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5019675" y="5475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50250" name="Text Box 75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5019675" y="4957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50251" name="Text Box 76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5019675" y="4440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50252" name="Text Box 77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4668838" y="1295400"/>
            <a:ext cx="1679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47</a:t>
            </a:r>
            <a:r>
              <a:rPr lang="en-US"/>
              <a:t>)</a:t>
            </a:r>
          </a:p>
          <a:p>
            <a:pPr algn="ctr"/>
            <a:r>
              <a:rPr lang="en-US" sz="2000"/>
              <a:t>47%7 = 5</a:t>
            </a:r>
          </a:p>
          <a:p>
            <a:pPr algn="ctr"/>
            <a:r>
              <a:rPr lang="en-US" sz="2000"/>
              <a:t>5 - (47%5) = 3</a:t>
            </a:r>
          </a:p>
        </p:txBody>
      </p:sp>
      <p:sp>
        <p:nvSpPr>
          <p:cNvPr id="50253" name="Text Box 78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5367338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0254" name="Rectangle 79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6681788" y="24098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55" name="Rectangle 80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6681788" y="29305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47</a:t>
            </a:r>
          </a:p>
        </p:txBody>
      </p:sp>
      <p:sp>
        <p:nvSpPr>
          <p:cNvPr id="50256" name="Rectangle 81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6681788" y="34480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93</a:t>
            </a:r>
          </a:p>
        </p:txBody>
      </p:sp>
      <p:sp>
        <p:nvSpPr>
          <p:cNvPr id="50257" name="Rectangle 82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6681788" y="4495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58" name="Rectangle 83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6681788" y="50165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40</a:t>
            </a:r>
          </a:p>
        </p:txBody>
      </p:sp>
      <p:sp>
        <p:nvSpPr>
          <p:cNvPr id="50259" name="Rectangle 84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6681788" y="55356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76</a:t>
            </a:r>
          </a:p>
        </p:txBody>
      </p:sp>
      <p:sp>
        <p:nvSpPr>
          <p:cNvPr id="50260" name="Rectangle 85"/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6681788" y="3975100"/>
            <a:ext cx="520700" cy="520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0261" name="Text Box 86"/>
          <p:cNvSpPr txBox="1"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6443663" y="3924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50262" name="Text Box 87"/>
          <p:cNvSpPr txBox="1"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6443663" y="3398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50263" name="Text Box 88"/>
          <p:cNvSpPr txBox="1"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6443663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50264" name="Text Box 89"/>
          <p:cNvSpPr txBox="1"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6443663" y="2365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50265" name="Text Box 90"/>
          <p:cNvSpPr txBox="1"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6437313" y="5475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50266" name="Text Box 91"/>
          <p:cNvSpPr txBox="1"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6437313" y="4957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50267" name="Text Box 92"/>
          <p:cNvSpPr txBox="1"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6437313" y="4440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50268" name="Text Box 93"/>
          <p:cNvSpPr txBox="1"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6242050" y="129540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10</a:t>
            </a:r>
            <a:r>
              <a:rPr lang="en-US"/>
              <a:t>)</a:t>
            </a:r>
          </a:p>
          <a:p>
            <a:pPr algn="ctr"/>
            <a:r>
              <a:rPr lang="en-US" sz="2000"/>
              <a:t>10%7 = 3</a:t>
            </a:r>
          </a:p>
        </p:txBody>
      </p:sp>
      <p:sp>
        <p:nvSpPr>
          <p:cNvPr id="50269" name="Text Box 94"/>
          <p:cNvSpPr txBox="1"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6784975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0270" name="Rectangle 95"/>
          <p:cNvSpPr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8099425" y="29305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47</a:t>
            </a:r>
          </a:p>
        </p:txBody>
      </p:sp>
      <p:sp>
        <p:nvSpPr>
          <p:cNvPr id="50271" name="Rectangle 96"/>
          <p:cNvSpPr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8099425" y="5535613"/>
            <a:ext cx="520700" cy="5222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accent2"/>
                </a:solidFill>
              </a:rPr>
              <a:t>76</a:t>
            </a:r>
          </a:p>
        </p:txBody>
      </p:sp>
      <p:sp>
        <p:nvSpPr>
          <p:cNvPr id="50272" name="Rectangle 97"/>
          <p:cNvSpPr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2427288" y="3448050"/>
            <a:ext cx="520700" cy="522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93</a:t>
            </a:r>
          </a:p>
        </p:txBody>
      </p:sp>
      <p:sp>
        <p:nvSpPr>
          <p:cNvPr id="50273" name="Rectangle 98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3844925" y="5016500"/>
            <a:ext cx="522288" cy="519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0274" name="Rectangle 99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5262563" y="24098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0275" name="Rectangle 64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5262563" y="2930525"/>
            <a:ext cx="520700" cy="517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47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99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What’s Wrong with Our First Pass?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93741"/>
              </p:ext>
            </p:extLst>
          </p:nvPr>
        </p:nvGraphicFramePr>
        <p:xfrm>
          <a:off x="4032000" y="1772816"/>
          <a:ext cx="1080000" cy="432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0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1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2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‘a’</a:t>
                      </a:r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3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4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>
            <a:off x="1979712" y="3376416"/>
            <a:ext cx="1876284" cy="7006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Insert 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&lt;2,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‘a’&gt;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720052" y="3376416"/>
            <a:ext cx="1876284" cy="7006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Insert 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&lt;7,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‘c’&gt;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4993"/>
              </p:ext>
            </p:extLst>
          </p:nvPr>
        </p:nvGraphicFramePr>
        <p:xfrm>
          <a:off x="7596456" y="1772816"/>
          <a:ext cx="1080000" cy="432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0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1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2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‘a’</a:t>
                      </a:r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3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4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5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6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7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‘c’</a:t>
                      </a:r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63627"/>
              </p:ext>
            </p:extLst>
          </p:nvPr>
        </p:nvGraphicFramePr>
        <p:xfrm>
          <a:off x="467544" y="1772816"/>
          <a:ext cx="1080000" cy="432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0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1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2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3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4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496" y="5982379"/>
            <a:ext cx="6075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Give example commands (insert, find, remove) </a:t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dirty="0" smtClean="0">
                <a:solidFill>
                  <a:srgbClr val="FF0000"/>
                </a:solidFill>
              </a:rPr>
              <a:t>that illustrate what’s wrong!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Load Factor in Double Hashing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r>
              <a:rPr lang="en-US" smtClean="0"/>
              <a:t>For </a:t>
            </a:r>
            <a:r>
              <a:rPr lang="en-US" i="1" smtClean="0"/>
              <a:t>any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 &lt; 1, double hashing will find an empty slot (given appropriate table size and hash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r>
              <a:rPr lang="en-US" smtClean="0">
                <a:sym typeface="Symbol" pitchFamily="18" charset="2"/>
              </a:rPr>
              <a:t>Search cost appears to approach optimal (random hash):</a:t>
            </a:r>
          </a:p>
          <a:p>
            <a:pPr lvl="1"/>
            <a:r>
              <a:rPr lang="en-US" smtClean="0">
                <a:sym typeface="Symbol" pitchFamily="18" charset="2"/>
              </a:rPr>
              <a:t>successful search: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unsuccessful search:</a:t>
            </a:r>
          </a:p>
          <a:p>
            <a:pPr lvl="1"/>
            <a:endParaRPr lang="en-US" smtClean="0"/>
          </a:p>
          <a:p>
            <a:r>
              <a:rPr lang="en-US" smtClean="0"/>
              <a:t>No primary clustering and no secondary clustering</a:t>
            </a:r>
          </a:p>
          <a:p>
            <a:r>
              <a:rPr lang="en-US" smtClean="0"/>
              <a:t>One extra hash calculation</a:t>
            </a:r>
          </a:p>
        </p:txBody>
      </p:sp>
      <p:graphicFrame>
        <p:nvGraphicFramePr>
          <p:cNvPr id="51204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114800" y="4876800"/>
          <a:ext cx="7635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9" imgW="342751" imgH="393529" progId="Equation.3">
                  <p:embed/>
                </p:oleObj>
              </mc:Choice>
              <mc:Fallback>
                <p:oleObj name="Equation" r:id="rId9" imgW="342751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6800"/>
                        <a:ext cx="7635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733800" y="3657600"/>
          <a:ext cx="13890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Equation" r:id="rId11" imgW="622030" imgH="393529" progId="Equation.3">
                  <p:embed/>
                </p:oleObj>
              </mc:Choice>
              <mc:Fallback>
                <p:oleObj name="Equation" r:id="rId11" imgW="622030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600"/>
                        <a:ext cx="13890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3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392363" y="1600200"/>
            <a:ext cx="1265237" cy="3689350"/>
            <a:chOff x="1507" y="1850"/>
            <a:chExt cx="797" cy="2324"/>
          </a:xfrm>
        </p:grpSpPr>
        <p:sp>
          <p:nvSpPr>
            <p:cNvPr id="52250" name="Rectangle 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68" y="2137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52251" name="Rectangle 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768" y="2428"/>
              <a:ext cx="291" cy="2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52252" name="Rectangle 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768" y="2717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2</a:t>
              </a:r>
            </a:p>
          </p:txBody>
        </p:sp>
        <p:sp>
          <p:nvSpPr>
            <p:cNvPr id="52253" name="Rectangle 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768" y="3302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2254" name="Rectangle 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768" y="3592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2255" name="Rectangle 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68" y="3882"/>
              <a:ext cx="291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2256" name="Rectangle 1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768" y="3011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52257" name="Text Box 1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636" y="298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52258" name="Text Box 1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636" y="26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  <p:sp>
          <p:nvSpPr>
            <p:cNvPr id="52259" name="Text Box 13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636" y="240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52260" name="Text Box 1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636" y="21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0</a:t>
              </a:r>
            </a:p>
          </p:txBody>
        </p:sp>
        <p:sp>
          <p:nvSpPr>
            <p:cNvPr id="52261" name="Text Box 1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632" y="38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52262" name="Text Box 1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632" y="35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52263" name="Text Box 1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632" y="32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52264" name="Text Box 19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507" y="1850"/>
              <a:ext cx="7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delete(</a:t>
              </a:r>
              <a:r>
                <a:rPr lang="en-US">
                  <a:solidFill>
                    <a:srgbClr val="FF0000"/>
                  </a:solidFill>
                </a:rPr>
                <a:t>2</a:t>
              </a:r>
              <a:r>
                <a:rPr lang="en-US"/>
                <a:t>)</a:t>
              </a:r>
            </a:p>
          </p:txBody>
        </p:sp>
      </p:grpSp>
      <p:grpSp>
        <p:nvGrpSpPr>
          <p:cNvPr id="52227" name="Group 3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687763" y="1600200"/>
            <a:ext cx="1335087" cy="3689350"/>
            <a:chOff x="2323" y="1872"/>
            <a:chExt cx="841" cy="2324"/>
          </a:xfrm>
        </p:grpSpPr>
        <p:sp>
          <p:nvSpPr>
            <p:cNvPr id="52235" name="Rectangle 2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80" y="2159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52236" name="Rectangle 2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80" y="2450"/>
              <a:ext cx="291" cy="2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52237" name="Rectangle 2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80" y="2739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2238" name="Rectangle 2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80" y="3324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2239" name="Rectangle 2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680" y="3614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2240" name="Rectangle 2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80" y="3904"/>
              <a:ext cx="291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2241" name="Rectangle 2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680" y="3033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52242" name="Text Box 27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48" y="300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52243" name="Text Box 2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8" y="271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52244" name="Text Box 2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548" y="24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1800"/>
                <a:t>1</a:t>
              </a:r>
            </a:p>
          </p:txBody>
        </p:sp>
        <p:sp>
          <p:nvSpPr>
            <p:cNvPr id="52245" name="Text Box 30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548" y="213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1800"/>
                <a:t>0</a:t>
              </a:r>
            </a:p>
          </p:txBody>
        </p:sp>
        <p:sp>
          <p:nvSpPr>
            <p:cNvPr id="52246" name="Text Box 31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544" y="38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52247" name="Text Box 32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544" y="35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1800"/>
                <a:t>5</a:t>
              </a:r>
            </a:p>
          </p:txBody>
        </p:sp>
        <p:sp>
          <p:nvSpPr>
            <p:cNvPr id="52248" name="Text Box 33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544" y="329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52249" name="Text Box 3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323" y="1872"/>
              <a:ext cx="8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    find(</a:t>
              </a:r>
              <a:r>
                <a:rPr lang="en-US">
                  <a:solidFill>
                    <a:srgbClr val="FF0000"/>
                  </a:solidFill>
                </a:rPr>
                <a:t>7</a:t>
              </a:r>
              <a:r>
                <a:rPr lang="en-US"/>
                <a:t>)</a:t>
              </a:r>
            </a:p>
          </p:txBody>
        </p:sp>
      </p:grpSp>
      <p:sp>
        <p:nvSpPr>
          <p:cNvPr id="52228" name="Text Box 3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6725" y="2438400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Where is it?!</a:t>
            </a:r>
          </a:p>
        </p:txBody>
      </p:sp>
      <p:cxnSp>
        <p:nvCxnSpPr>
          <p:cNvPr id="52229" name="AutoShape 38"/>
          <p:cNvCxnSpPr>
            <a:cxnSpLocks noChangeShapeType="1"/>
            <a:stCxn id="52228" idx="2"/>
            <a:endCxn id="52237" idx="3"/>
          </p:cNvCxnSpPr>
          <p:nvPr>
            <p:custDataLst>
              <p:tags r:id="rId4"/>
            </p:custDataLst>
          </p:nvPr>
        </p:nvCxnSpPr>
        <p:spPr bwMode="auto">
          <a:xfrm rot="5400000">
            <a:off x="5414169" y="2197894"/>
            <a:ext cx="312738" cy="1708150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0" name="Rectangle 39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Deletion in Open Addressing</a:t>
            </a:r>
          </a:p>
        </p:txBody>
      </p:sp>
      <p:sp>
        <p:nvSpPr>
          <p:cNvPr id="52231" name="Rectangle 40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85800" y="5562600"/>
            <a:ext cx="7772400" cy="1295400"/>
          </a:xfrm>
        </p:spPr>
        <p:txBody>
          <a:bodyPr/>
          <a:lstStyle/>
          <a:p>
            <a:r>
              <a:rPr lang="en-US" b="1" dirty="0" smtClean="0"/>
              <a:t>Must</a:t>
            </a:r>
            <a:r>
              <a:rPr lang="en-US" dirty="0" smtClean="0"/>
              <a:t> use lazy deletion!</a:t>
            </a:r>
          </a:p>
          <a:p>
            <a:r>
              <a:rPr lang="en-US" dirty="0" smtClean="0"/>
              <a:t>On insertion, treat a deleted item as an empty slot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The Squished Pigeon Principle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981200"/>
            <a:ext cx="8229600" cy="4114800"/>
          </a:xfrm>
        </p:spPr>
        <p:txBody>
          <a:bodyPr/>
          <a:lstStyle/>
          <a:p>
            <a:r>
              <a:rPr lang="en-US" smtClean="0"/>
              <a:t>An insert using open addressing </a:t>
            </a:r>
            <a:r>
              <a:rPr lang="en-US" i="1" smtClean="0"/>
              <a:t>cannot</a:t>
            </a:r>
            <a:r>
              <a:rPr lang="en-US" smtClean="0"/>
              <a:t> work with a load factor of 1 or more.</a:t>
            </a:r>
          </a:p>
          <a:p>
            <a:r>
              <a:rPr lang="en-US" smtClean="0"/>
              <a:t>An insert using open addressing with quadratic probing may not work with a load factor of ½ or more.</a:t>
            </a:r>
          </a:p>
          <a:p>
            <a:r>
              <a:rPr lang="en-US" smtClean="0"/>
              <a:t>Whether you use chaining or open addressing, large load factors lead to poor performance!</a:t>
            </a:r>
          </a:p>
          <a:p>
            <a:r>
              <a:rPr lang="en-US" smtClean="0"/>
              <a:t>How can we relieve the pressure on the pigeons?</a:t>
            </a:r>
          </a:p>
        </p:txBody>
      </p:sp>
      <p:sp>
        <p:nvSpPr>
          <p:cNvPr id="53252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5325" y="5895975"/>
            <a:ext cx="611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Hint: think resizable arrays!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Rehashing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295400"/>
            <a:ext cx="8458200" cy="4114800"/>
          </a:xfrm>
        </p:spPr>
        <p:txBody>
          <a:bodyPr/>
          <a:lstStyle/>
          <a:p>
            <a:r>
              <a:rPr lang="en-US" smtClean="0"/>
              <a:t>When the load factor gets “too large” (over a constant threshold on </a:t>
            </a:r>
            <a:r>
              <a:rPr lang="en-US" smtClean="0">
                <a:sym typeface="Symbol" pitchFamily="18" charset="2"/>
              </a:rPr>
              <a:t>)</a:t>
            </a:r>
            <a:r>
              <a:rPr lang="en-US" smtClean="0"/>
              <a:t>, rehash all the elements into a new, larger table:</a:t>
            </a:r>
          </a:p>
          <a:p>
            <a:pPr lvl="1"/>
            <a:r>
              <a:rPr lang="en-US" smtClean="0"/>
              <a:t>takes O(n), but amortized O(1) as long as we (just about) double table size on the resize</a:t>
            </a:r>
          </a:p>
          <a:p>
            <a:pPr lvl="1"/>
            <a:r>
              <a:rPr lang="en-US" smtClean="0"/>
              <a:t>spreads keys back out, may drastically improve performance</a:t>
            </a:r>
          </a:p>
          <a:p>
            <a:pPr lvl="1"/>
            <a:r>
              <a:rPr lang="en-US" smtClean="0"/>
              <a:t>gives us a chance to retune parameterized hash functions</a:t>
            </a:r>
          </a:p>
          <a:p>
            <a:pPr lvl="1"/>
            <a:r>
              <a:rPr lang="en-US" smtClean="0"/>
              <a:t>avoids failure for open addressing techniques</a:t>
            </a:r>
          </a:p>
          <a:p>
            <a:pPr lvl="1"/>
            <a:r>
              <a:rPr lang="en-US" smtClean="0"/>
              <a:t>allows arbitrarily large tables starting from a small table</a:t>
            </a:r>
          </a:p>
          <a:p>
            <a:pPr lvl="1"/>
            <a:r>
              <a:rPr lang="en-US" smtClean="0"/>
              <a:t>clears out lazily deleted items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260648"/>
            <a:ext cx="7772400" cy="1143000"/>
          </a:xfrm>
        </p:spPr>
        <p:txBody>
          <a:bodyPr/>
          <a:lstStyle/>
          <a:p>
            <a:r>
              <a:rPr lang="en-US" dirty="0" smtClean="0"/>
              <a:t>Practice: Open Addressing</a:t>
            </a:r>
            <a:br>
              <a:rPr lang="en-US" dirty="0" smtClean="0"/>
            </a:br>
            <a:r>
              <a:rPr lang="en-US" sz="2400" dirty="0" smtClean="0"/>
              <a:t>(Try linear, quadratic, %7/(1-%5) double hashing.)</a:t>
            </a:r>
            <a:endParaRPr 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412776"/>
            <a:ext cx="5029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Insert 2</a:t>
            </a:r>
          </a:p>
          <a:p>
            <a:pPr>
              <a:buNone/>
            </a:pPr>
            <a:r>
              <a:rPr lang="en-US" dirty="0"/>
              <a:t>Insert </a:t>
            </a:r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>Insert 4</a:t>
            </a:r>
            <a:endParaRPr lang="en-US" dirty="0"/>
          </a:p>
          <a:p>
            <a:pPr>
              <a:buNone/>
            </a:pPr>
            <a:r>
              <a:rPr lang="en-US" dirty="0" smtClean="0"/>
              <a:t>Insert 10</a:t>
            </a:r>
          </a:p>
          <a:p>
            <a:pPr>
              <a:buNone/>
            </a:pPr>
            <a:r>
              <a:rPr lang="en-US" dirty="0"/>
              <a:t>Insert 73</a:t>
            </a:r>
          </a:p>
          <a:p>
            <a:pPr>
              <a:buNone/>
            </a:pPr>
            <a:r>
              <a:rPr lang="en-US" dirty="0" smtClean="0"/>
              <a:t>Find 10</a:t>
            </a:r>
          </a:p>
          <a:p>
            <a:pPr>
              <a:buNone/>
            </a:pPr>
            <a:r>
              <a:rPr lang="en-US" dirty="0" smtClean="0"/>
              <a:t>Insert 14</a:t>
            </a:r>
          </a:p>
          <a:p>
            <a:pPr>
              <a:buNone/>
            </a:pPr>
            <a:r>
              <a:rPr lang="en-US" dirty="0" smtClean="0"/>
              <a:t>Resize/Rehash</a:t>
            </a:r>
          </a:p>
          <a:p>
            <a:pPr>
              <a:buNone/>
            </a:pPr>
            <a:r>
              <a:rPr lang="en-US" dirty="0" smtClean="0"/>
              <a:t>Insert -1</a:t>
            </a:r>
          </a:p>
          <a:p>
            <a:pPr>
              <a:buFontTx/>
              <a:buNone/>
            </a:pPr>
            <a:r>
              <a:rPr lang="en-US" dirty="0" smtClean="0"/>
              <a:t>Insert 3</a:t>
            </a:r>
            <a:endParaRPr lang="en-US" dirty="0" smtClean="0"/>
          </a:p>
        </p:txBody>
      </p:sp>
      <p:sp>
        <p:nvSpPr>
          <p:cNvPr id="36868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18993" y="2486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86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18993" y="3057525"/>
            <a:ext cx="57150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87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18993" y="5330825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3687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18993" y="590073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87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18993" y="4189413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873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58643" y="41338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36874" name="Text 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58643" y="35718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2</a:t>
            </a:r>
          </a:p>
        </p:txBody>
      </p:sp>
      <p:sp>
        <p:nvSpPr>
          <p:cNvPr id="36875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58643" y="3005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36876" name="Text 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58643" y="2438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36877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52293" y="5834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6</a:t>
            </a:r>
          </a:p>
        </p:txBody>
      </p:sp>
      <p:sp>
        <p:nvSpPr>
          <p:cNvPr id="36878" name="Text 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52293" y="52673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5</a:t>
            </a:r>
          </a:p>
        </p:txBody>
      </p:sp>
      <p:sp>
        <p:nvSpPr>
          <p:cNvPr id="36879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52293" y="4700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/>
              <a:t>4</a:t>
            </a:r>
          </a:p>
        </p:txBody>
      </p:sp>
      <p:sp>
        <p:nvSpPr>
          <p:cNvPr id="36883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18993" y="3625850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884" name="Rectangle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18993" y="4760913"/>
            <a:ext cx="571500" cy="56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Coming Up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Parallelism and/or </a:t>
            </a:r>
            <a:r>
              <a:rPr lang="en-US" dirty="0" smtClean="0"/>
              <a:t>Graphs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Extra Slides:</a:t>
            </a:r>
            <a:br>
              <a:rPr lang="en-CA" smtClean="0"/>
            </a:br>
            <a:r>
              <a:rPr lang="en-CA" smtClean="0"/>
              <a:t>Some Other Hashing Methods</a:t>
            </a:r>
          </a:p>
        </p:txBody>
      </p:sp>
      <p:sp>
        <p:nvSpPr>
          <p:cNvPr id="57347" name="Subtitle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sz="2400" smtClean="0"/>
              <a:t>These are parameterized methods, which is handy if you </a:t>
            </a:r>
            <a:r>
              <a:rPr lang="en-CA" sz="2400" b="1" smtClean="0"/>
              <a:t>know</a:t>
            </a:r>
            <a:r>
              <a:rPr lang="en-CA" sz="2400" smtClean="0"/>
              <a:t> the keys in advance.  In that case, you can randomly set the parameters a few times and pick a hash function that performs well.  (Would that ever happen?  How about when building a spell-check dictionary?)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17744D78-DE18-4157-949A-D5731AC562E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mtClean="0"/>
              <a:t>Good Hashing: </a:t>
            </a:r>
            <a:br>
              <a:rPr lang="en-US" smtClean="0"/>
            </a:br>
            <a:r>
              <a:rPr lang="en-US" smtClean="0"/>
              <a:t>Multiplication Method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828800"/>
            <a:ext cx="8001000" cy="4114800"/>
          </a:xfrm>
        </p:spPr>
        <p:txBody>
          <a:bodyPr/>
          <a:lstStyle/>
          <a:p>
            <a:r>
              <a:rPr lang="en-US" smtClean="0"/>
              <a:t>Hash function is defined by size plus a parameter </a:t>
            </a:r>
            <a:r>
              <a:rPr lang="en-US" i="1" smtClean="0"/>
              <a:t>A</a:t>
            </a:r>
            <a:endParaRPr lang="en-US" smtClean="0"/>
          </a:p>
          <a:p>
            <a:pPr lvl="1">
              <a:buFontTx/>
              <a:buNone/>
            </a:pPr>
            <a:r>
              <a:rPr lang="en-US" smtClean="0"/>
              <a:t>h</a:t>
            </a:r>
            <a:r>
              <a:rPr lang="en-US" baseline="-25000" smtClean="0"/>
              <a:t>A</a:t>
            </a:r>
            <a:r>
              <a:rPr lang="en-US" smtClean="0"/>
              <a:t>(k) = </a:t>
            </a:r>
            <a:r>
              <a:rPr lang="en-US" smtClean="0">
                <a:sym typeface="Symbol" pitchFamily="18" charset="2"/>
              </a:rPr>
              <a:t></a:t>
            </a:r>
            <a:r>
              <a:rPr lang="en-US" smtClean="0"/>
              <a:t>size * (k*A mod 1)</a:t>
            </a:r>
            <a:r>
              <a:rPr lang="en-US" smtClean="0">
                <a:sym typeface="Symbol" pitchFamily="18" charset="2"/>
              </a:rPr>
              <a:t> where 0 &lt;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&lt; 1</a:t>
            </a:r>
          </a:p>
          <a:p>
            <a:endParaRPr lang="en-US" smtClean="0">
              <a:sym typeface="Symbol" pitchFamily="18" charset="2"/>
            </a:endParaRPr>
          </a:p>
          <a:p>
            <a:r>
              <a:rPr lang="en-US" smtClean="0">
                <a:sym typeface="Symbol" pitchFamily="18" charset="2"/>
              </a:rPr>
              <a:t>Example: size = 10, A = 0.485</a:t>
            </a:r>
          </a:p>
          <a:p>
            <a:pPr lvl="1">
              <a:buFontTx/>
              <a:buNone/>
            </a:pPr>
            <a:r>
              <a:rPr lang="en-US" smtClean="0"/>
              <a:t>h</a:t>
            </a:r>
            <a:r>
              <a:rPr lang="en-US" baseline="-25000" smtClean="0"/>
              <a:t>A</a:t>
            </a:r>
            <a:r>
              <a:rPr lang="en-US" smtClean="0"/>
              <a:t>(50) = </a:t>
            </a:r>
            <a:r>
              <a:rPr lang="en-US" smtClean="0">
                <a:sym typeface="Symbol" pitchFamily="18" charset="2"/>
              </a:rPr>
              <a:t></a:t>
            </a:r>
            <a:r>
              <a:rPr lang="en-US" smtClean="0"/>
              <a:t>10 * (50*0.485 mod 1)</a:t>
            </a:r>
            <a:r>
              <a:rPr lang="en-US" smtClean="0">
                <a:sym typeface="Symbol" pitchFamily="18" charset="2"/>
              </a:rPr>
              <a:t> </a:t>
            </a:r>
          </a:p>
          <a:p>
            <a:pPr lvl="1">
              <a:buFontTx/>
              <a:buNone/>
            </a:pPr>
            <a:r>
              <a:rPr lang="en-US" smtClean="0">
                <a:sym typeface="Symbol" pitchFamily="18" charset="2"/>
              </a:rPr>
              <a:t>         = </a:t>
            </a:r>
            <a:r>
              <a:rPr lang="en-US" smtClean="0"/>
              <a:t>10 * (24.25 mod 1)</a:t>
            </a:r>
            <a:r>
              <a:rPr lang="en-US" smtClean="0">
                <a:sym typeface="Symbol" pitchFamily="18" charset="2"/>
              </a:rPr>
              <a:t> = </a:t>
            </a:r>
            <a:r>
              <a:rPr lang="en-US" smtClean="0"/>
              <a:t>10 * 0.25</a:t>
            </a:r>
            <a:r>
              <a:rPr lang="en-US" smtClean="0">
                <a:sym typeface="Symbol" pitchFamily="18" charset="2"/>
              </a:rPr>
              <a:t> = 2</a:t>
            </a:r>
          </a:p>
          <a:p>
            <a:endParaRPr lang="en-US" smtClean="0">
              <a:sym typeface="Symbol" pitchFamily="18" charset="2"/>
            </a:endParaRPr>
          </a:p>
          <a:p>
            <a:pPr lvl="1"/>
            <a:r>
              <a:rPr lang="en-US" smtClean="0">
                <a:sym typeface="Symbol" pitchFamily="18" charset="2"/>
              </a:rPr>
              <a:t>no restriction on size!</a:t>
            </a:r>
          </a:p>
          <a:p>
            <a:pPr lvl="1"/>
            <a:r>
              <a:rPr lang="en-US" smtClean="0">
                <a:sym typeface="Symbol" pitchFamily="18" charset="2"/>
              </a:rPr>
              <a:t>if we’re building a static table, we can try several As</a:t>
            </a:r>
          </a:p>
          <a:p>
            <a:pPr lvl="1"/>
            <a:r>
              <a:rPr lang="en-US" smtClean="0">
                <a:sym typeface="Symbol" pitchFamily="18" charset="2"/>
              </a:rPr>
              <a:t>more computationally intensive than a single mod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Good Hashing:</a:t>
            </a:r>
            <a:br>
              <a:rPr lang="en-US" smtClean="0"/>
            </a:br>
            <a:r>
              <a:rPr lang="en-US" smtClean="0"/>
              <a:t>Universal Hash Function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r>
              <a:rPr lang="en-US" smtClean="0"/>
              <a:t>Parameterized by prime size and vector:</a:t>
            </a:r>
          </a:p>
          <a:p>
            <a:pPr lvl="1">
              <a:buFontTx/>
              <a:buNone/>
            </a:pPr>
            <a:r>
              <a:rPr lang="en-US" smtClean="0"/>
              <a:t>a = &lt;a</a:t>
            </a:r>
            <a:r>
              <a:rPr lang="en-US" baseline="-25000" smtClean="0"/>
              <a:t>0</a:t>
            </a:r>
            <a:r>
              <a:rPr lang="en-US" smtClean="0"/>
              <a:t> a</a:t>
            </a:r>
            <a:r>
              <a:rPr lang="en-US" baseline="-25000" smtClean="0"/>
              <a:t>1</a:t>
            </a:r>
            <a:r>
              <a:rPr lang="en-US" smtClean="0"/>
              <a:t> … a</a:t>
            </a:r>
            <a:r>
              <a:rPr lang="en-US" baseline="-25000" smtClean="0"/>
              <a:t>r</a:t>
            </a:r>
            <a:r>
              <a:rPr lang="en-US" smtClean="0"/>
              <a:t>&gt; where 0 &lt;= a</a:t>
            </a:r>
            <a:r>
              <a:rPr lang="en-US" baseline="-25000" smtClean="0"/>
              <a:t>i</a:t>
            </a:r>
            <a:r>
              <a:rPr lang="en-US" smtClean="0"/>
              <a:t> &lt; size</a:t>
            </a:r>
          </a:p>
          <a:p>
            <a:r>
              <a:rPr lang="en-US" smtClean="0"/>
              <a:t>Represent each key as r + 1 integers where k</a:t>
            </a:r>
            <a:r>
              <a:rPr lang="en-US" baseline="-25000" smtClean="0"/>
              <a:t>i</a:t>
            </a:r>
            <a:r>
              <a:rPr lang="en-US" smtClean="0"/>
              <a:t> &lt; size</a:t>
            </a:r>
          </a:p>
          <a:p>
            <a:pPr lvl="1"/>
            <a:r>
              <a:rPr lang="en-US" smtClean="0"/>
              <a:t>size = 11, key = 39752 ==&gt; &lt;3,9,7,5,2&gt;</a:t>
            </a:r>
          </a:p>
          <a:p>
            <a:pPr lvl="1"/>
            <a:r>
              <a:rPr lang="en-US" smtClean="0"/>
              <a:t>size = 29, key = “hello world” ==&gt; &lt;8,5,12,12,15,23,15,18,12,4&gt;</a:t>
            </a:r>
          </a:p>
          <a:p>
            <a:pPr lvl="1"/>
            <a:endParaRPr lang="en-US" smtClean="0"/>
          </a:p>
          <a:p>
            <a:pPr lvl="1">
              <a:buFontTx/>
              <a:buNone/>
            </a:pPr>
            <a:r>
              <a:rPr lang="en-US" smtClean="0"/>
              <a:t>			h</a:t>
            </a:r>
            <a:r>
              <a:rPr lang="en-US" baseline="-25000" smtClean="0"/>
              <a:t>a</a:t>
            </a:r>
            <a:r>
              <a:rPr lang="en-US" smtClean="0"/>
              <a:t>(k) = 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200400" y="4953000"/>
          <a:ext cx="2209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Equation" r:id="rId7" imgW="1143000" imgH="457200" progId="Equation.3">
                  <p:embed/>
                </p:oleObj>
              </mc:Choice>
              <mc:Fallback>
                <p:oleObj name="Equation" r:id="rId7" imgW="1143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53000"/>
                        <a:ext cx="22098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Universal Hash Function: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r>
              <a:rPr lang="en-US" smtClean="0"/>
              <a:t>Context: hash strings of length 3 in a table of size 131</a:t>
            </a:r>
          </a:p>
          <a:p>
            <a:pPr>
              <a:buFontTx/>
              <a:buNone/>
            </a:pPr>
            <a:r>
              <a:rPr lang="en-US" smtClean="0"/>
              <a:t>	let a = &lt;35, 100, 21&gt;</a:t>
            </a:r>
          </a:p>
          <a:p>
            <a:pPr>
              <a:buFontTx/>
              <a:buNone/>
            </a:pPr>
            <a:r>
              <a:rPr lang="en-US" smtClean="0"/>
              <a:t>	h</a:t>
            </a:r>
            <a:r>
              <a:rPr lang="en-US" baseline="-25000" smtClean="0"/>
              <a:t>a</a:t>
            </a:r>
            <a:r>
              <a:rPr lang="en-US" smtClean="0"/>
              <a:t>(“xyz”) = (35*120 + 100*121 + 21*122) % 131</a:t>
            </a:r>
          </a:p>
          <a:p>
            <a:pPr>
              <a:buFontTx/>
              <a:buNone/>
            </a:pPr>
            <a:r>
              <a:rPr lang="en-US" smtClean="0"/>
              <a:t>                    = 129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the 25</a:t>
            </a:r>
            <a:r>
              <a:rPr lang="en-CA" baseline="30000" dirty="0" smtClean="0"/>
              <a:t>th</a:t>
            </a:r>
            <a:r>
              <a:rPr lang="en-CA" dirty="0" smtClean="0"/>
              <a:t> Element?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36037"/>
              </p:ext>
            </p:extLst>
          </p:nvPr>
        </p:nvGraphicFramePr>
        <p:xfrm>
          <a:off x="467544" y="1772816"/>
          <a:ext cx="1080000" cy="432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0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1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2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‘a’</a:t>
                      </a:r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3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4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5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6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7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‘c’</a:t>
                      </a:r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Universal Hash Function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Strengths:</a:t>
            </a:r>
          </a:p>
          <a:p>
            <a:pPr lvl="1"/>
            <a:r>
              <a:rPr lang="en-US" smtClean="0"/>
              <a:t>works on any type as long as you can form k</a:t>
            </a:r>
            <a:r>
              <a:rPr lang="en-US" baseline="-25000" smtClean="0"/>
              <a:t>i</a:t>
            </a:r>
            <a:r>
              <a:rPr lang="en-US" smtClean="0"/>
              <a:t>’s</a:t>
            </a:r>
          </a:p>
          <a:p>
            <a:pPr lvl="1"/>
            <a:r>
              <a:rPr lang="en-US" smtClean="0"/>
              <a:t>if we’re building a static table, we can try many a’s</a:t>
            </a:r>
          </a:p>
          <a:p>
            <a:pPr lvl="1"/>
            <a:r>
              <a:rPr lang="en-US" smtClean="0"/>
              <a:t>a random a has guaranteed good properties no matter what we’re hashing</a:t>
            </a:r>
          </a:p>
          <a:p>
            <a:r>
              <a:rPr lang="en-US" smtClean="0"/>
              <a:t>Weaknesses</a:t>
            </a:r>
          </a:p>
          <a:p>
            <a:pPr lvl="1"/>
            <a:r>
              <a:rPr lang="en-US" smtClean="0"/>
              <a:t>must choose prime table size larger than any k</a:t>
            </a:r>
            <a:r>
              <a:rPr lang="en-US" baseline="-25000" smtClean="0"/>
              <a:t>i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609600"/>
            <a:ext cx="8001000" cy="1143000"/>
          </a:xfrm>
        </p:spPr>
        <p:txBody>
          <a:bodyPr/>
          <a:lstStyle/>
          <a:p>
            <a:r>
              <a:rPr lang="en-US" smtClean="0"/>
              <a:t>Alternate Universal Hash Function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Parameterized by k, a, and b:</a:t>
            </a:r>
          </a:p>
          <a:p>
            <a:pPr lvl="1"/>
            <a:r>
              <a:rPr lang="en-US" smtClean="0"/>
              <a:t>k * size should fit into an int</a:t>
            </a:r>
          </a:p>
          <a:p>
            <a:pPr lvl="1"/>
            <a:r>
              <a:rPr lang="en-US" smtClean="0"/>
              <a:t>a and b must be less than size</a:t>
            </a:r>
          </a:p>
          <a:p>
            <a:pPr lvl="1">
              <a:buFontTx/>
              <a:buNone/>
            </a:pPr>
            <a:endParaRPr lang="en-US" smtClean="0"/>
          </a:p>
          <a:p>
            <a:pPr lvl="1">
              <a:buFontTx/>
              <a:buNone/>
            </a:pPr>
            <a:r>
              <a:rPr lang="en-US" smtClean="0"/>
              <a:t>	H</a:t>
            </a:r>
            <a:r>
              <a:rPr lang="en-US" baseline="-25000" smtClean="0"/>
              <a:t>k,a,b</a:t>
            </a:r>
            <a:r>
              <a:rPr lang="en-US" smtClean="0"/>
              <a:t>(x) = </a:t>
            </a:r>
          </a:p>
          <a:p>
            <a:endParaRPr lang="en-US" smtClean="0"/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819400" y="3886200"/>
          <a:ext cx="27432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Equation" r:id="rId7" imgW="1536033" imgH="215806" progId="Equation.3">
                  <p:embed/>
                </p:oleObj>
              </mc:Choice>
              <mc:Fallback>
                <p:oleObj name="Equation" r:id="rId7" imgW="1536033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27432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Alternate Universe Hash Function: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r>
              <a:rPr lang="en-US" smtClean="0"/>
              <a:t>Context: hash integers in a table of size 16</a:t>
            </a:r>
          </a:p>
          <a:p>
            <a:pPr>
              <a:buFontTx/>
              <a:buNone/>
            </a:pPr>
            <a:r>
              <a:rPr lang="en-US" smtClean="0"/>
              <a:t>	let k = 32, a = 100, b = 200</a:t>
            </a:r>
          </a:p>
          <a:p>
            <a:pPr>
              <a:buFontTx/>
              <a:buNone/>
            </a:pPr>
            <a:r>
              <a:rPr lang="en-US" smtClean="0"/>
              <a:t>	h</a:t>
            </a:r>
            <a:r>
              <a:rPr lang="en-US" baseline="-25000" smtClean="0"/>
              <a:t>k,a,b</a:t>
            </a:r>
            <a:r>
              <a:rPr lang="en-US" smtClean="0"/>
              <a:t>(1000) = ((100*1000 + 200) % (32*16)) / 32</a:t>
            </a:r>
          </a:p>
          <a:p>
            <a:pPr>
              <a:buFontTx/>
              <a:buNone/>
            </a:pPr>
            <a:r>
              <a:rPr lang="en-US" smtClean="0"/>
              <a:t>                       = (100200 % 512) / 32</a:t>
            </a:r>
          </a:p>
          <a:p>
            <a:pPr>
              <a:buFontTx/>
              <a:buNone/>
            </a:pPr>
            <a:r>
              <a:rPr lang="en-US" smtClean="0"/>
              <a:t>                       = 360 / 32</a:t>
            </a:r>
          </a:p>
          <a:p>
            <a:pPr>
              <a:buFontTx/>
              <a:buNone/>
            </a:pPr>
            <a:r>
              <a:rPr lang="en-US" smtClean="0"/>
              <a:t>                       = 11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Universal Hash Function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Strengths:</a:t>
            </a:r>
          </a:p>
          <a:p>
            <a:pPr lvl="1"/>
            <a:r>
              <a:rPr lang="en-US" smtClean="0"/>
              <a:t>if we’re building a static table, we can try many a’s</a:t>
            </a:r>
          </a:p>
          <a:p>
            <a:pPr lvl="1"/>
            <a:r>
              <a:rPr lang="en-US" smtClean="0"/>
              <a:t>random a,b has guaranteed good properties no matter what we’re hashing</a:t>
            </a:r>
          </a:p>
          <a:p>
            <a:pPr lvl="1"/>
            <a:r>
              <a:rPr lang="en-US" smtClean="0"/>
              <a:t>can choose any size table</a:t>
            </a:r>
          </a:p>
          <a:p>
            <a:pPr lvl="1"/>
            <a:r>
              <a:rPr lang="en-US" smtClean="0"/>
              <a:t>very efficient if k and size are powers of 2</a:t>
            </a:r>
          </a:p>
          <a:p>
            <a:r>
              <a:rPr lang="en-US" smtClean="0"/>
              <a:t>Weaknesses</a:t>
            </a:r>
          </a:p>
          <a:p>
            <a:pPr lvl="1"/>
            <a:r>
              <a:rPr lang="en-US" smtClean="0"/>
              <a:t>still need to turn non-integer keys into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the 25</a:t>
            </a:r>
            <a:r>
              <a:rPr lang="en-CA" baseline="30000" dirty="0" smtClean="0"/>
              <a:t>th</a:t>
            </a:r>
            <a:r>
              <a:rPr lang="en-CA" dirty="0" smtClean="0"/>
              <a:t> Element Now?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75032"/>
              </p:ext>
            </p:extLst>
          </p:nvPr>
        </p:nvGraphicFramePr>
        <p:xfrm>
          <a:off x="725228" y="1988840"/>
          <a:ext cx="1080000" cy="432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0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1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2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‘a’</a:t>
                      </a:r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3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4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5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6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/>
                        <a:t>7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‘c’</a:t>
                      </a:r>
                      <a:endParaRPr lang="en-CA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2530456" y="3906524"/>
            <a:ext cx="2232248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considered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as </a:t>
            </a:r>
            <a:b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</a:b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a circular array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487931" y="2477848"/>
            <a:ext cx="2930842" cy="3341985"/>
            <a:chOff x="4572000" y="1959223"/>
            <a:chExt cx="2930842" cy="3341985"/>
          </a:xfrm>
        </p:grpSpPr>
        <p:sp>
          <p:nvSpPr>
            <p:cNvPr id="8" name="Oval 7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13" name="Straight Connector 12"/>
            <p:cNvCxnSpPr>
              <a:stCxn id="9" idx="0"/>
              <a:endCxn id="8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9" idx="7"/>
              <a:endCxn id="8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6"/>
              <a:endCxn id="8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" idx="5"/>
              <a:endCxn id="9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" idx="4"/>
              <a:endCxn id="9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8" idx="3"/>
              <a:endCxn id="9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8" idx="2"/>
              <a:endCxn id="9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" idx="1"/>
              <a:endCxn id="9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81337" y="3810526"/>
              <a:ext cx="5549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‘a’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36096" y="2564904"/>
              <a:ext cx="5549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‘c’</a:t>
              </a:r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355976" y="6309320"/>
            <a:ext cx="466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>
                <a:solidFill>
                  <a:srgbClr val="FF0000"/>
                </a:solidFill>
              </a:rPr>
              <a:t>What’s the largest possible element?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Second Pass: Circular Array </a:t>
            </a:r>
            <a:br>
              <a:rPr lang="en-CA" dirty="0" smtClean="0"/>
            </a:br>
            <a:r>
              <a:rPr lang="en-CA" dirty="0" smtClean="0"/>
              <a:t>(For the Win?)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9781B-35E2-4FB5-9680-A2829D884E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3528" y="2477848"/>
            <a:ext cx="2930842" cy="3341985"/>
            <a:chOff x="4572000" y="1959223"/>
            <a:chExt cx="2930842" cy="3341985"/>
          </a:xfrm>
        </p:grpSpPr>
        <p:sp>
          <p:nvSpPr>
            <p:cNvPr id="6" name="Oval 5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8" name="Straight Connector 7"/>
            <p:cNvCxnSpPr>
              <a:stCxn id="7" idx="0"/>
              <a:endCxn id="6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7" idx="7"/>
              <a:endCxn id="6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7" idx="6"/>
              <a:endCxn id="6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7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6" idx="4"/>
              <a:endCxn id="7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6" idx="3"/>
              <a:endCxn id="7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6" idx="2"/>
              <a:endCxn id="7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1"/>
              <a:endCxn id="7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>
            <a:off x="3419872" y="3772499"/>
            <a:ext cx="2016224" cy="7006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Insert </a:t>
            </a: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&lt;37,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kumimoji="0" lang="en-CA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580112" y="2477848"/>
            <a:ext cx="2930842" cy="3341985"/>
            <a:chOff x="4572000" y="1959223"/>
            <a:chExt cx="2930842" cy="3341985"/>
          </a:xfrm>
        </p:grpSpPr>
        <p:sp>
          <p:nvSpPr>
            <p:cNvPr id="28" name="Oval 27"/>
            <p:cNvSpPr/>
            <p:nvPr/>
          </p:nvSpPr>
          <p:spPr bwMode="auto">
            <a:xfrm>
              <a:off x="5364088" y="2925096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824088" y="2375308"/>
              <a:ext cx="2448000" cy="2448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30" name="Straight Connector 29"/>
            <p:cNvCxnSpPr>
              <a:stCxn id="29" idx="0"/>
              <a:endCxn id="28" idx="0"/>
            </p:cNvCxnSpPr>
            <p:nvPr/>
          </p:nvCxnSpPr>
          <p:spPr bwMode="auto">
            <a:xfrm>
              <a:off x="6048088" y="2375308"/>
              <a:ext cx="0" cy="54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9" idx="7"/>
              <a:endCxn id="28" idx="7"/>
            </p:cNvCxnSpPr>
            <p:nvPr/>
          </p:nvCxnSpPr>
          <p:spPr bwMode="auto">
            <a:xfrm flipH="1">
              <a:off x="653174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29" idx="6"/>
              <a:endCxn id="28" idx="6"/>
            </p:cNvCxnSpPr>
            <p:nvPr/>
          </p:nvCxnSpPr>
          <p:spPr bwMode="auto">
            <a:xfrm flipH="1">
              <a:off x="6732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8" idx="5"/>
              <a:endCxn id="29" idx="5"/>
            </p:cNvCxnSpPr>
            <p:nvPr/>
          </p:nvCxnSpPr>
          <p:spPr bwMode="auto">
            <a:xfrm>
              <a:off x="653174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8" idx="4"/>
              <a:endCxn id="29" idx="4"/>
            </p:cNvCxnSpPr>
            <p:nvPr/>
          </p:nvCxnSpPr>
          <p:spPr bwMode="auto">
            <a:xfrm>
              <a:off x="6048088" y="4293096"/>
              <a:ext cx="0" cy="53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28" idx="3"/>
              <a:endCxn id="29" idx="3"/>
            </p:cNvCxnSpPr>
            <p:nvPr/>
          </p:nvCxnSpPr>
          <p:spPr bwMode="auto">
            <a:xfrm flipH="1">
              <a:off x="5182589" y="4092757"/>
              <a:ext cx="381838" cy="3720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28" idx="2"/>
              <a:endCxn id="29" idx="2"/>
            </p:cNvCxnSpPr>
            <p:nvPr/>
          </p:nvCxnSpPr>
          <p:spPr bwMode="auto">
            <a:xfrm flipH="1" flipV="1">
              <a:off x="4824088" y="3599308"/>
              <a:ext cx="540000" cy="97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8" idx="1"/>
              <a:endCxn id="29" idx="1"/>
            </p:cNvCxnSpPr>
            <p:nvPr/>
          </p:nvCxnSpPr>
          <p:spPr bwMode="auto">
            <a:xfrm flipH="1" flipV="1">
              <a:off x="5182589" y="2733809"/>
              <a:ext cx="381838" cy="391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444208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64288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656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292080" y="19592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4572000" y="275131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6</a:t>
              </a:r>
              <a:endParaRPr lang="en-CA" dirty="0"/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4572000" y="4005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270594" y="483954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66450" y="3810526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21209" y="2564904"/>
              <a:ext cx="184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CA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355574" y="6309320"/>
            <a:ext cx="566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>
                <a:solidFill>
                  <a:srgbClr val="FF0000"/>
                </a:solidFill>
              </a:rPr>
              <a:t>Does this solve our memory usage problem?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lecture">
  <a:themeElements>
    <a:clrScheme name="lectur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lectur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Office\Templates\lecture.pot</Template>
  <TotalTime>13768</TotalTime>
  <Words>5780</Words>
  <Application>Microsoft Office PowerPoint</Application>
  <PresentationFormat>On-screen Show (4:3)</PresentationFormat>
  <Paragraphs>1475</Paragraphs>
  <Slides>73</Slides>
  <Notes>58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lecture</vt:lpstr>
      <vt:lpstr>Equation</vt:lpstr>
      <vt:lpstr>CSE 221: Algorithms and  Data Structures Lecture #8 The Constant Struggle for Hash</vt:lpstr>
      <vt:lpstr>Today’s Outline</vt:lpstr>
      <vt:lpstr>Reminder: Dictionary ADT</vt:lpstr>
      <vt:lpstr>Implementations So Far</vt:lpstr>
      <vt:lpstr>First Pass: Resizable Vectors</vt:lpstr>
      <vt:lpstr>What’s Wrong with Our First Pass?</vt:lpstr>
      <vt:lpstr>What is the 25th Element?</vt:lpstr>
      <vt:lpstr>What is the 25th Element Now?</vt:lpstr>
      <vt:lpstr>Second Pass: Circular Array  (For the Win?)</vt:lpstr>
      <vt:lpstr>What’s Wrong with our Second Pass?</vt:lpstr>
      <vt:lpstr>Third Pass: Punt to Another Dictionary?</vt:lpstr>
      <vt:lpstr>How Do We Turn  Strings into Numbers?</vt:lpstr>
      <vt:lpstr>Fourth Pass:  Strings ARE Numbers</vt:lpstr>
      <vt:lpstr>What’s Wrong with Our Fourth Pass?</vt:lpstr>
      <vt:lpstr>Fifth Pass:  Hashing!</vt:lpstr>
      <vt:lpstr>Schlemiel, Schlemazel,  Trouble for Our Hash Table?</vt:lpstr>
      <vt:lpstr>Third Pass, Take Two: Punt to Another Slot?</vt:lpstr>
      <vt:lpstr>Today’s Outline</vt:lpstr>
      <vt:lpstr>Hash Table  Dictionary Data Structure</vt:lpstr>
      <vt:lpstr>Hash Table Terminology</vt:lpstr>
      <vt:lpstr>Hash Table Code First Pass</vt:lpstr>
      <vt:lpstr>Practice</vt:lpstr>
      <vt:lpstr>Today’s Outline</vt:lpstr>
      <vt:lpstr>A Good Hash Function…</vt:lpstr>
      <vt:lpstr>Good Hash Function for Integers</vt:lpstr>
      <vt:lpstr>Good Hash Function for Strings?</vt:lpstr>
      <vt:lpstr>Making the String Hash Easy to Compute</vt:lpstr>
      <vt:lpstr>Hash Function Summary</vt:lpstr>
      <vt:lpstr>How to Design a Hash Function</vt:lpstr>
      <vt:lpstr>Today’s Outline</vt:lpstr>
      <vt:lpstr>Collisions</vt:lpstr>
      <vt:lpstr>The Pigeonhole Principle (informal)</vt:lpstr>
      <vt:lpstr>The Pigeonhole Principle (formal)</vt:lpstr>
      <vt:lpstr>The Pigeonhole Principle (Example #1)</vt:lpstr>
      <vt:lpstr>The Pigeonhole Principle (Example #2)</vt:lpstr>
      <vt:lpstr>The Pigeonhole Principle (Example #3)</vt:lpstr>
      <vt:lpstr>The Pigeonhole Principle (Example #4)</vt:lpstr>
      <vt:lpstr>The Pigeonhole Principle (Full Glory)</vt:lpstr>
      <vt:lpstr>Today’s Outline</vt:lpstr>
      <vt:lpstr>Collision Resolution</vt:lpstr>
      <vt:lpstr>Hashing with Chaining</vt:lpstr>
      <vt:lpstr>Chaining Code</vt:lpstr>
      <vt:lpstr>Load Factor in Chaining</vt:lpstr>
      <vt:lpstr>Practice: Chaining (Use a move-to-front list.)</vt:lpstr>
      <vt:lpstr>Today’s Outline</vt:lpstr>
      <vt:lpstr>Open Addressing</vt:lpstr>
      <vt:lpstr>Probing</vt:lpstr>
      <vt:lpstr>Linear Probing</vt:lpstr>
      <vt:lpstr>Linear Probing Example</vt:lpstr>
      <vt:lpstr>Load Factor in Linear Probing</vt:lpstr>
      <vt:lpstr>Quadratic Probing</vt:lpstr>
      <vt:lpstr>Quadratic Probing Example </vt:lpstr>
      <vt:lpstr>Quadratic Probing Example </vt:lpstr>
      <vt:lpstr>Quadratic Probing Succeeds  (for   ½)</vt:lpstr>
      <vt:lpstr>Quadratic Probing May Fail (for  &gt; ½)</vt:lpstr>
      <vt:lpstr>Load Factor in Quadratic Probing</vt:lpstr>
      <vt:lpstr>Double Hashing</vt:lpstr>
      <vt:lpstr>A Good Double Hash Function… </vt:lpstr>
      <vt:lpstr>Double Hashing Example</vt:lpstr>
      <vt:lpstr>Load Factor in Double Hashing</vt:lpstr>
      <vt:lpstr>Deletion in Open Addressing</vt:lpstr>
      <vt:lpstr>The Squished Pigeon Principle</vt:lpstr>
      <vt:lpstr>Rehashing</vt:lpstr>
      <vt:lpstr>Practice: Open Addressing (Try linear, quadratic, %7/(1-%5) double hashing.)</vt:lpstr>
      <vt:lpstr>Coming Up</vt:lpstr>
      <vt:lpstr>Extra Slides: Some Other Hashing Methods</vt:lpstr>
      <vt:lpstr>Good Hashing:  Multiplication Method</vt:lpstr>
      <vt:lpstr>Good Hashing: Universal Hash Function</vt:lpstr>
      <vt:lpstr>Universal Hash Function: Example</vt:lpstr>
      <vt:lpstr>Universal Hash Function</vt:lpstr>
      <vt:lpstr>Alternate Universal Hash Function</vt:lpstr>
      <vt:lpstr>Alternate Universe Hash Function: Example</vt:lpstr>
      <vt:lpstr>Universal Hash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326: Data Structures Lecture #7 Branching Out</dc:title>
  <dc:creator>Steve Wolfman</dc:creator>
  <cp:lastModifiedBy>Steve</cp:lastModifiedBy>
  <cp:revision>163</cp:revision>
  <cp:lastPrinted>2000-02-07T20:29:48Z</cp:lastPrinted>
  <dcterms:created xsi:type="dcterms:W3CDTF">2000-01-21T01:42:32Z</dcterms:created>
  <dcterms:modified xsi:type="dcterms:W3CDTF">2014-10-31T18:39:26Z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owner-cse326@cs.washington.edu</vt:lpwstr>
  </property>
  <property fmtid="{D5CDD505-2E9C-101B-9397-08002B2CF9AE}" pid="8" name="HomePage">
    <vt:lpwstr>http://www.cs.washington.edu/326/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\\june\wolf\cse326\lectures</vt:lpwstr>
  </property>
</Properties>
</file>