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1.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2.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notesSlides/notesSlide3.xml" ContentType="application/vnd.openxmlformats-officedocument.presentationml.notesSlide+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notesSlides/notesSlide4.xml" ContentType="application/vnd.openxmlformats-officedocument.presentationml.notesSlide+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notesSlides/notesSlide5.xml" ContentType="application/vnd.openxmlformats-officedocument.presentationml.notesSlide+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ink/ink1.xml" ContentType="application/inkml+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notesSlides/notesSlide6.xml" ContentType="application/vnd.openxmlformats-officedocument.presentationml.notesSlide+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notesSlides/notesSlide7.xml" ContentType="application/vnd.openxmlformats-officedocument.presentationml.notesSlide+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notesSlides/notesSlide8.xml" ContentType="application/vnd.openxmlformats-officedocument.presentationml.notesSlide+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notesSlides/notesSlide9.xml" ContentType="application/vnd.openxmlformats-officedocument.presentationml.notesSlide+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notesSlides/notesSlide10.xml" ContentType="application/vnd.openxmlformats-officedocument.presentationml.notesSlide+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notesSlides/notesSlide11.xml" ContentType="application/vnd.openxmlformats-officedocument.presentationml.notesSlide+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notesSlides/notesSlide12.xml" ContentType="application/vnd.openxmlformats-officedocument.presentationml.notesSlide+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17"/>
  </p:notesMasterIdLst>
  <p:handoutMasterIdLst>
    <p:handoutMasterId r:id="rId18"/>
  </p:handoutMasterIdLst>
  <p:sldIdLst>
    <p:sldId id="348" r:id="rId2"/>
    <p:sldId id="352" r:id="rId3"/>
    <p:sldId id="353" r:id="rId4"/>
    <p:sldId id="349" r:id="rId5"/>
    <p:sldId id="350" r:id="rId6"/>
    <p:sldId id="351" r:id="rId7"/>
    <p:sldId id="354" r:id="rId8"/>
    <p:sldId id="355" r:id="rId9"/>
    <p:sldId id="356" r:id="rId10"/>
    <p:sldId id="357" r:id="rId11"/>
    <p:sldId id="358" r:id="rId12"/>
    <p:sldId id="359" r:id="rId13"/>
    <p:sldId id="360" r:id="rId14"/>
    <p:sldId id="361" r:id="rId15"/>
    <p:sldId id="362" r:id="rId16"/>
  </p:sldIdLst>
  <p:sldSz cx="9144000" cy="6858000" type="screen4x3"/>
  <p:notesSz cx="9601200" cy="7315200"/>
  <p:custDataLst>
    <p:tags r:id="rId20"/>
  </p:custDataLst>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4" frameSlides="1"/>
  <p:clrMru>
    <a:srgbClr val="9900CC"/>
    <a:srgbClr val="FF0000"/>
    <a:srgbClr val="3399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2114" autoAdjust="0"/>
  </p:normalViewPr>
  <p:slideViewPr>
    <p:cSldViewPr>
      <p:cViewPr varScale="1">
        <p:scale>
          <a:sx n="118" d="100"/>
          <a:sy n="118" d="100"/>
        </p:scale>
        <p:origin x="-2984" y="-11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4" d="100"/>
          <a:sy n="54" d="100"/>
        </p:scale>
        <p:origin x="-1836" y="-96"/>
      </p:cViewPr>
      <p:guideLst>
        <p:guide orient="horz" pos="2303"/>
        <p:guide pos="3024"/>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gs" Target="tags/tag1.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handoutMaster" Target="handoutMasters/handoutMaster1.xml"/><Relationship Id="rId1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5410" name="Rectangle 2"/>
          <p:cNvSpPr>
            <a:spLocks noGrp="1" noChangeArrowheads="1"/>
          </p:cNvSpPr>
          <p:nvPr>
            <p:ph type="hdr" sz="quarter"/>
          </p:nvPr>
        </p:nvSpPr>
        <p:spPr bwMode="auto">
          <a:xfrm>
            <a:off x="0" y="0"/>
            <a:ext cx="4177606" cy="359229"/>
          </a:xfrm>
          <a:prstGeom prst="rect">
            <a:avLst/>
          </a:prstGeom>
          <a:noFill/>
          <a:ln w="9525">
            <a:noFill/>
            <a:miter lim="800000"/>
            <a:headEnd/>
            <a:tailEnd/>
          </a:ln>
          <a:effectLst/>
        </p:spPr>
        <p:txBody>
          <a:bodyPr vert="horz" wrap="square" lIns="94856" tIns="47427" rIns="94856" bIns="47427" numCol="1" anchor="t" anchorCtr="0" compatLnSpc="1">
            <a:prstTxWarp prst="textNoShape">
              <a:avLst/>
            </a:prstTxWarp>
          </a:bodyPr>
          <a:lstStyle>
            <a:lvl1pPr defTabSz="948869">
              <a:defRPr sz="1200"/>
            </a:lvl1pPr>
          </a:lstStyle>
          <a:p>
            <a:pPr>
              <a:defRPr/>
            </a:pPr>
            <a:endParaRPr lang="en-US"/>
          </a:p>
        </p:txBody>
      </p:sp>
      <p:sp>
        <p:nvSpPr>
          <p:cNvPr id="145411" name="Rectangle 3"/>
          <p:cNvSpPr>
            <a:spLocks noGrp="1" noChangeArrowheads="1"/>
          </p:cNvSpPr>
          <p:nvPr>
            <p:ph type="dt" sz="quarter" idx="1"/>
          </p:nvPr>
        </p:nvSpPr>
        <p:spPr bwMode="auto">
          <a:xfrm>
            <a:off x="5427763" y="0"/>
            <a:ext cx="4177605" cy="359229"/>
          </a:xfrm>
          <a:prstGeom prst="rect">
            <a:avLst/>
          </a:prstGeom>
          <a:noFill/>
          <a:ln w="9525">
            <a:noFill/>
            <a:miter lim="800000"/>
            <a:headEnd/>
            <a:tailEnd/>
          </a:ln>
          <a:effectLst/>
        </p:spPr>
        <p:txBody>
          <a:bodyPr vert="horz" wrap="square" lIns="94856" tIns="47427" rIns="94856" bIns="47427" numCol="1" anchor="t" anchorCtr="0" compatLnSpc="1">
            <a:prstTxWarp prst="textNoShape">
              <a:avLst/>
            </a:prstTxWarp>
          </a:bodyPr>
          <a:lstStyle>
            <a:lvl1pPr algn="r" defTabSz="948869">
              <a:defRPr sz="1200"/>
            </a:lvl1pPr>
          </a:lstStyle>
          <a:p>
            <a:pPr>
              <a:defRPr/>
            </a:pPr>
            <a:endParaRPr lang="en-US"/>
          </a:p>
        </p:txBody>
      </p:sp>
      <p:sp>
        <p:nvSpPr>
          <p:cNvPr id="145412" name="Rectangle 4"/>
          <p:cNvSpPr>
            <a:spLocks noGrp="1" noChangeArrowheads="1"/>
          </p:cNvSpPr>
          <p:nvPr>
            <p:ph type="ftr" sz="quarter" idx="2"/>
          </p:nvPr>
        </p:nvSpPr>
        <p:spPr bwMode="auto">
          <a:xfrm>
            <a:off x="0" y="6958391"/>
            <a:ext cx="4177606" cy="359228"/>
          </a:xfrm>
          <a:prstGeom prst="rect">
            <a:avLst/>
          </a:prstGeom>
          <a:noFill/>
          <a:ln w="9525">
            <a:noFill/>
            <a:miter lim="800000"/>
            <a:headEnd/>
            <a:tailEnd/>
          </a:ln>
          <a:effectLst/>
        </p:spPr>
        <p:txBody>
          <a:bodyPr vert="horz" wrap="square" lIns="94856" tIns="47427" rIns="94856" bIns="47427" numCol="1" anchor="b" anchorCtr="0" compatLnSpc="1">
            <a:prstTxWarp prst="textNoShape">
              <a:avLst/>
            </a:prstTxWarp>
          </a:bodyPr>
          <a:lstStyle>
            <a:lvl1pPr defTabSz="948869">
              <a:defRPr sz="1200"/>
            </a:lvl1pPr>
          </a:lstStyle>
          <a:p>
            <a:pPr>
              <a:defRPr/>
            </a:pPr>
            <a:endParaRPr lang="en-US"/>
          </a:p>
        </p:txBody>
      </p:sp>
      <p:sp>
        <p:nvSpPr>
          <p:cNvPr id="145413" name="Rectangle 5"/>
          <p:cNvSpPr>
            <a:spLocks noGrp="1" noChangeArrowheads="1"/>
          </p:cNvSpPr>
          <p:nvPr>
            <p:ph type="sldNum" sz="quarter" idx="3"/>
          </p:nvPr>
        </p:nvSpPr>
        <p:spPr bwMode="auto">
          <a:xfrm>
            <a:off x="5427763" y="6958391"/>
            <a:ext cx="4177605" cy="359228"/>
          </a:xfrm>
          <a:prstGeom prst="rect">
            <a:avLst/>
          </a:prstGeom>
          <a:noFill/>
          <a:ln w="9525">
            <a:noFill/>
            <a:miter lim="800000"/>
            <a:headEnd/>
            <a:tailEnd/>
          </a:ln>
          <a:effectLst/>
        </p:spPr>
        <p:txBody>
          <a:bodyPr vert="horz" wrap="square" lIns="94856" tIns="47427" rIns="94856" bIns="47427" numCol="1" anchor="b" anchorCtr="0" compatLnSpc="1">
            <a:prstTxWarp prst="textNoShape">
              <a:avLst/>
            </a:prstTxWarp>
          </a:bodyPr>
          <a:lstStyle>
            <a:lvl1pPr algn="r" defTabSz="948869">
              <a:defRPr sz="1200"/>
            </a:lvl1pPr>
          </a:lstStyle>
          <a:p>
            <a:pPr>
              <a:defRPr/>
            </a:pPr>
            <a:fld id="{A75FD477-28A8-4F24-BC55-B0781643B099}" type="slidenum">
              <a:rPr lang="en-US"/>
              <a:pPr>
                <a:defRPr/>
              </a:pPr>
              <a:t>‹#›</a:t>
            </a:fld>
            <a:endParaRPr lang="en-US"/>
          </a:p>
        </p:txBody>
      </p:sp>
    </p:spTree>
    <p:extLst>
      <p:ext uri="{BB962C8B-B14F-4D97-AF65-F5344CB8AC3E}">
        <p14:creationId xmlns:p14="http://schemas.microsoft.com/office/powerpoint/2010/main" val="3312880236"/>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traceFormat>
        <inkml:channelProperties>
          <inkml:channelProperty channel="X" name="resolution" value="1108.11633" units="1/cm"/>
          <inkml:channelProperty channel="Y" name="resolution" value="1959.74878" units="1/cm"/>
          <inkml:channelProperty channel="F" name="resolution" value="6.11696E-7" units="1/dev"/>
        </inkml:channelProperties>
      </inkml:inkSource>
      <inkml:timestamp xml:id="ts0" timeString="2014-10-24T19:25:34.243"/>
    </inkml:context>
    <inkml:brush xml:id="br0">
      <inkml:brushProperty name="width" value="0.05292" units="cm"/>
      <inkml:brushProperty name="height" value="0.05292" units="cm"/>
      <inkml:brushProperty name="color" value="#FF0000"/>
    </inkml:brush>
  </inkml:definitions>
  <inkml:trace contextRef="#ctx0" brushRef="#br0">8272 13593 659,'-34'0'187,"-4"5"-10,-19-17-177,-1 19 0,-33-23 0,0 16 0,-21-15 0,-3 9 0,-10-6 0,-1-2 0,5 2 0,4-3 0,12 5 0,14-2 0,15 5 0,14 7 0,15 0 0,3 0 0,44 0 0,-38 27-13,38-27-187,-16 27 4,16-27 2,5 21 11</inkml:trace>
  <inkml:trace contextRef="#ctx0" brushRef="#br0" timeOffset="491.3468">7262 13562 674,'0'0'185,"18"22"-21,-18-22-164,20 0 0,-20 0 0,0 0 0,0 0 0,18 34 0,-18-34 0,-9 39 0,4-17 0,5 10 0,0 10 0,0 2 0,18 9 0,2 8 0,7 8 0,11-1 0,8 1 0,12 1 0,13-12 0,7-1 0,13-13 0,7-15 0,9-11 0,8-11 0,4-7 0,3-13 0,4-9 0,-8-3 0,3-1 0,-4-8 0,-3 12 0,-14-5 0,2 10-181,-15-3-35,-1 13 3</inkml:trace>
  <inkml:trace contextRef="#ctx0" brushRef="#br0" timeOffset="1810.2804">10015 13799 808,'0'49'203,"9"4"-191,18 18-12,-19-5 0,17 15 0,-10-1 0,5 12 0,-6 1 0,4 2 0,0 4 0,-5-15 0,11 13 0,-4-17-30,16-2-180,0-24-12,15-10-5</inkml:trace>
  <inkml:trace contextRef="#ctx0" brushRef="#br0" timeOffset="25663.5261">10698 16280 699,'18'12'167,"-18"-12"-10,0 0-157,0 0 0,0 0 0,-23 21 0,23-21 0,-26 23 0,8-6 0,-7 0 0,-10-5 0,-5 8 0,-9-11 0,-11 2 0,-14-11 0,-15 5 0,-19-5 0,1 0 0,-20-14 0,-6 7 0,-14-10 0,-9 3 0,-15-6 0,0-6 0,-10-1 0,-7-5 0,-10 0 0,-7 0 0,-10-5 0,3 1 0,5 5 0,7-1 0,5 2 0,12 6 0,17-1 0,16 11 0,21 4 0,16 3 0,18 7 0,15 0 0,11 7 0,13-2 0,11 5 0,12-1 0,4 0 0,7 0 0,2-9 0,20 0 0,-33 0 0,13-7 0,-1-4 0,-1 2 0,-6-1 0,1 0 0,-4 5 0,2-2 0,-2 7 0,-5 0 0,7 0 0,-2 0 0,9 10 0,-10-16 0,32 6-7,-30 8-188,30-8-6,0 0 4,19 0-2</inkml:trace>
  <inkml:trace contextRef="#ctx0" brushRef="#br0" timeOffset="26798.3342">14949 16402 415,'0'0'151,"0"0"-5,0 0-32,0-27-40,0 27-28,0 0-21,-27-5-9,27 5 2,-30 8 0,0-8-18,-5 7 0,-21-7 0,-12 0 0,-26 0 0,-8 0 0,-27-5 0,-9 5 0,-24 0 0,-5 0 0,-16 0 0,-3 0 0,-6 0 0,-10 0 0,-7 0 0,-11 0 0,4 7 0,5 3 0,11-3 0,13 3 0,23 3 0,23 1 0,30-2 0,31-2 0,20 0 0,27-3 0,11 3 0,22-10 0,0 0 0,0 22 0,0-22 0,22 7 0,-22-7 0,0 0 0,24 0 0,-24 0 0,0 0 0,0 0 0,0 0 0,-33-27 0,33 27 0,-31-12-102,4 12-92,1-12 0,5 4 9,4 8 7</inkml:trace>
  <inkml:trace contextRef="#ctx0" brushRef="#br0" timeOffset="28218.3355">16414 14709 552,'-30'13'189,"5"-4"-2,-4-9-92,3 17-95,-19-12 0,3 18 0,-18-12 0,0 14 0,-14-3 0,5 8 0,-4 0 0,9 10 0,8 9 0,14 5 0,17 7 0,18 11 0,21 2 0,22 9 0,10 8 0,16 1 0,12 1 0,8 0 0,11 5 0,1-1 0,13 1 0,2 2 0,11-2 0,8-5 0,2 0 0,7-6 0,6-4 0,6-10 0,2-11 0,0-9 0,3-14 0,-1-19 0,3-20 0,4-12 0,15-13 0,6-21 0,8-10 0,15-10 0,9-5 0,16 2 0,9-3 0,1 1 0,-6-1 0,-18 4 0,-23-6 0,-28 2 0,-35-11 0,-44-5 0,-43-5 0,-42-9 0,-33-5 0,-32 1 0,-35-4 0,-35 3 0,-23-1 0,-27 11 0,-35 4 0,-34 5 0,-39 9 0,-47 14 0,-36 16 0,-35 19 0,-25 19 0,-5 11 0,-3 24 0,21 7 0,39 36 0,23-2-10,57 19-207,55-8-14,66 9-3</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0" y="0"/>
            <a:ext cx="4160937" cy="365276"/>
          </a:xfrm>
          <a:prstGeom prst="rect">
            <a:avLst/>
          </a:prstGeom>
          <a:noFill/>
          <a:ln w="9525">
            <a:noFill/>
            <a:miter lim="800000"/>
            <a:headEnd/>
            <a:tailEnd/>
          </a:ln>
          <a:effectLst/>
        </p:spPr>
        <p:txBody>
          <a:bodyPr vert="horz" wrap="square" lIns="96622" tIns="48310" rIns="96622" bIns="48310" numCol="1" anchor="t" anchorCtr="0" compatLnSpc="1">
            <a:prstTxWarp prst="textNoShape">
              <a:avLst/>
            </a:prstTxWarp>
          </a:bodyPr>
          <a:lstStyle>
            <a:lvl1pPr defTabSz="967021">
              <a:defRPr sz="1200"/>
            </a:lvl1pPr>
          </a:lstStyle>
          <a:p>
            <a:pPr>
              <a:defRPr/>
            </a:pPr>
            <a:endParaRPr lang="en-US"/>
          </a:p>
        </p:txBody>
      </p:sp>
      <p:sp>
        <p:nvSpPr>
          <p:cNvPr id="19459" name="Rectangle 3"/>
          <p:cNvSpPr>
            <a:spLocks noGrp="1" noChangeArrowheads="1"/>
          </p:cNvSpPr>
          <p:nvPr>
            <p:ph type="dt" idx="1"/>
          </p:nvPr>
        </p:nvSpPr>
        <p:spPr bwMode="auto">
          <a:xfrm>
            <a:off x="5440265" y="0"/>
            <a:ext cx="4160936" cy="365276"/>
          </a:xfrm>
          <a:prstGeom prst="rect">
            <a:avLst/>
          </a:prstGeom>
          <a:noFill/>
          <a:ln w="9525">
            <a:noFill/>
            <a:miter lim="800000"/>
            <a:headEnd/>
            <a:tailEnd/>
          </a:ln>
          <a:effectLst/>
        </p:spPr>
        <p:txBody>
          <a:bodyPr vert="horz" wrap="square" lIns="96622" tIns="48310" rIns="96622" bIns="48310" numCol="1" anchor="t" anchorCtr="0" compatLnSpc="1">
            <a:prstTxWarp prst="textNoShape">
              <a:avLst/>
            </a:prstTxWarp>
          </a:bodyPr>
          <a:lstStyle>
            <a:lvl1pPr algn="r" defTabSz="967021">
              <a:defRPr sz="1200"/>
            </a:lvl1pPr>
          </a:lstStyle>
          <a:p>
            <a:pPr>
              <a:defRPr/>
            </a:pPr>
            <a:endParaRPr lang="en-US"/>
          </a:p>
        </p:txBody>
      </p:sp>
      <p:sp>
        <p:nvSpPr>
          <p:cNvPr id="26628" name="Rectangle 4"/>
          <p:cNvSpPr>
            <a:spLocks noGrp="1" noRot="1" noChangeAspect="1" noChangeArrowheads="1" noTextEdit="1"/>
          </p:cNvSpPr>
          <p:nvPr>
            <p:ph type="sldImg" idx="2"/>
          </p:nvPr>
        </p:nvSpPr>
        <p:spPr bwMode="auto">
          <a:xfrm>
            <a:off x="2973388" y="549275"/>
            <a:ext cx="3654425" cy="274161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1" name="Rectangle 5"/>
          <p:cNvSpPr>
            <a:spLocks noGrp="1" noChangeArrowheads="1"/>
          </p:cNvSpPr>
          <p:nvPr>
            <p:ph type="body" sz="quarter" idx="3"/>
          </p:nvPr>
        </p:nvSpPr>
        <p:spPr bwMode="auto">
          <a:xfrm>
            <a:off x="1279327" y="3473753"/>
            <a:ext cx="7042547" cy="3292324"/>
          </a:xfrm>
          <a:prstGeom prst="rect">
            <a:avLst/>
          </a:prstGeom>
          <a:noFill/>
          <a:ln w="9525">
            <a:noFill/>
            <a:miter lim="800000"/>
            <a:headEnd/>
            <a:tailEnd/>
          </a:ln>
          <a:effectLst/>
        </p:spPr>
        <p:txBody>
          <a:bodyPr vert="eaVert" wrap="square" lIns="96622" tIns="48310" rIns="96622" bIns="4831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9462" name="Rectangle 6"/>
          <p:cNvSpPr>
            <a:spLocks noGrp="1" noChangeArrowheads="1"/>
          </p:cNvSpPr>
          <p:nvPr>
            <p:ph type="ftr" sz="quarter" idx="4"/>
          </p:nvPr>
        </p:nvSpPr>
        <p:spPr bwMode="auto">
          <a:xfrm>
            <a:off x="0" y="6949924"/>
            <a:ext cx="4160937" cy="365276"/>
          </a:xfrm>
          <a:prstGeom prst="rect">
            <a:avLst/>
          </a:prstGeom>
          <a:noFill/>
          <a:ln w="9525">
            <a:noFill/>
            <a:miter lim="800000"/>
            <a:headEnd/>
            <a:tailEnd/>
          </a:ln>
          <a:effectLst/>
        </p:spPr>
        <p:txBody>
          <a:bodyPr vert="horz" wrap="square" lIns="96622" tIns="48310" rIns="96622" bIns="48310" numCol="1" anchor="b" anchorCtr="0" compatLnSpc="1">
            <a:prstTxWarp prst="textNoShape">
              <a:avLst/>
            </a:prstTxWarp>
          </a:bodyPr>
          <a:lstStyle>
            <a:lvl1pPr defTabSz="967021">
              <a:defRPr sz="1200"/>
            </a:lvl1pPr>
          </a:lstStyle>
          <a:p>
            <a:pPr>
              <a:defRPr/>
            </a:pPr>
            <a:endParaRPr lang="en-US"/>
          </a:p>
        </p:txBody>
      </p:sp>
      <p:sp>
        <p:nvSpPr>
          <p:cNvPr id="19463" name="Rectangle 7"/>
          <p:cNvSpPr>
            <a:spLocks noGrp="1" noChangeArrowheads="1"/>
          </p:cNvSpPr>
          <p:nvPr>
            <p:ph type="sldNum" sz="quarter" idx="5"/>
          </p:nvPr>
        </p:nvSpPr>
        <p:spPr bwMode="auto">
          <a:xfrm>
            <a:off x="5440265" y="6949924"/>
            <a:ext cx="4160936" cy="365276"/>
          </a:xfrm>
          <a:prstGeom prst="rect">
            <a:avLst/>
          </a:prstGeom>
          <a:noFill/>
          <a:ln w="9525">
            <a:noFill/>
            <a:miter lim="800000"/>
            <a:headEnd/>
            <a:tailEnd/>
          </a:ln>
          <a:effectLst/>
        </p:spPr>
        <p:txBody>
          <a:bodyPr vert="horz" wrap="square" lIns="96622" tIns="48310" rIns="96622" bIns="48310" numCol="1" anchor="b" anchorCtr="0" compatLnSpc="1">
            <a:prstTxWarp prst="textNoShape">
              <a:avLst/>
            </a:prstTxWarp>
          </a:bodyPr>
          <a:lstStyle>
            <a:lvl1pPr algn="r" defTabSz="967021">
              <a:defRPr sz="1200"/>
            </a:lvl1pPr>
          </a:lstStyle>
          <a:p>
            <a:pPr>
              <a:defRPr/>
            </a:pPr>
            <a:fld id="{46C45FA3-7B05-4FCA-9148-5D8CF12FA8F7}" type="slidenum">
              <a:rPr lang="en-US"/>
              <a:pPr>
                <a:defRPr/>
              </a:pPr>
              <a:t>‹#›</a:t>
            </a:fld>
            <a:endParaRPr lang="en-US"/>
          </a:p>
        </p:txBody>
      </p:sp>
    </p:spTree>
    <p:extLst>
      <p:ext uri="{BB962C8B-B14F-4D97-AF65-F5344CB8AC3E}">
        <p14:creationId xmlns:p14="http://schemas.microsoft.com/office/powerpoint/2010/main" val="254705574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1"/>
          <p:cNvSpPr>
            <a:spLocks noGrp="1" noRot="1" noChangeAspect="1" noChangeArrowheads="1" noTextEdit="1"/>
          </p:cNvSpPr>
          <p:nvPr>
            <p:ph type="sldImg"/>
          </p:nvPr>
        </p:nvSpPr>
        <p:spPr>
          <a:xfrm>
            <a:off x="2971800" y="549275"/>
            <a:ext cx="3657600" cy="2743200"/>
          </a:xfrm>
          <a:solidFill>
            <a:srgbClr val="FFFFFF"/>
          </a:solidFill>
          <a:ln/>
        </p:spPr>
      </p:sp>
      <p:sp>
        <p:nvSpPr>
          <p:cNvPr id="48131" name="Rectangle 2"/>
          <p:cNvSpPr>
            <a:spLocks noGrp="1" noChangeArrowheads="1"/>
          </p:cNvSpPr>
          <p:nvPr>
            <p:ph type="body" idx="1"/>
          </p:nvPr>
        </p:nvSpPr>
        <p:spPr>
          <a:xfrm>
            <a:off x="960538" y="3474963"/>
            <a:ext cx="7680127" cy="329111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1275">
              <a:spcBef>
                <a:spcPts val="500"/>
              </a:spcBef>
            </a:pPr>
            <a:r>
              <a:rPr lang="en-US" sz="1400" smtClean="0">
                <a:solidFill>
                  <a:srgbClr val="000000"/>
                </a:solidFill>
                <a:latin typeface="Lucida Grande" charset="0"/>
                <a:ea typeface="Lucida Grande" charset="0"/>
                <a:cs typeface="Lucida Grande" charset="0"/>
                <a:sym typeface="Lucida Grande" charset="0"/>
              </a:rPr>
              <a:t> *  Computational complexity (worst, average and best number of comparisons for several typical test cases, see below) in terms of the size of the list (n). Typically, good average number of comparisons is O(n log n) and bad is O(n2). Note that asymptotic analysis does not tell about algorithms behavior on small lists or worst case behavior. Worst case behavior is probably more important then average. For example "plain-vanilla" quicksort requires O(n2) comparisons in case of already sorted arrays: a very important in practice case.  Sort algorithms which only use an abstract key comparison operation always need at least O(n log n) comparisons on average; while sort algorithms which exploit the structure of the key space cannot sort faster than O(n log k) where  k is the size of the keyspace.  Please note that the number of comparison is just convenient theoretical metric. In reality both moves and comparisons matter and on short keys the cost of move is comparable to the cost of comparison (even if pointers are used).</a:t>
            </a:r>
          </a:p>
          <a:p>
            <a:pPr marL="41275">
              <a:spcBef>
                <a:spcPts val="500"/>
              </a:spcBef>
            </a:pPr>
            <a:r>
              <a:rPr lang="en-US" sz="1400" smtClean="0">
                <a:solidFill>
                  <a:srgbClr val="000000"/>
                </a:solidFill>
                <a:latin typeface="Lucida Grande" charset="0"/>
                <a:ea typeface="Lucida Grande" charset="0"/>
                <a:cs typeface="Lucida Grande" charset="0"/>
                <a:sym typeface="Lucida Grande" charset="0"/>
              </a:rPr>
              <a:t>       </a:t>
            </a:r>
          </a:p>
          <a:p>
            <a:pPr marL="41275">
              <a:spcBef>
                <a:spcPts val="500"/>
              </a:spcBef>
            </a:pPr>
            <a:r>
              <a:rPr lang="en-US" sz="1400" smtClean="0">
                <a:solidFill>
                  <a:srgbClr val="000000"/>
                </a:solidFill>
                <a:latin typeface="Lucida Grande" charset="0"/>
                <a:ea typeface="Lucida Grande" charset="0"/>
                <a:cs typeface="Lucida Grande" charset="0"/>
                <a:sym typeface="Lucida Grande" charset="0"/>
              </a:rPr>
              <a:t>    * Stability: stable sorting algorithms maintain the relative order of records with equal keys. If all keys are different the this distinction does not make any sense. But if there are equal keys, then  a sorting algorithm is stable if whenever there are two records R and S with the same key and with R appearing before S in the original list, R will appear before S in the sorted list.</a:t>
            </a:r>
          </a:p>
          <a:p>
            <a:pPr marL="41275">
              <a:spcBef>
                <a:spcPts val="500"/>
              </a:spcBef>
            </a:pPr>
            <a:r>
              <a:rPr lang="en-US" sz="1400" smtClean="0">
                <a:solidFill>
                  <a:srgbClr val="000000"/>
                </a:solidFill>
                <a:latin typeface="Lucida Grande" charset="0"/>
                <a:ea typeface="Lucida Grande" charset="0"/>
                <a:cs typeface="Lucida Grande" charset="0"/>
                <a:sym typeface="Lucida Grande" charset="0"/>
              </a:rPr>
              <a:t>       </a:t>
            </a:r>
          </a:p>
          <a:p>
            <a:pPr marL="41275">
              <a:spcBef>
                <a:spcPts val="500"/>
              </a:spcBef>
            </a:pPr>
            <a:r>
              <a:rPr lang="en-US" sz="1400" smtClean="0">
                <a:solidFill>
                  <a:srgbClr val="000000"/>
                </a:solidFill>
                <a:latin typeface="Lucida Grande" charset="0"/>
                <a:ea typeface="Lucida Grande" charset="0"/>
                <a:cs typeface="Lucida Grande" charset="0"/>
                <a:sym typeface="Lucida Grande" charset="0"/>
              </a:rPr>
              <a:t>    * Memory usage (and use of other computer resources). One large class of algorithms are "in-place sorting. They are generally slower than algorithms that use additional memory: additional memory can be used for mapping of keyspace.  Most fast stable algorithms use additional memory.  With the current 4G of memory of more of  memory and virtual memory used in all major OSes, the old emphasis on algorithms that does not require additional memory should be abandoned.  Speedup that can be achieved by using of a small amount of additional memory is considerable and it is stupid to ignore it.  Moreover you can use pointers and then additional space of the size N actually becomes size of N pointers. In real life when the records usually have size several times bigger then the size of a pointers (4 bytes in 32 bit CPUs) that makes huge difference and make those methods much more acceptable then they look form purely theoretical considerations.</a:t>
            </a:r>
          </a:p>
          <a:p>
            <a:pPr marL="41275">
              <a:spcBef>
                <a:spcPts val="500"/>
              </a:spcBef>
            </a:pPr>
            <a:r>
              <a:rPr lang="en-US" sz="1400" smtClean="0">
                <a:solidFill>
                  <a:srgbClr val="000000"/>
                </a:solidFill>
                <a:latin typeface="Lucida Grande" charset="0"/>
                <a:ea typeface="Lucida Grande" charset="0"/>
                <a:cs typeface="Lucida Grande" charset="0"/>
                <a:sym typeface="Lucida Grande" charset="0"/>
              </a:rPr>
              <a:t>       </a:t>
            </a:r>
          </a:p>
          <a:p>
            <a:pPr marL="41275">
              <a:spcBef>
                <a:spcPts val="500"/>
              </a:spcBef>
            </a:pPr>
            <a:r>
              <a:rPr lang="en-US" sz="1400" smtClean="0">
                <a:solidFill>
                  <a:srgbClr val="000000"/>
                </a:solidFill>
                <a:latin typeface="Lucida Grande" charset="0"/>
                <a:ea typeface="Lucida Grande" charset="0"/>
                <a:cs typeface="Lucida Grande" charset="0"/>
                <a:sym typeface="Lucida Grande" charset="0"/>
              </a:rPr>
              <a:t>    * The difference between worst case and average behavior (quicksort is efficient only on the average, and its worst case is n2, while heapsort has an interesting property that the worst case is not much different form the an average case. </a:t>
            </a:r>
          </a:p>
          <a:p>
            <a:pPr marL="41275">
              <a:spcBef>
                <a:spcPts val="500"/>
              </a:spcBef>
            </a:pPr>
            <a:r>
              <a:rPr lang="en-US" sz="1400" smtClean="0">
                <a:solidFill>
                  <a:srgbClr val="000000"/>
                </a:solidFill>
                <a:latin typeface="Lucida Grande" charset="0"/>
                <a:ea typeface="Lucida Grande" charset="0"/>
                <a:cs typeface="Lucida Grande" charset="0"/>
                <a:sym typeface="Lucida Grande" charset="0"/>
              </a:rPr>
              <a:t>       </a:t>
            </a:r>
          </a:p>
          <a:p>
            <a:pPr marL="41275">
              <a:spcBef>
                <a:spcPts val="500"/>
              </a:spcBef>
            </a:pPr>
            <a:r>
              <a:rPr lang="en-US" sz="1400" smtClean="0">
                <a:solidFill>
                  <a:srgbClr val="000000"/>
                </a:solidFill>
                <a:latin typeface="Lucida Grande" charset="0"/>
                <a:ea typeface="Lucida Grande" charset="0"/>
                <a:cs typeface="Lucida Grande" charset="0"/>
                <a:sym typeface="Lucida Grande" charset="0"/>
              </a:rPr>
              <a:t>    * Behaviors on practically important data sets (completely sorted, inversely sorted and 'almost sorted' (1 to K permutations, where K is less then N/10). Those has tremendous practical implications which are often not addressed or addressed incorrectly in textbooks other then Knuth.</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DD37A676-1622-4204-9565-291912B7EB05}" type="slidenum">
              <a:rPr lang="en-US" sz="1200" smtClean="0"/>
              <a:pPr/>
              <a:t>12</a:t>
            </a:fld>
            <a:endParaRPr lang="en-US" sz="1200" smtClean="0"/>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xfrm>
            <a:off x="1329333" y="3473753"/>
            <a:ext cx="7042547" cy="329232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OK, here’s that process as an algorithm.</a:t>
            </a:r>
          </a:p>
          <a:p>
            <a:r>
              <a:rPr lang="en-US" smtClean="0"/>
              <a:t>The new funky symbol is floor; that’s just like regular C++ integer division.</a:t>
            </a:r>
          </a:p>
          <a:p>
            <a:r>
              <a:rPr lang="en-US" smtClean="0"/>
              <a:t>Notice that this can propagate all the way up the tree. How often will it do that?</a:t>
            </a:r>
          </a:p>
          <a:p>
            <a:endParaRPr lang="en-US" smtClean="0"/>
          </a:p>
          <a:p>
            <a:r>
              <a:rPr lang="en-US" smtClean="0"/>
              <a:t>Notice that the </a:t>
            </a:r>
            <a:r>
              <a:rPr lang="en-US" b="1" smtClean="0"/>
              <a:t>two new leaves or internal nodes are guaranteed to have enough </a:t>
            </a:r>
            <a:r>
              <a:rPr lang="en-US" smtClean="0"/>
              <a:t>items (or subtrees).</a:t>
            </a:r>
          </a:p>
          <a:p>
            <a:r>
              <a:rPr lang="en-US" smtClean="0"/>
              <a:t>Because even the </a:t>
            </a:r>
            <a:r>
              <a:rPr lang="en-US" b="1" smtClean="0"/>
              <a:t>floor of (L+1)/2 is as big as the ceiling of L/2</a:t>
            </a:r>
            <a:r>
              <a:rPr lang="en-US" smtClean="0"/>
              <a:t>.</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6E90A825-749E-427F-9276-BB4A226AF81F}" type="slidenum">
              <a:rPr lang="en-US" sz="1200" smtClean="0"/>
              <a:pPr/>
              <a:t>13</a:t>
            </a:fld>
            <a:endParaRPr lang="en-US" sz="1200" smtClean="0"/>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Alright, that’s deletion.</a:t>
            </a:r>
          </a:p>
          <a:p>
            <a:endParaRPr lang="en-US" smtClean="0"/>
          </a:p>
          <a:p>
            <a:r>
              <a:rPr lang="en-US" smtClean="0"/>
              <a:t>Let’s talk about a few of the details.</a:t>
            </a:r>
          </a:p>
          <a:p>
            <a:endParaRPr lang="en-US" smtClean="0"/>
          </a:p>
          <a:p>
            <a:r>
              <a:rPr lang="en-US" smtClean="0"/>
              <a:t>Why will dumping keys always work?</a:t>
            </a:r>
          </a:p>
          <a:p>
            <a:r>
              <a:rPr lang="en-US" smtClean="0"/>
              <a:t>If the neighbors were too low on keys to loan any, they must have L/2 keys, but we have one fewer. Therefore, putting them together, we get at most L, and that’s legal.</a:t>
            </a:r>
          </a:p>
          <a:p>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5028E963-6B67-41D6-AC67-D418B3F5BA13}" type="slidenum">
              <a:rPr lang="en-US" sz="1200" smtClean="0"/>
              <a:pPr/>
              <a:t>14</a:t>
            </a:fld>
            <a:endParaRPr lang="en-US" sz="1200" smtClean="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The same applies here for dumping subtrees as on the previous slide for dumping keys.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55A7513C-FD0B-4364-A543-85114ECD1362}" type="slidenum">
              <a:rPr lang="en-US" sz="1200" smtClean="0"/>
              <a:pPr/>
              <a:t>15</a:t>
            </a:fld>
            <a:endParaRPr lang="en-US" sz="1200" smtClean="0"/>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b="1" smtClean="0"/>
              <a:t>B</a:t>
            </a:r>
            <a:r>
              <a:rPr lang="en-US" b="1" baseline="30000" smtClean="0"/>
              <a:t>*</a:t>
            </a:r>
            <a:r>
              <a:rPr lang="en-US" b="1" smtClean="0"/>
              <a:t>-Trees</a:t>
            </a:r>
            <a:r>
              <a:rPr lang="en-US" smtClean="0"/>
              <a:t> fix thrashing.</a:t>
            </a:r>
          </a:p>
          <a:p>
            <a:endParaRPr lang="en-US" smtClean="0"/>
          </a:p>
          <a:p>
            <a:r>
              <a:rPr lang="en-US" smtClean="0"/>
              <a:t>Propagation is rare because (in a good case) only about 1/L inserts cause a split and only about 1/M of those go up even one level! </a:t>
            </a:r>
          </a:p>
          <a:p>
            <a:endParaRPr lang="en-US" smtClean="0"/>
          </a:p>
          <a:p>
            <a:r>
              <a:rPr lang="en-US" smtClean="0"/>
              <a:t>30 million’s not so big, right?</a:t>
            </a:r>
          </a:p>
          <a:p>
            <a:r>
              <a:rPr lang="en-US" smtClean="0"/>
              <a:t>How about height 5?</a:t>
            </a:r>
          </a:p>
          <a:p>
            <a:r>
              <a:rPr lang="en-US" smtClean="0"/>
              <a:t>2 billion</a:t>
            </a:r>
          </a:p>
          <a:p>
            <a:endParaRPr lang="en-US" smtClean="0">
              <a:sym typeface="Symbol" pitchFamily="18" charset="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1"/>
          <p:cNvSpPr>
            <a:spLocks noGrp="1" noRot="1" noChangeAspect="1" noChangeArrowheads="1" noTextEdit="1"/>
          </p:cNvSpPr>
          <p:nvPr>
            <p:ph type="sldImg"/>
          </p:nvPr>
        </p:nvSpPr>
        <p:spPr>
          <a:xfrm>
            <a:off x="2971800" y="549275"/>
            <a:ext cx="3657600" cy="2743200"/>
          </a:xfrm>
          <a:solidFill>
            <a:srgbClr val="FFFFFF"/>
          </a:solidFill>
          <a:ln/>
        </p:spPr>
      </p:sp>
      <p:sp>
        <p:nvSpPr>
          <p:cNvPr id="49155" name="Rectangle 2"/>
          <p:cNvSpPr>
            <a:spLocks noGrp="1" noChangeArrowheads="1"/>
          </p:cNvSpPr>
          <p:nvPr>
            <p:ph type="body" idx="1"/>
          </p:nvPr>
        </p:nvSpPr>
        <p:spPr>
          <a:xfrm>
            <a:off x="960538" y="3474963"/>
            <a:ext cx="7680127" cy="329111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1275">
              <a:spcBef>
                <a:spcPts val="500"/>
              </a:spcBef>
            </a:pPr>
            <a:endParaRPr lang="en-US" sz="1400" smtClean="0">
              <a:solidFill>
                <a:srgbClr val="000000"/>
              </a:solidFill>
              <a:latin typeface="Lucida Grande" charset="0"/>
              <a:ea typeface="Lucida Grande" charset="0"/>
              <a:cs typeface="Lucida Grande" charset="0"/>
              <a:sym typeface="Lucida Grande"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AC90D95E-35BF-4109-8F99-D39F421F56B2}" type="slidenum">
              <a:rPr lang="en-US" sz="1200" smtClean="0"/>
              <a:pPr/>
              <a:t>4</a:t>
            </a:fld>
            <a:endParaRPr lang="en-US" sz="1200"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We need a new ADT for this. One that returns the </a:t>
            </a:r>
            <a:r>
              <a:rPr lang="en-US" i="1" smtClean="0"/>
              <a:t>best</a:t>
            </a:r>
            <a:r>
              <a:rPr lang="en-US" smtClean="0"/>
              <a:t> (which we’ll generally define as lowest priority value) node next.</a:t>
            </a:r>
          </a:p>
          <a:p>
            <a:endParaRPr lang="en-US" smtClean="0"/>
          </a:p>
          <a:p>
            <a:r>
              <a:rPr lang="en-US" smtClean="0"/>
              <a:t>I’m often going to represent priority queues as collections of priorities; remember that they are collections of data with priorities. MOREOVER, some priority queues don’t even need priorities, just the ability to compare priorities. (all of the ones we’ll talk about fall in this category).</a:t>
            </a:r>
          </a:p>
        </p:txBody>
      </p:sp>
    </p:spTree>
    <p:extLst>
      <p:ext uri="{BB962C8B-B14F-4D97-AF65-F5344CB8AC3E}">
        <p14:creationId xmlns:p14="http://schemas.microsoft.com/office/powerpoint/2010/main" val="13413553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ACAA3C26-5340-4D09-B171-C91E8481D1EE}" type="slidenum">
              <a:rPr lang="en-US" sz="1200" smtClean="0"/>
              <a:pPr/>
              <a:t>5</a:t>
            </a:fld>
            <a:endParaRPr lang="en-US" sz="1200" smtClean="0"/>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Alright, there are two problems with binary search trees as </a:t>
            </a:r>
            <a:r>
              <a:rPr lang="en-US" dirty="0" err="1" smtClean="0"/>
              <a:t>pqs</a:t>
            </a:r>
            <a:r>
              <a:rPr lang="en-US" dirty="0" smtClean="0"/>
              <a:t>.</a:t>
            </a:r>
          </a:p>
          <a:p>
            <a:r>
              <a:rPr lang="en-US" dirty="0" smtClean="0"/>
              <a:t>First, they’re overkill. Why keep everything ordered? We just need to know the least at any given time.</a:t>
            </a:r>
          </a:p>
          <a:p>
            <a:r>
              <a:rPr lang="en-US" dirty="0" smtClean="0"/>
              <a:t>Second, they’re not guaranteed to be complete, so we have worst case O(n) times.</a:t>
            </a:r>
          </a:p>
        </p:txBody>
      </p:sp>
    </p:spTree>
    <p:extLst>
      <p:ext uri="{BB962C8B-B14F-4D97-AF65-F5344CB8AC3E}">
        <p14:creationId xmlns:p14="http://schemas.microsoft.com/office/powerpoint/2010/main" val="17287733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A78774D5-28FD-43D3-AE5C-D41BC4136B3B}" type="slidenum">
              <a:rPr lang="en-US" sz="1200" smtClean="0"/>
              <a:pPr/>
              <a:t>6</a:t>
            </a:fld>
            <a:endParaRPr lang="en-US" sz="1200" smtClean="0"/>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Let’s review the words:</a:t>
            </a:r>
          </a:p>
          <a:p>
            <a:r>
              <a:rPr lang="en-US" i="1" smtClean="0"/>
              <a:t>root: </a:t>
            </a:r>
            <a:r>
              <a:rPr lang="en-US" smtClean="0"/>
              <a:t>A</a:t>
            </a:r>
          </a:p>
          <a:p>
            <a:r>
              <a:rPr lang="en-US" i="1" smtClean="0"/>
              <a:t>leaf: </a:t>
            </a:r>
            <a:r>
              <a:rPr lang="en-US" smtClean="0"/>
              <a:t>DEFJKLMNI</a:t>
            </a:r>
          </a:p>
          <a:p>
            <a:r>
              <a:rPr lang="en-US" i="1" smtClean="0"/>
              <a:t>child:</a:t>
            </a:r>
            <a:r>
              <a:rPr lang="en-US" smtClean="0"/>
              <a:t>A - C or H - K leaves have no children</a:t>
            </a:r>
          </a:p>
          <a:p>
            <a:r>
              <a:rPr lang="en-US" i="1" smtClean="0"/>
              <a:t>parent:</a:t>
            </a:r>
            <a:r>
              <a:rPr lang="en-US" smtClean="0"/>
              <a:t> C - A or L - H the root has no parent</a:t>
            </a:r>
          </a:p>
          <a:p>
            <a:r>
              <a:rPr lang="en-US" i="1" smtClean="0"/>
              <a:t>sibling:</a:t>
            </a:r>
            <a:r>
              <a:rPr lang="en-US" smtClean="0"/>
              <a:t> D - E or F or J - K,L,M, or N</a:t>
            </a:r>
          </a:p>
          <a:p>
            <a:r>
              <a:rPr lang="en-US" i="1" smtClean="0"/>
              <a:t>grandparent:</a:t>
            </a:r>
            <a:r>
              <a:rPr lang="en-US" smtClean="0"/>
              <a:t> G to A</a:t>
            </a:r>
          </a:p>
          <a:p>
            <a:r>
              <a:rPr lang="en-US" i="1" smtClean="0"/>
              <a:t>grandchild:</a:t>
            </a:r>
            <a:r>
              <a:rPr lang="en-US" smtClean="0"/>
              <a:t> C to H or I</a:t>
            </a:r>
          </a:p>
          <a:p>
            <a:r>
              <a:rPr lang="en-US" i="1" smtClean="0"/>
              <a:t>ancestor:</a:t>
            </a:r>
            <a:r>
              <a:rPr lang="en-US" smtClean="0"/>
              <a:t> the node itself or any ancestor’s parent</a:t>
            </a:r>
          </a:p>
          <a:p>
            <a:r>
              <a:rPr lang="en-US" i="1" smtClean="0"/>
              <a:t>descendent:</a:t>
            </a:r>
            <a:r>
              <a:rPr lang="en-US" smtClean="0"/>
              <a:t> the node itself or any child’s descendent</a:t>
            </a:r>
          </a:p>
          <a:p>
            <a:r>
              <a:rPr lang="en-US" i="1" smtClean="0"/>
              <a:t>subtree: </a:t>
            </a:r>
            <a:r>
              <a:rPr lang="en-US" smtClean="0"/>
              <a:t>a node and all its descendents</a:t>
            </a:r>
          </a:p>
          <a:p>
            <a:endParaRPr lang="en-US" smtClean="0"/>
          </a:p>
          <a:p>
            <a:endParaRPr lang="en-US" smtClean="0"/>
          </a:p>
        </p:txBody>
      </p:sp>
    </p:spTree>
    <p:extLst>
      <p:ext uri="{BB962C8B-B14F-4D97-AF65-F5344CB8AC3E}">
        <p14:creationId xmlns:p14="http://schemas.microsoft.com/office/powerpoint/2010/main" val="12048087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1"/>
          <p:cNvSpPr>
            <a:spLocks noGrp="1" noRot="1" noChangeAspect="1" noChangeArrowheads="1" noTextEdit="1"/>
          </p:cNvSpPr>
          <p:nvPr>
            <p:ph type="sldImg"/>
          </p:nvPr>
        </p:nvSpPr>
        <p:spPr>
          <a:xfrm>
            <a:off x="2971800" y="549275"/>
            <a:ext cx="3657600" cy="2743200"/>
          </a:xfrm>
          <a:solidFill>
            <a:srgbClr val="FFFFFF"/>
          </a:solidFill>
          <a:ln/>
        </p:spPr>
      </p:sp>
      <p:sp>
        <p:nvSpPr>
          <p:cNvPr id="60419" name="Rectangle 2"/>
          <p:cNvSpPr>
            <a:spLocks noGrp="1" noChangeArrowheads="1"/>
          </p:cNvSpPr>
          <p:nvPr>
            <p:ph type="body" idx="1"/>
          </p:nvPr>
        </p:nvSpPr>
        <p:spPr>
          <a:xfrm>
            <a:off x="960538" y="3474963"/>
            <a:ext cx="7680127" cy="329111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Helvetica" charset="0"/>
                <a:cs typeface="Helvetica" charset="0"/>
                <a:sym typeface="Helvetica" charset="0"/>
              </a:rPr>
              <a:t>Heap sort later</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1"/>
          <p:cNvSpPr>
            <a:spLocks noGrp="1" noRot="1" noChangeAspect="1" noChangeArrowheads="1" noTextEdit="1"/>
          </p:cNvSpPr>
          <p:nvPr>
            <p:ph type="sldImg"/>
          </p:nvPr>
        </p:nvSpPr>
        <p:spPr>
          <a:xfrm>
            <a:off x="2971800" y="549275"/>
            <a:ext cx="3657600" cy="2743200"/>
          </a:xfrm>
          <a:solidFill>
            <a:srgbClr val="FFFFFF"/>
          </a:solidFill>
          <a:ln/>
        </p:spPr>
      </p:sp>
      <p:sp>
        <p:nvSpPr>
          <p:cNvPr id="61443" name="Rectangle 2"/>
          <p:cNvSpPr>
            <a:spLocks noGrp="1" noChangeArrowheads="1"/>
          </p:cNvSpPr>
          <p:nvPr>
            <p:ph type="body" idx="1"/>
          </p:nvPr>
        </p:nvSpPr>
        <p:spPr>
          <a:xfrm>
            <a:off x="960538" y="3474963"/>
            <a:ext cx="7680127" cy="329111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Helvetica" charset="0"/>
                <a:cs typeface="Helvetica" charset="0"/>
                <a:sym typeface="Helvetica" charset="0"/>
              </a:rPr>
              <a:t>Average case memory usage for quicksort is O(lg n) on the stack.  However, note that the second call is a tail call.  If we always make the SMALLER partition the second call, we GUARANTEE worst-case O(lg n) memory usage.</a:t>
            </a:r>
          </a:p>
          <a:p>
            <a:endParaRPr lang="en-US" smtClean="0">
              <a:latin typeface="Helvetica" charset="0"/>
              <a:cs typeface="Helvetica" charset="0"/>
              <a:sym typeface="Helvetica" charset="0"/>
            </a:endParaRPr>
          </a:p>
          <a:p>
            <a:r>
              <a:rPr lang="en-US" smtClean="0">
                <a:latin typeface="Helvetica" charset="0"/>
                <a:cs typeface="Helvetica" charset="0"/>
                <a:sym typeface="Helvetica" charset="0"/>
              </a:rPr>
              <a:t>Merge sort needs O(n) space as described.  There are clever, COMPLICATED, ways to reduce this.</a:t>
            </a:r>
          </a:p>
          <a:p>
            <a:endParaRPr lang="en-US" smtClean="0">
              <a:latin typeface="Helvetica" charset="0"/>
              <a:cs typeface="Helvetica" charset="0"/>
              <a:sym typeface="Helvetica"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14A3E8C1-5275-4A6E-BF49-AC542A87ED79}" type="slidenum">
              <a:rPr lang="en-US" sz="1200" smtClean="0"/>
              <a:pPr/>
              <a:t>10</a:t>
            </a:fld>
            <a:endParaRPr lang="en-US" sz="1200" smtClean="0"/>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So, we’ll try to solve this problem as we did with heaps.</a:t>
            </a:r>
          </a:p>
          <a:p>
            <a:r>
              <a:rPr lang="en-US" dirty="0" smtClean="0"/>
              <a:t>Here’s the general idea. We create a search tree with a branching factor of M.</a:t>
            </a:r>
          </a:p>
          <a:p>
            <a:endParaRPr lang="en-US" dirty="0" smtClean="0"/>
          </a:p>
          <a:p>
            <a:r>
              <a:rPr lang="en-US" dirty="0" smtClean="0"/>
              <a:t>Each node has M-1 keys and we search between them.</a:t>
            </a:r>
          </a:p>
          <a:p>
            <a:r>
              <a:rPr lang="en-US" dirty="0" smtClean="0"/>
              <a:t>What’s the runtime?</a:t>
            </a:r>
          </a:p>
          <a:p>
            <a:r>
              <a:rPr lang="en-US" dirty="0" smtClean="0"/>
              <a:t>O(</a:t>
            </a:r>
            <a:r>
              <a:rPr lang="en-US" dirty="0" err="1" smtClean="0"/>
              <a:t>log</a:t>
            </a:r>
            <a:r>
              <a:rPr lang="en-US" baseline="-25000" dirty="0" err="1" smtClean="0"/>
              <a:t>M</a:t>
            </a:r>
            <a:r>
              <a:rPr lang="en-US" dirty="0" err="1" smtClean="0"/>
              <a:t>n</a:t>
            </a:r>
            <a:r>
              <a:rPr lang="en-US" dirty="0" smtClean="0"/>
              <a:t>)?</a:t>
            </a:r>
          </a:p>
          <a:p>
            <a:r>
              <a:rPr lang="en-US" dirty="0" smtClean="0"/>
              <a:t>That’s a nice thought, and it’s the best case. What about the worst case?</a:t>
            </a:r>
          </a:p>
          <a:p>
            <a:r>
              <a:rPr lang="en-US" dirty="0" smtClean="0"/>
              <a:t>Is the tree guaranteed to be balanced?</a:t>
            </a:r>
          </a:p>
          <a:p>
            <a:r>
              <a:rPr lang="en-US" dirty="0" smtClean="0"/>
              <a:t>Is it guaranteed to be complete?</a:t>
            </a:r>
          </a:p>
          <a:p>
            <a:r>
              <a:rPr lang="en-US" dirty="0" smtClean="0"/>
              <a:t>Might it just end up being a binary tree?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B1A7EEF5-1E4C-4AC6-B59D-A181C45F4F3F}" type="slidenum">
              <a:rPr lang="en-US" sz="1200" smtClean="0"/>
              <a:pPr/>
              <a:t>11</a:t>
            </a:fld>
            <a:endParaRPr lang="en-US" sz="1200" smtClean="0"/>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The properties of B-Trees (and the trees themselves) are a bit more complex than previous structures we’ve looked at.</a:t>
            </a:r>
          </a:p>
          <a:p>
            <a:r>
              <a:rPr lang="en-US" smtClean="0"/>
              <a:t>Here’s a big, gnarly list; we’ll go one step at a time.</a:t>
            </a:r>
          </a:p>
          <a:p>
            <a:endParaRPr lang="en-US" smtClean="0"/>
          </a:p>
          <a:p>
            <a:r>
              <a:rPr lang="en-US" smtClean="0"/>
              <a:t>The maximum branching factor, as we said, is M (tunable for a given tree).</a:t>
            </a:r>
          </a:p>
          <a:p>
            <a:endParaRPr lang="en-US" smtClean="0"/>
          </a:p>
          <a:p>
            <a:r>
              <a:rPr lang="en-US" smtClean="0"/>
              <a:t>The root has between 2 and M children or at most L keys. </a:t>
            </a:r>
          </a:p>
          <a:p>
            <a:r>
              <a:rPr lang="en-US" smtClean="0"/>
              <a:t>(L is another parameter)</a:t>
            </a:r>
          </a:p>
          <a:p>
            <a:r>
              <a:rPr lang="en-US" smtClean="0"/>
              <a:t>These restrictions will be different for the root than for other nodes.</a:t>
            </a:r>
          </a:p>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CA"/>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CA"/>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0CCB941-6D96-4087-B5E6-D96C348E92F1}" type="slidenum">
              <a:rPr lang="en-US"/>
              <a:pPr>
                <a:defRPr/>
              </a:pPr>
              <a:t>‹#›</a:t>
            </a:fld>
            <a:endParaRPr lang="en-US"/>
          </a:p>
        </p:txBody>
      </p:sp>
    </p:spTree>
    <p:extLst>
      <p:ext uri="{BB962C8B-B14F-4D97-AF65-F5344CB8AC3E}">
        <p14:creationId xmlns:p14="http://schemas.microsoft.com/office/powerpoint/2010/main" val="1907758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A5D0AFE-F741-419D-911D-096CC3591A97}" type="slidenum">
              <a:rPr lang="en-US"/>
              <a:pPr>
                <a:defRPr/>
              </a:pPr>
              <a:t>‹#›</a:t>
            </a:fld>
            <a:endParaRPr lang="en-US"/>
          </a:p>
        </p:txBody>
      </p:sp>
    </p:spTree>
    <p:extLst>
      <p:ext uri="{BB962C8B-B14F-4D97-AF65-F5344CB8AC3E}">
        <p14:creationId xmlns:p14="http://schemas.microsoft.com/office/powerpoint/2010/main" val="4907936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4E2E0B4-B7C0-4708-B945-8263C4990C72}" type="slidenum">
              <a:rPr lang="en-US"/>
              <a:pPr>
                <a:defRPr/>
              </a:pPr>
              <a:t>‹#›</a:t>
            </a:fld>
            <a:endParaRPr lang="en-US"/>
          </a:p>
        </p:txBody>
      </p:sp>
    </p:spTree>
    <p:extLst>
      <p:ext uri="{BB962C8B-B14F-4D97-AF65-F5344CB8AC3E}">
        <p14:creationId xmlns:p14="http://schemas.microsoft.com/office/powerpoint/2010/main" val="4721131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ECD10A0-D0A9-41DB-929D-AEE843935856}" type="slidenum">
              <a:rPr lang="en-US"/>
              <a:pPr>
                <a:defRPr/>
              </a:pPr>
              <a:t>‹#›</a:t>
            </a:fld>
            <a:endParaRPr lang="en-US"/>
          </a:p>
        </p:txBody>
      </p:sp>
    </p:spTree>
    <p:extLst>
      <p:ext uri="{BB962C8B-B14F-4D97-AF65-F5344CB8AC3E}">
        <p14:creationId xmlns:p14="http://schemas.microsoft.com/office/powerpoint/2010/main" val="27572807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77C1E3E-BB72-4702-833A-A6BE9386B834}" type="slidenum">
              <a:rPr lang="en-US"/>
              <a:pPr>
                <a:defRPr/>
              </a:pPr>
              <a:t>‹#›</a:t>
            </a:fld>
            <a:endParaRPr lang="en-US"/>
          </a:p>
        </p:txBody>
      </p:sp>
    </p:spTree>
    <p:extLst>
      <p:ext uri="{BB962C8B-B14F-4D97-AF65-F5344CB8AC3E}">
        <p14:creationId xmlns:p14="http://schemas.microsoft.com/office/powerpoint/2010/main" val="19042466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59AA44A-FD2B-4573-B171-0637F4667966}" type="slidenum">
              <a:rPr lang="en-US"/>
              <a:pPr>
                <a:defRPr/>
              </a:pPr>
              <a:t>‹#›</a:t>
            </a:fld>
            <a:endParaRPr lang="en-US"/>
          </a:p>
        </p:txBody>
      </p:sp>
    </p:spTree>
    <p:extLst>
      <p:ext uri="{BB962C8B-B14F-4D97-AF65-F5344CB8AC3E}">
        <p14:creationId xmlns:p14="http://schemas.microsoft.com/office/powerpoint/2010/main" val="4501073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21DB242B-2459-45E6-95E4-5EB0FBF4414B}" type="slidenum">
              <a:rPr lang="en-US"/>
              <a:pPr>
                <a:defRPr/>
              </a:pPr>
              <a:t>‹#›</a:t>
            </a:fld>
            <a:endParaRPr lang="en-US"/>
          </a:p>
        </p:txBody>
      </p:sp>
    </p:spTree>
    <p:extLst>
      <p:ext uri="{BB962C8B-B14F-4D97-AF65-F5344CB8AC3E}">
        <p14:creationId xmlns:p14="http://schemas.microsoft.com/office/powerpoint/2010/main" val="5750577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6D5C9D04-0540-4BB1-89F0-1FC267515642}" type="slidenum">
              <a:rPr lang="en-US"/>
              <a:pPr>
                <a:defRPr/>
              </a:pPr>
              <a:t>‹#›</a:t>
            </a:fld>
            <a:endParaRPr lang="en-US"/>
          </a:p>
        </p:txBody>
      </p:sp>
    </p:spTree>
    <p:extLst>
      <p:ext uri="{BB962C8B-B14F-4D97-AF65-F5344CB8AC3E}">
        <p14:creationId xmlns:p14="http://schemas.microsoft.com/office/powerpoint/2010/main" val="17317029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34DD63BB-73ED-4021-A35C-1727F6E9AE5D}" type="slidenum">
              <a:rPr lang="en-US"/>
              <a:pPr>
                <a:defRPr/>
              </a:pPr>
              <a:t>‹#›</a:t>
            </a:fld>
            <a:endParaRPr lang="en-US"/>
          </a:p>
        </p:txBody>
      </p:sp>
    </p:spTree>
    <p:extLst>
      <p:ext uri="{BB962C8B-B14F-4D97-AF65-F5344CB8AC3E}">
        <p14:creationId xmlns:p14="http://schemas.microsoft.com/office/powerpoint/2010/main" val="2942162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B55F6A9C-5158-49A4-BA21-9D33AA64370C}" type="slidenum">
              <a:rPr lang="en-US"/>
              <a:pPr>
                <a:defRPr/>
              </a:pPr>
              <a:t>‹#›</a:t>
            </a:fld>
            <a:endParaRPr lang="en-US"/>
          </a:p>
        </p:txBody>
      </p:sp>
    </p:spTree>
    <p:extLst>
      <p:ext uri="{BB962C8B-B14F-4D97-AF65-F5344CB8AC3E}">
        <p14:creationId xmlns:p14="http://schemas.microsoft.com/office/powerpoint/2010/main" val="20261766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CA"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03158DE0-1DCF-45C2-B96E-7F95B62356CB}" type="slidenum">
              <a:rPr lang="en-US"/>
              <a:pPr>
                <a:defRPr/>
              </a:pPr>
              <a:t>‹#›</a:t>
            </a:fld>
            <a:endParaRPr lang="en-US"/>
          </a:p>
        </p:txBody>
      </p:sp>
    </p:spTree>
    <p:extLst>
      <p:ext uri="{BB962C8B-B14F-4D97-AF65-F5344CB8AC3E}">
        <p14:creationId xmlns:p14="http://schemas.microsoft.com/office/powerpoint/2010/main" val="296442289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8565B061-AEFE-46B0-AB39-68F9EF95A396}"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sz="4400">
          <a:solidFill>
            <a:srgbClr val="9900CC"/>
          </a:solidFill>
          <a:latin typeface="+mj-lt"/>
          <a:ea typeface="+mj-ea"/>
          <a:cs typeface="+mj-cs"/>
        </a:defRPr>
      </a:lvl1pPr>
      <a:lvl2pPr algn="ctr" rtl="0" eaLnBrk="0" fontAlgn="base" hangingPunct="0">
        <a:spcBef>
          <a:spcPct val="0"/>
        </a:spcBef>
        <a:spcAft>
          <a:spcPct val="0"/>
        </a:spcAft>
        <a:defRPr sz="4400">
          <a:solidFill>
            <a:srgbClr val="9900CC"/>
          </a:solidFill>
          <a:latin typeface="Times New Roman" pitchFamily="18" charset="0"/>
        </a:defRPr>
      </a:lvl2pPr>
      <a:lvl3pPr algn="ctr" rtl="0" eaLnBrk="0" fontAlgn="base" hangingPunct="0">
        <a:spcBef>
          <a:spcPct val="0"/>
        </a:spcBef>
        <a:spcAft>
          <a:spcPct val="0"/>
        </a:spcAft>
        <a:defRPr sz="4400">
          <a:solidFill>
            <a:srgbClr val="9900CC"/>
          </a:solidFill>
          <a:latin typeface="Times New Roman" pitchFamily="18" charset="0"/>
        </a:defRPr>
      </a:lvl3pPr>
      <a:lvl4pPr algn="ctr" rtl="0" eaLnBrk="0" fontAlgn="base" hangingPunct="0">
        <a:spcBef>
          <a:spcPct val="0"/>
        </a:spcBef>
        <a:spcAft>
          <a:spcPct val="0"/>
        </a:spcAft>
        <a:defRPr sz="4400">
          <a:solidFill>
            <a:srgbClr val="9900CC"/>
          </a:solidFill>
          <a:latin typeface="Times New Roman" pitchFamily="18" charset="0"/>
        </a:defRPr>
      </a:lvl4pPr>
      <a:lvl5pPr algn="ctr" rtl="0" eaLnBrk="0" fontAlgn="base" hangingPunct="0">
        <a:spcBef>
          <a:spcPct val="0"/>
        </a:spcBef>
        <a:spcAft>
          <a:spcPct val="0"/>
        </a:spcAft>
        <a:defRPr sz="4400">
          <a:solidFill>
            <a:srgbClr val="9900CC"/>
          </a:solidFill>
          <a:latin typeface="Times New Roman" pitchFamily="18" charset="0"/>
        </a:defRPr>
      </a:lvl5pPr>
      <a:lvl6pPr marL="457200" algn="ctr" rtl="0" eaLnBrk="0" fontAlgn="base" hangingPunct="0">
        <a:spcBef>
          <a:spcPct val="0"/>
        </a:spcBef>
        <a:spcAft>
          <a:spcPct val="0"/>
        </a:spcAft>
        <a:defRPr sz="4400">
          <a:solidFill>
            <a:srgbClr val="9900CC"/>
          </a:solidFill>
          <a:latin typeface="Times New Roman" pitchFamily="18" charset="0"/>
        </a:defRPr>
      </a:lvl6pPr>
      <a:lvl7pPr marL="914400" algn="ctr" rtl="0" eaLnBrk="0" fontAlgn="base" hangingPunct="0">
        <a:spcBef>
          <a:spcPct val="0"/>
        </a:spcBef>
        <a:spcAft>
          <a:spcPct val="0"/>
        </a:spcAft>
        <a:defRPr sz="4400">
          <a:solidFill>
            <a:srgbClr val="9900CC"/>
          </a:solidFill>
          <a:latin typeface="Times New Roman" pitchFamily="18" charset="0"/>
        </a:defRPr>
      </a:lvl7pPr>
      <a:lvl8pPr marL="1371600" algn="ctr" rtl="0" eaLnBrk="0" fontAlgn="base" hangingPunct="0">
        <a:spcBef>
          <a:spcPct val="0"/>
        </a:spcBef>
        <a:spcAft>
          <a:spcPct val="0"/>
        </a:spcAft>
        <a:defRPr sz="4400">
          <a:solidFill>
            <a:srgbClr val="9900CC"/>
          </a:solidFill>
          <a:latin typeface="Times New Roman" pitchFamily="18" charset="0"/>
        </a:defRPr>
      </a:lvl8pPr>
      <a:lvl9pPr marL="1828800" algn="ctr" rtl="0" eaLnBrk="0" fontAlgn="base" hangingPunct="0">
        <a:spcBef>
          <a:spcPct val="0"/>
        </a:spcBef>
        <a:spcAft>
          <a:spcPct val="0"/>
        </a:spcAft>
        <a:defRPr sz="4400">
          <a:solidFill>
            <a:srgbClr val="9900CC"/>
          </a:solidFill>
          <a:latin typeface="Times New Roman" pitchFamily="18"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a:solidFill>
            <a:schemeClr val="tx1"/>
          </a:solidFill>
          <a:latin typeface="+mn-lt"/>
        </a:defRPr>
      </a:lvl5pPr>
      <a:lvl6pPr marL="2514600" indent="-228600" algn="l" rtl="0" eaLnBrk="0" fontAlgn="base" hangingPunct="0">
        <a:spcBef>
          <a:spcPct val="20000"/>
        </a:spcBef>
        <a:spcAft>
          <a:spcPct val="0"/>
        </a:spcAft>
        <a:buChar char="»"/>
        <a:defRPr>
          <a:solidFill>
            <a:schemeClr val="tx1"/>
          </a:solidFill>
          <a:latin typeface="+mn-lt"/>
        </a:defRPr>
      </a:lvl6pPr>
      <a:lvl7pPr marL="2971800" indent="-228600" algn="l" rtl="0" eaLnBrk="0" fontAlgn="base" hangingPunct="0">
        <a:spcBef>
          <a:spcPct val="20000"/>
        </a:spcBef>
        <a:spcAft>
          <a:spcPct val="0"/>
        </a:spcAft>
        <a:buChar char="»"/>
        <a:defRPr>
          <a:solidFill>
            <a:schemeClr val="tx1"/>
          </a:solidFill>
          <a:latin typeface="+mn-lt"/>
        </a:defRPr>
      </a:lvl7pPr>
      <a:lvl8pPr marL="3429000" indent="-228600" algn="l" rtl="0" eaLnBrk="0" fontAlgn="base" hangingPunct="0">
        <a:spcBef>
          <a:spcPct val="20000"/>
        </a:spcBef>
        <a:spcAft>
          <a:spcPct val="0"/>
        </a:spcAft>
        <a:buChar char="»"/>
        <a:defRPr>
          <a:solidFill>
            <a:schemeClr val="tx1"/>
          </a:solidFill>
          <a:latin typeface="+mn-lt"/>
        </a:defRPr>
      </a:lvl8pPr>
      <a:lvl9pPr marL="3886200" indent="-228600" algn="l" rtl="0" eaLnBrk="0" fontAlgn="base" hangingPunct="0">
        <a:spcBef>
          <a:spcPct val="20000"/>
        </a:spcBef>
        <a:spcAft>
          <a:spcPct val="0"/>
        </a:spcAft>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4.xml"/><Relationship Id="rId4" Type="http://schemas.openxmlformats.org/officeDocument/2006/relationships/slideLayout" Target="../slideLayouts/slideLayout2.xml"/><Relationship Id="rId1" Type="http://schemas.openxmlformats.org/officeDocument/2006/relationships/tags" Target="../tags/tag2.xml"/><Relationship Id="rId2" Type="http://schemas.openxmlformats.org/officeDocument/2006/relationships/tags" Target="../tags/tag3.xml"/></Relationships>
</file>

<file path=ppt/slides/_rels/slide10.xml.rels><?xml version="1.0" encoding="UTF-8" standalone="yes"?>
<Relationships xmlns="http://schemas.openxmlformats.org/package/2006/relationships"><Relationship Id="rId13" Type="http://schemas.openxmlformats.org/officeDocument/2006/relationships/tags" Target="../tags/tag110.xml"/><Relationship Id="rId14" Type="http://schemas.openxmlformats.org/officeDocument/2006/relationships/tags" Target="../tags/tag111.xml"/><Relationship Id="rId15" Type="http://schemas.openxmlformats.org/officeDocument/2006/relationships/tags" Target="../tags/tag112.xml"/><Relationship Id="rId16" Type="http://schemas.openxmlformats.org/officeDocument/2006/relationships/tags" Target="../tags/tag113.xml"/><Relationship Id="rId17" Type="http://schemas.openxmlformats.org/officeDocument/2006/relationships/tags" Target="../tags/tag114.xml"/><Relationship Id="rId18" Type="http://schemas.openxmlformats.org/officeDocument/2006/relationships/tags" Target="../tags/tag115.xml"/><Relationship Id="rId19" Type="http://schemas.openxmlformats.org/officeDocument/2006/relationships/tags" Target="../tags/tag116.xml"/><Relationship Id="rId63" Type="http://schemas.openxmlformats.org/officeDocument/2006/relationships/tags" Target="../tags/tag160.xml"/><Relationship Id="rId64" Type="http://schemas.openxmlformats.org/officeDocument/2006/relationships/tags" Target="../tags/tag161.xml"/><Relationship Id="rId65" Type="http://schemas.openxmlformats.org/officeDocument/2006/relationships/tags" Target="../tags/tag162.xml"/><Relationship Id="rId66" Type="http://schemas.openxmlformats.org/officeDocument/2006/relationships/tags" Target="../tags/tag163.xml"/><Relationship Id="rId67" Type="http://schemas.openxmlformats.org/officeDocument/2006/relationships/tags" Target="../tags/tag164.xml"/><Relationship Id="rId68" Type="http://schemas.openxmlformats.org/officeDocument/2006/relationships/tags" Target="../tags/tag165.xml"/><Relationship Id="rId69" Type="http://schemas.openxmlformats.org/officeDocument/2006/relationships/tags" Target="../tags/tag166.xml"/><Relationship Id="rId50" Type="http://schemas.openxmlformats.org/officeDocument/2006/relationships/tags" Target="../tags/tag147.xml"/><Relationship Id="rId51" Type="http://schemas.openxmlformats.org/officeDocument/2006/relationships/tags" Target="../tags/tag148.xml"/><Relationship Id="rId52" Type="http://schemas.openxmlformats.org/officeDocument/2006/relationships/tags" Target="../tags/tag149.xml"/><Relationship Id="rId53" Type="http://schemas.openxmlformats.org/officeDocument/2006/relationships/tags" Target="../tags/tag150.xml"/><Relationship Id="rId54" Type="http://schemas.openxmlformats.org/officeDocument/2006/relationships/tags" Target="../tags/tag151.xml"/><Relationship Id="rId55" Type="http://schemas.openxmlformats.org/officeDocument/2006/relationships/tags" Target="../tags/tag152.xml"/><Relationship Id="rId56" Type="http://schemas.openxmlformats.org/officeDocument/2006/relationships/tags" Target="../tags/tag153.xml"/><Relationship Id="rId57" Type="http://schemas.openxmlformats.org/officeDocument/2006/relationships/tags" Target="../tags/tag154.xml"/><Relationship Id="rId58" Type="http://schemas.openxmlformats.org/officeDocument/2006/relationships/tags" Target="../tags/tag155.xml"/><Relationship Id="rId59" Type="http://schemas.openxmlformats.org/officeDocument/2006/relationships/tags" Target="../tags/tag156.xml"/><Relationship Id="rId40" Type="http://schemas.openxmlformats.org/officeDocument/2006/relationships/tags" Target="../tags/tag137.xml"/><Relationship Id="rId41" Type="http://schemas.openxmlformats.org/officeDocument/2006/relationships/tags" Target="../tags/tag138.xml"/><Relationship Id="rId42" Type="http://schemas.openxmlformats.org/officeDocument/2006/relationships/tags" Target="../tags/tag139.xml"/><Relationship Id="rId43" Type="http://schemas.openxmlformats.org/officeDocument/2006/relationships/tags" Target="../tags/tag140.xml"/><Relationship Id="rId44" Type="http://schemas.openxmlformats.org/officeDocument/2006/relationships/tags" Target="../tags/tag141.xml"/><Relationship Id="rId45" Type="http://schemas.openxmlformats.org/officeDocument/2006/relationships/tags" Target="../tags/tag142.xml"/><Relationship Id="rId46" Type="http://schemas.openxmlformats.org/officeDocument/2006/relationships/tags" Target="../tags/tag143.xml"/><Relationship Id="rId47" Type="http://schemas.openxmlformats.org/officeDocument/2006/relationships/tags" Target="../tags/tag144.xml"/><Relationship Id="rId48" Type="http://schemas.openxmlformats.org/officeDocument/2006/relationships/tags" Target="../tags/tag145.xml"/><Relationship Id="rId49" Type="http://schemas.openxmlformats.org/officeDocument/2006/relationships/tags" Target="../tags/tag146.xml"/><Relationship Id="rId1" Type="http://schemas.openxmlformats.org/officeDocument/2006/relationships/tags" Target="../tags/tag98.xml"/><Relationship Id="rId2" Type="http://schemas.openxmlformats.org/officeDocument/2006/relationships/tags" Target="../tags/tag99.xml"/><Relationship Id="rId3" Type="http://schemas.openxmlformats.org/officeDocument/2006/relationships/tags" Target="../tags/tag100.xml"/><Relationship Id="rId4" Type="http://schemas.openxmlformats.org/officeDocument/2006/relationships/tags" Target="../tags/tag101.xml"/><Relationship Id="rId5" Type="http://schemas.openxmlformats.org/officeDocument/2006/relationships/tags" Target="../tags/tag102.xml"/><Relationship Id="rId6" Type="http://schemas.openxmlformats.org/officeDocument/2006/relationships/tags" Target="../tags/tag103.xml"/><Relationship Id="rId7" Type="http://schemas.openxmlformats.org/officeDocument/2006/relationships/tags" Target="../tags/tag104.xml"/><Relationship Id="rId8" Type="http://schemas.openxmlformats.org/officeDocument/2006/relationships/tags" Target="../tags/tag105.xml"/><Relationship Id="rId9" Type="http://schemas.openxmlformats.org/officeDocument/2006/relationships/tags" Target="../tags/tag106.xml"/><Relationship Id="rId30" Type="http://schemas.openxmlformats.org/officeDocument/2006/relationships/tags" Target="../tags/tag127.xml"/><Relationship Id="rId31" Type="http://schemas.openxmlformats.org/officeDocument/2006/relationships/tags" Target="../tags/tag128.xml"/><Relationship Id="rId32" Type="http://schemas.openxmlformats.org/officeDocument/2006/relationships/tags" Target="../tags/tag129.xml"/><Relationship Id="rId33" Type="http://schemas.openxmlformats.org/officeDocument/2006/relationships/tags" Target="../tags/tag130.xml"/><Relationship Id="rId34" Type="http://schemas.openxmlformats.org/officeDocument/2006/relationships/tags" Target="../tags/tag131.xml"/><Relationship Id="rId35" Type="http://schemas.openxmlformats.org/officeDocument/2006/relationships/tags" Target="../tags/tag132.xml"/><Relationship Id="rId36" Type="http://schemas.openxmlformats.org/officeDocument/2006/relationships/tags" Target="../tags/tag133.xml"/><Relationship Id="rId37" Type="http://schemas.openxmlformats.org/officeDocument/2006/relationships/tags" Target="../tags/tag134.xml"/><Relationship Id="rId38" Type="http://schemas.openxmlformats.org/officeDocument/2006/relationships/tags" Target="../tags/tag135.xml"/><Relationship Id="rId39" Type="http://schemas.openxmlformats.org/officeDocument/2006/relationships/tags" Target="../tags/tag136.xml"/><Relationship Id="rId70" Type="http://schemas.openxmlformats.org/officeDocument/2006/relationships/tags" Target="../tags/tag167.xml"/><Relationship Id="rId71" Type="http://schemas.openxmlformats.org/officeDocument/2006/relationships/slideLayout" Target="../slideLayouts/slideLayout2.xml"/><Relationship Id="rId72" Type="http://schemas.openxmlformats.org/officeDocument/2006/relationships/notesSlide" Target="../notesSlides/notesSlide8.xml"/><Relationship Id="rId20" Type="http://schemas.openxmlformats.org/officeDocument/2006/relationships/tags" Target="../tags/tag117.xml"/><Relationship Id="rId21" Type="http://schemas.openxmlformats.org/officeDocument/2006/relationships/tags" Target="../tags/tag118.xml"/><Relationship Id="rId22" Type="http://schemas.openxmlformats.org/officeDocument/2006/relationships/tags" Target="../tags/tag119.xml"/><Relationship Id="rId23" Type="http://schemas.openxmlformats.org/officeDocument/2006/relationships/tags" Target="../tags/tag120.xml"/><Relationship Id="rId24" Type="http://schemas.openxmlformats.org/officeDocument/2006/relationships/tags" Target="../tags/tag121.xml"/><Relationship Id="rId25" Type="http://schemas.openxmlformats.org/officeDocument/2006/relationships/tags" Target="../tags/tag122.xml"/><Relationship Id="rId26" Type="http://schemas.openxmlformats.org/officeDocument/2006/relationships/tags" Target="../tags/tag123.xml"/><Relationship Id="rId27" Type="http://schemas.openxmlformats.org/officeDocument/2006/relationships/tags" Target="../tags/tag124.xml"/><Relationship Id="rId28" Type="http://schemas.openxmlformats.org/officeDocument/2006/relationships/tags" Target="../tags/tag125.xml"/><Relationship Id="rId29" Type="http://schemas.openxmlformats.org/officeDocument/2006/relationships/tags" Target="../tags/tag126.xml"/><Relationship Id="rId73" Type="http://schemas.openxmlformats.org/officeDocument/2006/relationships/image" Target="../media/image1.png"/><Relationship Id="rId60" Type="http://schemas.openxmlformats.org/officeDocument/2006/relationships/tags" Target="../tags/tag157.xml"/><Relationship Id="rId61" Type="http://schemas.openxmlformats.org/officeDocument/2006/relationships/tags" Target="../tags/tag158.xml"/><Relationship Id="rId62" Type="http://schemas.openxmlformats.org/officeDocument/2006/relationships/tags" Target="../tags/tag159.xml"/><Relationship Id="rId10" Type="http://schemas.openxmlformats.org/officeDocument/2006/relationships/tags" Target="../tags/tag107.xml"/><Relationship Id="rId11" Type="http://schemas.openxmlformats.org/officeDocument/2006/relationships/tags" Target="../tags/tag108.xml"/><Relationship Id="rId12" Type="http://schemas.openxmlformats.org/officeDocument/2006/relationships/tags" Target="../tags/tag109.xml"/></Relationships>
</file>

<file path=ppt/slides/_rels/slide11.xml.rels><?xml version="1.0" encoding="UTF-8" standalone="yes"?>
<Relationships xmlns="http://schemas.openxmlformats.org/package/2006/relationships"><Relationship Id="rId3" Type="http://schemas.openxmlformats.org/officeDocument/2006/relationships/tags" Target="../tags/tag170.xml"/><Relationship Id="rId4" Type="http://schemas.openxmlformats.org/officeDocument/2006/relationships/slideLayout" Target="../slideLayouts/slideLayout2.xml"/><Relationship Id="rId5" Type="http://schemas.openxmlformats.org/officeDocument/2006/relationships/notesSlide" Target="../notesSlides/notesSlide9.xml"/><Relationship Id="rId1" Type="http://schemas.openxmlformats.org/officeDocument/2006/relationships/tags" Target="../tags/tag168.xml"/><Relationship Id="rId2" Type="http://schemas.openxmlformats.org/officeDocument/2006/relationships/tags" Target="../tags/tag169.xml"/></Relationships>
</file>

<file path=ppt/slides/_rels/slide12.xml.rels><?xml version="1.0" encoding="UTF-8" standalone="yes"?>
<Relationships xmlns="http://schemas.openxmlformats.org/package/2006/relationships"><Relationship Id="rId3" Type="http://schemas.openxmlformats.org/officeDocument/2006/relationships/tags" Target="../tags/tag173.xml"/><Relationship Id="rId4" Type="http://schemas.openxmlformats.org/officeDocument/2006/relationships/tags" Target="../tags/tag174.xml"/><Relationship Id="rId5" Type="http://schemas.openxmlformats.org/officeDocument/2006/relationships/tags" Target="../tags/tag175.xml"/><Relationship Id="rId6" Type="http://schemas.openxmlformats.org/officeDocument/2006/relationships/tags" Target="../tags/tag176.xml"/><Relationship Id="rId7" Type="http://schemas.openxmlformats.org/officeDocument/2006/relationships/tags" Target="../tags/tag177.xml"/><Relationship Id="rId8" Type="http://schemas.openxmlformats.org/officeDocument/2006/relationships/slideLayout" Target="../slideLayouts/slideLayout4.xml"/><Relationship Id="rId9" Type="http://schemas.openxmlformats.org/officeDocument/2006/relationships/notesSlide" Target="../notesSlides/notesSlide10.xml"/><Relationship Id="rId1" Type="http://schemas.openxmlformats.org/officeDocument/2006/relationships/tags" Target="../tags/tag171.xml"/><Relationship Id="rId2" Type="http://schemas.openxmlformats.org/officeDocument/2006/relationships/tags" Target="../tags/tag172.xml"/></Relationships>
</file>

<file path=ppt/slides/_rels/slide13.xml.rels><?xml version="1.0" encoding="UTF-8" standalone="yes"?>
<Relationships xmlns="http://schemas.openxmlformats.org/package/2006/relationships"><Relationship Id="rId3" Type="http://schemas.openxmlformats.org/officeDocument/2006/relationships/tags" Target="../tags/tag180.xml"/><Relationship Id="rId4" Type="http://schemas.openxmlformats.org/officeDocument/2006/relationships/tags" Target="../tags/tag181.xml"/><Relationship Id="rId5" Type="http://schemas.openxmlformats.org/officeDocument/2006/relationships/tags" Target="../tags/tag182.xml"/><Relationship Id="rId6" Type="http://schemas.openxmlformats.org/officeDocument/2006/relationships/tags" Target="../tags/tag183.xml"/><Relationship Id="rId7" Type="http://schemas.openxmlformats.org/officeDocument/2006/relationships/slideLayout" Target="../slideLayouts/slideLayout4.xml"/><Relationship Id="rId8" Type="http://schemas.openxmlformats.org/officeDocument/2006/relationships/notesSlide" Target="../notesSlides/notesSlide11.xml"/><Relationship Id="rId1" Type="http://schemas.openxmlformats.org/officeDocument/2006/relationships/tags" Target="../tags/tag178.xml"/><Relationship Id="rId2" Type="http://schemas.openxmlformats.org/officeDocument/2006/relationships/tags" Target="../tags/tag179.xml"/></Relationships>
</file>

<file path=ppt/slides/_rels/slide14.xml.rels><?xml version="1.0" encoding="UTF-8" standalone="yes"?>
<Relationships xmlns="http://schemas.openxmlformats.org/package/2006/relationships"><Relationship Id="rId3" Type="http://schemas.openxmlformats.org/officeDocument/2006/relationships/tags" Target="../tags/tag186.xml"/><Relationship Id="rId4" Type="http://schemas.openxmlformats.org/officeDocument/2006/relationships/tags" Target="../tags/tag187.xml"/><Relationship Id="rId5" Type="http://schemas.openxmlformats.org/officeDocument/2006/relationships/tags" Target="../tags/tag188.xml"/><Relationship Id="rId6" Type="http://schemas.openxmlformats.org/officeDocument/2006/relationships/tags" Target="../tags/tag189.xml"/><Relationship Id="rId7" Type="http://schemas.openxmlformats.org/officeDocument/2006/relationships/slideLayout" Target="../slideLayouts/slideLayout4.xml"/><Relationship Id="rId8" Type="http://schemas.openxmlformats.org/officeDocument/2006/relationships/notesSlide" Target="../notesSlides/notesSlide12.xml"/><Relationship Id="rId1" Type="http://schemas.openxmlformats.org/officeDocument/2006/relationships/tags" Target="../tags/tag184.xml"/><Relationship Id="rId2" Type="http://schemas.openxmlformats.org/officeDocument/2006/relationships/tags" Target="../tags/tag185.xml"/></Relationships>
</file>

<file path=ppt/slides/_rels/slide15.xml.rels><?xml version="1.0" encoding="UTF-8" standalone="yes"?>
<Relationships xmlns="http://schemas.openxmlformats.org/package/2006/relationships"><Relationship Id="rId3" Type="http://schemas.openxmlformats.org/officeDocument/2006/relationships/tags" Target="../tags/tag192.xml"/><Relationship Id="rId4" Type="http://schemas.openxmlformats.org/officeDocument/2006/relationships/slideLayout" Target="../slideLayouts/slideLayout2.xml"/><Relationship Id="rId5" Type="http://schemas.openxmlformats.org/officeDocument/2006/relationships/notesSlide" Target="../notesSlides/notesSlide13.xml"/><Relationship Id="rId1" Type="http://schemas.openxmlformats.org/officeDocument/2006/relationships/tags" Target="../tags/tag190.xml"/><Relationship Id="rId2" Type="http://schemas.openxmlformats.org/officeDocument/2006/relationships/tags" Target="../tags/tag191.xml"/></Relationships>
</file>

<file path=ppt/slides/_rels/slide2.xml.rels><?xml version="1.0" encoding="UTF-8" standalone="yes"?>
<Relationships xmlns="http://schemas.openxmlformats.org/package/2006/relationships"><Relationship Id="rId3" Type="http://schemas.openxmlformats.org/officeDocument/2006/relationships/tags" Target="../tags/tag7.xml"/><Relationship Id="rId4" Type="http://schemas.openxmlformats.org/officeDocument/2006/relationships/tags" Target="../tags/tag8.xml"/><Relationship Id="rId5" Type="http://schemas.openxmlformats.org/officeDocument/2006/relationships/slideLayout" Target="../slideLayouts/slideLayout2.xml"/><Relationship Id="rId6" Type="http://schemas.openxmlformats.org/officeDocument/2006/relationships/notesSlide" Target="../notesSlides/notesSlide1.xml"/><Relationship Id="rId1" Type="http://schemas.openxmlformats.org/officeDocument/2006/relationships/tags" Target="../tags/tag5.xml"/><Relationship Id="rId2" Type="http://schemas.openxmlformats.org/officeDocument/2006/relationships/tags" Target="../tags/tag6.xml"/></Relationships>
</file>

<file path=ppt/slides/_rels/slide3.xml.rels><?xml version="1.0" encoding="UTF-8" standalone="yes"?>
<Relationships xmlns="http://schemas.openxmlformats.org/package/2006/relationships"><Relationship Id="rId3" Type="http://schemas.openxmlformats.org/officeDocument/2006/relationships/tags" Target="../tags/tag11.xml"/><Relationship Id="rId4" Type="http://schemas.openxmlformats.org/officeDocument/2006/relationships/tags" Target="../tags/tag12.xml"/><Relationship Id="rId5" Type="http://schemas.openxmlformats.org/officeDocument/2006/relationships/slideLayout" Target="../slideLayouts/slideLayout2.xml"/><Relationship Id="rId6" Type="http://schemas.openxmlformats.org/officeDocument/2006/relationships/notesSlide" Target="../notesSlides/notesSlide2.xml"/><Relationship Id="rId1" Type="http://schemas.openxmlformats.org/officeDocument/2006/relationships/tags" Target="../tags/tag9.xml"/><Relationship Id="rId2" Type="http://schemas.openxmlformats.org/officeDocument/2006/relationships/tags" Target="../tags/tag10.xml"/></Relationships>
</file>

<file path=ppt/slides/_rels/slide4.xml.rels><?xml version="1.0" encoding="UTF-8" standalone="yes"?>
<Relationships xmlns="http://schemas.openxmlformats.org/package/2006/relationships"><Relationship Id="rId11" Type="http://schemas.openxmlformats.org/officeDocument/2006/relationships/tags" Target="../tags/tag23.xml"/><Relationship Id="rId12" Type="http://schemas.openxmlformats.org/officeDocument/2006/relationships/slideLayout" Target="../slideLayouts/slideLayout2.xml"/><Relationship Id="rId13" Type="http://schemas.openxmlformats.org/officeDocument/2006/relationships/notesSlide" Target="../notesSlides/notesSlide3.xml"/><Relationship Id="rId1" Type="http://schemas.openxmlformats.org/officeDocument/2006/relationships/tags" Target="../tags/tag13.xml"/><Relationship Id="rId2" Type="http://schemas.openxmlformats.org/officeDocument/2006/relationships/tags" Target="../tags/tag14.xml"/><Relationship Id="rId3" Type="http://schemas.openxmlformats.org/officeDocument/2006/relationships/tags" Target="../tags/tag15.xml"/><Relationship Id="rId4" Type="http://schemas.openxmlformats.org/officeDocument/2006/relationships/tags" Target="../tags/tag16.xml"/><Relationship Id="rId5" Type="http://schemas.openxmlformats.org/officeDocument/2006/relationships/tags" Target="../tags/tag17.xml"/><Relationship Id="rId6" Type="http://schemas.openxmlformats.org/officeDocument/2006/relationships/tags" Target="../tags/tag18.xml"/><Relationship Id="rId7" Type="http://schemas.openxmlformats.org/officeDocument/2006/relationships/tags" Target="../tags/tag19.xml"/><Relationship Id="rId8" Type="http://schemas.openxmlformats.org/officeDocument/2006/relationships/tags" Target="../tags/tag20.xml"/><Relationship Id="rId9" Type="http://schemas.openxmlformats.org/officeDocument/2006/relationships/tags" Target="../tags/tag21.xml"/><Relationship Id="rId10" Type="http://schemas.openxmlformats.org/officeDocument/2006/relationships/tags" Target="../tags/tag22.xml"/></Relationships>
</file>

<file path=ppt/slides/_rels/slide5.xml.rels><?xml version="1.0" encoding="UTF-8" standalone="yes"?>
<Relationships xmlns="http://schemas.openxmlformats.org/package/2006/relationships"><Relationship Id="rId9" Type="http://schemas.openxmlformats.org/officeDocument/2006/relationships/tags" Target="../tags/tag32.xml"/><Relationship Id="rId20" Type="http://schemas.openxmlformats.org/officeDocument/2006/relationships/tags" Target="../tags/tag43.xml"/><Relationship Id="rId21" Type="http://schemas.openxmlformats.org/officeDocument/2006/relationships/tags" Target="../tags/tag44.xml"/><Relationship Id="rId22" Type="http://schemas.openxmlformats.org/officeDocument/2006/relationships/tags" Target="../tags/tag45.xml"/><Relationship Id="rId23" Type="http://schemas.openxmlformats.org/officeDocument/2006/relationships/tags" Target="../tags/tag46.xml"/><Relationship Id="rId24" Type="http://schemas.openxmlformats.org/officeDocument/2006/relationships/tags" Target="../tags/tag47.xml"/><Relationship Id="rId25" Type="http://schemas.openxmlformats.org/officeDocument/2006/relationships/tags" Target="../tags/tag48.xml"/><Relationship Id="rId26" Type="http://schemas.openxmlformats.org/officeDocument/2006/relationships/tags" Target="../tags/tag49.xml"/><Relationship Id="rId27" Type="http://schemas.openxmlformats.org/officeDocument/2006/relationships/tags" Target="../tags/tag50.xml"/><Relationship Id="rId28" Type="http://schemas.openxmlformats.org/officeDocument/2006/relationships/tags" Target="../tags/tag51.xml"/><Relationship Id="rId29" Type="http://schemas.openxmlformats.org/officeDocument/2006/relationships/tags" Target="../tags/tag52.xml"/><Relationship Id="rId30" Type="http://schemas.openxmlformats.org/officeDocument/2006/relationships/tags" Target="../tags/tag53.xml"/><Relationship Id="rId31" Type="http://schemas.openxmlformats.org/officeDocument/2006/relationships/slideLayout" Target="../slideLayouts/slideLayout4.xml"/><Relationship Id="rId32" Type="http://schemas.openxmlformats.org/officeDocument/2006/relationships/notesSlide" Target="../notesSlides/notesSlide4.xml"/><Relationship Id="rId10" Type="http://schemas.openxmlformats.org/officeDocument/2006/relationships/tags" Target="../tags/tag33.xml"/><Relationship Id="rId11" Type="http://schemas.openxmlformats.org/officeDocument/2006/relationships/tags" Target="../tags/tag34.xml"/><Relationship Id="rId12" Type="http://schemas.openxmlformats.org/officeDocument/2006/relationships/tags" Target="../tags/tag35.xml"/><Relationship Id="rId13" Type="http://schemas.openxmlformats.org/officeDocument/2006/relationships/tags" Target="../tags/tag36.xml"/><Relationship Id="rId14" Type="http://schemas.openxmlformats.org/officeDocument/2006/relationships/tags" Target="../tags/tag37.xml"/><Relationship Id="rId15" Type="http://schemas.openxmlformats.org/officeDocument/2006/relationships/tags" Target="../tags/tag38.xml"/><Relationship Id="rId16" Type="http://schemas.openxmlformats.org/officeDocument/2006/relationships/tags" Target="../tags/tag39.xml"/><Relationship Id="rId17" Type="http://schemas.openxmlformats.org/officeDocument/2006/relationships/tags" Target="../tags/tag40.xml"/><Relationship Id="rId18" Type="http://schemas.openxmlformats.org/officeDocument/2006/relationships/tags" Target="../tags/tag41.xml"/><Relationship Id="rId19" Type="http://schemas.openxmlformats.org/officeDocument/2006/relationships/tags" Target="../tags/tag42.xml"/><Relationship Id="rId1" Type="http://schemas.openxmlformats.org/officeDocument/2006/relationships/tags" Target="../tags/tag24.xml"/><Relationship Id="rId2" Type="http://schemas.openxmlformats.org/officeDocument/2006/relationships/tags" Target="../tags/tag25.xml"/><Relationship Id="rId3" Type="http://schemas.openxmlformats.org/officeDocument/2006/relationships/tags" Target="../tags/tag26.xml"/><Relationship Id="rId4" Type="http://schemas.openxmlformats.org/officeDocument/2006/relationships/tags" Target="../tags/tag27.xml"/><Relationship Id="rId5" Type="http://schemas.openxmlformats.org/officeDocument/2006/relationships/tags" Target="../tags/tag28.xml"/><Relationship Id="rId6" Type="http://schemas.openxmlformats.org/officeDocument/2006/relationships/tags" Target="../tags/tag29.xml"/><Relationship Id="rId7" Type="http://schemas.openxmlformats.org/officeDocument/2006/relationships/tags" Target="../tags/tag30.xml"/><Relationship Id="rId8" Type="http://schemas.openxmlformats.org/officeDocument/2006/relationships/tags" Target="../tags/tag31.xml"/></Relationships>
</file>

<file path=ppt/slides/_rels/slide6.xml.rels><?xml version="1.0" encoding="UTF-8" standalone="yes"?>
<Relationships xmlns="http://schemas.openxmlformats.org/package/2006/relationships"><Relationship Id="rId20" Type="http://schemas.openxmlformats.org/officeDocument/2006/relationships/tags" Target="../tags/tag73.xml"/><Relationship Id="rId21" Type="http://schemas.openxmlformats.org/officeDocument/2006/relationships/tags" Target="../tags/tag74.xml"/><Relationship Id="rId22" Type="http://schemas.openxmlformats.org/officeDocument/2006/relationships/tags" Target="../tags/tag75.xml"/><Relationship Id="rId23" Type="http://schemas.openxmlformats.org/officeDocument/2006/relationships/tags" Target="../tags/tag76.xml"/><Relationship Id="rId24" Type="http://schemas.openxmlformats.org/officeDocument/2006/relationships/tags" Target="../tags/tag77.xml"/><Relationship Id="rId25" Type="http://schemas.openxmlformats.org/officeDocument/2006/relationships/tags" Target="../tags/tag78.xml"/><Relationship Id="rId26" Type="http://schemas.openxmlformats.org/officeDocument/2006/relationships/tags" Target="../tags/tag79.xml"/><Relationship Id="rId27" Type="http://schemas.openxmlformats.org/officeDocument/2006/relationships/tags" Target="../tags/tag80.xml"/><Relationship Id="rId28" Type="http://schemas.openxmlformats.org/officeDocument/2006/relationships/tags" Target="../tags/tag81.xml"/><Relationship Id="rId29" Type="http://schemas.openxmlformats.org/officeDocument/2006/relationships/tags" Target="../tags/tag82.xml"/><Relationship Id="rId1" Type="http://schemas.openxmlformats.org/officeDocument/2006/relationships/tags" Target="../tags/tag54.xml"/><Relationship Id="rId2" Type="http://schemas.openxmlformats.org/officeDocument/2006/relationships/tags" Target="../tags/tag55.xml"/><Relationship Id="rId3" Type="http://schemas.openxmlformats.org/officeDocument/2006/relationships/tags" Target="../tags/tag56.xml"/><Relationship Id="rId4" Type="http://schemas.openxmlformats.org/officeDocument/2006/relationships/tags" Target="../tags/tag57.xml"/><Relationship Id="rId5" Type="http://schemas.openxmlformats.org/officeDocument/2006/relationships/tags" Target="../tags/tag58.xml"/><Relationship Id="rId30" Type="http://schemas.openxmlformats.org/officeDocument/2006/relationships/tags" Target="../tags/tag83.xml"/><Relationship Id="rId31" Type="http://schemas.openxmlformats.org/officeDocument/2006/relationships/tags" Target="../tags/tag84.xml"/><Relationship Id="rId32" Type="http://schemas.openxmlformats.org/officeDocument/2006/relationships/slideLayout" Target="../slideLayouts/slideLayout2.xml"/><Relationship Id="rId9" Type="http://schemas.openxmlformats.org/officeDocument/2006/relationships/tags" Target="../tags/tag62.xml"/><Relationship Id="rId6" Type="http://schemas.openxmlformats.org/officeDocument/2006/relationships/tags" Target="../tags/tag59.xml"/><Relationship Id="rId7" Type="http://schemas.openxmlformats.org/officeDocument/2006/relationships/tags" Target="../tags/tag60.xml"/><Relationship Id="rId8" Type="http://schemas.openxmlformats.org/officeDocument/2006/relationships/tags" Target="../tags/tag61.xml"/><Relationship Id="rId33" Type="http://schemas.openxmlformats.org/officeDocument/2006/relationships/notesSlide" Target="../notesSlides/notesSlide5.xml"/><Relationship Id="rId10" Type="http://schemas.openxmlformats.org/officeDocument/2006/relationships/tags" Target="../tags/tag63.xml"/><Relationship Id="rId11" Type="http://schemas.openxmlformats.org/officeDocument/2006/relationships/tags" Target="../tags/tag64.xml"/><Relationship Id="rId12" Type="http://schemas.openxmlformats.org/officeDocument/2006/relationships/tags" Target="../tags/tag65.xml"/><Relationship Id="rId13" Type="http://schemas.openxmlformats.org/officeDocument/2006/relationships/tags" Target="../tags/tag66.xml"/><Relationship Id="rId14" Type="http://schemas.openxmlformats.org/officeDocument/2006/relationships/tags" Target="../tags/tag67.xml"/><Relationship Id="rId15" Type="http://schemas.openxmlformats.org/officeDocument/2006/relationships/tags" Target="../tags/tag68.xml"/><Relationship Id="rId16" Type="http://schemas.openxmlformats.org/officeDocument/2006/relationships/tags" Target="../tags/tag69.xml"/><Relationship Id="rId17" Type="http://schemas.openxmlformats.org/officeDocument/2006/relationships/tags" Target="../tags/tag70.xml"/><Relationship Id="rId18" Type="http://schemas.openxmlformats.org/officeDocument/2006/relationships/tags" Target="../tags/tag71.xml"/><Relationship Id="rId19" Type="http://schemas.openxmlformats.org/officeDocument/2006/relationships/tags" Target="../tags/tag72.xml"/></Relationships>
</file>

<file path=ppt/slides/_rels/slide7.xml.rels><?xml version="1.0" encoding="UTF-8" standalone="yes"?>
<Relationships xmlns="http://schemas.openxmlformats.org/package/2006/relationships"><Relationship Id="rId3" Type="http://schemas.openxmlformats.org/officeDocument/2006/relationships/tags" Target="../tags/tag87.xml"/><Relationship Id="rId4" Type="http://schemas.openxmlformats.org/officeDocument/2006/relationships/tags" Target="../tags/tag88.xml"/><Relationship Id="rId5" Type="http://schemas.openxmlformats.org/officeDocument/2006/relationships/slideLayout" Target="../slideLayouts/slideLayout2.xml"/><Relationship Id="rId6" Type="http://schemas.openxmlformats.org/officeDocument/2006/relationships/customXml" Target="../ink/ink1.xml"/><Relationship Id="rId7" Type="http://schemas.openxmlformats.org/officeDocument/2006/relationships/image" Target="NULL"/><Relationship Id="rId1" Type="http://schemas.openxmlformats.org/officeDocument/2006/relationships/tags" Target="../tags/tag85.xml"/><Relationship Id="rId2" Type="http://schemas.openxmlformats.org/officeDocument/2006/relationships/tags" Target="../tags/tag86.xml"/></Relationships>
</file>

<file path=ppt/slides/_rels/slide8.xml.rels><?xml version="1.0" encoding="UTF-8" standalone="yes"?>
<Relationships xmlns="http://schemas.openxmlformats.org/package/2006/relationships"><Relationship Id="rId3" Type="http://schemas.openxmlformats.org/officeDocument/2006/relationships/tags" Target="../tags/tag91.xml"/><Relationship Id="rId4" Type="http://schemas.openxmlformats.org/officeDocument/2006/relationships/tags" Target="../tags/tag92.xml"/><Relationship Id="rId5" Type="http://schemas.openxmlformats.org/officeDocument/2006/relationships/tags" Target="../tags/tag93.xml"/><Relationship Id="rId6" Type="http://schemas.openxmlformats.org/officeDocument/2006/relationships/slideLayout" Target="../slideLayouts/slideLayout2.xml"/><Relationship Id="rId7" Type="http://schemas.openxmlformats.org/officeDocument/2006/relationships/notesSlide" Target="../notesSlides/notesSlide6.xml"/><Relationship Id="rId1" Type="http://schemas.openxmlformats.org/officeDocument/2006/relationships/tags" Target="../tags/tag89.xml"/><Relationship Id="rId2" Type="http://schemas.openxmlformats.org/officeDocument/2006/relationships/tags" Target="../tags/tag90.xml"/></Relationships>
</file>

<file path=ppt/slides/_rels/slide9.xml.rels><?xml version="1.0" encoding="UTF-8" standalone="yes"?>
<Relationships xmlns="http://schemas.openxmlformats.org/package/2006/relationships"><Relationship Id="rId3" Type="http://schemas.openxmlformats.org/officeDocument/2006/relationships/tags" Target="../tags/tag96.xml"/><Relationship Id="rId4" Type="http://schemas.openxmlformats.org/officeDocument/2006/relationships/tags" Target="../tags/tag97.xml"/><Relationship Id="rId5" Type="http://schemas.openxmlformats.org/officeDocument/2006/relationships/slideLayout" Target="../slideLayouts/slideLayout2.xml"/><Relationship Id="rId6" Type="http://schemas.openxmlformats.org/officeDocument/2006/relationships/notesSlide" Target="../notesSlides/notesSlide7.xml"/><Relationship Id="rId1" Type="http://schemas.openxmlformats.org/officeDocument/2006/relationships/tags" Target="../tags/tag94.xml"/><Relationship Id="rId2" Type="http://schemas.openxmlformats.org/officeDocument/2006/relationships/tags" Target="../tags/tag9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custDataLst>
              <p:tags r:id="rId1"/>
            </p:custDataLst>
          </p:nvPr>
        </p:nvSpPr>
        <p:spPr/>
        <p:txBody>
          <a:bodyPr/>
          <a:lstStyle/>
          <a:p>
            <a:r>
              <a:rPr lang="en-CA" smtClean="0"/>
              <a:t>Quick Review of Sorts</a:t>
            </a:r>
          </a:p>
        </p:txBody>
      </p:sp>
      <p:sp>
        <p:nvSpPr>
          <p:cNvPr id="4099" name="Content Placeholder 2"/>
          <p:cNvSpPr>
            <a:spLocks noGrp="1"/>
          </p:cNvSpPr>
          <p:nvPr>
            <p:ph idx="1"/>
            <p:custDataLst>
              <p:tags r:id="rId2"/>
            </p:custDataLst>
          </p:nvPr>
        </p:nvSpPr>
        <p:spPr>
          <a:xfrm>
            <a:off x="685800" y="1981200"/>
            <a:ext cx="7918450" cy="4114800"/>
          </a:xfrm>
        </p:spPr>
        <p:txBody>
          <a:bodyPr/>
          <a:lstStyle/>
          <a:p>
            <a:r>
              <a:rPr lang="en-CA" dirty="0" smtClean="0"/>
              <a:t>Insertion Sort: Keep a list of already sorted elements.  One by one, insert new elements into the right place in the sorted list.</a:t>
            </a:r>
          </a:p>
          <a:p>
            <a:endParaRPr lang="en-CA" dirty="0" smtClean="0"/>
          </a:p>
          <a:p>
            <a:r>
              <a:rPr lang="en-CA" dirty="0" smtClean="0"/>
              <a:t>Selection Sort: Repeatedly find the smallest (or largest) element and put it in the next slot (where it belongs in the final sorted list).</a:t>
            </a:r>
          </a:p>
          <a:p>
            <a:endParaRPr lang="en-CA" dirty="0" smtClean="0"/>
          </a:p>
          <a:p>
            <a:r>
              <a:rPr lang="en-CA" dirty="0" smtClean="0"/>
              <a:t>Merge Sort: Divide the list in half, sort the halves, merge them back together.  (Base case: length </a:t>
            </a:r>
            <a:r>
              <a:rPr lang="en-CA" dirty="0" smtClean="0">
                <a:sym typeface="Symbol" pitchFamily="18" charset="2"/>
              </a:rPr>
              <a:t> 1.)</a:t>
            </a:r>
            <a:endParaRPr lang="en-CA" dirty="0" smtClean="0"/>
          </a:p>
        </p:txBody>
      </p:sp>
      <p:sp>
        <p:nvSpPr>
          <p:cNvPr id="4100" name="Slide Number Placeholder 3"/>
          <p:cNvSpPr>
            <a:spLocks noGrp="1"/>
          </p:cNvSpPr>
          <p:nvPr>
            <p:ph type="sldNum" sz="quarter" idx="12"/>
            <p:custDataLst>
              <p:tags r:id="rId3"/>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A3B6209E-DA05-4522-B279-A3B4598A1696}" type="slidenum">
              <a:rPr lang="en-US" sz="1400" smtClean="0"/>
              <a:pPr/>
              <a:t>1</a:t>
            </a:fld>
            <a:endParaRPr lang="en-US" sz="1400" smtClean="0"/>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custDataLst>
              <p:tags r:id="rId1"/>
            </p:custDataLst>
          </p:nvPr>
        </p:nvSpPr>
        <p:spPr/>
        <p:txBody>
          <a:bodyPr/>
          <a:lstStyle/>
          <a:p>
            <a:r>
              <a:rPr lang="en-US" i="1" smtClean="0"/>
              <a:t>M</a:t>
            </a:r>
            <a:r>
              <a:rPr lang="en-US" smtClean="0"/>
              <a:t>-ary Search Tree</a:t>
            </a:r>
            <a:endParaRPr lang="en-US" i="1" smtClean="0"/>
          </a:p>
        </p:txBody>
      </p:sp>
      <p:sp>
        <p:nvSpPr>
          <p:cNvPr id="4099" name="Rectangle 3"/>
          <p:cNvSpPr>
            <a:spLocks noGrp="1" noChangeArrowheads="1"/>
          </p:cNvSpPr>
          <p:nvPr>
            <p:ph type="body" idx="1"/>
            <p:custDataLst>
              <p:tags r:id="rId2"/>
            </p:custDataLst>
          </p:nvPr>
        </p:nvSpPr>
        <p:spPr>
          <a:xfrm>
            <a:off x="685800" y="1981200"/>
            <a:ext cx="3886200" cy="4114800"/>
          </a:xfrm>
        </p:spPr>
        <p:txBody>
          <a:bodyPr/>
          <a:lstStyle/>
          <a:p>
            <a:r>
              <a:rPr lang="en-US" smtClean="0"/>
              <a:t>Maximum branching factor of </a:t>
            </a:r>
            <a:r>
              <a:rPr lang="en-US" sz="2400" b="1" i="1" smtClean="0">
                <a:latin typeface="Courier New" pitchFamily="49" charset="0"/>
              </a:rPr>
              <a:t>M</a:t>
            </a:r>
            <a:endParaRPr lang="en-US" smtClean="0"/>
          </a:p>
          <a:p>
            <a:r>
              <a:rPr lang="en-US" smtClean="0"/>
              <a:t>Complete tree has height </a:t>
            </a:r>
            <a:r>
              <a:rPr lang="en-US" b="1" smtClean="0">
                <a:latin typeface="Courier New" pitchFamily="49" charset="0"/>
              </a:rPr>
              <a:t>h</a:t>
            </a:r>
            <a:r>
              <a:rPr lang="en-US" smtClean="0"/>
              <a:t> </a:t>
            </a:r>
            <a:r>
              <a:rPr lang="en-US" smtClean="0">
                <a:sym typeface="Symbol" pitchFamily="18" charset="2"/>
              </a:rPr>
              <a:t></a:t>
            </a:r>
            <a:r>
              <a:rPr lang="en-US" smtClean="0"/>
              <a:t> </a:t>
            </a:r>
            <a:r>
              <a:rPr lang="en-US" sz="2400" b="1" smtClean="0">
                <a:latin typeface="Courier New" pitchFamily="49" charset="0"/>
              </a:rPr>
              <a:t>log</a:t>
            </a:r>
            <a:r>
              <a:rPr lang="en-US" sz="2400" b="1" i="1" baseline="-25000" smtClean="0">
                <a:latin typeface="Courier New" pitchFamily="49" charset="0"/>
              </a:rPr>
              <a:t>M</a:t>
            </a:r>
            <a:r>
              <a:rPr lang="en-US" sz="2400" b="1" smtClean="0">
                <a:latin typeface="Courier New" pitchFamily="49" charset="0"/>
              </a:rPr>
              <a:t>N</a:t>
            </a:r>
            <a:endParaRPr lang="en-US" smtClean="0"/>
          </a:p>
          <a:p>
            <a:r>
              <a:rPr lang="en-US" smtClean="0"/>
              <a:t>Each internal node in a complete tree has </a:t>
            </a:r>
          </a:p>
          <a:p>
            <a:pPr>
              <a:buFontTx/>
              <a:buNone/>
            </a:pPr>
            <a:r>
              <a:rPr lang="en-US" smtClean="0"/>
              <a:t>	</a:t>
            </a:r>
            <a:r>
              <a:rPr lang="en-US" sz="2400" b="1" i="1" smtClean="0">
                <a:latin typeface="Courier New" pitchFamily="49" charset="0"/>
              </a:rPr>
              <a:t>M </a:t>
            </a:r>
            <a:r>
              <a:rPr lang="en-US" sz="2400" b="1" smtClean="0">
                <a:latin typeface="Courier New" pitchFamily="49" charset="0"/>
              </a:rPr>
              <a:t>- 1</a:t>
            </a:r>
            <a:r>
              <a:rPr lang="en-US" smtClean="0"/>
              <a:t> keys</a:t>
            </a:r>
          </a:p>
          <a:p>
            <a:pPr>
              <a:buFontTx/>
              <a:buNone/>
            </a:pPr>
            <a:r>
              <a:rPr lang="en-US" smtClean="0"/>
              <a:t>	</a:t>
            </a:r>
            <a:r>
              <a:rPr lang="en-US" smtClean="0">
                <a:solidFill>
                  <a:schemeClr val="accent2"/>
                </a:solidFill>
              </a:rPr>
              <a:t>runtime:</a:t>
            </a:r>
          </a:p>
        </p:txBody>
      </p:sp>
      <p:grpSp>
        <p:nvGrpSpPr>
          <p:cNvPr id="4100" name="Group 73"/>
          <p:cNvGrpSpPr>
            <a:grpSpLocks/>
          </p:cNvGrpSpPr>
          <p:nvPr>
            <p:custDataLst>
              <p:tags r:id="rId3"/>
            </p:custDataLst>
          </p:nvPr>
        </p:nvGrpSpPr>
        <p:grpSpPr bwMode="auto">
          <a:xfrm>
            <a:off x="5770563" y="2895600"/>
            <a:ext cx="1285875" cy="758825"/>
            <a:chOff x="3050" y="2976"/>
            <a:chExt cx="982" cy="580"/>
          </a:xfrm>
        </p:grpSpPr>
        <p:sp>
          <p:nvSpPr>
            <p:cNvPr id="4156" name="Oval 15"/>
            <p:cNvSpPr>
              <a:spLocks noChangeAspect="1" noChangeArrowheads="1"/>
            </p:cNvSpPr>
            <p:nvPr>
              <p:custDataLst>
                <p:tags r:id="rId60"/>
              </p:custDataLst>
            </p:nvPr>
          </p:nvSpPr>
          <p:spPr bwMode="auto">
            <a:xfrm>
              <a:off x="3450" y="2976"/>
              <a:ext cx="184" cy="183"/>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sp>
          <p:nvSpPr>
            <p:cNvPr id="4157" name="Oval 16"/>
            <p:cNvSpPr>
              <a:spLocks noChangeAspect="1" noChangeArrowheads="1"/>
            </p:cNvSpPr>
            <p:nvPr>
              <p:custDataLst>
                <p:tags r:id="rId61"/>
              </p:custDataLst>
            </p:nvPr>
          </p:nvSpPr>
          <p:spPr bwMode="auto">
            <a:xfrm>
              <a:off x="3453" y="3373"/>
              <a:ext cx="183" cy="183"/>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sp>
          <p:nvSpPr>
            <p:cNvPr id="4158" name="Oval 17"/>
            <p:cNvSpPr>
              <a:spLocks noChangeAspect="1" noChangeArrowheads="1"/>
            </p:cNvSpPr>
            <p:nvPr>
              <p:custDataLst>
                <p:tags r:id="rId62"/>
              </p:custDataLst>
            </p:nvPr>
          </p:nvSpPr>
          <p:spPr bwMode="auto">
            <a:xfrm>
              <a:off x="3050" y="3373"/>
              <a:ext cx="183" cy="183"/>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sp>
          <p:nvSpPr>
            <p:cNvPr id="4159" name="Oval 18"/>
            <p:cNvSpPr>
              <a:spLocks noChangeAspect="1" noChangeArrowheads="1"/>
            </p:cNvSpPr>
            <p:nvPr>
              <p:custDataLst>
                <p:tags r:id="rId63"/>
              </p:custDataLst>
            </p:nvPr>
          </p:nvSpPr>
          <p:spPr bwMode="auto">
            <a:xfrm>
              <a:off x="3649" y="3373"/>
              <a:ext cx="183" cy="183"/>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sp>
          <p:nvSpPr>
            <p:cNvPr id="4160" name="Oval 19"/>
            <p:cNvSpPr>
              <a:spLocks noChangeAspect="1" noChangeArrowheads="1"/>
            </p:cNvSpPr>
            <p:nvPr>
              <p:custDataLst>
                <p:tags r:id="rId64"/>
              </p:custDataLst>
            </p:nvPr>
          </p:nvSpPr>
          <p:spPr bwMode="auto">
            <a:xfrm>
              <a:off x="3249" y="3373"/>
              <a:ext cx="184" cy="183"/>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sp>
          <p:nvSpPr>
            <p:cNvPr id="4161" name="Oval 20"/>
            <p:cNvSpPr>
              <a:spLocks noChangeAspect="1" noChangeArrowheads="1"/>
            </p:cNvSpPr>
            <p:nvPr>
              <p:custDataLst>
                <p:tags r:id="rId65"/>
              </p:custDataLst>
            </p:nvPr>
          </p:nvSpPr>
          <p:spPr bwMode="auto">
            <a:xfrm>
              <a:off x="3849" y="3373"/>
              <a:ext cx="183" cy="183"/>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cxnSp>
          <p:nvCxnSpPr>
            <p:cNvPr id="4162" name="AutoShape 21"/>
            <p:cNvCxnSpPr>
              <a:cxnSpLocks noChangeShapeType="1"/>
              <a:stCxn id="4156" idx="2"/>
              <a:endCxn id="4158" idx="0"/>
            </p:cNvCxnSpPr>
            <p:nvPr>
              <p:custDataLst>
                <p:tags r:id="rId66"/>
              </p:custDataLst>
            </p:nvPr>
          </p:nvCxnSpPr>
          <p:spPr bwMode="auto">
            <a:xfrm flipH="1">
              <a:off x="3142" y="3068"/>
              <a:ext cx="301" cy="29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163" name="AutoShape 22"/>
            <p:cNvCxnSpPr>
              <a:cxnSpLocks noChangeShapeType="1"/>
              <a:stCxn id="4156" idx="3"/>
              <a:endCxn id="4160" idx="0"/>
            </p:cNvCxnSpPr>
            <p:nvPr>
              <p:custDataLst>
                <p:tags r:id="rId67"/>
              </p:custDataLst>
            </p:nvPr>
          </p:nvCxnSpPr>
          <p:spPr bwMode="auto">
            <a:xfrm flipH="1">
              <a:off x="3341" y="3140"/>
              <a:ext cx="136" cy="22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164" name="AutoShape 23"/>
            <p:cNvCxnSpPr>
              <a:cxnSpLocks noChangeShapeType="1"/>
              <a:stCxn id="4156" idx="4"/>
              <a:endCxn id="4157" idx="0"/>
            </p:cNvCxnSpPr>
            <p:nvPr>
              <p:custDataLst>
                <p:tags r:id="rId68"/>
              </p:custDataLst>
            </p:nvPr>
          </p:nvCxnSpPr>
          <p:spPr bwMode="auto">
            <a:xfrm>
              <a:off x="3542" y="3167"/>
              <a:ext cx="3" cy="198"/>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165" name="AutoShape 24"/>
            <p:cNvCxnSpPr>
              <a:cxnSpLocks noChangeShapeType="1"/>
              <a:stCxn id="4156" idx="5"/>
              <a:endCxn id="4159" idx="0"/>
            </p:cNvCxnSpPr>
            <p:nvPr>
              <p:custDataLst>
                <p:tags r:id="rId69"/>
              </p:custDataLst>
            </p:nvPr>
          </p:nvCxnSpPr>
          <p:spPr bwMode="auto">
            <a:xfrm>
              <a:off x="3607" y="3140"/>
              <a:ext cx="134" cy="22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166" name="AutoShape 25"/>
            <p:cNvCxnSpPr>
              <a:cxnSpLocks noChangeShapeType="1"/>
              <a:stCxn id="4156" idx="6"/>
              <a:endCxn id="4161" idx="0"/>
            </p:cNvCxnSpPr>
            <p:nvPr>
              <p:custDataLst>
                <p:tags r:id="rId70"/>
              </p:custDataLst>
            </p:nvPr>
          </p:nvCxnSpPr>
          <p:spPr bwMode="auto">
            <a:xfrm>
              <a:off x="3641" y="3068"/>
              <a:ext cx="299" cy="29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grpSp>
        <p:nvGrpSpPr>
          <p:cNvPr id="4101" name="Group 72"/>
          <p:cNvGrpSpPr>
            <a:grpSpLocks/>
          </p:cNvGrpSpPr>
          <p:nvPr>
            <p:custDataLst>
              <p:tags r:id="rId4"/>
            </p:custDataLst>
          </p:nvPr>
        </p:nvGrpSpPr>
        <p:grpSpPr bwMode="auto">
          <a:xfrm>
            <a:off x="6626225" y="3733800"/>
            <a:ext cx="1285875" cy="758825"/>
            <a:chOff x="4106" y="2976"/>
            <a:chExt cx="982" cy="580"/>
          </a:xfrm>
        </p:grpSpPr>
        <p:sp>
          <p:nvSpPr>
            <p:cNvPr id="4145" name="Oval 27"/>
            <p:cNvSpPr>
              <a:spLocks noChangeAspect="1" noChangeArrowheads="1"/>
            </p:cNvSpPr>
            <p:nvPr>
              <p:custDataLst>
                <p:tags r:id="rId49"/>
              </p:custDataLst>
            </p:nvPr>
          </p:nvSpPr>
          <p:spPr bwMode="auto">
            <a:xfrm>
              <a:off x="4506" y="2976"/>
              <a:ext cx="184" cy="183"/>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sp>
          <p:nvSpPr>
            <p:cNvPr id="4146" name="Oval 28"/>
            <p:cNvSpPr>
              <a:spLocks noChangeAspect="1" noChangeArrowheads="1"/>
            </p:cNvSpPr>
            <p:nvPr>
              <p:custDataLst>
                <p:tags r:id="rId50"/>
              </p:custDataLst>
            </p:nvPr>
          </p:nvSpPr>
          <p:spPr bwMode="auto">
            <a:xfrm>
              <a:off x="4509" y="3373"/>
              <a:ext cx="183" cy="183"/>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sp>
          <p:nvSpPr>
            <p:cNvPr id="4147" name="Oval 29"/>
            <p:cNvSpPr>
              <a:spLocks noChangeAspect="1" noChangeArrowheads="1"/>
            </p:cNvSpPr>
            <p:nvPr>
              <p:custDataLst>
                <p:tags r:id="rId51"/>
              </p:custDataLst>
            </p:nvPr>
          </p:nvSpPr>
          <p:spPr bwMode="auto">
            <a:xfrm>
              <a:off x="4106" y="3373"/>
              <a:ext cx="183" cy="183"/>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sp>
          <p:nvSpPr>
            <p:cNvPr id="4148" name="Oval 30"/>
            <p:cNvSpPr>
              <a:spLocks noChangeAspect="1" noChangeArrowheads="1"/>
            </p:cNvSpPr>
            <p:nvPr>
              <p:custDataLst>
                <p:tags r:id="rId52"/>
              </p:custDataLst>
            </p:nvPr>
          </p:nvSpPr>
          <p:spPr bwMode="auto">
            <a:xfrm>
              <a:off x="4705" y="3373"/>
              <a:ext cx="183" cy="183"/>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sp>
          <p:nvSpPr>
            <p:cNvPr id="4149" name="Oval 31"/>
            <p:cNvSpPr>
              <a:spLocks noChangeAspect="1" noChangeArrowheads="1"/>
            </p:cNvSpPr>
            <p:nvPr>
              <p:custDataLst>
                <p:tags r:id="rId53"/>
              </p:custDataLst>
            </p:nvPr>
          </p:nvSpPr>
          <p:spPr bwMode="auto">
            <a:xfrm>
              <a:off x="4305" y="3373"/>
              <a:ext cx="184" cy="183"/>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sp>
          <p:nvSpPr>
            <p:cNvPr id="4150" name="Oval 32"/>
            <p:cNvSpPr>
              <a:spLocks noChangeAspect="1" noChangeArrowheads="1"/>
            </p:cNvSpPr>
            <p:nvPr>
              <p:custDataLst>
                <p:tags r:id="rId54"/>
              </p:custDataLst>
            </p:nvPr>
          </p:nvSpPr>
          <p:spPr bwMode="auto">
            <a:xfrm>
              <a:off x="4905" y="3373"/>
              <a:ext cx="183" cy="183"/>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cxnSp>
          <p:nvCxnSpPr>
            <p:cNvPr id="4151" name="AutoShape 33"/>
            <p:cNvCxnSpPr>
              <a:cxnSpLocks noChangeShapeType="1"/>
              <a:stCxn id="4145" idx="2"/>
              <a:endCxn id="4147" idx="0"/>
            </p:cNvCxnSpPr>
            <p:nvPr>
              <p:custDataLst>
                <p:tags r:id="rId55"/>
              </p:custDataLst>
            </p:nvPr>
          </p:nvCxnSpPr>
          <p:spPr bwMode="auto">
            <a:xfrm flipH="1">
              <a:off x="4198" y="3068"/>
              <a:ext cx="301" cy="29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152" name="AutoShape 34"/>
            <p:cNvCxnSpPr>
              <a:cxnSpLocks noChangeShapeType="1"/>
              <a:stCxn id="4145" idx="3"/>
              <a:endCxn id="4149" idx="0"/>
            </p:cNvCxnSpPr>
            <p:nvPr>
              <p:custDataLst>
                <p:tags r:id="rId56"/>
              </p:custDataLst>
            </p:nvPr>
          </p:nvCxnSpPr>
          <p:spPr bwMode="auto">
            <a:xfrm flipH="1">
              <a:off x="4397" y="3140"/>
              <a:ext cx="136" cy="22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153" name="AutoShape 35"/>
            <p:cNvCxnSpPr>
              <a:cxnSpLocks noChangeShapeType="1"/>
              <a:stCxn id="4145" idx="4"/>
              <a:endCxn id="4146" idx="0"/>
            </p:cNvCxnSpPr>
            <p:nvPr>
              <p:custDataLst>
                <p:tags r:id="rId57"/>
              </p:custDataLst>
            </p:nvPr>
          </p:nvCxnSpPr>
          <p:spPr bwMode="auto">
            <a:xfrm>
              <a:off x="4598" y="3167"/>
              <a:ext cx="3" cy="198"/>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154" name="AutoShape 36"/>
            <p:cNvCxnSpPr>
              <a:cxnSpLocks noChangeShapeType="1"/>
              <a:stCxn id="4145" idx="5"/>
              <a:endCxn id="4148" idx="0"/>
            </p:cNvCxnSpPr>
            <p:nvPr>
              <p:custDataLst>
                <p:tags r:id="rId58"/>
              </p:custDataLst>
            </p:nvPr>
          </p:nvCxnSpPr>
          <p:spPr bwMode="auto">
            <a:xfrm>
              <a:off x="4663" y="3140"/>
              <a:ext cx="134" cy="22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155" name="AutoShape 37"/>
            <p:cNvCxnSpPr>
              <a:cxnSpLocks noChangeShapeType="1"/>
              <a:stCxn id="4145" idx="6"/>
              <a:endCxn id="4150" idx="0"/>
            </p:cNvCxnSpPr>
            <p:nvPr>
              <p:custDataLst>
                <p:tags r:id="rId59"/>
              </p:custDataLst>
            </p:nvPr>
          </p:nvCxnSpPr>
          <p:spPr bwMode="auto">
            <a:xfrm>
              <a:off x="4697" y="3068"/>
              <a:ext cx="299" cy="29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grpSp>
        <p:nvGrpSpPr>
          <p:cNvPr id="4102" name="Group 75"/>
          <p:cNvGrpSpPr>
            <a:grpSpLocks/>
          </p:cNvGrpSpPr>
          <p:nvPr>
            <p:custDataLst>
              <p:tags r:id="rId5"/>
            </p:custDataLst>
          </p:nvPr>
        </p:nvGrpSpPr>
        <p:grpSpPr bwMode="auto">
          <a:xfrm>
            <a:off x="4276725" y="2895600"/>
            <a:ext cx="1285875" cy="758825"/>
            <a:chOff x="938" y="2976"/>
            <a:chExt cx="982" cy="580"/>
          </a:xfrm>
        </p:grpSpPr>
        <p:sp>
          <p:nvSpPr>
            <p:cNvPr id="4134" name="Oval 38"/>
            <p:cNvSpPr>
              <a:spLocks noChangeAspect="1" noChangeArrowheads="1"/>
            </p:cNvSpPr>
            <p:nvPr>
              <p:custDataLst>
                <p:tags r:id="rId38"/>
              </p:custDataLst>
            </p:nvPr>
          </p:nvSpPr>
          <p:spPr bwMode="auto">
            <a:xfrm>
              <a:off x="1338" y="2976"/>
              <a:ext cx="184" cy="183"/>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sp>
          <p:nvSpPr>
            <p:cNvPr id="4135" name="Oval 39"/>
            <p:cNvSpPr>
              <a:spLocks noChangeAspect="1" noChangeArrowheads="1"/>
            </p:cNvSpPr>
            <p:nvPr>
              <p:custDataLst>
                <p:tags r:id="rId39"/>
              </p:custDataLst>
            </p:nvPr>
          </p:nvSpPr>
          <p:spPr bwMode="auto">
            <a:xfrm>
              <a:off x="1341" y="3373"/>
              <a:ext cx="183" cy="183"/>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sp>
          <p:nvSpPr>
            <p:cNvPr id="4136" name="Oval 40"/>
            <p:cNvSpPr>
              <a:spLocks noChangeAspect="1" noChangeArrowheads="1"/>
            </p:cNvSpPr>
            <p:nvPr>
              <p:custDataLst>
                <p:tags r:id="rId40"/>
              </p:custDataLst>
            </p:nvPr>
          </p:nvSpPr>
          <p:spPr bwMode="auto">
            <a:xfrm>
              <a:off x="938" y="3373"/>
              <a:ext cx="183" cy="183"/>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sp>
          <p:nvSpPr>
            <p:cNvPr id="4137" name="Oval 41"/>
            <p:cNvSpPr>
              <a:spLocks noChangeAspect="1" noChangeArrowheads="1"/>
            </p:cNvSpPr>
            <p:nvPr>
              <p:custDataLst>
                <p:tags r:id="rId41"/>
              </p:custDataLst>
            </p:nvPr>
          </p:nvSpPr>
          <p:spPr bwMode="auto">
            <a:xfrm>
              <a:off x="1537" y="3373"/>
              <a:ext cx="183" cy="183"/>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sp>
          <p:nvSpPr>
            <p:cNvPr id="4138" name="Oval 42"/>
            <p:cNvSpPr>
              <a:spLocks noChangeAspect="1" noChangeArrowheads="1"/>
            </p:cNvSpPr>
            <p:nvPr>
              <p:custDataLst>
                <p:tags r:id="rId42"/>
              </p:custDataLst>
            </p:nvPr>
          </p:nvSpPr>
          <p:spPr bwMode="auto">
            <a:xfrm>
              <a:off x="1137" y="3373"/>
              <a:ext cx="184" cy="183"/>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sp>
          <p:nvSpPr>
            <p:cNvPr id="4139" name="Oval 43"/>
            <p:cNvSpPr>
              <a:spLocks noChangeAspect="1" noChangeArrowheads="1"/>
            </p:cNvSpPr>
            <p:nvPr>
              <p:custDataLst>
                <p:tags r:id="rId43"/>
              </p:custDataLst>
            </p:nvPr>
          </p:nvSpPr>
          <p:spPr bwMode="auto">
            <a:xfrm>
              <a:off x="1737" y="3373"/>
              <a:ext cx="183" cy="183"/>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cxnSp>
          <p:nvCxnSpPr>
            <p:cNvPr id="4140" name="AutoShape 44"/>
            <p:cNvCxnSpPr>
              <a:cxnSpLocks noChangeShapeType="1"/>
              <a:stCxn id="4134" idx="2"/>
              <a:endCxn id="4136" idx="0"/>
            </p:cNvCxnSpPr>
            <p:nvPr>
              <p:custDataLst>
                <p:tags r:id="rId44"/>
              </p:custDataLst>
            </p:nvPr>
          </p:nvCxnSpPr>
          <p:spPr bwMode="auto">
            <a:xfrm flipH="1">
              <a:off x="1030" y="3068"/>
              <a:ext cx="301" cy="29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141" name="AutoShape 45"/>
            <p:cNvCxnSpPr>
              <a:cxnSpLocks noChangeShapeType="1"/>
              <a:stCxn id="4134" idx="3"/>
              <a:endCxn id="4138" idx="0"/>
            </p:cNvCxnSpPr>
            <p:nvPr>
              <p:custDataLst>
                <p:tags r:id="rId45"/>
              </p:custDataLst>
            </p:nvPr>
          </p:nvCxnSpPr>
          <p:spPr bwMode="auto">
            <a:xfrm flipH="1">
              <a:off x="1229" y="3140"/>
              <a:ext cx="136" cy="22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142" name="AutoShape 46"/>
            <p:cNvCxnSpPr>
              <a:cxnSpLocks noChangeShapeType="1"/>
              <a:stCxn id="4134" idx="4"/>
              <a:endCxn id="4135" idx="0"/>
            </p:cNvCxnSpPr>
            <p:nvPr>
              <p:custDataLst>
                <p:tags r:id="rId46"/>
              </p:custDataLst>
            </p:nvPr>
          </p:nvCxnSpPr>
          <p:spPr bwMode="auto">
            <a:xfrm>
              <a:off x="1430" y="3167"/>
              <a:ext cx="3" cy="198"/>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143" name="AutoShape 47"/>
            <p:cNvCxnSpPr>
              <a:cxnSpLocks noChangeShapeType="1"/>
              <a:stCxn id="4134" idx="5"/>
              <a:endCxn id="4137" idx="0"/>
            </p:cNvCxnSpPr>
            <p:nvPr>
              <p:custDataLst>
                <p:tags r:id="rId47"/>
              </p:custDataLst>
            </p:nvPr>
          </p:nvCxnSpPr>
          <p:spPr bwMode="auto">
            <a:xfrm>
              <a:off x="1495" y="3140"/>
              <a:ext cx="134" cy="22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144" name="AutoShape 48"/>
            <p:cNvCxnSpPr>
              <a:cxnSpLocks noChangeShapeType="1"/>
              <a:stCxn id="4134" idx="6"/>
              <a:endCxn id="4139" idx="0"/>
            </p:cNvCxnSpPr>
            <p:nvPr>
              <p:custDataLst>
                <p:tags r:id="rId48"/>
              </p:custDataLst>
            </p:nvPr>
          </p:nvCxnSpPr>
          <p:spPr bwMode="auto">
            <a:xfrm>
              <a:off x="1529" y="3068"/>
              <a:ext cx="299" cy="29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grpSp>
        <p:nvGrpSpPr>
          <p:cNvPr id="4103" name="Group 74"/>
          <p:cNvGrpSpPr>
            <a:grpSpLocks/>
          </p:cNvGrpSpPr>
          <p:nvPr>
            <p:custDataLst>
              <p:tags r:id="rId6"/>
            </p:custDataLst>
          </p:nvPr>
        </p:nvGrpSpPr>
        <p:grpSpPr bwMode="auto">
          <a:xfrm>
            <a:off x="4873625" y="3733800"/>
            <a:ext cx="1285875" cy="758825"/>
            <a:chOff x="1994" y="2976"/>
            <a:chExt cx="982" cy="580"/>
          </a:xfrm>
        </p:grpSpPr>
        <p:sp>
          <p:nvSpPr>
            <p:cNvPr id="4123" name="Oval 49"/>
            <p:cNvSpPr>
              <a:spLocks noChangeAspect="1" noChangeArrowheads="1"/>
            </p:cNvSpPr>
            <p:nvPr>
              <p:custDataLst>
                <p:tags r:id="rId27"/>
              </p:custDataLst>
            </p:nvPr>
          </p:nvSpPr>
          <p:spPr bwMode="auto">
            <a:xfrm>
              <a:off x="2394" y="2976"/>
              <a:ext cx="184" cy="183"/>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sp>
          <p:nvSpPr>
            <p:cNvPr id="4124" name="Oval 50"/>
            <p:cNvSpPr>
              <a:spLocks noChangeAspect="1" noChangeArrowheads="1"/>
            </p:cNvSpPr>
            <p:nvPr>
              <p:custDataLst>
                <p:tags r:id="rId28"/>
              </p:custDataLst>
            </p:nvPr>
          </p:nvSpPr>
          <p:spPr bwMode="auto">
            <a:xfrm>
              <a:off x="2397" y="3373"/>
              <a:ext cx="183" cy="183"/>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sp>
          <p:nvSpPr>
            <p:cNvPr id="4125" name="Oval 51"/>
            <p:cNvSpPr>
              <a:spLocks noChangeAspect="1" noChangeArrowheads="1"/>
            </p:cNvSpPr>
            <p:nvPr>
              <p:custDataLst>
                <p:tags r:id="rId29"/>
              </p:custDataLst>
            </p:nvPr>
          </p:nvSpPr>
          <p:spPr bwMode="auto">
            <a:xfrm>
              <a:off x="1994" y="3373"/>
              <a:ext cx="183" cy="183"/>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sp>
          <p:nvSpPr>
            <p:cNvPr id="4126" name="Oval 52"/>
            <p:cNvSpPr>
              <a:spLocks noChangeAspect="1" noChangeArrowheads="1"/>
            </p:cNvSpPr>
            <p:nvPr>
              <p:custDataLst>
                <p:tags r:id="rId30"/>
              </p:custDataLst>
            </p:nvPr>
          </p:nvSpPr>
          <p:spPr bwMode="auto">
            <a:xfrm>
              <a:off x="2593" y="3373"/>
              <a:ext cx="183" cy="183"/>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sp>
          <p:nvSpPr>
            <p:cNvPr id="4127" name="Oval 53"/>
            <p:cNvSpPr>
              <a:spLocks noChangeAspect="1" noChangeArrowheads="1"/>
            </p:cNvSpPr>
            <p:nvPr>
              <p:custDataLst>
                <p:tags r:id="rId31"/>
              </p:custDataLst>
            </p:nvPr>
          </p:nvSpPr>
          <p:spPr bwMode="auto">
            <a:xfrm>
              <a:off x="2193" y="3373"/>
              <a:ext cx="184" cy="183"/>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sp>
          <p:nvSpPr>
            <p:cNvPr id="4128" name="Oval 54"/>
            <p:cNvSpPr>
              <a:spLocks noChangeAspect="1" noChangeArrowheads="1"/>
            </p:cNvSpPr>
            <p:nvPr>
              <p:custDataLst>
                <p:tags r:id="rId32"/>
              </p:custDataLst>
            </p:nvPr>
          </p:nvSpPr>
          <p:spPr bwMode="auto">
            <a:xfrm>
              <a:off x="2793" y="3373"/>
              <a:ext cx="183" cy="183"/>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cxnSp>
          <p:nvCxnSpPr>
            <p:cNvPr id="4129" name="AutoShape 55"/>
            <p:cNvCxnSpPr>
              <a:cxnSpLocks noChangeShapeType="1"/>
              <a:stCxn id="4123" idx="2"/>
              <a:endCxn id="4125" idx="0"/>
            </p:cNvCxnSpPr>
            <p:nvPr>
              <p:custDataLst>
                <p:tags r:id="rId33"/>
              </p:custDataLst>
            </p:nvPr>
          </p:nvCxnSpPr>
          <p:spPr bwMode="auto">
            <a:xfrm flipH="1">
              <a:off x="2086" y="3068"/>
              <a:ext cx="301" cy="29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130" name="AutoShape 56"/>
            <p:cNvCxnSpPr>
              <a:cxnSpLocks noChangeShapeType="1"/>
              <a:stCxn id="4123" idx="3"/>
              <a:endCxn id="4127" idx="0"/>
            </p:cNvCxnSpPr>
            <p:nvPr>
              <p:custDataLst>
                <p:tags r:id="rId34"/>
              </p:custDataLst>
            </p:nvPr>
          </p:nvCxnSpPr>
          <p:spPr bwMode="auto">
            <a:xfrm flipH="1">
              <a:off x="2285" y="3140"/>
              <a:ext cx="136" cy="22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131" name="AutoShape 57"/>
            <p:cNvCxnSpPr>
              <a:cxnSpLocks noChangeShapeType="1"/>
              <a:stCxn id="4123" idx="4"/>
              <a:endCxn id="4124" idx="0"/>
            </p:cNvCxnSpPr>
            <p:nvPr>
              <p:custDataLst>
                <p:tags r:id="rId35"/>
              </p:custDataLst>
            </p:nvPr>
          </p:nvCxnSpPr>
          <p:spPr bwMode="auto">
            <a:xfrm>
              <a:off x="2486" y="3167"/>
              <a:ext cx="3" cy="198"/>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132" name="AutoShape 58"/>
            <p:cNvCxnSpPr>
              <a:cxnSpLocks noChangeShapeType="1"/>
              <a:stCxn id="4123" idx="5"/>
              <a:endCxn id="4126" idx="0"/>
            </p:cNvCxnSpPr>
            <p:nvPr>
              <p:custDataLst>
                <p:tags r:id="rId36"/>
              </p:custDataLst>
            </p:nvPr>
          </p:nvCxnSpPr>
          <p:spPr bwMode="auto">
            <a:xfrm>
              <a:off x="2551" y="3140"/>
              <a:ext cx="134" cy="22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133" name="AutoShape 59"/>
            <p:cNvCxnSpPr>
              <a:cxnSpLocks noChangeShapeType="1"/>
              <a:stCxn id="4123" idx="6"/>
              <a:endCxn id="4128" idx="0"/>
            </p:cNvCxnSpPr>
            <p:nvPr>
              <p:custDataLst>
                <p:tags r:id="rId37"/>
              </p:custDataLst>
            </p:nvPr>
          </p:nvCxnSpPr>
          <p:spPr bwMode="auto">
            <a:xfrm>
              <a:off x="2585" y="3068"/>
              <a:ext cx="299" cy="29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grpSp>
        <p:nvGrpSpPr>
          <p:cNvPr id="4104" name="Group 71"/>
          <p:cNvGrpSpPr>
            <a:grpSpLocks/>
          </p:cNvGrpSpPr>
          <p:nvPr>
            <p:custDataLst>
              <p:tags r:id="rId7"/>
            </p:custDataLst>
          </p:nvPr>
        </p:nvGrpSpPr>
        <p:grpSpPr bwMode="auto">
          <a:xfrm>
            <a:off x="7248525" y="2895600"/>
            <a:ext cx="1285875" cy="758825"/>
            <a:chOff x="5162" y="2976"/>
            <a:chExt cx="982" cy="580"/>
          </a:xfrm>
        </p:grpSpPr>
        <p:sp>
          <p:nvSpPr>
            <p:cNvPr id="4112" name="Oval 60"/>
            <p:cNvSpPr>
              <a:spLocks noChangeAspect="1" noChangeArrowheads="1"/>
            </p:cNvSpPr>
            <p:nvPr>
              <p:custDataLst>
                <p:tags r:id="rId16"/>
              </p:custDataLst>
            </p:nvPr>
          </p:nvSpPr>
          <p:spPr bwMode="auto">
            <a:xfrm>
              <a:off x="5562" y="2976"/>
              <a:ext cx="184" cy="183"/>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sp>
          <p:nvSpPr>
            <p:cNvPr id="4113" name="Oval 61"/>
            <p:cNvSpPr>
              <a:spLocks noChangeAspect="1" noChangeArrowheads="1"/>
            </p:cNvSpPr>
            <p:nvPr>
              <p:custDataLst>
                <p:tags r:id="rId17"/>
              </p:custDataLst>
            </p:nvPr>
          </p:nvSpPr>
          <p:spPr bwMode="auto">
            <a:xfrm>
              <a:off x="5565" y="3373"/>
              <a:ext cx="183" cy="183"/>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sp>
          <p:nvSpPr>
            <p:cNvPr id="4114" name="Oval 62"/>
            <p:cNvSpPr>
              <a:spLocks noChangeAspect="1" noChangeArrowheads="1"/>
            </p:cNvSpPr>
            <p:nvPr>
              <p:custDataLst>
                <p:tags r:id="rId18"/>
              </p:custDataLst>
            </p:nvPr>
          </p:nvSpPr>
          <p:spPr bwMode="auto">
            <a:xfrm>
              <a:off x="5162" y="3373"/>
              <a:ext cx="183" cy="183"/>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sp>
          <p:nvSpPr>
            <p:cNvPr id="4115" name="Oval 63"/>
            <p:cNvSpPr>
              <a:spLocks noChangeAspect="1" noChangeArrowheads="1"/>
            </p:cNvSpPr>
            <p:nvPr>
              <p:custDataLst>
                <p:tags r:id="rId19"/>
              </p:custDataLst>
            </p:nvPr>
          </p:nvSpPr>
          <p:spPr bwMode="auto">
            <a:xfrm>
              <a:off x="5761" y="3373"/>
              <a:ext cx="183" cy="183"/>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sp>
          <p:nvSpPr>
            <p:cNvPr id="4116" name="Oval 64"/>
            <p:cNvSpPr>
              <a:spLocks noChangeAspect="1" noChangeArrowheads="1"/>
            </p:cNvSpPr>
            <p:nvPr>
              <p:custDataLst>
                <p:tags r:id="rId20"/>
              </p:custDataLst>
            </p:nvPr>
          </p:nvSpPr>
          <p:spPr bwMode="auto">
            <a:xfrm>
              <a:off x="5361" y="3373"/>
              <a:ext cx="184" cy="183"/>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sp>
          <p:nvSpPr>
            <p:cNvPr id="4117" name="Oval 65"/>
            <p:cNvSpPr>
              <a:spLocks noChangeAspect="1" noChangeArrowheads="1"/>
            </p:cNvSpPr>
            <p:nvPr>
              <p:custDataLst>
                <p:tags r:id="rId21"/>
              </p:custDataLst>
            </p:nvPr>
          </p:nvSpPr>
          <p:spPr bwMode="auto">
            <a:xfrm>
              <a:off x="5961" y="3373"/>
              <a:ext cx="183" cy="183"/>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cxnSp>
          <p:nvCxnSpPr>
            <p:cNvPr id="4118" name="AutoShape 66"/>
            <p:cNvCxnSpPr>
              <a:cxnSpLocks noChangeShapeType="1"/>
              <a:stCxn id="4112" idx="2"/>
              <a:endCxn id="4114" idx="0"/>
            </p:cNvCxnSpPr>
            <p:nvPr>
              <p:custDataLst>
                <p:tags r:id="rId22"/>
              </p:custDataLst>
            </p:nvPr>
          </p:nvCxnSpPr>
          <p:spPr bwMode="auto">
            <a:xfrm flipH="1">
              <a:off x="5254" y="3068"/>
              <a:ext cx="301" cy="29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119" name="AutoShape 67"/>
            <p:cNvCxnSpPr>
              <a:cxnSpLocks noChangeShapeType="1"/>
              <a:stCxn id="4112" idx="3"/>
              <a:endCxn id="4116" idx="0"/>
            </p:cNvCxnSpPr>
            <p:nvPr>
              <p:custDataLst>
                <p:tags r:id="rId23"/>
              </p:custDataLst>
            </p:nvPr>
          </p:nvCxnSpPr>
          <p:spPr bwMode="auto">
            <a:xfrm flipH="1">
              <a:off x="5453" y="3140"/>
              <a:ext cx="136" cy="22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120" name="AutoShape 68"/>
            <p:cNvCxnSpPr>
              <a:cxnSpLocks noChangeShapeType="1"/>
              <a:stCxn id="4112" idx="4"/>
              <a:endCxn id="4113" idx="0"/>
            </p:cNvCxnSpPr>
            <p:nvPr>
              <p:custDataLst>
                <p:tags r:id="rId24"/>
              </p:custDataLst>
            </p:nvPr>
          </p:nvCxnSpPr>
          <p:spPr bwMode="auto">
            <a:xfrm>
              <a:off x="5654" y="3167"/>
              <a:ext cx="3" cy="198"/>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121" name="AutoShape 69"/>
            <p:cNvCxnSpPr>
              <a:cxnSpLocks noChangeShapeType="1"/>
              <a:stCxn id="4112" idx="5"/>
              <a:endCxn id="4115" idx="0"/>
            </p:cNvCxnSpPr>
            <p:nvPr>
              <p:custDataLst>
                <p:tags r:id="rId25"/>
              </p:custDataLst>
            </p:nvPr>
          </p:nvCxnSpPr>
          <p:spPr bwMode="auto">
            <a:xfrm>
              <a:off x="5719" y="3140"/>
              <a:ext cx="134" cy="22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122" name="AutoShape 70"/>
            <p:cNvCxnSpPr>
              <a:cxnSpLocks noChangeShapeType="1"/>
              <a:stCxn id="4112" idx="6"/>
              <a:endCxn id="4117" idx="0"/>
            </p:cNvCxnSpPr>
            <p:nvPr>
              <p:custDataLst>
                <p:tags r:id="rId26"/>
              </p:custDataLst>
            </p:nvPr>
          </p:nvCxnSpPr>
          <p:spPr bwMode="auto">
            <a:xfrm>
              <a:off x="5753" y="3068"/>
              <a:ext cx="299" cy="29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sp>
        <p:nvSpPr>
          <p:cNvPr id="4105" name="Oval 78"/>
          <p:cNvSpPr>
            <a:spLocks noChangeAspect="1" noChangeArrowheads="1"/>
          </p:cNvSpPr>
          <p:nvPr>
            <p:custDataLst>
              <p:tags r:id="rId8"/>
            </p:custDataLst>
          </p:nvPr>
        </p:nvSpPr>
        <p:spPr bwMode="auto">
          <a:xfrm>
            <a:off x="6296025" y="2362200"/>
            <a:ext cx="241300" cy="239713"/>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cxnSp>
        <p:nvCxnSpPr>
          <p:cNvPr id="4106" name="AutoShape 84"/>
          <p:cNvCxnSpPr>
            <a:cxnSpLocks noChangeShapeType="1"/>
            <a:stCxn id="4105" idx="2"/>
            <a:endCxn id="4134" idx="0"/>
          </p:cNvCxnSpPr>
          <p:nvPr>
            <p:custDataLst>
              <p:tags r:id="rId9"/>
            </p:custDataLst>
          </p:nvPr>
        </p:nvCxnSpPr>
        <p:spPr bwMode="auto">
          <a:xfrm flipH="1">
            <a:off x="4921250" y="2482850"/>
            <a:ext cx="1355725" cy="3937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107" name="AutoShape 85"/>
          <p:cNvCxnSpPr>
            <a:cxnSpLocks noChangeShapeType="1"/>
            <a:stCxn id="4105" idx="3"/>
            <a:endCxn id="4123" idx="0"/>
          </p:cNvCxnSpPr>
          <p:nvPr>
            <p:custDataLst>
              <p:tags r:id="rId10"/>
            </p:custDataLst>
          </p:nvPr>
        </p:nvCxnSpPr>
        <p:spPr bwMode="auto">
          <a:xfrm flipH="1">
            <a:off x="5518150" y="2586038"/>
            <a:ext cx="812800" cy="112871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108" name="AutoShape 86"/>
          <p:cNvCxnSpPr>
            <a:cxnSpLocks noChangeShapeType="1"/>
            <a:stCxn id="4105" idx="4"/>
            <a:endCxn id="4156" idx="0"/>
          </p:cNvCxnSpPr>
          <p:nvPr>
            <p:custDataLst>
              <p:tags r:id="rId11"/>
            </p:custDataLst>
          </p:nvPr>
        </p:nvCxnSpPr>
        <p:spPr bwMode="auto">
          <a:xfrm flipH="1">
            <a:off x="6415088" y="2620963"/>
            <a:ext cx="1587" cy="25558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109" name="AutoShape 87"/>
          <p:cNvCxnSpPr>
            <a:cxnSpLocks noChangeShapeType="1"/>
            <a:stCxn id="4105" idx="5"/>
            <a:endCxn id="4145" idx="0"/>
          </p:cNvCxnSpPr>
          <p:nvPr>
            <p:custDataLst>
              <p:tags r:id="rId12"/>
            </p:custDataLst>
          </p:nvPr>
        </p:nvCxnSpPr>
        <p:spPr bwMode="auto">
          <a:xfrm>
            <a:off x="6502400" y="2586038"/>
            <a:ext cx="768350" cy="112871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110" name="AutoShape 88"/>
          <p:cNvCxnSpPr>
            <a:cxnSpLocks noChangeShapeType="1"/>
            <a:stCxn id="4105" idx="6"/>
            <a:endCxn id="4112" idx="0"/>
          </p:cNvCxnSpPr>
          <p:nvPr>
            <p:custDataLst>
              <p:tags r:id="rId13"/>
            </p:custDataLst>
          </p:nvPr>
        </p:nvCxnSpPr>
        <p:spPr bwMode="auto">
          <a:xfrm>
            <a:off x="6556375" y="2482850"/>
            <a:ext cx="1336675" cy="3937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 name="TextBox 1"/>
          <p:cNvSpPr txBox="1">
            <a:spLocks noRot="1" noChangeAspect="1" noMove="1" noResize="1" noEditPoints="1" noAdjustHandles="1" noChangeArrowheads="1" noChangeShapeType="1" noTextEdit="1"/>
          </p:cNvSpPr>
          <p:nvPr>
            <p:custDataLst>
              <p:tags r:id="rId14"/>
            </p:custDataLst>
          </p:nvPr>
        </p:nvSpPr>
        <p:spPr>
          <a:xfrm>
            <a:off x="4499992" y="5877272"/>
            <a:ext cx="4116255" cy="369332"/>
          </a:xfrm>
          <a:prstGeom prst="rect">
            <a:avLst/>
          </a:prstGeom>
          <a:blipFill rotWithShape="1">
            <a:blip r:embed="rId73"/>
            <a:stretch>
              <a:fillRect l="-1185" t="-8197" b="-24590"/>
            </a:stretch>
          </a:blipFill>
        </p:spPr>
        <p:txBody>
          <a:bodyPr/>
          <a:lstStyle/>
          <a:p>
            <a:r>
              <a:rPr lang="en-CA">
                <a:noFill/>
              </a:rPr>
              <a:t> </a:t>
            </a:r>
          </a:p>
        </p:txBody>
      </p:sp>
      <p:sp>
        <p:nvSpPr>
          <p:cNvPr id="3" name="Slide Number Placeholder 2"/>
          <p:cNvSpPr>
            <a:spLocks noGrp="1"/>
          </p:cNvSpPr>
          <p:nvPr>
            <p:ph type="sldNum" sz="quarter" idx="12"/>
            <p:custDataLst>
              <p:tags r:id="rId15"/>
            </p:custDataLst>
          </p:nvPr>
        </p:nvSpPr>
        <p:spPr/>
        <p:txBody>
          <a:bodyPr/>
          <a:lstStyle/>
          <a:p>
            <a:pPr>
              <a:defRPr/>
            </a:pPr>
            <a:fld id="{31ED9493-8E39-4663-BE2A-2C75F675A194}" type="slidenum">
              <a:rPr lang="en-US" smtClean="0"/>
              <a:pPr>
                <a:defRPr/>
              </a:pPr>
              <a:t>10</a:t>
            </a:fld>
            <a:endParaRPr lang="en-US"/>
          </a:p>
        </p:txBody>
      </p:sp>
    </p:spTree>
    <p:extLst>
      <p:ext uri="{BB962C8B-B14F-4D97-AF65-F5344CB8AC3E}">
        <p14:creationId xmlns:p14="http://schemas.microsoft.com/office/powerpoint/2010/main" val="1396315490"/>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custDataLst>
              <p:tags r:id="rId1"/>
            </p:custDataLst>
          </p:nvPr>
        </p:nvSpPr>
        <p:spPr>
          <a:xfrm>
            <a:off x="685800" y="0"/>
            <a:ext cx="7772400" cy="1143000"/>
          </a:xfrm>
        </p:spPr>
        <p:txBody>
          <a:bodyPr/>
          <a:lstStyle/>
          <a:p>
            <a:r>
              <a:rPr lang="en-US" smtClean="0"/>
              <a:t>B+-Tree Properties</a:t>
            </a:r>
            <a:endParaRPr lang="en-US" baseline="30000" smtClean="0">
              <a:sym typeface="Symbol" pitchFamily="18" charset="2"/>
            </a:endParaRPr>
          </a:p>
        </p:txBody>
      </p:sp>
      <p:sp>
        <p:nvSpPr>
          <p:cNvPr id="8195" name="Rectangle 28"/>
          <p:cNvSpPr>
            <a:spLocks noChangeArrowheads="1"/>
          </p:cNvSpPr>
          <p:nvPr>
            <p:custDataLst>
              <p:tags r:id="rId2"/>
            </p:custDataLst>
          </p:nvPr>
        </p:nvSpPr>
        <p:spPr bwMode="auto">
          <a:xfrm>
            <a:off x="609600" y="1066800"/>
            <a:ext cx="8891588"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FontTx/>
              <a:buChar char="•"/>
            </a:pPr>
            <a:r>
              <a:rPr lang="en-US" sz="2800" dirty="0"/>
              <a:t>Properties</a:t>
            </a:r>
          </a:p>
          <a:p>
            <a:pPr marL="742950" lvl="1" indent="-285750">
              <a:spcBef>
                <a:spcPct val="20000"/>
              </a:spcBef>
              <a:buFontTx/>
              <a:buChar char="–"/>
            </a:pPr>
            <a:r>
              <a:rPr lang="en-US" dirty="0"/>
              <a:t>maximum branching factor of </a:t>
            </a:r>
            <a:r>
              <a:rPr lang="en-US" b="1" i="1" dirty="0">
                <a:latin typeface="Courier New" pitchFamily="49" charset="0"/>
              </a:rPr>
              <a:t>M</a:t>
            </a:r>
            <a:endParaRPr lang="en-US" dirty="0"/>
          </a:p>
          <a:p>
            <a:pPr marL="742950" lvl="1" indent="-285750">
              <a:spcBef>
                <a:spcPct val="20000"/>
              </a:spcBef>
              <a:buFontTx/>
              <a:buChar char="–"/>
            </a:pPr>
            <a:r>
              <a:rPr lang="en-US" dirty="0"/>
              <a:t>the root has between 2 and </a:t>
            </a:r>
            <a:r>
              <a:rPr lang="en-US" b="1" i="1" dirty="0">
                <a:latin typeface="Courier New" pitchFamily="49" charset="0"/>
              </a:rPr>
              <a:t>M</a:t>
            </a:r>
            <a:r>
              <a:rPr lang="en-US" dirty="0"/>
              <a:t> children </a:t>
            </a:r>
            <a:r>
              <a:rPr lang="en-US" i="1" dirty="0"/>
              <a:t>or</a:t>
            </a:r>
            <a:r>
              <a:rPr lang="en-US" dirty="0"/>
              <a:t> at most </a:t>
            </a:r>
            <a:r>
              <a:rPr lang="en-US" b="1" i="1" dirty="0">
                <a:latin typeface="Courier New" pitchFamily="49" charset="0"/>
              </a:rPr>
              <a:t>L</a:t>
            </a:r>
            <a:r>
              <a:rPr lang="en-US" dirty="0"/>
              <a:t> keys/values</a:t>
            </a:r>
          </a:p>
          <a:p>
            <a:pPr marL="742950" lvl="1" indent="-285750">
              <a:spcBef>
                <a:spcPct val="20000"/>
              </a:spcBef>
              <a:buFontTx/>
              <a:buChar char="–"/>
            </a:pPr>
            <a:r>
              <a:rPr lang="en-US" dirty="0"/>
              <a:t>other internal nodes have between </a:t>
            </a:r>
            <a:r>
              <a:rPr lang="en-US" dirty="0">
                <a:sym typeface="Symbol" pitchFamily="18" charset="2"/>
              </a:rPr>
              <a:t></a:t>
            </a:r>
            <a:r>
              <a:rPr lang="en-US" i="1" dirty="0"/>
              <a:t>M/2</a:t>
            </a:r>
            <a:r>
              <a:rPr lang="en-US" dirty="0">
                <a:sym typeface="Symbol" pitchFamily="18" charset="2"/>
              </a:rPr>
              <a:t></a:t>
            </a:r>
            <a:r>
              <a:rPr lang="en-US" dirty="0"/>
              <a:t> and </a:t>
            </a:r>
            <a:r>
              <a:rPr lang="en-US" i="1" dirty="0"/>
              <a:t>M</a:t>
            </a:r>
            <a:r>
              <a:rPr lang="en-US" dirty="0"/>
              <a:t> children</a:t>
            </a:r>
          </a:p>
          <a:p>
            <a:pPr marL="742950" lvl="1" indent="-285750">
              <a:spcBef>
                <a:spcPct val="20000"/>
              </a:spcBef>
              <a:buFontTx/>
              <a:buChar char="–"/>
            </a:pPr>
            <a:r>
              <a:rPr lang="en-US" dirty="0"/>
              <a:t>internal nodes contain only search keys (no data)</a:t>
            </a:r>
          </a:p>
          <a:p>
            <a:pPr marL="742950" lvl="1" indent="-285750">
              <a:spcBef>
                <a:spcPct val="20000"/>
              </a:spcBef>
              <a:buFontTx/>
              <a:buChar char="–"/>
            </a:pPr>
            <a:r>
              <a:rPr lang="en-US" dirty="0"/>
              <a:t>smallest datum between search keys </a:t>
            </a:r>
            <a:r>
              <a:rPr lang="en-US" i="1" dirty="0"/>
              <a:t>x</a:t>
            </a:r>
            <a:r>
              <a:rPr lang="en-US" dirty="0"/>
              <a:t> and </a:t>
            </a:r>
            <a:r>
              <a:rPr lang="en-US" i="1" dirty="0"/>
              <a:t>y</a:t>
            </a:r>
            <a:r>
              <a:rPr lang="en-US" dirty="0"/>
              <a:t> equals </a:t>
            </a:r>
            <a:r>
              <a:rPr lang="en-US" i="1" dirty="0"/>
              <a:t>x</a:t>
            </a:r>
            <a:endParaRPr lang="en-US" dirty="0"/>
          </a:p>
          <a:p>
            <a:pPr marL="742950" lvl="1" indent="-285750">
              <a:spcBef>
                <a:spcPct val="20000"/>
              </a:spcBef>
              <a:buFontTx/>
              <a:buChar char="–"/>
            </a:pPr>
            <a:r>
              <a:rPr lang="en-US" dirty="0"/>
              <a:t>each (non-root) leaf contains between </a:t>
            </a:r>
            <a:r>
              <a:rPr lang="en-US" dirty="0">
                <a:sym typeface="Symbol" pitchFamily="18" charset="2"/>
              </a:rPr>
              <a:t></a:t>
            </a:r>
            <a:r>
              <a:rPr lang="en-US" i="1" dirty="0"/>
              <a:t>L/2</a:t>
            </a:r>
            <a:r>
              <a:rPr lang="en-US" dirty="0">
                <a:sym typeface="Symbol" pitchFamily="18" charset="2"/>
              </a:rPr>
              <a:t> and</a:t>
            </a:r>
            <a:r>
              <a:rPr lang="en-US" dirty="0"/>
              <a:t> </a:t>
            </a:r>
            <a:r>
              <a:rPr lang="en-US" i="1" dirty="0"/>
              <a:t>L</a:t>
            </a:r>
            <a:r>
              <a:rPr lang="en-US" dirty="0"/>
              <a:t> keys/values</a:t>
            </a:r>
          </a:p>
          <a:p>
            <a:pPr marL="742950" lvl="1" indent="-285750">
              <a:spcBef>
                <a:spcPct val="20000"/>
              </a:spcBef>
              <a:buFontTx/>
              <a:buChar char="–"/>
            </a:pPr>
            <a:r>
              <a:rPr lang="en-US" dirty="0"/>
              <a:t>all leaves are at the same depth</a:t>
            </a:r>
          </a:p>
          <a:p>
            <a:pPr marL="342900" indent="-342900">
              <a:spcBef>
                <a:spcPct val="20000"/>
              </a:spcBef>
              <a:buFontTx/>
              <a:buChar char="•"/>
            </a:pPr>
            <a:r>
              <a:rPr lang="en-US" sz="2800" dirty="0"/>
              <a:t>Result</a:t>
            </a:r>
          </a:p>
          <a:p>
            <a:pPr marL="742950" lvl="1" indent="-285750">
              <a:spcBef>
                <a:spcPct val="20000"/>
              </a:spcBef>
              <a:buFontTx/>
              <a:buChar char="–"/>
            </a:pPr>
            <a:r>
              <a:rPr lang="en-US" dirty="0"/>
              <a:t>tree is </a:t>
            </a:r>
            <a:r>
              <a:rPr lang="en-US" b="1" dirty="0">
                <a:latin typeface="Courier New" pitchFamily="49" charset="0"/>
                <a:sym typeface="Symbol" pitchFamily="18" charset="2"/>
              </a:rPr>
              <a:t>(</a:t>
            </a:r>
            <a:r>
              <a:rPr lang="en-US" b="1" dirty="0" err="1">
                <a:latin typeface="Courier New" pitchFamily="49" charset="0"/>
                <a:sym typeface="Symbol" pitchFamily="18" charset="2"/>
              </a:rPr>
              <a:t>log</a:t>
            </a:r>
            <a:r>
              <a:rPr lang="en-US" b="1" i="1" baseline="-25000" dirty="0" err="1">
                <a:latin typeface="Courier New" pitchFamily="49" charset="0"/>
                <a:sym typeface="Symbol" pitchFamily="18" charset="2"/>
              </a:rPr>
              <a:t>M</a:t>
            </a:r>
            <a:r>
              <a:rPr lang="en-US" b="1" dirty="0">
                <a:latin typeface="Courier New" pitchFamily="49" charset="0"/>
                <a:sym typeface="Symbol" pitchFamily="18" charset="2"/>
              </a:rPr>
              <a:t> n)</a:t>
            </a:r>
            <a:r>
              <a:rPr lang="en-US" dirty="0">
                <a:sym typeface="Symbol" pitchFamily="18" charset="2"/>
              </a:rPr>
              <a:t> deep </a:t>
            </a:r>
            <a:r>
              <a:rPr lang="en-US" sz="2000" dirty="0">
                <a:sym typeface="Symbol" pitchFamily="18" charset="2"/>
              </a:rPr>
              <a:t>(between </a:t>
            </a:r>
            <a:r>
              <a:rPr lang="en-US" sz="2000" b="1" dirty="0" err="1">
                <a:latin typeface="Courier New" pitchFamily="49" charset="0"/>
                <a:cs typeface="Courier New" pitchFamily="49" charset="0"/>
                <a:sym typeface="Symbol" pitchFamily="18" charset="2"/>
              </a:rPr>
              <a:t>log</a:t>
            </a:r>
            <a:r>
              <a:rPr lang="en-US" sz="2000" b="1" baseline="-25000" dirty="0" err="1">
                <a:latin typeface="Courier New" pitchFamily="49" charset="0"/>
                <a:cs typeface="Courier New" pitchFamily="49" charset="0"/>
                <a:sym typeface="Symbol" pitchFamily="18" charset="2"/>
              </a:rPr>
              <a:t>M</a:t>
            </a:r>
            <a:r>
              <a:rPr lang="en-US" sz="2000" b="1" baseline="-25000" dirty="0">
                <a:latin typeface="Courier New" pitchFamily="49" charset="0"/>
                <a:cs typeface="Courier New" pitchFamily="49" charset="0"/>
                <a:sym typeface="Symbol" pitchFamily="18" charset="2"/>
              </a:rPr>
              <a:t>/2 </a:t>
            </a:r>
            <a:r>
              <a:rPr lang="en-US" sz="2000" b="1" dirty="0">
                <a:latin typeface="Courier New" pitchFamily="49" charset="0"/>
                <a:cs typeface="Courier New" pitchFamily="49" charset="0"/>
                <a:sym typeface="Symbol" pitchFamily="18" charset="2"/>
              </a:rPr>
              <a:t>n</a:t>
            </a:r>
            <a:r>
              <a:rPr lang="en-US" sz="2000" dirty="0">
                <a:sym typeface="Symbol" pitchFamily="18" charset="2"/>
              </a:rPr>
              <a:t> and </a:t>
            </a:r>
            <a:r>
              <a:rPr lang="en-US" sz="2000" b="1" dirty="0" err="1">
                <a:latin typeface="Courier New" pitchFamily="49" charset="0"/>
                <a:cs typeface="Courier New" pitchFamily="49" charset="0"/>
                <a:sym typeface="Symbol" pitchFamily="18" charset="2"/>
              </a:rPr>
              <a:t>log</a:t>
            </a:r>
            <a:r>
              <a:rPr lang="en-US" sz="2000" b="1" baseline="-25000" dirty="0" err="1">
                <a:latin typeface="Courier New" pitchFamily="49" charset="0"/>
                <a:cs typeface="Courier New" pitchFamily="49" charset="0"/>
                <a:sym typeface="Symbol" pitchFamily="18" charset="2"/>
              </a:rPr>
              <a:t>M</a:t>
            </a:r>
            <a:r>
              <a:rPr lang="en-US" sz="2000" b="1" baseline="-25000" dirty="0">
                <a:latin typeface="Courier New" pitchFamily="49" charset="0"/>
                <a:cs typeface="Courier New" pitchFamily="49" charset="0"/>
                <a:sym typeface="Symbol" pitchFamily="18" charset="2"/>
              </a:rPr>
              <a:t> </a:t>
            </a:r>
            <a:r>
              <a:rPr lang="en-US" sz="2000" b="1" dirty="0">
                <a:latin typeface="Courier New" pitchFamily="49" charset="0"/>
                <a:cs typeface="Courier New" pitchFamily="49" charset="0"/>
                <a:sym typeface="Symbol" pitchFamily="18" charset="2"/>
              </a:rPr>
              <a:t>n</a:t>
            </a:r>
            <a:r>
              <a:rPr lang="en-US" sz="2000" dirty="0">
                <a:sym typeface="Symbol" pitchFamily="18" charset="2"/>
              </a:rPr>
              <a:t>)</a:t>
            </a:r>
            <a:endParaRPr lang="en-US" dirty="0"/>
          </a:p>
          <a:p>
            <a:pPr marL="742950" lvl="1" indent="-285750">
              <a:spcBef>
                <a:spcPct val="20000"/>
              </a:spcBef>
              <a:buFontTx/>
              <a:buChar char="–"/>
            </a:pPr>
            <a:r>
              <a:rPr lang="en-US" dirty="0"/>
              <a:t>all operations run in </a:t>
            </a:r>
            <a:r>
              <a:rPr lang="en-US" b="1" dirty="0">
                <a:latin typeface="Courier New" pitchFamily="49" charset="0"/>
                <a:sym typeface="Symbol" pitchFamily="18" charset="2"/>
              </a:rPr>
              <a:t>(</a:t>
            </a:r>
            <a:r>
              <a:rPr lang="en-US" b="1" dirty="0" err="1">
                <a:latin typeface="Courier New" pitchFamily="49" charset="0"/>
                <a:sym typeface="Symbol" pitchFamily="18" charset="2"/>
              </a:rPr>
              <a:t>log</a:t>
            </a:r>
            <a:r>
              <a:rPr lang="en-US" b="1" i="1" baseline="-25000" dirty="0" err="1">
                <a:latin typeface="Courier New" pitchFamily="49" charset="0"/>
                <a:sym typeface="Symbol" pitchFamily="18" charset="2"/>
              </a:rPr>
              <a:t>M</a:t>
            </a:r>
            <a:r>
              <a:rPr lang="en-US" b="1" dirty="0">
                <a:latin typeface="Courier New" pitchFamily="49" charset="0"/>
                <a:sym typeface="Symbol" pitchFamily="18" charset="2"/>
              </a:rPr>
              <a:t> n)</a:t>
            </a:r>
            <a:r>
              <a:rPr lang="en-US" dirty="0">
                <a:sym typeface="Symbol" pitchFamily="18" charset="2"/>
              </a:rPr>
              <a:t> time</a:t>
            </a:r>
          </a:p>
          <a:p>
            <a:pPr marL="742950" lvl="1" indent="-285750">
              <a:spcBef>
                <a:spcPct val="20000"/>
              </a:spcBef>
              <a:buFontTx/>
              <a:buChar char="–"/>
            </a:pPr>
            <a:r>
              <a:rPr lang="en-US" dirty="0">
                <a:sym typeface="Symbol" pitchFamily="18" charset="2"/>
              </a:rPr>
              <a:t>operations get about </a:t>
            </a:r>
            <a:r>
              <a:rPr lang="en-US" b="1" i="1" dirty="0">
                <a:latin typeface="Courier New" pitchFamily="49" charset="0"/>
                <a:sym typeface="Symbol" pitchFamily="18" charset="2"/>
              </a:rPr>
              <a:t>M</a:t>
            </a:r>
            <a:r>
              <a:rPr lang="en-US" b="1" dirty="0">
                <a:latin typeface="Courier New" pitchFamily="49" charset="0"/>
                <a:sym typeface="Symbol" pitchFamily="18" charset="2"/>
              </a:rPr>
              <a:t>/2</a:t>
            </a:r>
            <a:r>
              <a:rPr lang="en-US" dirty="0">
                <a:sym typeface="Symbol" pitchFamily="18" charset="2"/>
              </a:rPr>
              <a:t> to </a:t>
            </a:r>
            <a:r>
              <a:rPr lang="en-US" b="1" dirty="0">
                <a:latin typeface="Courier New" pitchFamily="49" charset="0"/>
                <a:sym typeface="Symbol" pitchFamily="18" charset="2"/>
              </a:rPr>
              <a:t>M</a:t>
            </a:r>
            <a:r>
              <a:rPr lang="en-US" dirty="0">
                <a:sym typeface="Symbol" pitchFamily="18" charset="2"/>
              </a:rPr>
              <a:t> or </a:t>
            </a:r>
            <a:r>
              <a:rPr lang="en-US" b="1" i="1" dirty="0">
                <a:latin typeface="Courier New" pitchFamily="49" charset="0"/>
                <a:sym typeface="Symbol" pitchFamily="18" charset="2"/>
              </a:rPr>
              <a:t>L</a:t>
            </a:r>
            <a:r>
              <a:rPr lang="en-US" b="1" dirty="0">
                <a:latin typeface="Courier New" pitchFamily="49" charset="0"/>
                <a:sym typeface="Symbol" pitchFamily="18" charset="2"/>
              </a:rPr>
              <a:t>/2</a:t>
            </a:r>
            <a:r>
              <a:rPr lang="en-US" dirty="0">
                <a:sym typeface="Symbol" pitchFamily="18" charset="2"/>
              </a:rPr>
              <a:t> to </a:t>
            </a:r>
            <a:r>
              <a:rPr lang="en-US" b="1" dirty="0">
                <a:latin typeface="Courier New" pitchFamily="49" charset="0"/>
                <a:sym typeface="Symbol" pitchFamily="18" charset="2"/>
              </a:rPr>
              <a:t>L</a:t>
            </a:r>
            <a:r>
              <a:rPr lang="en-US" dirty="0">
                <a:sym typeface="Symbol" pitchFamily="18" charset="2"/>
              </a:rPr>
              <a:t> items at a time</a:t>
            </a:r>
          </a:p>
        </p:txBody>
      </p:sp>
      <p:sp>
        <p:nvSpPr>
          <p:cNvPr id="2" name="Slide Number Placeholder 1"/>
          <p:cNvSpPr>
            <a:spLocks noGrp="1"/>
          </p:cNvSpPr>
          <p:nvPr>
            <p:ph type="sldNum" sz="quarter" idx="12"/>
            <p:custDataLst>
              <p:tags r:id="rId3"/>
            </p:custDataLst>
          </p:nvPr>
        </p:nvSpPr>
        <p:spPr/>
        <p:txBody>
          <a:bodyPr/>
          <a:lstStyle/>
          <a:p>
            <a:pPr>
              <a:defRPr/>
            </a:pPr>
            <a:fld id="{31ED9493-8E39-4663-BE2A-2C75F675A194}" type="slidenum">
              <a:rPr lang="en-US" smtClean="0"/>
              <a:pPr>
                <a:defRPr/>
              </a:pPr>
              <a:t>11</a:t>
            </a:fld>
            <a:endParaRPr lang="en-US"/>
          </a:p>
        </p:txBody>
      </p:sp>
    </p:spTree>
    <p:extLst>
      <p:ext uri="{BB962C8B-B14F-4D97-AF65-F5344CB8AC3E}">
        <p14:creationId xmlns:p14="http://schemas.microsoft.com/office/powerpoint/2010/main" val="3641314857"/>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custDataLst>
              <p:tags r:id="rId1"/>
            </p:custDataLst>
          </p:nvPr>
        </p:nvSpPr>
        <p:spPr/>
        <p:txBody>
          <a:bodyPr/>
          <a:lstStyle/>
          <a:p>
            <a:r>
              <a:rPr lang="en-US" smtClean="0"/>
              <a:t>Insertion in Boring Text</a:t>
            </a:r>
          </a:p>
        </p:txBody>
      </p:sp>
      <p:sp>
        <p:nvSpPr>
          <p:cNvPr id="19459" name="Rectangle 3"/>
          <p:cNvSpPr>
            <a:spLocks noGrp="1" noChangeArrowheads="1"/>
          </p:cNvSpPr>
          <p:nvPr>
            <p:ph type="body" sz="half" idx="1"/>
            <p:custDataLst>
              <p:tags r:id="rId2"/>
            </p:custDataLst>
          </p:nvPr>
        </p:nvSpPr>
        <p:spPr>
          <a:xfrm>
            <a:off x="228600" y="1981200"/>
            <a:ext cx="4419600" cy="4114800"/>
          </a:xfrm>
        </p:spPr>
        <p:txBody>
          <a:bodyPr/>
          <a:lstStyle/>
          <a:p>
            <a:r>
              <a:rPr lang="en-US" sz="2400" smtClean="0"/>
              <a:t>Insert the key in its leaf</a:t>
            </a:r>
          </a:p>
          <a:p>
            <a:r>
              <a:rPr lang="en-US" sz="2400" smtClean="0"/>
              <a:t>If the leaf ends up with L+1 items, </a:t>
            </a:r>
            <a:r>
              <a:rPr lang="en-US" sz="2400" b="1" smtClean="0"/>
              <a:t>overflow</a:t>
            </a:r>
            <a:r>
              <a:rPr lang="en-US" sz="2400" smtClean="0"/>
              <a:t>!</a:t>
            </a:r>
          </a:p>
          <a:p>
            <a:pPr lvl="1"/>
            <a:r>
              <a:rPr lang="en-US" sz="2000" smtClean="0"/>
              <a:t>Split the leaf into two nodes:</a:t>
            </a:r>
          </a:p>
          <a:p>
            <a:pPr lvl="2"/>
            <a:r>
              <a:rPr lang="en-US" sz="1800" smtClean="0"/>
              <a:t>original with </a:t>
            </a:r>
            <a:r>
              <a:rPr lang="en-US" sz="1800" b="1" smtClean="0">
                <a:latin typeface="Courier New" pitchFamily="49" charset="0"/>
                <a:sym typeface="Symbol" pitchFamily="18" charset="2"/>
              </a:rPr>
              <a:t></a:t>
            </a:r>
            <a:r>
              <a:rPr lang="en-US" sz="1800" b="1" smtClean="0">
                <a:latin typeface="Courier New" pitchFamily="49" charset="0"/>
              </a:rPr>
              <a:t>(</a:t>
            </a:r>
            <a:r>
              <a:rPr lang="en-US" sz="1800" b="1" i="1" smtClean="0">
                <a:latin typeface="Courier New" pitchFamily="49" charset="0"/>
              </a:rPr>
              <a:t>L</a:t>
            </a:r>
            <a:r>
              <a:rPr lang="en-US" sz="1800" b="1" smtClean="0">
                <a:latin typeface="Courier New" pitchFamily="49" charset="0"/>
              </a:rPr>
              <a:t>+1)/2</a:t>
            </a:r>
            <a:r>
              <a:rPr lang="en-US" sz="1800" b="1" smtClean="0">
                <a:latin typeface="Courier New" pitchFamily="49" charset="0"/>
                <a:sym typeface="Symbol" pitchFamily="18" charset="2"/>
              </a:rPr>
              <a:t></a:t>
            </a:r>
            <a:r>
              <a:rPr lang="en-US" sz="1800" smtClean="0"/>
              <a:t> items</a:t>
            </a:r>
          </a:p>
          <a:p>
            <a:pPr lvl="2"/>
            <a:r>
              <a:rPr lang="en-US" sz="1800" smtClean="0"/>
              <a:t>new one with </a:t>
            </a:r>
            <a:r>
              <a:rPr lang="en-US" sz="1800" b="1" smtClean="0">
                <a:latin typeface="Courier New" pitchFamily="49" charset="0"/>
                <a:sym typeface="Symbol" pitchFamily="18" charset="2"/>
              </a:rPr>
              <a:t></a:t>
            </a:r>
            <a:r>
              <a:rPr lang="en-US" sz="1800" b="1" smtClean="0">
                <a:latin typeface="Courier New" pitchFamily="49" charset="0"/>
              </a:rPr>
              <a:t>(</a:t>
            </a:r>
            <a:r>
              <a:rPr lang="en-US" sz="1800" b="1" i="1" smtClean="0">
                <a:latin typeface="Courier New" pitchFamily="49" charset="0"/>
              </a:rPr>
              <a:t>L</a:t>
            </a:r>
            <a:r>
              <a:rPr lang="en-US" sz="1800" b="1" smtClean="0">
                <a:latin typeface="Courier New" pitchFamily="49" charset="0"/>
              </a:rPr>
              <a:t>+1)/2</a:t>
            </a:r>
            <a:r>
              <a:rPr lang="en-US" sz="1800" b="1" smtClean="0">
                <a:latin typeface="Courier New" pitchFamily="49" charset="0"/>
                <a:sym typeface="Symbol" pitchFamily="18" charset="2"/>
              </a:rPr>
              <a:t></a:t>
            </a:r>
            <a:r>
              <a:rPr lang="en-US" sz="1800" smtClean="0"/>
              <a:t> items</a:t>
            </a:r>
          </a:p>
          <a:p>
            <a:pPr lvl="1"/>
            <a:r>
              <a:rPr lang="en-US" sz="2000" smtClean="0"/>
              <a:t>Add the new child to the parent</a:t>
            </a:r>
          </a:p>
          <a:p>
            <a:pPr lvl="1"/>
            <a:r>
              <a:rPr lang="en-US" sz="2000" smtClean="0"/>
              <a:t>If the parent ends up with </a:t>
            </a:r>
            <a:r>
              <a:rPr lang="en-US" sz="2000" b="1" i="1" smtClean="0">
                <a:latin typeface="Courier New" pitchFamily="49" charset="0"/>
              </a:rPr>
              <a:t>M</a:t>
            </a:r>
            <a:r>
              <a:rPr lang="en-US" sz="2000" b="1" smtClean="0">
                <a:latin typeface="Courier New" pitchFamily="49" charset="0"/>
              </a:rPr>
              <a:t>+1</a:t>
            </a:r>
            <a:r>
              <a:rPr lang="en-US" sz="2000" smtClean="0"/>
              <a:t> items, </a:t>
            </a:r>
            <a:r>
              <a:rPr lang="en-US" sz="2000" b="1" smtClean="0"/>
              <a:t>overflow</a:t>
            </a:r>
            <a:r>
              <a:rPr lang="en-US" sz="2000" smtClean="0"/>
              <a:t>!</a:t>
            </a:r>
          </a:p>
        </p:txBody>
      </p:sp>
      <p:sp>
        <p:nvSpPr>
          <p:cNvPr id="19460" name="Rectangle 4"/>
          <p:cNvSpPr>
            <a:spLocks noGrp="1" noChangeArrowheads="1"/>
          </p:cNvSpPr>
          <p:nvPr>
            <p:ph type="body" sz="half" idx="2"/>
            <p:custDataLst>
              <p:tags r:id="rId3"/>
            </p:custDataLst>
          </p:nvPr>
        </p:nvSpPr>
        <p:spPr>
          <a:xfrm>
            <a:off x="4648200" y="1981200"/>
            <a:ext cx="4343400" cy="4114800"/>
          </a:xfrm>
        </p:spPr>
        <p:txBody>
          <a:bodyPr/>
          <a:lstStyle/>
          <a:p>
            <a:r>
              <a:rPr lang="en-US" sz="2400" smtClean="0"/>
              <a:t>If an internal node ends up with M+1 items, </a:t>
            </a:r>
            <a:r>
              <a:rPr lang="en-US" sz="2400" b="1" smtClean="0"/>
              <a:t>overflow</a:t>
            </a:r>
            <a:r>
              <a:rPr lang="en-US" sz="2400" smtClean="0"/>
              <a:t>!</a:t>
            </a:r>
          </a:p>
          <a:p>
            <a:pPr lvl="1"/>
            <a:r>
              <a:rPr lang="en-US" sz="2000" smtClean="0"/>
              <a:t>Split the node into two nodes:</a:t>
            </a:r>
          </a:p>
          <a:p>
            <a:pPr lvl="2"/>
            <a:r>
              <a:rPr lang="en-US" sz="1800" smtClean="0"/>
              <a:t>original with </a:t>
            </a:r>
            <a:r>
              <a:rPr lang="en-US" sz="1800" b="1" smtClean="0">
                <a:latin typeface="Courier New" pitchFamily="49" charset="0"/>
                <a:sym typeface="Symbol" pitchFamily="18" charset="2"/>
              </a:rPr>
              <a:t></a:t>
            </a:r>
            <a:r>
              <a:rPr lang="en-US" sz="1800" b="1" smtClean="0">
                <a:latin typeface="Courier New" pitchFamily="49" charset="0"/>
              </a:rPr>
              <a:t>(</a:t>
            </a:r>
            <a:r>
              <a:rPr lang="en-US" sz="1800" b="1" i="1" smtClean="0">
                <a:latin typeface="Courier New" pitchFamily="49" charset="0"/>
              </a:rPr>
              <a:t>M</a:t>
            </a:r>
            <a:r>
              <a:rPr lang="en-US" sz="1800" b="1" smtClean="0">
                <a:latin typeface="Courier New" pitchFamily="49" charset="0"/>
              </a:rPr>
              <a:t>+1)/2</a:t>
            </a:r>
            <a:r>
              <a:rPr lang="en-US" sz="1800" b="1" smtClean="0">
                <a:latin typeface="Courier New" pitchFamily="49" charset="0"/>
                <a:sym typeface="Symbol" pitchFamily="18" charset="2"/>
              </a:rPr>
              <a:t></a:t>
            </a:r>
            <a:r>
              <a:rPr lang="en-US" sz="1800" smtClean="0"/>
              <a:t> items</a:t>
            </a:r>
          </a:p>
          <a:p>
            <a:pPr lvl="2"/>
            <a:r>
              <a:rPr lang="en-US" sz="1800" smtClean="0"/>
              <a:t>new one with </a:t>
            </a:r>
            <a:r>
              <a:rPr lang="en-US" sz="1800" b="1" smtClean="0">
                <a:latin typeface="Courier New" pitchFamily="49" charset="0"/>
                <a:sym typeface="Symbol" pitchFamily="18" charset="2"/>
              </a:rPr>
              <a:t></a:t>
            </a:r>
            <a:r>
              <a:rPr lang="en-US" sz="1800" b="1" smtClean="0">
                <a:latin typeface="Courier New" pitchFamily="49" charset="0"/>
              </a:rPr>
              <a:t>(</a:t>
            </a:r>
            <a:r>
              <a:rPr lang="en-US" sz="1800" b="1" i="1" smtClean="0">
                <a:latin typeface="Courier New" pitchFamily="49" charset="0"/>
              </a:rPr>
              <a:t>M</a:t>
            </a:r>
            <a:r>
              <a:rPr lang="en-US" sz="1800" b="1" smtClean="0">
                <a:latin typeface="Courier New" pitchFamily="49" charset="0"/>
              </a:rPr>
              <a:t>+1)/2</a:t>
            </a:r>
            <a:r>
              <a:rPr lang="en-US" sz="1800" b="1" smtClean="0">
                <a:latin typeface="Courier New" pitchFamily="49" charset="0"/>
                <a:sym typeface="Symbol" pitchFamily="18" charset="2"/>
              </a:rPr>
              <a:t></a:t>
            </a:r>
            <a:r>
              <a:rPr lang="en-US" sz="1800" smtClean="0"/>
              <a:t> items</a:t>
            </a:r>
          </a:p>
          <a:p>
            <a:pPr lvl="1"/>
            <a:r>
              <a:rPr lang="en-US" sz="2000" smtClean="0"/>
              <a:t>Add the new child to the parent</a:t>
            </a:r>
          </a:p>
          <a:p>
            <a:pPr lvl="1"/>
            <a:r>
              <a:rPr lang="en-US" sz="2000" smtClean="0"/>
              <a:t>If the parent ends up with </a:t>
            </a:r>
            <a:r>
              <a:rPr lang="en-US" sz="2000" b="1" i="1" smtClean="0">
                <a:latin typeface="Courier New" pitchFamily="49" charset="0"/>
              </a:rPr>
              <a:t>M</a:t>
            </a:r>
            <a:r>
              <a:rPr lang="en-US" sz="2000" b="1" smtClean="0">
                <a:latin typeface="Courier New" pitchFamily="49" charset="0"/>
              </a:rPr>
              <a:t>+1</a:t>
            </a:r>
            <a:r>
              <a:rPr lang="en-US" sz="2000" smtClean="0"/>
              <a:t> items, </a:t>
            </a:r>
            <a:r>
              <a:rPr lang="en-US" sz="2000" b="1" smtClean="0"/>
              <a:t>overflow</a:t>
            </a:r>
            <a:r>
              <a:rPr lang="en-US" sz="2000" smtClean="0"/>
              <a:t>!</a:t>
            </a:r>
          </a:p>
          <a:p>
            <a:endParaRPr lang="en-US" sz="2400" smtClean="0"/>
          </a:p>
          <a:p>
            <a:r>
              <a:rPr lang="en-US" sz="2400" smtClean="0"/>
              <a:t>Split an overflowed root in two and hang the new nodes under a new root</a:t>
            </a:r>
          </a:p>
        </p:txBody>
      </p:sp>
      <p:sp>
        <p:nvSpPr>
          <p:cNvPr id="19461" name="Text Box 5"/>
          <p:cNvSpPr txBox="1">
            <a:spLocks noChangeArrowheads="1"/>
          </p:cNvSpPr>
          <p:nvPr>
            <p:custDataLst>
              <p:tags r:id="rId4"/>
            </p:custDataLst>
          </p:nvPr>
        </p:nvSpPr>
        <p:spPr bwMode="auto">
          <a:xfrm>
            <a:off x="609600" y="6213475"/>
            <a:ext cx="35480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solidFill>
                  <a:srgbClr val="FF0000"/>
                </a:solidFill>
              </a:rPr>
              <a:t>This makes the tree deeper!</a:t>
            </a:r>
          </a:p>
        </p:txBody>
      </p:sp>
      <p:cxnSp>
        <p:nvCxnSpPr>
          <p:cNvPr id="19462" name="AutoShape 6"/>
          <p:cNvCxnSpPr>
            <a:cxnSpLocks noChangeShapeType="1"/>
            <a:stCxn id="19461" idx="3"/>
            <a:endCxn id="19463" idx="1"/>
          </p:cNvCxnSpPr>
          <p:nvPr>
            <p:custDataLst>
              <p:tags r:id="rId5"/>
            </p:custDataLst>
          </p:nvPr>
        </p:nvCxnSpPr>
        <p:spPr bwMode="auto">
          <a:xfrm flipV="1">
            <a:off x="4157663" y="5905500"/>
            <a:ext cx="490537" cy="536575"/>
          </a:xfrm>
          <a:prstGeom prst="curvedConnector3">
            <a:avLst>
              <a:gd name="adj1" fmla="val 49838"/>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cxnSp>
      <p:sp>
        <p:nvSpPr>
          <p:cNvPr id="19463" name="Rectangle 7"/>
          <p:cNvSpPr>
            <a:spLocks noChangeArrowheads="1"/>
          </p:cNvSpPr>
          <p:nvPr>
            <p:custDataLst>
              <p:tags r:id="rId6"/>
            </p:custDataLst>
          </p:nvPr>
        </p:nvSpPr>
        <p:spPr bwMode="auto">
          <a:xfrm>
            <a:off x="4648200" y="5334000"/>
            <a:ext cx="4343400" cy="11430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CA"/>
          </a:p>
        </p:txBody>
      </p:sp>
      <p:sp>
        <p:nvSpPr>
          <p:cNvPr id="2" name="Slide Number Placeholder 1"/>
          <p:cNvSpPr>
            <a:spLocks noGrp="1"/>
          </p:cNvSpPr>
          <p:nvPr>
            <p:ph type="sldNum" sz="quarter" idx="12"/>
            <p:custDataLst>
              <p:tags r:id="rId7"/>
            </p:custDataLst>
          </p:nvPr>
        </p:nvSpPr>
        <p:spPr/>
        <p:txBody>
          <a:bodyPr/>
          <a:lstStyle/>
          <a:p>
            <a:pPr>
              <a:defRPr/>
            </a:pPr>
            <a:fld id="{E890C478-98B0-465F-962C-C6B1643856CA}" type="slidenum">
              <a:rPr lang="en-US" smtClean="0"/>
              <a:pPr>
                <a:defRPr/>
              </a:pPr>
              <a:t>12</a:t>
            </a:fld>
            <a:endParaRPr lang="en-US"/>
          </a:p>
        </p:txBody>
      </p:sp>
    </p:spTree>
    <p:extLst>
      <p:ext uri="{BB962C8B-B14F-4D97-AF65-F5344CB8AC3E}">
        <p14:creationId xmlns:p14="http://schemas.microsoft.com/office/powerpoint/2010/main" val="1899881806"/>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custDataLst>
              <p:tags r:id="rId1"/>
            </p:custDataLst>
          </p:nvPr>
        </p:nvSpPr>
        <p:spPr/>
        <p:txBody>
          <a:bodyPr/>
          <a:lstStyle/>
          <a:p>
            <a:r>
              <a:rPr lang="en-US" smtClean="0"/>
              <a:t>Deletion in </a:t>
            </a:r>
            <a:r>
              <a:rPr lang="en-US" i="1" smtClean="0"/>
              <a:t>Two</a:t>
            </a:r>
            <a:r>
              <a:rPr lang="en-US" b="1" smtClean="0"/>
              <a:t> </a:t>
            </a:r>
            <a:br>
              <a:rPr lang="en-US" b="1" smtClean="0"/>
            </a:br>
            <a:r>
              <a:rPr lang="en-US" smtClean="0"/>
              <a:t>Boring Slides of Text</a:t>
            </a:r>
          </a:p>
        </p:txBody>
      </p:sp>
      <p:sp>
        <p:nvSpPr>
          <p:cNvPr id="28675" name="Rectangle 3"/>
          <p:cNvSpPr>
            <a:spLocks noGrp="1" noChangeArrowheads="1"/>
          </p:cNvSpPr>
          <p:nvPr>
            <p:ph type="body" sz="half" idx="1"/>
            <p:custDataLst>
              <p:tags r:id="rId2"/>
            </p:custDataLst>
          </p:nvPr>
        </p:nvSpPr>
        <p:spPr>
          <a:xfrm>
            <a:off x="228600" y="1981200"/>
            <a:ext cx="4267200" cy="4114800"/>
          </a:xfrm>
        </p:spPr>
        <p:txBody>
          <a:bodyPr/>
          <a:lstStyle/>
          <a:p>
            <a:r>
              <a:rPr lang="en-US" sz="2400" smtClean="0"/>
              <a:t>Remove the key from its leaf</a:t>
            </a:r>
          </a:p>
          <a:p>
            <a:r>
              <a:rPr lang="en-US" sz="2400" smtClean="0"/>
              <a:t>If the leaf ends up with fewer than </a:t>
            </a:r>
            <a:r>
              <a:rPr lang="en-US" sz="2000" b="1" smtClean="0">
                <a:latin typeface="Courier New" pitchFamily="49" charset="0"/>
                <a:sym typeface="Symbol" pitchFamily="18" charset="2"/>
              </a:rPr>
              <a:t></a:t>
            </a:r>
            <a:r>
              <a:rPr lang="en-US" sz="2000" b="1" i="1" smtClean="0">
                <a:latin typeface="Courier New" pitchFamily="49" charset="0"/>
              </a:rPr>
              <a:t>L</a:t>
            </a:r>
            <a:r>
              <a:rPr lang="en-US" sz="2000" b="1" smtClean="0">
                <a:latin typeface="Courier New" pitchFamily="49" charset="0"/>
              </a:rPr>
              <a:t>/2</a:t>
            </a:r>
            <a:r>
              <a:rPr lang="en-US" sz="2000" b="1" smtClean="0">
                <a:latin typeface="Courier New" pitchFamily="49" charset="0"/>
                <a:sym typeface="Symbol" pitchFamily="18" charset="2"/>
              </a:rPr>
              <a:t></a:t>
            </a:r>
            <a:r>
              <a:rPr lang="en-US" sz="2400" smtClean="0"/>
              <a:t> items, </a:t>
            </a:r>
            <a:r>
              <a:rPr lang="en-US" sz="2400" b="1" smtClean="0"/>
              <a:t>underflow</a:t>
            </a:r>
            <a:r>
              <a:rPr lang="en-US" sz="2400" smtClean="0"/>
              <a:t>!</a:t>
            </a:r>
          </a:p>
          <a:p>
            <a:pPr lvl="1"/>
            <a:r>
              <a:rPr lang="en-US" sz="2000" smtClean="0"/>
              <a:t>Adopt data from a neighbor; update the parent</a:t>
            </a:r>
          </a:p>
          <a:p>
            <a:pPr lvl="1"/>
            <a:r>
              <a:rPr lang="en-US" sz="2000" smtClean="0"/>
              <a:t>If borrowing won’t work, delete node and divide keys between neighbors</a:t>
            </a:r>
          </a:p>
          <a:p>
            <a:pPr lvl="1"/>
            <a:r>
              <a:rPr lang="en-US" sz="2000" smtClean="0"/>
              <a:t>If the parent ends up with fewer than</a:t>
            </a:r>
            <a:r>
              <a:rPr lang="en-US" sz="2000" i="1" smtClean="0"/>
              <a:t> </a:t>
            </a:r>
            <a:r>
              <a:rPr lang="en-US" sz="1800" b="1" smtClean="0">
                <a:latin typeface="Courier New" pitchFamily="49" charset="0"/>
                <a:sym typeface="Symbol" pitchFamily="18" charset="2"/>
              </a:rPr>
              <a:t></a:t>
            </a:r>
            <a:r>
              <a:rPr lang="en-US" sz="1800" b="1" i="1" smtClean="0">
                <a:latin typeface="Courier New" pitchFamily="49" charset="0"/>
              </a:rPr>
              <a:t>M</a:t>
            </a:r>
            <a:r>
              <a:rPr lang="en-US" sz="1800" b="1" smtClean="0">
                <a:latin typeface="Courier New" pitchFamily="49" charset="0"/>
              </a:rPr>
              <a:t>/2</a:t>
            </a:r>
            <a:r>
              <a:rPr lang="en-US" sz="1800" b="1" smtClean="0">
                <a:latin typeface="Courier New" pitchFamily="49" charset="0"/>
                <a:sym typeface="Symbol" pitchFamily="18" charset="2"/>
              </a:rPr>
              <a:t></a:t>
            </a:r>
            <a:r>
              <a:rPr lang="en-US" sz="2000" smtClean="0"/>
              <a:t> items, </a:t>
            </a:r>
            <a:r>
              <a:rPr lang="en-US" sz="2000" b="1" smtClean="0"/>
              <a:t>underflow</a:t>
            </a:r>
            <a:r>
              <a:rPr lang="en-US" sz="2000" smtClean="0"/>
              <a:t>!</a:t>
            </a:r>
          </a:p>
        </p:txBody>
      </p:sp>
      <p:sp>
        <p:nvSpPr>
          <p:cNvPr id="194565" name="Text Box 5"/>
          <p:cNvSpPr txBox="1">
            <a:spLocks noChangeArrowheads="1"/>
          </p:cNvSpPr>
          <p:nvPr>
            <p:custDataLst>
              <p:tags r:id="rId3"/>
            </p:custDataLst>
          </p:nvPr>
        </p:nvSpPr>
        <p:spPr bwMode="auto">
          <a:xfrm>
            <a:off x="5291138" y="3689350"/>
            <a:ext cx="3776662" cy="1938338"/>
          </a:xfrm>
          <a:prstGeom prst="rect">
            <a:avLst/>
          </a:prstGeom>
          <a:noFill/>
          <a:ln w="9525">
            <a:noFill/>
            <a:miter lim="800000"/>
            <a:headEnd/>
            <a:tailEnd/>
          </a:ln>
          <a:effectLst/>
        </p:spPr>
        <p:txBody>
          <a:bodyPr>
            <a:spAutoFit/>
          </a:bodyPr>
          <a:lstStyle/>
          <a:p>
            <a:pPr>
              <a:defRPr/>
            </a:pPr>
            <a:r>
              <a:rPr lang="en-US" dirty="0">
                <a:solidFill>
                  <a:srgbClr val="FF0000"/>
                </a:solidFill>
              </a:rPr>
              <a:t>Will dumping keys always work if adoption does not?</a:t>
            </a:r>
          </a:p>
          <a:p>
            <a:pPr marL="457200" indent="-457200">
              <a:buFontTx/>
              <a:buAutoNum type="alphaLcPeriod"/>
              <a:defRPr/>
            </a:pPr>
            <a:r>
              <a:rPr lang="en-US" dirty="0">
                <a:solidFill>
                  <a:srgbClr val="FF0000"/>
                </a:solidFill>
              </a:rPr>
              <a:t>Yes</a:t>
            </a:r>
          </a:p>
          <a:p>
            <a:pPr marL="457200" indent="-457200">
              <a:buFontTx/>
              <a:buAutoNum type="alphaLcPeriod"/>
              <a:defRPr/>
            </a:pPr>
            <a:r>
              <a:rPr lang="en-US" dirty="0">
                <a:solidFill>
                  <a:srgbClr val="FF0000"/>
                </a:solidFill>
              </a:rPr>
              <a:t>It depends</a:t>
            </a:r>
          </a:p>
          <a:p>
            <a:pPr marL="457200" indent="-457200">
              <a:buFontTx/>
              <a:buAutoNum type="alphaLcPeriod"/>
              <a:defRPr/>
            </a:pPr>
            <a:r>
              <a:rPr lang="en-US" dirty="0">
                <a:solidFill>
                  <a:srgbClr val="FF0000"/>
                </a:solidFill>
              </a:rPr>
              <a:t>No</a:t>
            </a:r>
          </a:p>
        </p:txBody>
      </p:sp>
      <p:cxnSp>
        <p:nvCxnSpPr>
          <p:cNvPr id="28677" name="AutoShape 6"/>
          <p:cNvCxnSpPr>
            <a:cxnSpLocks noChangeShapeType="1"/>
            <a:stCxn id="194565" idx="1"/>
            <a:endCxn id="28678" idx="3"/>
          </p:cNvCxnSpPr>
          <p:nvPr>
            <p:custDataLst>
              <p:tags r:id="rId4"/>
            </p:custDataLst>
          </p:nvPr>
        </p:nvCxnSpPr>
        <p:spPr bwMode="auto">
          <a:xfrm rot="10800000">
            <a:off x="4724400" y="4038600"/>
            <a:ext cx="566738" cy="620713"/>
          </a:xfrm>
          <a:prstGeom prst="curvedConnector3">
            <a:avLst>
              <a:gd name="adj1" fmla="val 50000"/>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cxnSp>
      <p:sp>
        <p:nvSpPr>
          <p:cNvPr id="28678" name="Rectangle 9"/>
          <p:cNvSpPr>
            <a:spLocks noChangeArrowheads="1"/>
          </p:cNvSpPr>
          <p:nvPr>
            <p:custDataLst>
              <p:tags r:id="rId5"/>
            </p:custDataLst>
          </p:nvPr>
        </p:nvSpPr>
        <p:spPr bwMode="auto">
          <a:xfrm>
            <a:off x="381000" y="3200400"/>
            <a:ext cx="4343400" cy="16764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CA"/>
          </a:p>
        </p:txBody>
      </p:sp>
      <p:sp>
        <p:nvSpPr>
          <p:cNvPr id="2" name="Slide Number Placeholder 1"/>
          <p:cNvSpPr>
            <a:spLocks noGrp="1"/>
          </p:cNvSpPr>
          <p:nvPr>
            <p:ph type="sldNum" sz="quarter" idx="12"/>
            <p:custDataLst>
              <p:tags r:id="rId6"/>
            </p:custDataLst>
          </p:nvPr>
        </p:nvSpPr>
        <p:spPr/>
        <p:txBody>
          <a:bodyPr/>
          <a:lstStyle/>
          <a:p>
            <a:pPr>
              <a:defRPr/>
            </a:pPr>
            <a:fld id="{E890C478-98B0-465F-962C-C6B1643856CA}" type="slidenum">
              <a:rPr lang="en-US" smtClean="0"/>
              <a:pPr>
                <a:defRPr/>
              </a:pPr>
              <a:t>13</a:t>
            </a:fld>
            <a:endParaRPr lang="en-US"/>
          </a:p>
        </p:txBody>
      </p:sp>
    </p:spTree>
    <p:extLst>
      <p:ext uri="{BB962C8B-B14F-4D97-AF65-F5344CB8AC3E}">
        <p14:creationId xmlns:p14="http://schemas.microsoft.com/office/powerpoint/2010/main" val="3012122142"/>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custDataLst>
              <p:tags r:id="rId1"/>
            </p:custDataLst>
          </p:nvPr>
        </p:nvSpPr>
        <p:spPr/>
        <p:txBody>
          <a:bodyPr/>
          <a:lstStyle/>
          <a:p>
            <a:r>
              <a:rPr lang="en-US" smtClean="0"/>
              <a:t>Deletion Slide Two</a:t>
            </a:r>
          </a:p>
        </p:txBody>
      </p:sp>
      <p:sp>
        <p:nvSpPr>
          <p:cNvPr id="29699" name="Rectangle 3"/>
          <p:cNvSpPr>
            <a:spLocks noGrp="1" noChangeArrowheads="1"/>
          </p:cNvSpPr>
          <p:nvPr>
            <p:ph type="body" sz="half" idx="1"/>
            <p:custDataLst>
              <p:tags r:id="rId2"/>
            </p:custDataLst>
          </p:nvPr>
        </p:nvSpPr>
        <p:spPr>
          <a:xfrm>
            <a:off x="228600" y="1981200"/>
            <a:ext cx="4267200" cy="4114800"/>
          </a:xfrm>
        </p:spPr>
        <p:txBody>
          <a:bodyPr/>
          <a:lstStyle/>
          <a:p>
            <a:r>
              <a:rPr lang="en-US" sz="2400" smtClean="0"/>
              <a:t>If a node ends up with fewer than </a:t>
            </a:r>
            <a:r>
              <a:rPr lang="en-US" sz="2000" b="1" smtClean="0">
                <a:latin typeface="Courier New" pitchFamily="49" charset="0"/>
                <a:sym typeface="Symbol" pitchFamily="18" charset="2"/>
              </a:rPr>
              <a:t></a:t>
            </a:r>
            <a:r>
              <a:rPr lang="en-US" sz="2000" b="1" i="1" smtClean="0">
                <a:latin typeface="Courier New" pitchFamily="49" charset="0"/>
              </a:rPr>
              <a:t>M</a:t>
            </a:r>
            <a:r>
              <a:rPr lang="en-US" sz="2000" b="1" smtClean="0">
                <a:latin typeface="Courier New" pitchFamily="49" charset="0"/>
              </a:rPr>
              <a:t>/2</a:t>
            </a:r>
            <a:r>
              <a:rPr lang="en-US" sz="2000" b="1" smtClean="0">
                <a:latin typeface="Courier New" pitchFamily="49" charset="0"/>
                <a:sym typeface="Symbol" pitchFamily="18" charset="2"/>
              </a:rPr>
              <a:t></a:t>
            </a:r>
            <a:r>
              <a:rPr lang="en-US" sz="2400" smtClean="0"/>
              <a:t> items, </a:t>
            </a:r>
            <a:r>
              <a:rPr lang="en-US" sz="2400" b="1" smtClean="0"/>
              <a:t>underflow</a:t>
            </a:r>
            <a:r>
              <a:rPr lang="en-US" sz="2400" smtClean="0"/>
              <a:t>!</a:t>
            </a:r>
          </a:p>
          <a:p>
            <a:pPr lvl="1"/>
            <a:r>
              <a:rPr lang="en-US" sz="2000" smtClean="0"/>
              <a:t>Adopt subtrees from a neighbor; update the parent</a:t>
            </a:r>
          </a:p>
          <a:p>
            <a:pPr lvl="1"/>
            <a:r>
              <a:rPr lang="en-US" sz="2000" smtClean="0"/>
              <a:t>If borrowing won’t work, delete node and divide subtrees between neighbors</a:t>
            </a:r>
          </a:p>
          <a:p>
            <a:pPr lvl="1"/>
            <a:r>
              <a:rPr lang="en-US" sz="2000" smtClean="0"/>
              <a:t>If the parent ends up with fewer than </a:t>
            </a:r>
            <a:r>
              <a:rPr lang="en-US" sz="1800" b="1" smtClean="0">
                <a:latin typeface="Courier New" pitchFamily="49" charset="0"/>
                <a:sym typeface="Symbol" pitchFamily="18" charset="2"/>
              </a:rPr>
              <a:t></a:t>
            </a:r>
            <a:r>
              <a:rPr lang="en-US" sz="1800" b="1" i="1" smtClean="0">
                <a:latin typeface="Courier New" pitchFamily="49" charset="0"/>
              </a:rPr>
              <a:t>M</a:t>
            </a:r>
            <a:r>
              <a:rPr lang="en-US" sz="1800" b="1" smtClean="0">
                <a:latin typeface="Courier New" pitchFamily="49" charset="0"/>
              </a:rPr>
              <a:t>/2</a:t>
            </a:r>
            <a:r>
              <a:rPr lang="en-US" sz="1800" b="1" smtClean="0">
                <a:latin typeface="Courier New" pitchFamily="49" charset="0"/>
                <a:sym typeface="Symbol" pitchFamily="18" charset="2"/>
              </a:rPr>
              <a:t></a:t>
            </a:r>
            <a:r>
              <a:rPr lang="en-US" sz="2000" smtClean="0"/>
              <a:t> items, </a:t>
            </a:r>
            <a:r>
              <a:rPr lang="en-US" sz="2000" b="1" smtClean="0"/>
              <a:t>underflow</a:t>
            </a:r>
            <a:r>
              <a:rPr lang="en-US" sz="2000" smtClean="0"/>
              <a:t>!</a:t>
            </a:r>
          </a:p>
          <a:p>
            <a:r>
              <a:rPr lang="en-US" sz="2400" smtClean="0"/>
              <a:t>If the root ends up with only one child, make the child the new root of the tree</a:t>
            </a:r>
          </a:p>
        </p:txBody>
      </p:sp>
      <p:sp>
        <p:nvSpPr>
          <p:cNvPr id="29700" name="Text Box 4"/>
          <p:cNvSpPr txBox="1">
            <a:spLocks noChangeArrowheads="1"/>
          </p:cNvSpPr>
          <p:nvPr>
            <p:custDataLst>
              <p:tags r:id="rId3"/>
            </p:custDataLst>
          </p:nvPr>
        </p:nvSpPr>
        <p:spPr bwMode="auto">
          <a:xfrm>
            <a:off x="5257800" y="4876800"/>
            <a:ext cx="3776663"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solidFill>
                  <a:srgbClr val="FF0000"/>
                </a:solidFill>
              </a:rPr>
              <a:t>This reduces the height of the tree!</a:t>
            </a:r>
          </a:p>
        </p:txBody>
      </p:sp>
      <p:cxnSp>
        <p:nvCxnSpPr>
          <p:cNvPr id="29701" name="AutoShape 5"/>
          <p:cNvCxnSpPr>
            <a:cxnSpLocks noChangeShapeType="1"/>
            <a:stCxn id="29700" idx="1"/>
            <a:endCxn id="29702" idx="3"/>
          </p:cNvCxnSpPr>
          <p:nvPr>
            <p:custDataLst>
              <p:tags r:id="rId4"/>
            </p:custDataLst>
          </p:nvPr>
        </p:nvCxnSpPr>
        <p:spPr bwMode="auto">
          <a:xfrm rot="10800000" flipV="1">
            <a:off x="4572000" y="5287963"/>
            <a:ext cx="685800" cy="427037"/>
          </a:xfrm>
          <a:prstGeom prst="curvedConnector3">
            <a:avLst>
              <a:gd name="adj1" fmla="val 50000"/>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cxnSp>
      <p:sp>
        <p:nvSpPr>
          <p:cNvPr id="29702" name="Rectangle 6"/>
          <p:cNvSpPr>
            <a:spLocks noChangeArrowheads="1"/>
          </p:cNvSpPr>
          <p:nvPr>
            <p:custDataLst>
              <p:tags r:id="rId5"/>
            </p:custDataLst>
          </p:nvPr>
        </p:nvSpPr>
        <p:spPr bwMode="auto">
          <a:xfrm>
            <a:off x="228600" y="5105400"/>
            <a:ext cx="4343400" cy="12192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CA"/>
          </a:p>
        </p:txBody>
      </p:sp>
      <p:sp>
        <p:nvSpPr>
          <p:cNvPr id="2" name="Slide Number Placeholder 1"/>
          <p:cNvSpPr>
            <a:spLocks noGrp="1"/>
          </p:cNvSpPr>
          <p:nvPr>
            <p:ph type="sldNum" sz="quarter" idx="12"/>
            <p:custDataLst>
              <p:tags r:id="rId6"/>
            </p:custDataLst>
          </p:nvPr>
        </p:nvSpPr>
        <p:spPr/>
        <p:txBody>
          <a:bodyPr/>
          <a:lstStyle/>
          <a:p>
            <a:pPr>
              <a:defRPr/>
            </a:pPr>
            <a:fld id="{E890C478-98B0-465F-962C-C6B1643856CA}" type="slidenum">
              <a:rPr lang="en-US" smtClean="0"/>
              <a:pPr>
                <a:defRPr/>
              </a:pPr>
              <a:t>14</a:t>
            </a:fld>
            <a:endParaRPr lang="en-US"/>
          </a:p>
        </p:txBody>
      </p:sp>
    </p:spTree>
    <p:extLst>
      <p:ext uri="{BB962C8B-B14F-4D97-AF65-F5344CB8AC3E}">
        <p14:creationId xmlns:p14="http://schemas.microsoft.com/office/powerpoint/2010/main" val="4130612730"/>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custDataLst>
              <p:tags r:id="rId1"/>
            </p:custDataLst>
          </p:nvPr>
        </p:nvSpPr>
        <p:spPr/>
        <p:txBody>
          <a:bodyPr/>
          <a:lstStyle/>
          <a:p>
            <a:r>
              <a:rPr lang="en-US" smtClean="0"/>
              <a:t>Thinking about B-Trees</a:t>
            </a:r>
          </a:p>
        </p:txBody>
      </p:sp>
      <p:sp>
        <p:nvSpPr>
          <p:cNvPr id="31747" name="Rectangle 3"/>
          <p:cNvSpPr>
            <a:spLocks noGrp="1" noChangeArrowheads="1"/>
          </p:cNvSpPr>
          <p:nvPr>
            <p:ph type="body" idx="1"/>
            <p:custDataLst>
              <p:tags r:id="rId2"/>
            </p:custDataLst>
          </p:nvPr>
        </p:nvSpPr>
        <p:spPr/>
        <p:txBody>
          <a:bodyPr/>
          <a:lstStyle/>
          <a:p>
            <a:r>
              <a:rPr lang="en-US" smtClean="0"/>
              <a:t>B+-Tree insertion can cause (expensive) splitting and propagation (could we do something like borrowing?)</a:t>
            </a:r>
          </a:p>
          <a:p>
            <a:r>
              <a:rPr lang="en-US" smtClean="0"/>
              <a:t>B+-Tree deletion can cause (cheap) borrowing or (expensive) deletion and propagation</a:t>
            </a:r>
          </a:p>
          <a:p>
            <a:r>
              <a:rPr lang="en-US" smtClean="0"/>
              <a:t>Propagation is rare if </a:t>
            </a:r>
            <a:r>
              <a:rPr lang="en-US" b="1" i="1" smtClean="0">
                <a:latin typeface="Courier New" pitchFamily="49" charset="0"/>
              </a:rPr>
              <a:t>M</a:t>
            </a:r>
            <a:r>
              <a:rPr lang="en-US" smtClean="0"/>
              <a:t> and </a:t>
            </a:r>
            <a:r>
              <a:rPr lang="en-US" b="1" i="1" smtClean="0">
                <a:latin typeface="Courier New" pitchFamily="49" charset="0"/>
              </a:rPr>
              <a:t>L</a:t>
            </a:r>
            <a:r>
              <a:rPr lang="en-US" smtClean="0"/>
              <a:t> are large   </a:t>
            </a:r>
            <a:r>
              <a:rPr lang="en-US" sz="2400" i="1" smtClean="0">
                <a:solidFill>
                  <a:srgbClr val="FF0000"/>
                </a:solidFill>
              </a:rPr>
              <a:t>(Why?)</a:t>
            </a:r>
          </a:p>
          <a:p>
            <a:r>
              <a:rPr lang="en-US" smtClean="0"/>
              <a:t>Repeated insertions and deletion can cause thrashing</a:t>
            </a:r>
            <a:endParaRPr lang="en-US" sz="2400" i="1" smtClean="0">
              <a:solidFill>
                <a:srgbClr val="FF0000"/>
              </a:solidFill>
              <a:sym typeface="Symbol" pitchFamily="18" charset="2"/>
            </a:endParaRPr>
          </a:p>
          <a:p>
            <a:r>
              <a:rPr lang="en-US" smtClean="0"/>
              <a:t>If </a:t>
            </a:r>
            <a:r>
              <a:rPr lang="en-US" b="1" i="1" smtClean="0">
                <a:latin typeface="Courier New" pitchFamily="49" charset="0"/>
              </a:rPr>
              <a:t>M</a:t>
            </a:r>
            <a:r>
              <a:rPr lang="en-US" b="1" smtClean="0">
                <a:latin typeface="Courier New" pitchFamily="49" charset="0"/>
              </a:rPr>
              <a:t> = </a:t>
            </a:r>
            <a:r>
              <a:rPr lang="en-US" b="1" i="1" smtClean="0">
                <a:latin typeface="Courier New" pitchFamily="49" charset="0"/>
              </a:rPr>
              <a:t>L</a:t>
            </a:r>
            <a:r>
              <a:rPr lang="en-US" b="1" smtClean="0">
                <a:latin typeface="Courier New" pitchFamily="49" charset="0"/>
              </a:rPr>
              <a:t> = 128</a:t>
            </a:r>
            <a:r>
              <a:rPr lang="en-US" smtClean="0"/>
              <a:t>, then a B-Tree of height 4 will store at least 30,000,000 items</a:t>
            </a:r>
          </a:p>
        </p:txBody>
      </p:sp>
      <p:sp>
        <p:nvSpPr>
          <p:cNvPr id="2" name="Slide Number Placeholder 1"/>
          <p:cNvSpPr>
            <a:spLocks noGrp="1"/>
          </p:cNvSpPr>
          <p:nvPr>
            <p:ph type="sldNum" sz="quarter" idx="12"/>
            <p:custDataLst>
              <p:tags r:id="rId3"/>
            </p:custDataLst>
          </p:nvPr>
        </p:nvSpPr>
        <p:spPr/>
        <p:txBody>
          <a:bodyPr/>
          <a:lstStyle/>
          <a:p>
            <a:pPr>
              <a:defRPr/>
            </a:pPr>
            <a:fld id="{31ED9493-8E39-4663-BE2A-2C75F675A194}" type="slidenum">
              <a:rPr lang="en-US" smtClean="0"/>
              <a:pPr>
                <a:defRPr/>
              </a:pPr>
              <a:t>15</a:t>
            </a:fld>
            <a:endParaRPr lang="en-US"/>
          </a:p>
        </p:txBody>
      </p:sp>
    </p:spTree>
    <p:extLst>
      <p:ext uri="{BB962C8B-B14F-4D97-AF65-F5344CB8AC3E}">
        <p14:creationId xmlns:p14="http://schemas.microsoft.com/office/powerpoint/2010/main" val="3332513091"/>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
          <p:cNvSpPr>
            <a:spLocks noGrp="1" noChangeArrowheads="1"/>
          </p:cNvSpPr>
          <p:nvPr>
            <p:ph type="title"/>
            <p:custDataLst>
              <p:tags r:id="rId1"/>
            </p:custDataLst>
          </p:nvPr>
        </p:nvSpPr>
        <p:spPr/>
        <p:txBody>
          <a:bodyPr/>
          <a:lstStyle/>
          <a:p>
            <a:r>
              <a:rPr lang="en-US" smtClean="0"/>
              <a:t>Comparing our “PQSort” Algorithms</a:t>
            </a:r>
          </a:p>
        </p:txBody>
      </p:sp>
      <p:sp>
        <p:nvSpPr>
          <p:cNvPr id="5123" name="Rectangle 2"/>
          <p:cNvSpPr>
            <a:spLocks noGrp="1" noChangeArrowheads="1"/>
          </p:cNvSpPr>
          <p:nvPr>
            <p:ph idx="1"/>
            <p:custDataLst>
              <p:tags r:id="rId2"/>
            </p:custDataLst>
          </p:nvPr>
        </p:nvSpPr>
        <p:spPr/>
        <p:txBody>
          <a:bodyPr/>
          <a:lstStyle/>
          <a:p>
            <a:r>
              <a:rPr lang="en-US" smtClean="0"/>
              <a:t>Computational complexity</a:t>
            </a:r>
          </a:p>
          <a:p>
            <a:pPr lvl="1"/>
            <a:r>
              <a:rPr lang="en-US" smtClean="0"/>
              <a:t>Selection Sort: </a:t>
            </a:r>
            <a:r>
              <a:rPr lang="en-US" i="1" smtClean="0"/>
              <a:t>Always</a:t>
            </a:r>
            <a:r>
              <a:rPr lang="en-US" smtClean="0"/>
              <a:t> makes n passes with a “triangular” shape.  Best/worst/average case </a:t>
            </a:r>
            <a:r>
              <a:rPr lang="en-US" smtClean="0">
                <a:sym typeface="Symbol" pitchFamily="18" charset="2"/>
              </a:rPr>
              <a:t>(</a:t>
            </a:r>
            <a:r>
              <a:rPr lang="en-US" smtClean="0"/>
              <a:t>n</a:t>
            </a:r>
            <a:r>
              <a:rPr lang="en-US" baseline="30000" smtClean="0"/>
              <a:t>2</a:t>
            </a:r>
            <a:r>
              <a:rPr lang="en-US" smtClean="0"/>
              <a:t>)</a:t>
            </a:r>
          </a:p>
          <a:p>
            <a:pPr lvl="1"/>
            <a:r>
              <a:rPr lang="en-US" smtClean="0"/>
              <a:t>Insertion Sort: </a:t>
            </a:r>
            <a:r>
              <a:rPr lang="en-US" i="1" smtClean="0"/>
              <a:t>Always</a:t>
            </a:r>
            <a:r>
              <a:rPr lang="en-US" smtClean="0"/>
              <a:t> makes n passes, but if we’re lucky and search for the maximum from the right, only constant work is needed on each pass.  Best case </a:t>
            </a:r>
            <a:r>
              <a:rPr lang="en-US" smtClean="0">
                <a:sym typeface="Symbol" pitchFamily="18" charset="2"/>
              </a:rPr>
              <a:t>(</a:t>
            </a:r>
            <a:r>
              <a:rPr lang="en-US" smtClean="0"/>
              <a:t>n); worst/average case: </a:t>
            </a:r>
            <a:r>
              <a:rPr lang="en-US" smtClean="0">
                <a:sym typeface="Symbol" pitchFamily="18" charset="2"/>
              </a:rPr>
              <a:t>(</a:t>
            </a:r>
            <a:r>
              <a:rPr lang="en-US" smtClean="0"/>
              <a:t>n</a:t>
            </a:r>
            <a:r>
              <a:rPr lang="en-US" baseline="30000" smtClean="0"/>
              <a:t>2</a:t>
            </a:r>
            <a:r>
              <a:rPr lang="en-US" smtClean="0"/>
              <a:t>)</a:t>
            </a:r>
          </a:p>
          <a:p>
            <a:pPr lvl="1"/>
            <a:r>
              <a:rPr lang="en-US" smtClean="0"/>
              <a:t>Heap Sort: </a:t>
            </a:r>
            <a:r>
              <a:rPr lang="en-US" i="1" smtClean="0"/>
              <a:t>Always </a:t>
            </a:r>
            <a:r>
              <a:rPr lang="en-US" smtClean="0"/>
              <a:t>makes n passes needing O(lg n) on each pass.  Best/worst/average case: </a:t>
            </a:r>
            <a:r>
              <a:rPr lang="en-US" smtClean="0">
                <a:sym typeface="Symbol" pitchFamily="18" charset="2"/>
              </a:rPr>
              <a:t>(n lg n).</a:t>
            </a:r>
            <a:endParaRPr lang="en-US" smtClean="0"/>
          </a:p>
        </p:txBody>
      </p:sp>
      <p:sp>
        <p:nvSpPr>
          <p:cNvPr id="5124" name="Slide Number Placeholder 3"/>
          <p:cNvSpPr>
            <a:spLocks noGrp="1"/>
          </p:cNvSpPr>
          <p:nvPr>
            <p:ph type="sldNum" sz="quarter" idx="12"/>
            <p:custDataLst>
              <p:tags r:id="rId3"/>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E4F4A3A7-F09B-4A0B-9DD5-6B8782D1C15D}" type="slidenum">
              <a:rPr lang="en-US" sz="1400" smtClean="0"/>
              <a:pPr/>
              <a:t>2</a:t>
            </a:fld>
            <a:endParaRPr lang="en-US" sz="1400" smtClean="0"/>
          </a:p>
        </p:txBody>
      </p:sp>
      <p:sp>
        <p:nvSpPr>
          <p:cNvPr id="5125" name="TextBox 4"/>
          <p:cNvSpPr txBox="1">
            <a:spLocks noChangeArrowheads="1"/>
          </p:cNvSpPr>
          <p:nvPr>
            <p:custDataLst>
              <p:tags r:id="rId4"/>
            </p:custDataLst>
          </p:nvPr>
        </p:nvSpPr>
        <p:spPr bwMode="auto">
          <a:xfrm>
            <a:off x="1265238" y="5929313"/>
            <a:ext cx="780732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r>
              <a:rPr lang="en-CA">
                <a:solidFill>
                  <a:srgbClr val="FF0000"/>
                </a:solidFill>
              </a:rPr>
              <a:t>Note: best cases assume </a:t>
            </a:r>
            <a:r>
              <a:rPr lang="en-CA" i="1">
                <a:solidFill>
                  <a:srgbClr val="FF0000"/>
                </a:solidFill>
              </a:rPr>
              <a:t>distinct </a:t>
            </a:r>
            <a:r>
              <a:rPr lang="en-CA">
                <a:solidFill>
                  <a:srgbClr val="FF0000"/>
                </a:solidFill>
              </a:rPr>
              <a:t>elements.</a:t>
            </a:r>
            <a:br>
              <a:rPr lang="en-CA">
                <a:solidFill>
                  <a:srgbClr val="FF0000"/>
                </a:solidFill>
              </a:rPr>
            </a:br>
            <a:r>
              <a:rPr lang="en-CA">
                <a:solidFill>
                  <a:srgbClr val="FF0000"/>
                </a:solidFill>
              </a:rPr>
              <a:t>With identical elements, Heap Sort can get </a:t>
            </a:r>
            <a:r>
              <a:rPr lang="en-CA">
                <a:solidFill>
                  <a:srgbClr val="FF0000"/>
                </a:solidFill>
                <a:sym typeface="Symbol" pitchFamily="18" charset="2"/>
              </a:rPr>
              <a:t>(n) performance.</a:t>
            </a:r>
            <a:endParaRPr lang="en-CA">
              <a:solidFill>
                <a:srgbClr val="FF0000"/>
              </a:solidFill>
            </a:endParaRPr>
          </a:p>
        </p:txBody>
      </p:sp>
    </p:spTree>
    <p:extLst>
      <p:ext uri="{BB962C8B-B14F-4D97-AF65-F5344CB8AC3E}">
        <p14:creationId xmlns:p14="http://schemas.microsoft.com/office/powerpoint/2010/main" val="142098323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a:spLocks noGrp="1" noChangeArrowheads="1"/>
          </p:cNvSpPr>
          <p:nvPr>
            <p:ph type="title"/>
            <p:custDataLst>
              <p:tags r:id="rId1"/>
            </p:custDataLst>
          </p:nvPr>
        </p:nvSpPr>
        <p:spPr/>
        <p:txBody>
          <a:bodyPr/>
          <a:lstStyle/>
          <a:p>
            <a:r>
              <a:rPr lang="en-US" smtClean="0"/>
              <a:t>Comparing our “PQSort” Algorithms</a:t>
            </a:r>
          </a:p>
        </p:txBody>
      </p:sp>
      <p:sp>
        <p:nvSpPr>
          <p:cNvPr id="4099" name="Rectangle 2"/>
          <p:cNvSpPr>
            <a:spLocks noGrp="1" noChangeArrowheads="1"/>
          </p:cNvSpPr>
          <p:nvPr>
            <p:ph idx="1"/>
            <p:custDataLst>
              <p:tags r:id="rId2"/>
            </p:custDataLst>
          </p:nvPr>
        </p:nvSpPr>
        <p:spPr/>
        <p:txBody>
          <a:bodyPr/>
          <a:lstStyle/>
          <a:p>
            <a:pPr>
              <a:defRPr/>
            </a:pPr>
            <a:r>
              <a:rPr lang="en-US" dirty="0" smtClean="0"/>
              <a:t>Stability</a:t>
            </a:r>
          </a:p>
          <a:p>
            <a:pPr lvl="1">
              <a:defRPr/>
            </a:pPr>
            <a:r>
              <a:rPr lang="en-US" dirty="0" smtClean="0"/>
              <a:t>Selection: Easily made stable (when building from the left, prefer the left-most of identical “biggest” keys).</a:t>
            </a:r>
          </a:p>
          <a:p>
            <a:pPr lvl="1">
              <a:defRPr/>
            </a:pPr>
            <a:r>
              <a:rPr lang="en-US" dirty="0" smtClean="0"/>
              <a:t>Insertion: Easily made stable (when building from the left, find the rightmost slot for a new element).</a:t>
            </a:r>
          </a:p>
          <a:p>
            <a:pPr lvl="1">
              <a:defRPr/>
            </a:pPr>
            <a:r>
              <a:rPr lang="en-US" dirty="0" smtClean="0"/>
              <a:t>Heap: Unstable </a:t>
            </a:r>
            <a:r>
              <a:rPr lang="en-US" dirty="0" smtClean="0">
                <a:sym typeface="Wingdings" pitchFamily="2" charset="2"/>
              </a:rPr>
              <a:t></a:t>
            </a:r>
          </a:p>
          <a:p>
            <a:pPr marL="342900" lvl="1" indent="-342900">
              <a:buFontTx/>
              <a:buChar char="•"/>
              <a:defRPr/>
            </a:pPr>
            <a:r>
              <a:rPr lang="en-US" dirty="0" smtClean="0"/>
              <a:t>Memory use: All three are essentially “in-place” algorithms with small O(1) extra space requirements.</a:t>
            </a:r>
          </a:p>
          <a:p>
            <a:pPr marL="342900" lvl="1" indent="-342900">
              <a:buFontTx/>
              <a:buChar char="•"/>
              <a:defRPr/>
            </a:pPr>
            <a:r>
              <a:rPr lang="en-US" dirty="0" smtClean="0"/>
              <a:t>Cache access: Not detailed in 221, but… algorithms that don’t “jump around” tend to perform better in modern memory systems.  Which of these “jumps around”?</a:t>
            </a:r>
          </a:p>
        </p:txBody>
      </p:sp>
      <p:sp>
        <p:nvSpPr>
          <p:cNvPr id="7172" name="Slide Number Placeholder 3"/>
          <p:cNvSpPr>
            <a:spLocks noGrp="1"/>
          </p:cNvSpPr>
          <p:nvPr>
            <p:ph type="sldNum" sz="quarter" idx="12"/>
            <p:custDataLst>
              <p:tags r:id="rId3"/>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42E5C8DA-1D27-4EA3-817E-B0F5DD79BB37}" type="slidenum">
              <a:rPr lang="en-US" sz="1400" smtClean="0"/>
              <a:pPr/>
              <a:t>3</a:t>
            </a:fld>
            <a:endParaRPr lang="en-US" sz="1400" smtClean="0"/>
          </a:p>
        </p:txBody>
      </p:sp>
      <p:sp>
        <p:nvSpPr>
          <p:cNvPr id="7173" name="TextBox 1"/>
          <p:cNvSpPr txBox="1">
            <a:spLocks noChangeArrowheads="1"/>
          </p:cNvSpPr>
          <p:nvPr>
            <p:custDataLst>
              <p:tags r:id="rId4"/>
            </p:custDataLst>
          </p:nvPr>
        </p:nvSpPr>
        <p:spPr bwMode="auto">
          <a:xfrm>
            <a:off x="4572000" y="6516688"/>
            <a:ext cx="45958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CA" sz="1800">
                <a:solidFill>
                  <a:srgbClr val="FF0000"/>
                </a:solidFill>
              </a:rPr>
              <a:t>But note: there’s a trick to make </a:t>
            </a:r>
            <a:r>
              <a:rPr lang="en-CA" sz="1800" i="1">
                <a:solidFill>
                  <a:srgbClr val="FF0000"/>
                </a:solidFill>
              </a:rPr>
              <a:t>any</a:t>
            </a:r>
            <a:r>
              <a:rPr lang="en-CA" sz="1800">
                <a:solidFill>
                  <a:srgbClr val="FF0000"/>
                </a:solidFill>
              </a:rPr>
              <a:t> sort stable.</a:t>
            </a:r>
          </a:p>
        </p:txBody>
      </p:sp>
    </p:spTree>
    <p:extLst>
      <p:ext uri="{BB962C8B-B14F-4D97-AF65-F5344CB8AC3E}">
        <p14:creationId xmlns:p14="http://schemas.microsoft.com/office/powerpoint/2010/main" val="57668882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custDataLst>
              <p:tags r:id="rId1"/>
            </p:custDataLst>
          </p:nvPr>
        </p:nvSpPr>
        <p:spPr/>
        <p:txBody>
          <a:bodyPr/>
          <a:lstStyle/>
          <a:p>
            <a:r>
              <a:rPr lang="en-US" smtClean="0"/>
              <a:t>Priority Queue ADT</a:t>
            </a:r>
          </a:p>
        </p:txBody>
      </p:sp>
      <p:sp>
        <p:nvSpPr>
          <p:cNvPr id="16387" name="Rectangle 4"/>
          <p:cNvSpPr>
            <a:spLocks noGrp="1" noChangeArrowheads="1"/>
          </p:cNvSpPr>
          <p:nvPr>
            <p:ph type="body" idx="1"/>
            <p:custDataLst>
              <p:tags r:id="rId2"/>
            </p:custDataLst>
          </p:nvPr>
        </p:nvSpPr>
        <p:spPr>
          <a:noFill/>
        </p:spPr>
        <p:txBody>
          <a:bodyPr/>
          <a:lstStyle/>
          <a:p>
            <a:r>
              <a:rPr lang="en-US" smtClean="0"/>
              <a:t>Priority Queue operations</a:t>
            </a:r>
          </a:p>
          <a:p>
            <a:pPr lvl="1"/>
            <a:r>
              <a:rPr lang="en-US" smtClean="0"/>
              <a:t>create</a:t>
            </a:r>
          </a:p>
          <a:p>
            <a:pPr lvl="1"/>
            <a:r>
              <a:rPr lang="en-US" smtClean="0"/>
              <a:t>destroy</a:t>
            </a:r>
          </a:p>
          <a:p>
            <a:pPr lvl="1"/>
            <a:r>
              <a:rPr lang="en-US" smtClean="0"/>
              <a:t>insert</a:t>
            </a:r>
          </a:p>
          <a:p>
            <a:pPr lvl="1"/>
            <a:r>
              <a:rPr lang="en-US" smtClean="0"/>
              <a:t>deleteMin</a:t>
            </a:r>
          </a:p>
          <a:p>
            <a:pPr lvl="1"/>
            <a:r>
              <a:rPr lang="en-US" smtClean="0"/>
              <a:t>is_empty</a:t>
            </a:r>
          </a:p>
          <a:p>
            <a:r>
              <a:rPr lang="en-US" smtClean="0"/>
              <a:t>Priority Queue property: for two elements in the queue, </a:t>
            </a:r>
            <a:r>
              <a:rPr lang="en-US" i="1" smtClean="0"/>
              <a:t>x</a:t>
            </a:r>
            <a:r>
              <a:rPr lang="en-US" smtClean="0"/>
              <a:t> and </a:t>
            </a:r>
            <a:r>
              <a:rPr lang="en-US" i="1" smtClean="0"/>
              <a:t>y</a:t>
            </a:r>
            <a:r>
              <a:rPr lang="en-US" smtClean="0"/>
              <a:t>, if </a:t>
            </a:r>
            <a:r>
              <a:rPr lang="en-US" i="1" smtClean="0"/>
              <a:t>x</a:t>
            </a:r>
            <a:r>
              <a:rPr lang="en-US" smtClean="0"/>
              <a:t> has a lower </a:t>
            </a:r>
            <a:r>
              <a:rPr lang="en-US" smtClean="0">
                <a:solidFill>
                  <a:srgbClr val="339933"/>
                </a:solidFill>
              </a:rPr>
              <a:t>priority value</a:t>
            </a:r>
            <a:r>
              <a:rPr lang="en-US" smtClean="0"/>
              <a:t> than </a:t>
            </a:r>
            <a:r>
              <a:rPr lang="en-US" i="1" smtClean="0"/>
              <a:t>y</a:t>
            </a:r>
            <a:r>
              <a:rPr lang="en-US" smtClean="0"/>
              <a:t>, </a:t>
            </a:r>
            <a:r>
              <a:rPr lang="en-US" i="1" smtClean="0"/>
              <a:t>x</a:t>
            </a:r>
            <a:r>
              <a:rPr lang="en-US" smtClean="0"/>
              <a:t> will be deleted before </a:t>
            </a:r>
            <a:r>
              <a:rPr lang="en-US" i="1" smtClean="0"/>
              <a:t>y</a:t>
            </a:r>
            <a:endParaRPr lang="en-US" smtClean="0"/>
          </a:p>
        </p:txBody>
      </p:sp>
      <p:sp>
        <p:nvSpPr>
          <p:cNvPr id="16388" name="Rectangle 5"/>
          <p:cNvSpPr>
            <a:spLocks noChangeArrowheads="1"/>
          </p:cNvSpPr>
          <p:nvPr>
            <p:custDataLst>
              <p:tags r:id="rId3"/>
            </p:custDataLst>
          </p:nvPr>
        </p:nvSpPr>
        <p:spPr bwMode="auto">
          <a:xfrm>
            <a:off x="4876800" y="2819400"/>
            <a:ext cx="1981200" cy="1143000"/>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solidFill>
                  <a:schemeClr val="accent2"/>
                </a:solidFill>
              </a:rPr>
              <a:t>F</a:t>
            </a:r>
            <a:r>
              <a:rPr lang="en-US">
                <a:solidFill>
                  <a:srgbClr val="339933"/>
                </a:solidFill>
              </a:rPr>
              <a:t>(7)</a:t>
            </a:r>
            <a:r>
              <a:rPr lang="en-US">
                <a:solidFill>
                  <a:schemeClr val="accent2"/>
                </a:solidFill>
              </a:rPr>
              <a:t> E</a:t>
            </a:r>
            <a:r>
              <a:rPr lang="en-US">
                <a:solidFill>
                  <a:srgbClr val="339933"/>
                </a:solidFill>
              </a:rPr>
              <a:t>(5)</a:t>
            </a:r>
            <a:r>
              <a:rPr lang="en-US">
                <a:solidFill>
                  <a:schemeClr val="accent2"/>
                </a:solidFill>
              </a:rPr>
              <a:t> </a:t>
            </a:r>
          </a:p>
          <a:p>
            <a:pPr algn="ctr"/>
            <a:r>
              <a:rPr lang="en-US">
                <a:solidFill>
                  <a:schemeClr val="accent2"/>
                </a:solidFill>
              </a:rPr>
              <a:t>D</a:t>
            </a:r>
            <a:r>
              <a:rPr lang="en-US">
                <a:solidFill>
                  <a:srgbClr val="339933"/>
                </a:solidFill>
              </a:rPr>
              <a:t>(100)</a:t>
            </a:r>
            <a:r>
              <a:rPr lang="en-US">
                <a:solidFill>
                  <a:schemeClr val="accent2"/>
                </a:solidFill>
              </a:rPr>
              <a:t> A</a:t>
            </a:r>
            <a:r>
              <a:rPr lang="en-US">
                <a:solidFill>
                  <a:srgbClr val="339933"/>
                </a:solidFill>
              </a:rPr>
              <a:t>(4)</a:t>
            </a:r>
            <a:r>
              <a:rPr lang="en-US">
                <a:solidFill>
                  <a:schemeClr val="accent2"/>
                </a:solidFill>
              </a:rPr>
              <a:t> </a:t>
            </a:r>
          </a:p>
          <a:p>
            <a:pPr algn="ctr"/>
            <a:r>
              <a:rPr lang="en-US">
                <a:solidFill>
                  <a:schemeClr val="accent2"/>
                </a:solidFill>
              </a:rPr>
              <a:t>B</a:t>
            </a:r>
            <a:r>
              <a:rPr lang="en-US">
                <a:solidFill>
                  <a:srgbClr val="339933"/>
                </a:solidFill>
              </a:rPr>
              <a:t>(6)</a:t>
            </a:r>
            <a:endParaRPr lang="en-US">
              <a:solidFill>
                <a:schemeClr val="accent2"/>
              </a:solidFill>
            </a:endParaRPr>
          </a:p>
        </p:txBody>
      </p:sp>
      <p:sp>
        <p:nvSpPr>
          <p:cNvPr id="16389" name="Line 6"/>
          <p:cNvSpPr>
            <a:spLocks noChangeShapeType="1"/>
          </p:cNvSpPr>
          <p:nvPr>
            <p:custDataLst>
              <p:tags r:id="rId4"/>
            </p:custDataLst>
          </p:nvPr>
        </p:nvSpPr>
        <p:spPr bwMode="auto">
          <a:xfrm>
            <a:off x="3810000" y="3390900"/>
            <a:ext cx="1066800" cy="0"/>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CA"/>
          </a:p>
        </p:txBody>
      </p:sp>
      <p:sp>
        <p:nvSpPr>
          <p:cNvPr id="16390" name="Text Box 7"/>
          <p:cNvSpPr txBox="1">
            <a:spLocks noChangeArrowheads="1"/>
          </p:cNvSpPr>
          <p:nvPr>
            <p:custDataLst>
              <p:tags r:id="rId5"/>
            </p:custDataLst>
          </p:nvPr>
        </p:nvSpPr>
        <p:spPr bwMode="auto">
          <a:xfrm>
            <a:off x="3733800" y="3062288"/>
            <a:ext cx="7461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2000">
                <a:solidFill>
                  <a:schemeClr val="accent2"/>
                </a:solidFill>
              </a:rPr>
              <a:t>insert</a:t>
            </a:r>
          </a:p>
        </p:txBody>
      </p:sp>
      <p:sp>
        <p:nvSpPr>
          <p:cNvPr id="16391" name="Line 8"/>
          <p:cNvSpPr>
            <a:spLocks noChangeShapeType="1"/>
          </p:cNvSpPr>
          <p:nvPr>
            <p:custDataLst>
              <p:tags r:id="rId6"/>
            </p:custDataLst>
          </p:nvPr>
        </p:nvSpPr>
        <p:spPr bwMode="auto">
          <a:xfrm>
            <a:off x="6858000" y="3390900"/>
            <a:ext cx="1160463" cy="0"/>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CA"/>
          </a:p>
        </p:txBody>
      </p:sp>
      <p:sp>
        <p:nvSpPr>
          <p:cNvPr id="16392" name="Text Box 9"/>
          <p:cNvSpPr txBox="1">
            <a:spLocks noChangeArrowheads="1"/>
          </p:cNvSpPr>
          <p:nvPr>
            <p:custDataLst>
              <p:tags r:id="rId7"/>
            </p:custDataLst>
          </p:nvPr>
        </p:nvSpPr>
        <p:spPr bwMode="auto">
          <a:xfrm>
            <a:off x="6818313" y="3048000"/>
            <a:ext cx="12112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2000">
                <a:solidFill>
                  <a:schemeClr val="accent2"/>
                </a:solidFill>
              </a:rPr>
              <a:t>deleteMin</a:t>
            </a:r>
          </a:p>
        </p:txBody>
      </p:sp>
      <p:sp>
        <p:nvSpPr>
          <p:cNvPr id="16393" name="Text Box 10"/>
          <p:cNvSpPr txBox="1">
            <a:spLocks noChangeArrowheads="1"/>
          </p:cNvSpPr>
          <p:nvPr>
            <p:custDataLst>
              <p:tags r:id="rId8"/>
            </p:custDataLst>
          </p:nvPr>
        </p:nvSpPr>
        <p:spPr bwMode="auto">
          <a:xfrm>
            <a:off x="3048000" y="3162300"/>
            <a:ext cx="7604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solidFill>
                  <a:schemeClr val="accent2"/>
                </a:solidFill>
              </a:rPr>
              <a:t>G</a:t>
            </a:r>
            <a:r>
              <a:rPr lang="en-US">
                <a:solidFill>
                  <a:srgbClr val="339933"/>
                </a:solidFill>
              </a:rPr>
              <a:t>(9)</a:t>
            </a:r>
            <a:endParaRPr lang="en-US">
              <a:solidFill>
                <a:schemeClr val="accent2"/>
              </a:solidFill>
            </a:endParaRPr>
          </a:p>
        </p:txBody>
      </p:sp>
      <p:sp>
        <p:nvSpPr>
          <p:cNvPr id="16394" name="Text Box 11"/>
          <p:cNvSpPr txBox="1">
            <a:spLocks noChangeArrowheads="1"/>
          </p:cNvSpPr>
          <p:nvPr>
            <p:custDataLst>
              <p:tags r:id="rId9"/>
            </p:custDataLst>
          </p:nvPr>
        </p:nvSpPr>
        <p:spPr bwMode="auto">
          <a:xfrm>
            <a:off x="7977188" y="3162300"/>
            <a:ext cx="742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solidFill>
                  <a:schemeClr val="accent2"/>
                </a:solidFill>
              </a:rPr>
              <a:t>C</a:t>
            </a:r>
            <a:r>
              <a:rPr lang="en-US">
                <a:solidFill>
                  <a:srgbClr val="339933"/>
                </a:solidFill>
              </a:rPr>
              <a:t>(3)</a:t>
            </a:r>
            <a:endParaRPr lang="en-US">
              <a:solidFill>
                <a:schemeClr val="accent2"/>
              </a:solidFill>
            </a:endParaRPr>
          </a:p>
        </p:txBody>
      </p:sp>
      <p:sp>
        <p:nvSpPr>
          <p:cNvPr id="16395" name="WordArt 12"/>
          <p:cNvSpPr>
            <a:spLocks noChangeArrowheads="1" noChangeShapeType="1" noTextEdit="1"/>
          </p:cNvSpPr>
          <p:nvPr>
            <p:custDataLst>
              <p:tags r:id="rId10"/>
            </p:custDataLst>
          </p:nvPr>
        </p:nvSpPr>
        <p:spPr bwMode="auto">
          <a:xfrm>
            <a:off x="152400" y="304800"/>
            <a:ext cx="2963863" cy="960438"/>
          </a:xfrm>
          <a:prstGeom prst="rect">
            <a:avLst/>
          </a:prstGeom>
        </p:spPr>
        <p:txBody>
          <a:bodyPr wrap="none" fromWordArt="1">
            <a:prstTxWarp prst="textSlantUp">
              <a:avLst>
                <a:gd name="adj" fmla="val 71431"/>
              </a:avLst>
            </a:prstTxWarp>
          </a:bodyPr>
          <a:lstStyle/>
          <a:p>
            <a:pPr algn="ctr"/>
            <a:r>
              <a:rPr lang="en-CA" i="1" kern="10">
                <a:ln w="9525">
                  <a:solidFill>
                    <a:srgbClr val="000000"/>
                  </a:solidFill>
                  <a:round/>
                  <a:headEnd/>
                  <a:tailEnd/>
                </a:ln>
                <a:solidFill>
                  <a:srgbClr val="FF0000"/>
                </a:solidFill>
                <a:latin typeface="Arial Black"/>
              </a:rPr>
              <a:t>Remember ADTs?</a:t>
            </a:r>
          </a:p>
        </p:txBody>
      </p:sp>
      <p:sp>
        <p:nvSpPr>
          <p:cNvPr id="16396" name="Slide Number Placeholder 11"/>
          <p:cNvSpPr>
            <a:spLocks noGrp="1"/>
          </p:cNvSpPr>
          <p:nvPr>
            <p:ph type="sldNum" sz="quarter" idx="12"/>
            <p:custDataLst>
              <p:tags r:id="rId11"/>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E7B44F1F-5268-43AE-879A-ED33D054F7AF}" type="slidenum">
              <a:rPr lang="en-US" sz="1400" smtClean="0"/>
              <a:pPr/>
              <a:t>4</a:t>
            </a:fld>
            <a:endParaRPr lang="en-US" sz="1400" smtClean="0"/>
          </a:p>
        </p:txBody>
      </p:sp>
    </p:spTree>
    <p:extLst>
      <p:ext uri="{BB962C8B-B14F-4D97-AF65-F5344CB8AC3E}">
        <p14:creationId xmlns:p14="http://schemas.microsoft.com/office/powerpoint/2010/main" val="1825098423"/>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custDataLst>
              <p:tags r:id="rId1"/>
            </p:custDataLst>
          </p:nvPr>
        </p:nvSpPr>
        <p:spPr/>
        <p:txBody>
          <a:bodyPr/>
          <a:lstStyle/>
          <a:p>
            <a:r>
              <a:rPr lang="en-US" smtClean="0"/>
              <a:t>Binary Heap Priority Q Data Structure</a:t>
            </a:r>
          </a:p>
        </p:txBody>
      </p:sp>
      <p:grpSp>
        <p:nvGrpSpPr>
          <p:cNvPr id="20483" name="Group 43"/>
          <p:cNvGrpSpPr>
            <a:grpSpLocks/>
          </p:cNvGrpSpPr>
          <p:nvPr>
            <p:custDataLst>
              <p:tags r:id="rId2"/>
            </p:custDataLst>
          </p:nvPr>
        </p:nvGrpSpPr>
        <p:grpSpPr bwMode="auto">
          <a:xfrm>
            <a:off x="4838700" y="2325216"/>
            <a:ext cx="3848100" cy="3048000"/>
            <a:chOff x="96" y="1680"/>
            <a:chExt cx="2424" cy="1920"/>
          </a:xfrm>
        </p:grpSpPr>
        <p:grpSp>
          <p:nvGrpSpPr>
            <p:cNvPr id="20489" name="Group 40"/>
            <p:cNvGrpSpPr>
              <a:grpSpLocks/>
            </p:cNvGrpSpPr>
            <p:nvPr/>
          </p:nvGrpSpPr>
          <p:grpSpPr bwMode="auto">
            <a:xfrm>
              <a:off x="96" y="3360"/>
              <a:ext cx="1584" cy="240"/>
              <a:chOff x="96" y="3360"/>
              <a:chExt cx="1584" cy="240"/>
            </a:xfrm>
          </p:grpSpPr>
          <p:sp>
            <p:nvSpPr>
              <p:cNvPr id="20510" name="Oval 7"/>
              <p:cNvSpPr>
                <a:spLocks noChangeAspect="1" noChangeArrowheads="1"/>
              </p:cNvSpPr>
              <p:nvPr>
                <p:custDataLst>
                  <p:tags r:id="rId26"/>
                </p:custDataLst>
              </p:nvPr>
            </p:nvSpPr>
            <p:spPr bwMode="auto">
              <a:xfrm>
                <a:off x="1440" y="3360"/>
                <a:ext cx="240" cy="24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20</a:t>
                </a:r>
              </a:p>
            </p:txBody>
          </p:sp>
          <p:sp>
            <p:nvSpPr>
              <p:cNvPr id="20511" name="Oval 8"/>
              <p:cNvSpPr>
                <a:spLocks noChangeAspect="1" noChangeArrowheads="1"/>
              </p:cNvSpPr>
              <p:nvPr>
                <p:custDataLst>
                  <p:tags r:id="rId27"/>
                </p:custDataLst>
              </p:nvPr>
            </p:nvSpPr>
            <p:spPr bwMode="auto">
              <a:xfrm>
                <a:off x="1104" y="3360"/>
                <a:ext cx="240" cy="24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14</a:t>
                </a:r>
              </a:p>
            </p:txBody>
          </p:sp>
          <p:sp>
            <p:nvSpPr>
              <p:cNvPr id="20512" name="Oval 9"/>
              <p:cNvSpPr>
                <a:spLocks noChangeAspect="1" noChangeArrowheads="1"/>
              </p:cNvSpPr>
              <p:nvPr>
                <p:custDataLst>
                  <p:tags r:id="rId28"/>
                </p:custDataLst>
              </p:nvPr>
            </p:nvSpPr>
            <p:spPr bwMode="auto">
              <a:xfrm>
                <a:off x="768" y="3360"/>
                <a:ext cx="240" cy="24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12</a:t>
                </a:r>
              </a:p>
            </p:txBody>
          </p:sp>
          <p:sp>
            <p:nvSpPr>
              <p:cNvPr id="20513" name="Oval 10"/>
              <p:cNvSpPr>
                <a:spLocks noChangeAspect="1" noChangeArrowheads="1"/>
              </p:cNvSpPr>
              <p:nvPr>
                <p:custDataLst>
                  <p:tags r:id="rId29"/>
                </p:custDataLst>
              </p:nvPr>
            </p:nvSpPr>
            <p:spPr bwMode="auto">
              <a:xfrm>
                <a:off x="432" y="3360"/>
                <a:ext cx="240" cy="24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9</a:t>
                </a:r>
              </a:p>
            </p:txBody>
          </p:sp>
          <p:sp>
            <p:nvSpPr>
              <p:cNvPr id="20514" name="Oval 11"/>
              <p:cNvSpPr>
                <a:spLocks noChangeAspect="1" noChangeArrowheads="1"/>
              </p:cNvSpPr>
              <p:nvPr>
                <p:custDataLst>
                  <p:tags r:id="rId30"/>
                </p:custDataLst>
              </p:nvPr>
            </p:nvSpPr>
            <p:spPr bwMode="auto">
              <a:xfrm>
                <a:off x="96" y="3360"/>
                <a:ext cx="240" cy="24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11</a:t>
                </a:r>
              </a:p>
            </p:txBody>
          </p:sp>
        </p:grpSp>
        <p:grpSp>
          <p:nvGrpSpPr>
            <p:cNvPr id="20490" name="Group 41"/>
            <p:cNvGrpSpPr>
              <a:grpSpLocks/>
            </p:cNvGrpSpPr>
            <p:nvPr/>
          </p:nvGrpSpPr>
          <p:grpSpPr bwMode="auto">
            <a:xfrm>
              <a:off x="264" y="2800"/>
              <a:ext cx="2256" cy="240"/>
              <a:chOff x="264" y="2832"/>
              <a:chExt cx="2256" cy="240"/>
            </a:xfrm>
          </p:grpSpPr>
          <p:sp>
            <p:nvSpPr>
              <p:cNvPr id="20506" name="Oval 12"/>
              <p:cNvSpPr>
                <a:spLocks noChangeAspect="1" noChangeArrowheads="1"/>
              </p:cNvSpPr>
              <p:nvPr>
                <p:custDataLst>
                  <p:tags r:id="rId22"/>
                </p:custDataLst>
              </p:nvPr>
            </p:nvSpPr>
            <p:spPr bwMode="auto">
              <a:xfrm>
                <a:off x="2280" y="2832"/>
                <a:ext cx="240" cy="24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8</a:t>
                </a:r>
              </a:p>
            </p:txBody>
          </p:sp>
          <p:sp>
            <p:nvSpPr>
              <p:cNvPr id="20507" name="Oval 13"/>
              <p:cNvSpPr>
                <a:spLocks noChangeAspect="1" noChangeArrowheads="1"/>
              </p:cNvSpPr>
              <p:nvPr>
                <p:custDataLst>
                  <p:tags r:id="rId23"/>
                </p:custDataLst>
              </p:nvPr>
            </p:nvSpPr>
            <p:spPr bwMode="auto">
              <a:xfrm>
                <a:off x="1608" y="2832"/>
                <a:ext cx="240" cy="24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10</a:t>
                </a:r>
              </a:p>
            </p:txBody>
          </p:sp>
          <p:sp>
            <p:nvSpPr>
              <p:cNvPr id="20508" name="Oval 14"/>
              <p:cNvSpPr>
                <a:spLocks noChangeAspect="1" noChangeArrowheads="1"/>
              </p:cNvSpPr>
              <p:nvPr>
                <p:custDataLst>
                  <p:tags r:id="rId24"/>
                </p:custDataLst>
              </p:nvPr>
            </p:nvSpPr>
            <p:spPr bwMode="auto">
              <a:xfrm>
                <a:off x="936" y="2832"/>
                <a:ext cx="240" cy="24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6</a:t>
                </a:r>
              </a:p>
            </p:txBody>
          </p:sp>
          <p:sp>
            <p:nvSpPr>
              <p:cNvPr id="20509" name="Oval 15"/>
              <p:cNvSpPr>
                <a:spLocks noChangeAspect="1" noChangeArrowheads="1"/>
              </p:cNvSpPr>
              <p:nvPr>
                <p:custDataLst>
                  <p:tags r:id="rId25"/>
                </p:custDataLst>
              </p:nvPr>
            </p:nvSpPr>
            <p:spPr bwMode="auto">
              <a:xfrm>
                <a:off x="264" y="2832"/>
                <a:ext cx="240" cy="24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7</a:t>
                </a:r>
              </a:p>
            </p:txBody>
          </p:sp>
        </p:grpSp>
        <p:grpSp>
          <p:nvGrpSpPr>
            <p:cNvPr id="20491" name="Group 42"/>
            <p:cNvGrpSpPr>
              <a:grpSpLocks/>
            </p:cNvGrpSpPr>
            <p:nvPr/>
          </p:nvGrpSpPr>
          <p:grpSpPr bwMode="auto">
            <a:xfrm>
              <a:off x="600" y="2240"/>
              <a:ext cx="1584" cy="240"/>
              <a:chOff x="600" y="2256"/>
              <a:chExt cx="1584" cy="240"/>
            </a:xfrm>
          </p:grpSpPr>
          <p:sp>
            <p:nvSpPr>
              <p:cNvPr id="20504" name="Oval 20"/>
              <p:cNvSpPr>
                <a:spLocks noChangeAspect="1" noChangeArrowheads="1"/>
              </p:cNvSpPr>
              <p:nvPr>
                <p:custDataLst>
                  <p:tags r:id="rId20"/>
                </p:custDataLst>
              </p:nvPr>
            </p:nvSpPr>
            <p:spPr bwMode="auto">
              <a:xfrm>
                <a:off x="1944" y="2256"/>
                <a:ext cx="240" cy="24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5</a:t>
                </a:r>
              </a:p>
            </p:txBody>
          </p:sp>
          <p:sp>
            <p:nvSpPr>
              <p:cNvPr id="20505" name="Oval 21"/>
              <p:cNvSpPr>
                <a:spLocks noChangeAspect="1" noChangeArrowheads="1"/>
              </p:cNvSpPr>
              <p:nvPr>
                <p:custDataLst>
                  <p:tags r:id="rId21"/>
                </p:custDataLst>
              </p:nvPr>
            </p:nvSpPr>
            <p:spPr bwMode="auto">
              <a:xfrm>
                <a:off x="600" y="2256"/>
                <a:ext cx="240" cy="24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4</a:t>
                </a:r>
              </a:p>
            </p:txBody>
          </p:sp>
        </p:grpSp>
        <p:sp>
          <p:nvSpPr>
            <p:cNvPr id="20492" name="Oval 24"/>
            <p:cNvSpPr>
              <a:spLocks noChangeAspect="1" noChangeArrowheads="1"/>
            </p:cNvSpPr>
            <p:nvPr>
              <p:custDataLst>
                <p:tags r:id="rId8"/>
              </p:custDataLst>
            </p:nvPr>
          </p:nvSpPr>
          <p:spPr bwMode="auto">
            <a:xfrm>
              <a:off x="1272" y="1680"/>
              <a:ext cx="240" cy="24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2</a:t>
              </a:r>
            </a:p>
          </p:txBody>
        </p:sp>
        <p:cxnSp>
          <p:nvCxnSpPr>
            <p:cNvPr id="20493" name="AutoShape 26"/>
            <p:cNvCxnSpPr>
              <a:cxnSpLocks noChangeShapeType="1"/>
              <a:stCxn id="20492" idx="3"/>
              <a:endCxn id="20505" idx="0"/>
            </p:cNvCxnSpPr>
            <p:nvPr>
              <p:custDataLst>
                <p:tags r:id="rId9"/>
              </p:custDataLst>
            </p:nvPr>
          </p:nvCxnSpPr>
          <p:spPr bwMode="auto">
            <a:xfrm flipH="1">
              <a:off x="720" y="1897"/>
              <a:ext cx="587" cy="331"/>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0494" name="AutoShape 27"/>
            <p:cNvCxnSpPr>
              <a:cxnSpLocks noChangeShapeType="1"/>
              <a:stCxn id="20492" idx="5"/>
              <a:endCxn id="20504" idx="0"/>
            </p:cNvCxnSpPr>
            <p:nvPr>
              <p:custDataLst>
                <p:tags r:id="rId10"/>
              </p:custDataLst>
            </p:nvPr>
          </p:nvCxnSpPr>
          <p:spPr bwMode="auto">
            <a:xfrm>
              <a:off x="1477" y="1897"/>
              <a:ext cx="587" cy="331"/>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0495" name="AutoShape 28"/>
            <p:cNvCxnSpPr>
              <a:cxnSpLocks noChangeShapeType="1"/>
              <a:stCxn id="20504" idx="3"/>
              <a:endCxn id="20507" idx="0"/>
            </p:cNvCxnSpPr>
            <p:nvPr>
              <p:custDataLst>
                <p:tags r:id="rId11"/>
              </p:custDataLst>
            </p:nvPr>
          </p:nvCxnSpPr>
          <p:spPr bwMode="auto">
            <a:xfrm flipH="1">
              <a:off x="1728" y="2457"/>
              <a:ext cx="251" cy="331"/>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0496" name="AutoShape 29"/>
            <p:cNvCxnSpPr>
              <a:cxnSpLocks noChangeShapeType="1"/>
              <a:stCxn id="20504" idx="5"/>
              <a:endCxn id="20506" idx="0"/>
            </p:cNvCxnSpPr>
            <p:nvPr>
              <p:custDataLst>
                <p:tags r:id="rId12"/>
              </p:custDataLst>
            </p:nvPr>
          </p:nvCxnSpPr>
          <p:spPr bwMode="auto">
            <a:xfrm>
              <a:off x="2149" y="2457"/>
              <a:ext cx="251" cy="331"/>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0497" name="AutoShape 30"/>
            <p:cNvCxnSpPr>
              <a:cxnSpLocks noChangeShapeType="1"/>
              <a:stCxn id="20507" idx="3"/>
              <a:endCxn id="20510" idx="0"/>
            </p:cNvCxnSpPr>
            <p:nvPr>
              <p:custDataLst>
                <p:tags r:id="rId13"/>
              </p:custDataLst>
            </p:nvPr>
          </p:nvCxnSpPr>
          <p:spPr bwMode="auto">
            <a:xfrm flipH="1">
              <a:off x="1560" y="3017"/>
              <a:ext cx="83" cy="331"/>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0498" name="AutoShape 34"/>
            <p:cNvCxnSpPr>
              <a:cxnSpLocks noChangeShapeType="1"/>
              <a:stCxn id="20505" idx="3"/>
              <a:endCxn id="20509" idx="0"/>
            </p:cNvCxnSpPr>
            <p:nvPr>
              <p:custDataLst>
                <p:tags r:id="rId14"/>
              </p:custDataLst>
            </p:nvPr>
          </p:nvCxnSpPr>
          <p:spPr bwMode="auto">
            <a:xfrm flipH="1">
              <a:off x="384" y="2457"/>
              <a:ext cx="251" cy="331"/>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0499" name="AutoShape 35"/>
            <p:cNvCxnSpPr>
              <a:cxnSpLocks noChangeShapeType="1"/>
              <a:stCxn id="20505" idx="5"/>
              <a:endCxn id="20508" idx="0"/>
            </p:cNvCxnSpPr>
            <p:nvPr>
              <p:custDataLst>
                <p:tags r:id="rId15"/>
              </p:custDataLst>
            </p:nvPr>
          </p:nvCxnSpPr>
          <p:spPr bwMode="auto">
            <a:xfrm>
              <a:off x="805" y="2457"/>
              <a:ext cx="251" cy="331"/>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0500" name="AutoShape 36"/>
            <p:cNvCxnSpPr>
              <a:cxnSpLocks noChangeShapeType="1"/>
              <a:stCxn id="20509" idx="3"/>
              <a:endCxn id="20514" idx="0"/>
            </p:cNvCxnSpPr>
            <p:nvPr>
              <p:custDataLst>
                <p:tags r:id="rId16"/>
              </p:custDataLst>
            </p:nvPr>
          </p:nvCxnSpPr>
          <p:spPr bwMode="auto">
            <a:xfrm flipH="1">
              <a:off x="216" y="3017"/>
              <a:ext cx="83" cy="331"/>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0501" name="AutoShape 37"/>
            <p:cNvCxnSpPr>
              <a:cxnSpLocks noChangeShapeType="1"/>
              <a:stCxn id="20509" idx="5"/>
              <a:endCxn id="20513" idx="0"/>
            </p:cNvCxnSpPr>
            <p:nvPr>
              <p:custDataLst>
                <p:tags r:id="rId17"/>
              </p:custDataLst>
            </p:nvPr>
          </p:nvCxnSpPr>
          <p:spPr bwMode="auto">
            <a:xfrm>
              <a:off x="469" y="3017"/>
              <a:ext cx="83" cy="331"/>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0502" name="AutoShape 38"/>
            <p:cNvCxnSpPr>
              <a:cxnSpLocks noChangeShapeType="1"/>
              <a:stCxn id="20508" idx="3"/>
              <a:endCxn id="20512" idx="0"/>
            </p:cNvCxnSpPr>
            <p:nvPr>
              <p:custDataLst>
                <p:tags r:id="rId18"/>
              </p:custDataLst>
            </p:nvPr>
          </p:nvCxnSpPr>
          <p:spPr bwMode="auto">
            <a:xfrm flipH="1">
              <a:off x="888" y="3017"/>
              <a:ext cx="83" cy="331"/>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0503" name="AutoShape 39"/>
            <p:cNvCxnSpPr>
              <a:cxnSpLocks noChangeShapeType="1"/>
              <a:stCxn id="20508" idx="5"/>
              <a:endCxn id="20511" idx="0"/>
            </p:cNvCxnSpPr>
            <p:nvPr>
              <p:custDataLst>
                <p:tags r:id="rId19"/>
              </p:custDataLst>
            </p:nvPr>
          </p:nvCxnSpPr>
          <p:spPr bwMode="auto">
            <a:xfrm>
              <a:off x="1141" y="3017"/>
              <a:ext cx="83" cy="331"/>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sp>
        <p:nvSpPr>
          <p:cNvPr id="20484" name="Rectangle 45"/>
          <p:cNvSpPr>
            <a:spLocks noGrp="1" noChangeArrowheads="1"/>
          </p:cNvSpPr>
          <p:nvPr>
            <p:ph type="body" sz="half" idx="1"/>
            <p:custDataLst>
              <p:tags r:id="rId3"/>
            </p:custDataLst>
          </p:nvPr>
        </p:nvSpPr>
        <p:spPr/>
        <p:txBody>
          <a:bodyPr/>
          <a:lstStyle/>
          <a:p>
            <a:r>
              <a:rPr lang="en-US" sz="2400" smtClean="0"/>
              <a:t>Heap-order property</a:t>
            </a:r>
          </a:p>
          <a:p>
            <a:pPr lvl="1"/>
            <a:r>
              <a:rPr lang="en-US" sz="2000" smtClean="0"/>
              <a:t>parent’s key is less than or equal to children’s keys</a:t>
            </a:r>
          </a:p>
          <a:p>
            <a:pPr lvl="1"/>
            <a:r>
              <a:rPr lang="en-US" sz="2000" smtClean="0"/>
              <a:t>result: minimum is always at the top</a:t>
            </a:r>
          </a:p>
          <a:p>
            <a:r>
              <a:rPr lang="en-US" sz="2400" smtClean="0"/>
              <a:t>Structure property</a:t>
            </a:r>
          </a:p>
          <a:p>
            <a:pPr lvl="1"/>
            <a:r>
              <a:rPr lang="en-US" sz="2000" smtClean="0"/>
              <a:t>“nearly complete tree”</a:t>
            </a:r>
          </a:p>
          <a:p>
            <a:pPr lvl="1"/>
            <a:r>
              <a:rPr lang="en-US" sz="2000" smtClean="0"/>
              <a:t>result: depth is always O(log n); next open location always known</a:t>
            </a:r>
          </a:p>
        </p:txBody>
      </p:sp>
      <p:sp>
        <p:nvSpPr>
          <p:cNvPr id="20485" name="Text Box 47"/>
          <p:cNvSpPr txBox="1">
            <a:spLocks noChangeArrowheads="1"/>
          </p:cNvSpPr>
          <p:nvPr>
            <p:custDataLst>
              <p:tags r:id="rId4"/>
            </p:custDataLst>
          </p:nvPr>
        </p:nvSpPr>
        <p:spPr bwMode="auto">
          <a:xfrm>
            <a:off x="214313" y="5661248"/>
            <a:ext cx="8929687"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b="1" dirty="0">
                <a:solidFill>
                  <a:srgbClr val="FF0000"/>
                </a:solidFill>
              </a:rPr>
              <a:t>WARNING</a:t>
            </a:r>
            <a:r>
              <a:rPr lang="en-US" dirty="0">
                <a:solidFill>
                  <a:srgbClr val="FF0000"/>
                </a:solidFill>
              </a:rPr>
              <a:t>: this has </a:t>
            </a:r>
            <a:r>
              <a:rPr lang="en-US" i="1" dirty="0">
                <a:solidFill>
                  <a:srgbClr val="FF0000"/>
                </a:solidFill>
              </a:rPr>
              <a:t>NO SIMILARITY</a:t>
            </a:r>
            <a:r>
              <a:rPr lang="en-US" dirty="0">
                <a:solidFill>
                  <a:srgbClr val="FF0000"/>
                </a:solidFill>
              </a:rPr>
              <a:t> to the “heap” you hear about when people say “things you create with </a:t>
            </a:r>
            <a:r>
              <a:rPr lang="en-US" b="1" dirty="0">
                <a:solidFill>
                  <a:srgbClr val="FF0000"/>
                </a:solidFill>
                <a:latin typeface="Courier New" pitchFamily="49" charset="0"/>
                <a:cs typeface="Courier New" pitchFamily="49" charset="0"/>
              </a:rPr>
              <a:t>new</a:t>
            </a:r>
            <a:r>
              <a:rPr lang="en-US" dirty="0">
                <a:solidFill>
                  <a:srgbClr val="FF0000"/>
                </a:solidFill>
              </a:rPr>
              <a:t> go on the heap</a:t>
            </a:r>
            <a:r>
              <a:rPr lang="en-US" dirty="0" smtClean="0">
                <a:solidFill>
                  <a:srgbClr val="FF0000"/>
                </a:solidFill>
              </a:rPr>
              <a:t>”. And, this </a:t>
            </a:r>
            <a:r>
              <a:rPr lang="en-US" b="1" dirty="0" smtClean="0">
                <a:solidFill>
                  <a:srgbClr val="FF0000"/>
                </a:solidFill>
              </a:rPr>
              <a:t>is</a:t>
            </a:r>
            <a:r>
              <a:rPr lang="en-US" dirty="0" smtClean="0">
                <a:solidFill>
                  <a:srgbClr val="FF0000"/>
                </a:solidFill>
              </a:rPr>
              <a:t> a binary tree but is </a:t>
            </a:r>
            <a:r>
              <a:rPr lang="en-US" b="1" dirty="0" smtClean="0">
                <a:solidFill>
                  <a:srgbClr val="FF0000"/>
                </a:solidFill>
              </a:rPr>
              <a:t>NOT</a:t>
            </a:r>
            <a:r>
              <a:rPr lang="en-US" dirty="0" smtClean="0">
                <a:solidFill>
                  <a:srgbClr val="FF0000"/>
                </a:solidFill>
              </a:rPr>
              <a:t> a binary </a:t>
            </a:r>
            <a:r>
              <a:rPr lang="en-US" u="sng" dirty="0" smtClean="0">
                <a:solidFill>
                  <a:srgbClr val="FF0000"/>
                </a:solidFill>
              </a:rPr>
              <a:t>search</a:t>
            </a:r>
            <a:r>
              <a:rPr lang="en-US" dirty="0" smtClean="0">
                <a:solidFill>
                  <a:srgbClr val="FF0000"/>
                </a:solidFill>
              </a:rPr>
              <a:t> tree.</a:t>
            </a:r>
            <a:endParaRPr lang="en-US" dirty="0"/>
          </a:p>
        </p:txBody>
      </p:sp>
      <p:sp>
        <p:nvSpPr>
          <p:cNvPr id="20486" name="TextBox 32"/>
          <p:cNvSpPr txBox="1">
            <a:spLocks noChangeArrowheads="1"/>
          </p:cNvSpPr>
          <p:nvPr>
            <p:custDataLst>
              <p:tags r:id="rId5"/>
            </p:custDataLst>
          </p:nvPr>
        </p:nvSpPr>
        <p:spPr bwMode="auto">
          <a:xfrm>
            <a:off x="5435600" y="1729904"/>
            <a:ext cx="24225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CA">
                <a:solidFill>
                  <a:srgbClr val="FF0000"/>
                </a:solidFill>
              </a:rPr>
              <a:t>Look!  Invariants!</a:t>
            </a:r>
          </a:p>
        </p:txBody>
      </p:sp>
      <p:cxnSp>
        <p:nvCxnSpPr>
          <p:cNvPr id="20487" name="Straight Arrow Connector 34"/>
          <p:cNvCxnSpPr>
            <a:cxnSpLocks noChangeShapeType="1"/>
            <a:stCxn id="20486" idx="1"/>
          </p:cNvCxnSpPr>
          <p:nvPr>
            <p:custDataLst>
              <p:tags r:id="rId6"/>
            </p:custDataLst>
          </p:nvPr>
        </p:nvCxnSpPr>
        <p:spPr bwMode="auto">
          <a:xfrm rot="10800000" flipV="1">
            <a:off x="4071938" y="1960091"/>
            <a:ext cx="1363662" cy="484188"/>
          </a:xfrm>
          <a:prstGeom prst="straightConnector1">
            <a:avLst/>
          </a:prstGeom>
          <a:noFill/>
          <a:ln w="9525" algn="ctr">
            <a:solidFill>
              <a:srgbClr val="FF0000"/>
            </a:solidFill>
            <a:round/>
            <a:headEnd/>
            <a:tailEnd type="arrow" w="med" len="med"/>
          </a:ln>
          <a:extLst>
            <a:ext uri="{909E8E84-426E-40dd-AFC4-6F175D3DCCD1}">
              <a14:hiddenFill xmlns:a14="http://schemas.microsoft.com/office/drawing/2010/main">
                <a:noFill/>
              </a14:hiddenFill>
            </a:ext>
          </a:extLst>
        </p:spPr>
      </p:cxnSp>
      <p:sp>
        <p:nvSpPr>
          <p:cNvPr id="20488" name="Slide Number Placeholder 33"/>
          <p:cNvSpPr>
            <a:spLocks noGrp="1"/>
          </p:cNvSpPr>
          <p:nvPr>
            <p:ph type="sldNum" sz="quarter" idx="12"/>
            <p:custDataLst>
              <p:tags r:id="rId7"/>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18C6940C-CFB7-476F-B002-9DFBAC8F25CF}" type="slidenum">
              <a:rPr lang="en-US" sz="1400" smtClean="0"/>
              <a:pPr/>
              <a:t>5</a:t>
            </a:fld>
            <a:endParaRPr lang="en-US" sz="1400" smtClean="0"/>
          </a:p>
        </p:txBody>
      </p:sp>
    </p:spTree>
    <p:extLst>
      <p:ext uri="{BB962C8B-B14F-4D97-AF65-F5344CB8AC3E}">
        <p14:creationId xmlns:p14="http://schemas.microsoft.com/office/powerpoint/2010/main" val="3660958976"/>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p:txBody>
          <a:bodyPr/>
          <a:lstStyle/>
          <a:p>
            <a:r>
              <a:rPr lang="en-US" smtClean="0"/>
              <a:t>Tree Terminology Reference</a:t>
            </a:r>
          </a:p>
        </p:txBody>
      </p:sp>
      <p:sp>
        <p:nvSpPr>
          <p:cNvPr id="6147" name="Oval 4"/>
          <p:cNvSpPr>
            <a:spLocks noChangeAspect="1" noChangeArrowheads="1"/>
          </p:cNvSpPr>
          <p:nvPr>
            <p:custDataLst>
              <p:tags r:id="rId2"/>
            </p:custDataLst>
          </p:nvPr>
        </p:nvSpPr>
        <p:spPr bwMode="auto">
          <a:xfrm>
            <a:off x="6781800" y="1676400"/>
            <a:ext cx="457200" cy="4572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A</a:t>
            </a:r>
          </a:p>
        </p:txBody>
      </p:sp>
      <p:cxnSp>
        <p:nvCxnSpPr>
          <p:cNvPr id="6148" name="AutoShape 8"/>
          <p:cNvCxnSpPr>
            <a:cxnSpLocks noChangeShapeType="1"/>
            <a:stCxn id="6147" idx="3"/>
            <a:endCxn id="6151" idx="0"/>
          </p:cNvCxnSpPr>
          <p:nvPr>
            <p:custDataLst>
              <p:tags r:id="rId3"/>
            </p:custDataLst>
          </p:nvPr>
        </p:nvCxnSpPr>
        <p:spPr bwMode="auto">
          <a:xfrm flipH="1">
            <a:off x="6367463" y="2085975"/>
            <a:ext cx="481012" cy="4857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149" name="AutoShape 9"/>
          <p:cNvCxnSpPr>
            <a:cxnSpLocks noChangeShapeType="1"/>
            <a:stCxn id="6147" idx="5"/>
            <a:endCxn id="6157" idx="0"/>
          </p:cNvCxnSpPr>
          <p:nvPr>
            <p:custDataLst>
              <p:tags r:id="rId4"/>
            </p:custDataLst>
          </p:nvPr>
        </p:nvCxnSpPr>
        <p:spPr bwMode="auto">
          <a:xfrm>
            <a:off x="7172325" y="2085975"/>
            <a:ext cx="481013" cy="4857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150" name="Oval 5"/>
          <p:cNvSpPr>
            <a:spLocks noChangeAspect="1" noChangeArrowheads="1"/>
          </p:cNvSpPr>
          <p:nvPr>
            <p:custDataLst>
              <p:tags r:id="rId5"/>
            </p:custDataLst>
          </p:nvPr>
        </p:nvSpPr>
        <p:spPr bwMode="auto">
          <a:xfrm>
            <a:off x="6138863" y="3429000"/>
            <a:ext cx="457200" cy="4572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E</a:t>
            </a:r>
          </a:p>
        </p:txBody>
      </p:sp>
      <p:sp>
        <p:nvSpPr>
          <p:cNvPr id="6151" name="Oval 7"/>
          <p:cNvSpPr>
            <a:spLocks noChangeAspect="1" noChangeArrowheads="1"/>
          </p:cNvSpPr>
          <p:nvPr>
            <p:custDataLst>
              <p:tags r:id="rId6"/>
            </p:custDataLst>
          </p:nvPr>
        </p:nvSpPr>
        <p:spPr bwMode="auto">
          <a:xfrm>
            <a:off x="6138863" y="2590800"/>
            <a:ext cx="457200" cy="4572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B</a:t>
            </a:r>
          </a:p>
        </p:txBody>
      </p:sp>
      <p:cxnSp>
        <p:nvCxnSpPr>
          <p:cNvPr id="6152" name="AutoShape 10"/>
          <p:cNvCxnSpPr>
            <a:cxnSpLocks noChangeShapeType="1"/>
            <a:stCxn id="6151" idx="4"/>
            <a:endCxn id="6150" idx="0"/>
          </p:cNvCxnSpPr>
          <p:nvPr>
            <p:custDataLst>
              <p:tags r:id="rId7"/>
            </p:custDataLst>
          </p:nvPr>
        </p:nvCxnSpPr>
        <p:spPr bwMode="auto">
          <a:xfrm>
            <a:off x="6367463" y="3067050"/>
            <a:ext cx="0" cy="3429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153" name="Oval 11"/>
          <p:cNvSpPr>
            <a:spLocks noChangeAspect="1" noChangeArrowheads="1"/>
          </p:cNvSpPr>
          <p:nvPr>
            <p:custDataLst>
              <p:tags r:id="rId8"/>
            </p:custDataLst>
          </p:nvPr>
        </p:nvSpPr>
        <p:spPr bwMode="auto">
          <a:xfrm>
            <a:off x="5605463" y="3429000"/>
            <a:ext cx="457200" cy="4572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D</a:t>
            </a:r>
          </a:p>
        </p:txBody>
      </p:sp>
      <p:sp>
        <p:nvSpPr>
          <p:cNvPr id="6154" name="Oval 12"/>
          <p:cNvSpPr>
            <a:spLocks noChangeAspect="1" noChangeArrowheads="1"/>
          </p:cNvSpPr>
          <p:nvPr>
            <p:custDataLst>
              <p:tags r:id="rId9"/>
            </p:custDataLst>
          </p:nvPr>
        </p:nvSpPr>
        <p:spPr bwMode="auto">
          <a:xfrm>
            <a:off x="6672263" y="3429000"/>
            <a:ext cx="457200" cy="4572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F</a:t>
            </a:r>
          </a:p>
        </p:txBody>
      </p:sp>
      <p:cxnSp>
        <p:nvCxnSpPr>
          <p:cNvPr id="6155" name="AutoShape 13"/>
          <p:cNvCxnSpPr>
            <a:cxnSpLocks noChangeShapeType="1"/>
            <a:stCxn id="6151" idx="5"/>
            <a:endCxn id="6154" idx="0"/>
          </p:cNvCxnSpPr>
          <p:nvPr>
            <p:custDataLst>
              <p:tags r:id="rId10"/>
            </p:custDataLst>
          </p:nvPr>
        </p:nvCxnSpPr>
        <p:spPr bwMode="auto">
          <a:xfrm>
            <a:off x="6529388" y="3000375"/>
            <a:ext cx="371475" cy="4095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156" name="AutoShape 14"/>
          <p:cNvCxnSpPr>
            <a:cxnSpLocks noChangeShapeType="1"/>
            <a:stCxn id="6151" idx="3"/>
            <a:endCxn id="6153" idx="0"/>
          </p:cNvCxnSpPr>
          <p:nvPr>
            <p:custDataLst>
              <p:tags r:id="rId11"/>
            </p:custDataLst>
          </p:nvPr>
        </p:nvCxnSpPr>
        <p:spPr bwMode="auto">
          <a:xfrm flipH="1">
            <a:off x="5834063" y="3000375"/>
            <a:ext cx="371475" cy="4095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157" name="Oval 6"/>
          <p:cNvSpPr>
            <a:spLocks noChangeAspect="1" noChangeArrowheads="1"/>
          </p:cNvSpPr>
          <p:nvPr>
            <p:custDataLst>
              <p:tags r:id="rId12"/>
            </p:custDataLst>
          </p:nvPr>
        </p:nvSpPr>
        <p:spPr bwMode="auto">
          <a:xfrm>
            <a:off x="7424738" y="2590800"/>
            <a:ext cx="457200" cy="4572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C</a:t>
            </a:r>
          </a:p>
        </p:txBody>
      </p:sp>
      <p:sp>
        <p:nvSpPr>
          <p:cNvPr id="6158" name="Oval 15"/>
          <p:cNvSpPr>
            <a:spLocks noChangeAspect="1" noChangeArrowheads="1"/>
          </p:cNvSpPr>
          <p:nvPr>
            <p:custDataLst>
              <p:tags r:id="rId13"/>
            </p:custDataLst>
          </p:nvPr>
        </p:nvSpPr>
        <p:spPr bwMode="auto">
          <a:xfrm>
            <a:off x="7424738" y="3429000"/>
            <a:ext cx="457200" cy="4572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G</a:t>
            </a:r>
          </a:p>
        </p:txBody>
      </p:sp>
      <p:cxnSp>
        <p:nvCxnSpPr>
          <p:cNvPr id="6159" name="AutoShape 16"/>
          <p:cNvCxnSpPr>
            <a:cxnSpLocks noChangeShapeType="1"/>
            <a:stCxn id="6157" idx="4"/>
            <a:endCxn id="6158" idx="0"/>
          </p:cNvCxnSpPr>
          <p:nvPr>
            <p:custDataLst>
              <p:tags r:id="rId14"/>
            </p:custDataLst>
          </p:nvPr>
        </p:nvCxnSpPr>
        <p:spPr bwMode="auto">
          <a:xfrm>
            <a:off x="7653338" y="3067050"/>
            <a:ext cx="0" cy="3429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160" name="AutoShape 18"/>
          <p:cNvCxnSpPr>
            <a:cxnSpLocks noChangeShapeType="1"/>
            <a:stCxn id="6158" idx="3"/>
            <a:endCxn id="6163" idx="0"/>
          </p:cNvCxnSpPr>
          <p:nvPr>
            <p:custDataLst>
              <p:tags r:id="rId15"/>
            </p:custDataLst>
          </p:nvPr>
        </p:nvCxnSpPr>
        <p:spPr bwMode="auto">
          <a:xfrm flipH="1">
            <a:off x="7080250" y="3838575"/>
            <a:ext cx="411163" cy="4095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161" name="Oval 19"/>
          <p:cNvSpPr>
            <a:spLocks noChangeAspect="1" noChangeArrowheads="1"/>
          </p:cNvSpPr>
          <p:nvPr>
            <p:custDataLst>
              <p:tags r:id="rId16"/>
            </p:custDataLst>
          </p:nvPr>
        </p:nvSpPr>
        <p:spPr bwMode="auto">
          <a:xfrm>
            <a:off x="7997825" y="4267200"/>
            <a:ext cx="457200" cy="4572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I</a:t>
            </a:r>
          </a:p>
        </p:txBody>
      </p:sp>
      <p:cxnSp>
        <p:nvCxnSpPr>
          <p:cNvPr id="6162" name="AutoShape 20"/>
          <p:cNvCxnSpPr>
            <a:cxnSpLocks noChangeShapeType="1"/>
            <a:stCxn id="6158" idx="5"/>
            <a:endCxn id="6161" idx="0"/>
          </p:cNvCxnSpPr>
          <p:nvPr>
            <p:custDataLst>
              <p:tags r:id="rId17"/>
            </p:custDataLst>
          </p:nvPr>
        </p:nvCxnSpPr>
        <p:spPr bwMode="auto">
          <a:xfrm>
            <a:off x="7815263" y="3838575"/>
            <a:ext cx="411162" cy="4095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163" name="Oval 17"/>
          <p:cNvSpPr>
            <a:spLocks noChangeAspect="1" noChangeArrowheads="1"/>
          </p:cNvSpPr>
          <p:nvPr>
            <p:custDataLst>
              <p:tags r:id="rId18"/>
            </p:custDataLst>
          </p:nvPr>
        </p:nvSpPr>
        <p:spPr bwMode="auto">
          <a:xfrm>
            <a:off x="6851650" y="4267200"/>
            <a:ext cx="457200" cy="4572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H</a:t>
            </a:r>
          </a:p>
        </p:txBody>
      </p:sp>
      <p:sp>
        <p:nvSpPr>
          <p:cNvPr id="6164" name="Oval 21"/>
          <p:cNvSpPr>
            <a:spLocks noChangeAspect="1" noChangeArrowheads="1"/>
          </p:cNvSpPr>
          <p:nvPr>
            <p:custDataLst>
              <p:tags r:id="rId19"/>
            </p:custDataLst>
          </p:nvPr>
        </p:nvSpPr>
        <p:spPr bwMode="auto">
          <a:xfrm>
            <a:off x="6858000" y="5257800"/>
            <a:ext cx="457200" cy="4572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L</a:t>
            </a:r>
          </a:p>
        </p:txBody>
      </p:sp>
      <p:sp>
        <p:nvSpPr>
          <p:cNvPr id="6165" name="Oval 22"/>
          <p:cNvSpPr>
            <a:spLocks noChangeAspect="1" noChangeArrowheads="1"/>
          </p:cNvSpPr>
          <p:nvPr>
            <p:custDataLst>
              <p:tags r:id="rId20"/>
            </p:custDataLst>
          </p:nvPr>
        </p:nvSpPr>
        <p:spPr bwMode="auto">
          <a:xfrm>
            <a:off x="5853113" y="5257800"/>
            <a:ext cx="457200" cy="4572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J</a:t>
            </a:r>
          </a:p>
        </p:txBody>
      </p:sp>
      <p:sp>
        <p:nvSpPr>
          <p:cNvPr id="6166" name="Oval 23"/>
          <p:cNvSpPr>
            <a:spLocks noChangeAspect="1" noChangeArrowheads="1"/>
          </p:cNvSpPr>
          <p:nvPr>
            <p:custDataLst>
              <p:tags r:id="rId21"/>
            </p:custDataLst>
          </p:nvPr>
        </p:nvSpPr>
        <p:spPr bwMode="auto">
          <a:xfrm>
            <a:off x="7346950" y="5257800"/>
            <a:ext cx="457200" cy="4572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M</a:t>
            </a:r>
          </a:p>
        </p:txBody>
      </p:sp>
      <p:sp>
        <p:nvSpPr>
          <p:cNvPr id="6167" name="Oval 24"/>
          <p:cNvSpPr>
            <a:spLocks noChangeAspect="1" noChangeArrowheads="1"/>
          </p:cNvSpPr>
          <p:nvPr>
            <p:custDataLst>
              <p:tags r:id="rId22"/>
            </p:custDataLst>
          </p:nvPr>
        </p:nvSpPr>
        <p:spPr bwMode="auto">
          <a:xfrm>
            <a:off x="6350000" y="5257800"/>
            <a:ext cx="457200" cy="4572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K</a:t>
            </a:r>
          </a:p>
        </p:txBody>
      </p:sp>
      <p:sp>
        <p:nvSpPr>
          <p:cNvPr id="6168" name="Oval 25"/>
          <p:cNvSpPr>
            <a:spLocks noChangeAspect="1" noChangeArrowheads="1"/>
          </p:cNvSpPr>
          <p:nvPr>
            <p:custDataLst>
              <p:tags r:id="rId23"/>
            </p:custDataLst>
          </p:nvPr>
        </p:nvSpPr>
        <p:spPr bwMode="auto">
          <a:xfrm>
            <a:off x="7845425" y="5257800"/>
            <a:ext cx="457200" cy="4572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t>N</a:t>
            </a:r>
          </a:p>
        </p:txBody>
      </p:sp>
      <p:cxnSp>
        <p:nvCxnSpPr>
          <p:cNvPr id="6169" name="AutoShape 26"/>
          <p:cNvCxnSpPr>
            <a:cxnSpLocks noChangeShapeType="1"/>
            <a:stCxn id="6163" idx="2"/>
            <a:endCxn id="6165" idx="0"/>
          </p:cNvCxnSpPr>
          <p:nvPr>
            <p:custDataLst>
              <p:tags r:id="rId24"/>
            </p:custDataLst>
          </p:nvPr>
        </p:nvCxnSpPr>
        <p:spPr bwMode="auto">
          <a:xfrm flipH="1">
            <a:off x="6081713" y="4495800"/>
            <a:ext cx="750887" cy="7429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170" name="AutoShape 27"/>
          <p:cNvCxnSpPr>
            <a:cxnSpLocks noChangeShapeType="1"/>
            <a:stCxn id="6163" idx="3"/>
            <a:endCxn id="6167" idx="0"/>
          </p:cNvCxnSpPr>
          <p:nvPr>
            <p:custDataLst>
              <p:tags r:id="rId25"/>
            </p:custDataLst>
          </p:nvPr>
        </p:nvCxnSpPr>
        <p:spPr bwMode="auto">
          <a:xfrm flipH="1">
            <a:off x="6578600" y="4676775"/>
            <a:ext cx="339725" cy="5619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171" name="AutoShape 28"/>
          <p:cNvCxnSpPr>
            <a:cxnSpLocks noChangeShapeType="1"/>
            <a:stCxn id="6163" idx="4"/>
            <a:endCxn id="6164" idx="0"/>
          </p:cNvCxnSpPr>
          <p:nvPr>
            <p:custDataLst>
              <p:tags r:id="rId26"/>
            </p:custDataLst>
          </p:nvPr>
        </p:nvCxnSpPr>
        <p:spPr bwMode="auto">
          <a:xfrm>
            <a:off x="7080250" y="4743450"/>
            <a:ext cx="6350" cy="4953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172" name="AutoShape 29"/>
          <p:cNvCxnSpPr>
            <a:cxnSpLocks noChangeShapeType="1"/>
            <a:stCxn id="6163" idx="5"/>
            <a:endCxn id="6166" idx="0"/>
          </p:cNvCxnSpPr>
          <p:nvPr>
            <p:custDataLst>
              <p:tags r:id="rId27"/>
            </p:custDataLst>
          </p:nvPr>
        </p:nvCxnSpPr>
        <p:spPr bwMode="auto">
          <a:xfrm>
            <a:off x="7242175" y="4676775"/>
            <a:ext cx="333375" cy="5619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173" name="AutoShape 30"/>
          <p:cNvCxnSpPr>
            <a:cxnSpLocks noChangeShapeType="1"/>
            <a:stCxn id="6163" idx="6"/>
            <a:endCxn id="6168" idx="0"/>
          </p:cNvCxnSpPr>
          <p:nvPr>
            <p:custDataLst>
              <p:tags r:id="rId28"/>
            </p:custDataLst>
          </p:nvPr>
        </p:nvCxnSpPr>
        <p:spPr bwMode="auto">
          <a:xfrm>
            <a:off x="7327900" y="4495800"/>
            <a:ext cx="746125" cy="7429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174" name="Text Box 34"/>
          <p:cNvSpPr txBox="1">
            <a:spLocks noChangeArrowheads="1"/>
          </p:cNvSpPr>
          <p:nvPr>
            <p:custDataLst>
              <p:tags r:id="rId29"/>
            </p:custDataLst>
          </p:nvPr>
        </p:nvSpPr>
        <p:spPr bwMode="auto">
          <a:xfrm>
            <a:off x="563563" y="2057400"/>
            <a:ext cx="8321675"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i="1">
                <a:solidFill>
                  <a:schemeClr val="accent2"/>
                </a:solidFill>
              </a:rPr>
              <a:t>root: </a:t>
            </a:r>
            <a:r>
              <a:rPr lang="en-US"/>
              <a:t>the single node with no parent</a:t>
            </a:r>
            <a:endParaRPr lang="en-US" i="1">
              <a:solidFill>
                <a:schemeClr val="accent2"/>
              </a:solidFill>
            </a:endParaRPr>
          </a:p>
          <a:p>
            <a:r>
              <a:rPr lang="en-US" i="1">
                <a:solidFill>
                  <a:schemeClr val="accent2"/>
                </a:solidFill>
              </a:rPr>
              <a:t>leaf: </a:t>
            </a:r>
            <a:r>
              <a:rPr lang="en-US"/>
              <a:t>a node with no children</a:t>
            </a:r>
          </a:p>
          <a:p>
            <a:r>
              <a:rPr lang="en-US" i="1">
                <a:solidFill>
                  <a:schemeClr val="accent2"/>
                </a:solidFill>
              </a:rPr>
              <a:t>child: </a:t>
            </a:r>
            <a:r>
              <a:rPr lang="en-US"/>
              <a:t>a node pointed to by me</a:t>
            </a:r>
          </a:p>
          <a:p>
            <a:r>
              <a:rPr lang="en-US" i="1">
                <a:solidFill>
                  <a:schemeClr val="accent2"/>
                </a:solidFill>
              </a:rPr>
              <a:t>parent: </a:t>
            </a:r>
            <a:r>
              <a:rPr lang="en-US"/>
              <a:t>the node that points to me</a:t>
            </a:r>
          </a:p>
          <a:p>
            <a:r>
              <a:rPr lang="en-US" i="1">
                <a:solidFill>
                  <a:schemeClr val="accent2"/>
                </a:solidFill>
              </a:rPr>
              <a:t>sibling: </a:t>
            </a:r>
            <a:r>
              <a:rPr lang="en-US"/>
              <a:t>another child of my parent</a:t>
            </a:r>
            <a:endParaRPr lang="en-US" i="1">
              <a:solidFill>
                <a:schemeClr val="accent2"/>
              </a:solidFill>
            </a:endParaRPr>
          </a:p>
          <a:p>
            <a:r>
              <a:rPr lang="en-US" i="1">
                <a:solidFill>
                  <a:schemeClr val="accent2"/>
                </a:solidFill>
              </a:rPr>
              <a:t>ancestor: </a:t>
            </a:r>
            <a:r>
              <a:rPr lang="en-US"/>
              <a:t>my parent or my parent’s ancestor</a:t>
            </a:r>
          </a:p>
          <a:p>
            <a:r>
              <a:rPr lang="en-US" i="1">
                <a:solidFill>
                  <a:schemeClr val="accent2"/>
                </a:solidFill>
              </a:rPr>
              <a:t>descendent: </a:t>
            </a:r>
            <a:r>
              <a:rPr lang="en-US"/>
              <a:t>my child or my child’s descendent</a:t>
            </a:r>
          </a:p>
          <a:p>
            <a:r>
              <a:rPr lang="en-US" i="1">
                <a:solidFill>
                  <a:schemeClr val="accent2"/>
                </a:solidFill>
              </a:rPr>
              <a:t>subtree: </a:t>
            </a:r>
            <a:r>
              <a:rPr lang="en-US"/>
              <a:t>a node and its descendents</a:t>
            </a:r>
          </a:p>
          <a:p>
            <a:endParaRPr lang="en-US"/>
          </a:p>
          <a:p>
            <a:r>
              <a:rPr lang="en-US">
                <a:solidFill>
                  <a:srgbClr val="FF0000"/>
                </a:solidFill>
              </a:rPr>
              <a:t>We sometimes use degenerate versions</a:t>
            </a:r>
            <a:br>
              <a:rPr lang="en-US">
                <a:solidFill>
                  <a:srgbClr val="FF0000"/>
                </a:solidFill>
              </a:rPr>
            </a:br>
            <a:r>
              <a:rPr lang="en-US">
                <a:solidFill>
                  <a:srgbClr val="FF0000"/>
                </a:solidFill>
              </a:rPr>
              <a:t>of these definitions that allow NULL as</a:t>
            </a:r>
            <a:br>
              <a:rPr lang="en-US">
                <a:solidFill>
                  <a:srgbClr val="FF0000"/>
                </a:solidFill>
              </a:rPr>
            </a:br>
            <a:r>
              <a:rPr lang="en-US">
                <a:solidFill>
                  <a:srgbClr val="FF0000"/>
                </a:solidFill>
              </a:rPr>
              <a:t>the empty tree.  (This can be </a:t>
            </a:r>
            <a:r>
              <a:rPr lang="en-US" i="1">
                <a:solidFill>
                  <a:srgbClr val="FF0000"/>
                </a:solidFill>
              </a:rPr>
              <a:t>very</a:t>
            </a:r>
            <a:r>
              <a:rPr lang="en-US">
                <a:solidFill>
                  <a:srgbClr val="FF0000"/>
                </a:solidFill>
              </a:rPr>
              <a:t> handy for recursive base cases!)</a:t>
            </a:r>
          </a:p>
        </p:txBody>
      </p:sp>
      <p:sp>
        <p:nvSpPr>
          <p:cNvPr id="6175" name="Slide Number Placeholder 30"/>
          <p:cNvSpPr>
            <a:spLocks noGrp="1"/>
          </p:cNvSpPr>
          <p:nvPr>
            <p:ph type="sldNum" sz="quarter" idx="12"/>
            <p:custDataLst>
              <p:tags r:id="rId30"/>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0908942-FF15-4262-BE86-D63EA47B8662}" type="slidenum">
              <a:rPr lang="en-US" sz="1400" smtClean="0"/>
              <a:pPr/>
              <a:t>6</a:t>
            </a:fld>
            <a:endParaRPr lang="en-US" sz="1400" smtClean="0"/>
          </a:p>
        </p:txBody>
      </p:sp>
      <p:sp>
        <p:nvSpPr>
          <p:cNvPr id="2" name="TextBox 1" hidden="1"/>
          <p:cNvSpPr txBox="1"/>
          <p:nvPr>
            <p:custDataLst>
              <p:tags r:id="rId31"/>
            </p:custDataLst>
          </p:nvPr>
        </p:nvSpPr>
        <p:spPr>
          <a:xfrm>
            <a:off x="103188" y="115888"/>
            <a:ext cx="9005887" cy="769937"/>
          </a:xfrm>
          <a:prstGeom prst="rect">
            <a:avLst/>
          </a:prstGeom>
          <a:solidFill>
            <a:schemeClr val="accent5"/>
          </a:solidFill>
        </p:spPr>
        <p:txBody>
          <a:bodyPr wrap="none">
            <a:spAutoFit/>
          </a:bodyPr>
          <a:lstStyle/>
          <a:p>
            <a:pPr>
              <a:defRPr/>
            </a:pPr>
            <a:r>
              <a:rPr lang="en-CA" sz="4400" dirty="0"/>
              <a:t>SKIP IN CLASS (FOR REFERENCE)</a:t>
            </a:r>
          </a:p>
        </p:txBody>
      </p:sp>
    </p:spTree>
    <p:extLst>
      <p:ext uri="{BB962C8B-B14F-4D97-AF65-F5344CB8AC3E}">
        <p14:creationId xmlns:p14="http://schemas.microsoft.com/office/powerpoint/2010/main" val="129021798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custDataLst>
              <p:tags r:id="rId1"/>
            </p:custDataLst>
          </p:nvPr>
        </p:nvSpPr>
        <p:spPr/>
        <p:txBody>
          <a:bodyPr/>
          <a:lstStyle/>
          <a:p>
            <a:r>
              <a:rPr lang="en-US" smtClean="0"/>
              <a:t>MergeSort Performance Analysis</a:t>
            </a:r>
          </a:p>
        </p:txBody>
      </p:sp>
      <p:sp>
        <p:nvSpPr>
          <p:cNvPr id="5" name="Content Placeholder 4"/>
          <p:cNvSpPr>
            <a:spLocks noGrp="1"/>
          </p:cNvSpPr>
          <p:nvPr>
            <p:ph idx="1"/>
            <p:custDataLst>
              <p:tags r:id="rId2"/>
            </p:custDataLst>
          </p:nvPr>
        </p:nvSpPr>
        <p:spPr/>
        <p:txBody>
          <a:bodyPr>
            <a:normAutofit fontScale="92500" lnSpcReduction="20000"/>
          </a:bodyPr>
          <a:lstStyle/>
          <a:p>
            <a:pPr marL="514350" indent="-514350">
              <a:spcBef>
                <a:spcPts val="1400"/>
              </a:spcBef>
              <a:buFontTx/>
              <a:buNone/>
              <a:defRPr/>
            </a:pPr>
            <a:r>
              <a:rPr lang="en-US" dirty="0" smtClean="0">
                <a:ea typeface="Gill Sans" charset="0"/>
                <a:cs typeface="Gill Sans" charset="0"/>
              </a:rPr>
              <a:t>T(1) = 1</a:t>
            </a:r>
          </a:p>
          <a:p>
            <a:pPr marL="514350" indent="-514350">
              <a:spcBef>
                <a:spcPts val="1400"/>
              </a:spcBef>
              <a:buFontTx/>
              <a:buNone/>
              <a:defRPr/>
            </a:pPr>
            <a:r>
              <a:rPr lang="en-US" dirty="0" smtClean="0">
                <a:ea typeface="Gill Sans" charset="0"/>
                <a:cs typeface="Gill Sans" charset="0"/>
              </a:rPr>
              <a:t>T(n) 	= 2T(n/2) + n</a:t>
            </a:r>
          </a:p>
          <a:p>
            <a:pPr marL="514350" indent="-514350">
              <a:spcBef>
                <a:spcPts val="1400"/>
              </a:spcBef>
              <a:buFontTx/>
              <a:buNone/>
              <a:defRPr/>
            </a:pPr>
            <a:r>
              <a:rPr lang="en-US" dirty="0" smtClean="0">
                <a:ea typeface="Gill Sans" charset="0"/>
                <a:cs typeface="Gill Sans" charset="0"/>
              </a:rPr>
              <a:t>		= 4T(n/4) + 2(n/2) + n</a:t>
            </a:r>
          </a:p>
          <a:p>
            <a:pPr marL="514350" indent="-514350">
              <a:spcBef>
                <a:spcPts val="1400"/>
              </a:spcBef>
              <a:buFontTx/>
              <a:buNone/>
              <a:defRPr/>
            </a:pPr>
            <a:r>
              <a:rPr lang="en-US" dirty="0" smtClean="0">
                <a:ea typeface="Gill Sans" charset="0"/>
                <a:cs typeface="Gill Sans" charset="0"/>
              </a:rPr>
              <a:t>		= 8T(n/8) + 4(n/4) + 2(n/2) + n</a:t>
            </a:r>
          </a:p>
          <a:p>
            <a:pPr marL="514350" indent="-514350">
              <a:spcBef>
                <a:spcPts val="1400"/>
              </a:spcBef>
              <a:buFontTx/>
              <a:buNone/>
              <a:defRPr/>
            </a:pPr>
            <a:r>
              <a:rPr lang="en-US" dirty="0" smtClean="0">
                <a:ea typeface="Gill Sans" charset="0"/>
                <a:cs typeface="Gill Sans" charset="0"/>
              </a:rPr>
              <a:t>		= 8T(n/8) + n + n + n = 8T(n/8) + 3n</a:t>
            </a:r>
          </a:p>
          <a:p>
            <a:pPr marL="514350" indent="-514350">
              <a:spcBef>
                <a:spcPts val="1400"/>
              </a:spcBef>
              <a:buFontTx/>
              <a:buNone/>
              <a:defRPr/>
            </a:pPr>
            <a:r>
              <a:rPr lang="en-US" dirty="0" smtClean="0">
                <a:ea typeface="Gill Sans" charset="0"/>
                <a:cs typeface="Gill Sans" charset="0"/>
              </a:rPr>
              <a:t>		= 2</a:t>
            </a:r>
            <a:r>
              <a:rPr lang="en-US" i="1" baseline="30000" dirty="0" smtClean="0">
                <a:ea typeface="Gill Sans" charset="0"/>
                <a:cs typeface="Gill Sans" charset="0"/>
              </a:rPr>
              <a:t>i</a:t>
            </a:r>
            <a:r>
              <a:rPr lang="en-US" dirty="0" smtClean="0">
                <a:ea typeface="Gill Sans" charset="0"/>
                <a:cs typeface="Gill Sans" charset="0"/>
              </a:rPr>
              <a:t>T(n/2</a:t>
            </a:r>
            <a:r>
              <a:rPr lang="en-US" i="1" baseline="30000" dirty="0" smtClean="0">
                <a:ea typeface="Gill Sans" charset="0"/>
                <a:cs typeface="Gill Sans" charset="0"/>
              </a:rPr>
              <a:t>i</a:t>
            </a:r>
            <a:r>
              <a:rPr lang="en-US" dirty="0" smtClean="0">
                <a:ea typeface="Gill Sans" charset="0"/>
                <a:cs typeface="Gill Sans" charset="0"/>
              </a:rPr>
              <a:t>) + </a:t>
            </a:r>
            <a:r>
              <a:rPr lang="en-US" i="1" dirty="0" smtClean="0">
                <a:ea typeface="Gill Sans" charset="0"/>
                <a:cs typeface="Gill Sans" charset="0"/>
              </a:rPr>
              <a:t>i</a:t>
            </a:r>
            <a:r>
              <a:rPr lang="en-US" dirty="0" smtClean="0">
                <a:ea typeface="Gill Sans" charset="0"/>
                <a:cs typeface="Gill Sans" charset="0"/>
              </a:rPr>
              <a:t>n.</a:t>
            </a:r>
          </a:p>
          <a:p>
            <a:pPr marL="514350" indent="-514350">
              <a:spcBef>
                <a:spcPts val="1400"/>
              </a:spcBef>
              <a:buFontTx/>
              <a:buNone/>
              <a:defRPr/>
            </a:pPr>
            <a:r>
              <a:rPr lang="en-US" dirty="0" smtClean="0">
                <a:ea typeface="Gill Sans" charset="0"/>
                <a:cs typeface="Gill Sans" charset="0"/>
              </a:rPr>
              <a:t>Let </a:t>
            </a:r>
            <a:r>
              <a:rPr lang="en-US" i="1" dirty="0" err="1" smtClean="0">
                <a:ea typeface="Gill Sans" charset="0"/>
                <a:cs typeface="Gill Sans" charset="0"/>
              </a:rPr>
              <a:t>i</a:t>
            </a:r>
            <a:r>
              <a:rPr lang="en-US" dirty="0" smtClean="0">
                <a:ea typeface="Gill Sans" charset="0"/>
                <a:cs typeface="Gill Sans" charset="0"/>
              </a:rPr>
              <a:t> = </a:t>
            </a:r>
            <a:r>
              <a:rPr lang="en-US" dirty="0" err="1" smtClean="0">
                <a:ea typeface="Gill Sans" charset="0"/>
                <a:cs typeface="Gill Sans" charset="0"/>
              </a:rPr>
              <a:t>lg</a:t>
            </a:r>
            <a:r>
              <a:rPr lang="en-US" dirty="0" smtClean="0">
                <a:ea typeface="Gill Sans" charset="0"/>
                <a:cs typeface="Gill Sans" charset="0"/>
              </a:rPr>
              <a:t> n</a:t>
            </a:r>
          </a:p>
          <a:p>
            <a:pPr marL="514350" indent="-514350">
              <a:spcBef>
                <a:spcPts val="1400"/>
              </a:spcBef>
              <a:buFontTx/>
              <a:buNone/>
              <a:defRPr/>
            </a:pPr>
            <a:r>
              <a:rPr lang="en-US" dirty="0" smtClean="0">
                <a:ea typeface="Gill Sans" charset="0"/>
                <a:cs typeface="Gill Sans" charset="0"/>
              </a:rPr>
              <a:t>T(n)	= </a:t>
            </a:r>
            <a:r>
              <a:rPr lang="en-US" dirty="0" err="1" smtClean="0">
                <a:ea typeface="Gill Sans" charset="0"/>
                <a:cs typeface="Gill Sans" charset="0"/>
              </a:rPr>
              <a:t>nT</a:t>
            </a:r>
            <a:r>
              <a:rPr lang="en-US" dirty="0" smtClean="0">
                <a:ea typeface="Gill Sans" charset="0"/>
                <a:cs typeface="Gill Sans" charset="0"/>
              </a:rPr>
              <a:t>(1) + n </a:t>
            </a:r>
            <a:r>
              <a:rPr lang="en-US" dirty="0" err="1" smtClean="0">
                <a:ea typeface="Gill Sans" charset="0"/>
                <a:cs typeface="Gill Sans" charset="0"/>
              </a:rPr>
              <a:t>lg</a:t>
            </a:r>
            <a:r>
              <a:rPr lang="en-US" dirty="0" smtClean="0">
                <a:ea typeface="Gill Sans" charset="0"/>
                <a:cs typeface="Gill Sans" charset="0"/>
              </a:rPr>
              <a:t> n = n + n </a:t>
            </a:r>
            <a:r>
              <a:rPr lang="en-US" dirty="0" err="1" smtClean="0">
                <a:ea typeface="Gill Sans" charset="0"/>
                <a:cs typeface="Gill Sans" charset="0"/>
              </a:rPr>
              <a:t>lg</a:t>
            </a:r>
            <a:r>
              <a:rPr lang="en-US" dirty="0" smtClean="0">
                <a:ea typeface="Gill Sans" charset="0"/>
                <a:cs typeface="Gill Sans" charset="0"/>
              </a:rPr>
              <a:t> n </a:t>
            </a:r>
            <a:r>
              <a:rPr lang="en-US" dirty="0" smtClean="0">
                <a:ea typeface="Gill Sans" charset="0"/>
                <a:cs typeface="Gill Sans" charset="0"/>
                <a:sym typeface="Symbol"/>
              </a:rPr>
              <a:t> (n </a:t>
            </a:r>
            <a:r>
              <a:rPr lang="en-US" dirty="0" err="1" smtClean="0">
                <a:ea typeface="Gill Sans" charset="0"/>
                <a:cs typeface="Gill Sans" charset="0"/>
                <a:sym typeface="Symbol"/>
              </a:rPr>
              <a:t>lg</a:t>
            </a:r>
            <a:r>
              <a:rPr lang="en-US" dirty="0" smtClean="0">
                <a:ea typeface="Gill Sans" charset="0"/>
                <a:cs typeface="Gill Sans" charset="0"/>
                <a:sym typeface="Symbol"/>
              </a:rPr>
              <a:t> n)</a:t>
            </a:r>
            <a:endParaRPr lang="en-US" dirty="0" smtClean="0">
              <a:ea typeface="Gill Sans" charset="0"/>
              <a:cs typeface="Gill Sans" charset="0"/>
            </a:endParaRPr>
          </a:p>
        </p:txBody>
      </p:sp>
      <p:sp>
        <p:nvSpPr>
          <p:cNvPr id="13316" name="TextBox 7"/>
          <p:cNvSpPr txBox="1">
            <a:spLocks noChangeArrowheads="1"/>
          </p:cNvSpPr>
          <p:nvPr>
            <p:custDataLst>
              <p:tags r:id="rId3"/>
            </p:custDataLst>
          </p:nvPr>
        </p:nvSpPr>
        <p:spPr bwMode="auto">
          <a:xfrm>
            <a:off x="142875" y="5956300"/>
            <a:ext cx="8929688"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r>
              <a:rPr lang="en-CA">
                <a:solidFill>
                  <a:srgbClr val="FF0000"/>
                </a:solidFill>
              </a:rPr>
              <a:t>We ignored floors/ceilings.  To prove performance formally, we’d use this as a guess and prove it with floors/ceilings by induction.</a:t>
            </a:r>
          </a:p>
        </p:txBody>
      </p:sp>
      <p:sp>
        <p:nvSpPr>
          <p:cNvPr id="13317" name="Slide Number Placeholder 8"/>
          <p:cNvSpPr>
            <a:spLocks noGrp="1"/>
          </p:cNvSpPr>
          <p:nvPr>
            <p:ph type="sldNum" sz="quarter" idx="12"/>
            <p:custDataLst>
              <p:tags r:id="rId4"/>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5840C301-C128-48F2-AC8A-8C779FB9123E}" type="slidenum">
              <a:rPr lang="en-US" sz="1400" smtClean="0"/>
              <a:pPr/>
              <a:t>7</a:t>
            </a:fld>
            <a:endParaRPr lang="en-US" sz="1400" smtClean="0"/>
          </a:p>
        </p:txBody>
      </p:sp>
      <mc:AlternateContent xmlns:mc="http://schemas.openxmlformats.org/markup-compatibility/2006" xmlns:p14="http://schemas.microsoft.com/office/powerpoint/2010/main">
        <mc:Choice Requires="p14">
          <p:contentPart p14:bwMode="auto" r:id="rId6">
            <p14:nvContentPartPr>
              <p14:cNvPr id="2" name="Ink 1"/>
              <p14:cNvContentPartPr/>
              <p14:nvPr/>
            </p14:nvContentPartPr>
            <p14:xfrm>
              <a:off x="2067840" y="4850640"/>
              <a:ext cx="5443560" cy="1194120"/>
            </p14:xfrm>
          </p:contentPart>
        </mc:Choice>
        <mc:Fallback xmlns="">
          <p:pic>
            <p:nvPicPr>
              <p:cNvPr id="2" name="Ink 1"/>
              <p:cNvPicPr/>
              <p:nvPr/>
            </p:nvPicPr>
            <p:blipFill>
              <a:blip r:embed="rId7"/>
              <a:stretch>
                <a:fillRect/>
              </a:stretch>
            </p:blipFill>
            <p:spPr>
              <a:xfrm>
                <a:off x="2054160" y="4833720"/>
                <a:ext cx="5473800" cy="1227600"/>
              </a:xfrm>
              <a:prstGeom prst="rect">
                <a:avLst/>
              </a:prstGeom>
            </p:spPr>
          </p:pic>
        </mc:Fallback>
      </mc:AlternateContent>
    </p:spTree>
    <p:extLst>
      <p:ext uri="{BB962C8B-B14F-4D97-AF65-F5344CB8AC3E}">
        <p14:creationId xmlns:p14="http://schemas.microsoft.com/office/powerpoint/2010/main" val="191339272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1"/>
          <p:cNvSpPr>
            <a:spLocks noGrp="1" noChangeArrowheads="1"/>
          </p:cNvSpPr>
          <p:nvPr>
            <p:ph type="title"/>
            <p:custDataLst>
              <p:tags r:id="rId1"/>
            </p:custDataLst>
          </p:nvPr>
        </p:nvSpPr>
        <p:spPr/>
        <p:txBody>
          <a:bodyPr/>
          <a:lstStyle/>
          <a:p>
            <a:r>
              <a:rPr lang="en-US" sz="3600" smtClean="0"/>
              <a:t>How Do Quick, Merge, Heap, Insertion, and Selection Sort Compare?</a:t>
            </a:r>
          </a:p>
        </p:txBody>
      </p:sp>
      <p:sp>
        <p:nvSpPr>
          <p:cNvPr id="33795" name="Rectangle 2"/>
          <p:cNvSpPr>
            <a:spLocks noGrp="1" noChangeArrowheads="1"/>
          </p:cNvSpPr>
          <p:nvPr>
            <p:ph type="body" idx="1"/>
            <p:custDataLst>
              <p:tags r:id="rId2"/>
            </p:custDataLst>
          </p:nvPr>
        </p:nvSpPr>
        <p:spPr/>
        <p:txBody>
          <a:bodyPr/>
          <a:lstStyle/>
          <a:p>
            <a:pPr>
              <a:buFontTx/>
              <a:buNone/>
            </a:pPr>
            <a:r>
              <a:rPr lang="en-US" smtClean="0"/>
              <a:t>Complexity</a:t>
            </a:r>
          </a:p>
          <a:p>
            <a:pPr lvl="1"/>
            <a:r>
              <a:rPr lang="en-US" smtClean="0"/>
              <a:t>Best case: Insert &lt; Quick, Merge, Heap &lt; Select</a:t>
            </a:r>
          </a:p>
          <a:p>
            <a:pPr lvl="1"/>
            <a:r>
              <a:rPr lang="en-US" smtClean="0"/>
              <a:t>Average case: Quick, Merge, Heap &lt; Insert, Select</a:t>
            </a:r>
          </a:p>
          <a:p>
            <a:pPr lvl="1"/>
            <a:r>
              <a:rPr lang="en-US" smtClean="0"/>
              <a:t>Worst case: Merge, Heap &lt; Quick, Insert, Select</a:t>
            </a:r>
          </a:p>
          <a:p>
            <a:pPr lvl="1"/>
            <a:r>
              <a:rPr lang="en-US" smtClean="0"/>
              <a:t>Usually on “real” data: Quick &lt; Merge &lt; Heap &lt; I/S</a:t>
            </a:r>
          </a:p>
          <a:p>
            <a:pPr lvl="1"/>
            <a:r>
              <a:rPr lang="en-US" smtClean="0"/>
              <a:t>On very short lists: quadratic sorts may have an advantage (so, some quick/merge implementations “bottom out” to these as base cases)</a:t>
            </a:r>
          </a:p>
        </p:txBody>
      </p:sp>
      <p:sp>
        <p:nvSpPr>
          <p:cNvPr id="33796" name="TextBox 5"/>
          <p:cNvSpPr txBox="1">
            <a:spLocks noChangeArrowheads="1"/>
          </p:cNvSpPr>
          <p:nvPr>
            <p:custDataLst>
              <p:tags r:id="rId3"/>
            </p:custDataLst>
          </p:nvPr>
        </p:nvSpPr>
        <p:spPr bwMode="auto">
          <a:xfrm>
            <a:off x="857250" y="5572125"/>
            <a:ext cx="814387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r>
              <a:rPr lang="en-CA">
                <a:solidFill>
                  <a:srgbClr val="FF0000"/>
                </a:solidFill>
              </a:rPr>
              <a:t>Some details depend on implementation!</a:t>
            </a:r>
          </a:p>
          <a:p>
            <a:pPr algn="r"/>
            <a:r>
              <a:rPr lang="en-CA">
                <a:solidFill>
                  <a:srgbClr val="FF0000"/>
                </a:solidFill>
              </a:rPr>
              <a:t>(E.g., an initial check whether the last elt of the left sublist is less than first of the right can make merge’s best case linear.)</a:t>
            </a:r>
          </a:p>
        </p:txBody>
      </p:sp>
      <p:sp>
        <p:nvSpPr>
          <p:cNvPr id="33797" name="Slide Number Placeholder 6"/>
          <p:cNvSpPr>
            <a:spLocks noGrp="1"/>
          </p:cNvSpPr>
          <p:nvPr>
            <p:ph type="sldNum" sz="quarter" idx="12"/>
            <p:custDataLst>
              <p:tags r:id="rId4"/>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59DC4BD4-8C8F-41EB-AE30-093F30B63F64}" type="slidenum">
              <a:rPr lang="en-US" sz="1400" smtClean="0"/>
              <a:pPr/>
              <a:t>8</a:t>
            </a:fld>
            <a:endParaRPr lang="en-US" sz="1400" smtClean="0"/>
          </a:p>
        </p:txBody>
      </p:sp>
      <p:sp>
        <p:nvSpPr>
          <p:cNvPr id="33798" name="TextBox 1"/>
          <p:cNvSpPr txBox="1">
            <a:spLocks noChangeArrowheads="1"/>
          </p:cNvSpPr>
          <p:nvPr>
            <p:custDataLst>
              <p:tags r:id="rId5"/>
            </p:custDataLst>
          </p:nvPr>
        </p:nvSpPr>
        <p:spPr bwMode="auto">
          <a:xfrm>
            <a:off x="7886700" y="3841750"/>
            <a:ext cx="13652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CA" sz="1400" i="1"/>
              <a:t>(</a:t>
            </a:r>
            <a:r>
              <a:rPr lang="en-CA" sz="1400" b="1" i="1"/>
              <a:t>not</a:t>
            </a:r>
            <a:r>
              <a:rPr lang="en-CA" sz="1400" i="1"/>
              <a:t> asymptotic)</a:t>
            </a:r>
            <a:endParaRPr lang="en-CA" sz="1400" b="1" i="1"/>
          </a:p>
        </p:txBody>
      </p:sp>
    </p:spTree>
    <p:extLst>
      <p:ext uri="{BB962C8B-B14F-4D97-AF65-F5344CB8AC3E}">
        <p14:creationId xmlns:p14="http://schemas.microsoft.com/office/powerpoint/2010/main" val="198899698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
          <p:cNvSpPr>
            <a:spLocks noGrp="1" noChangeArrowheads="1"/>
          </p:cNvSpPr>
          <p:nvPr>
            <p:ph type="title"/>
            <p:custDataLst>
              <p:tags r:id="rId1"/>
            </p:custDataLst>
          </p:nvPr>
        </p:nvSpPr>
        <p:spPr/>
        <p:txBody>
          <a:bodyPr/>
          <a:lstStyle/>
          <a:p>
            <a:r>
              <a:rPr lang="en-US" sz="3600" smtClean="0"/>
              <a:t>How Do Quick, Merge, Heap, Insertion, and Selection Sort Compare?</a:t>
            </a:r>
          </a:p>
        </p:txBody>
      </p:sp>
      <p:sp>
        <p:nvSpPr>
          <p:cNvPr id="34819" name="Rectangle 2"/>
          <p:cNvSpPr>
            <a:spLocks noGrp="1" noChangeArrowheads="1"/>
          </p:cNvSpPr>
          <p:nvPr>
            <p:ph type="body" idx="1"/>
            <p:custDataLst>
              <p:tags r:id="rId2"/>
            </p:custDataLst>
          </p:nvPr>
        </p:nvSpPr>
        <p:spPr/>
        <p:txBody>
          <a:bodyPr/>
          <a:lstStyle/>
          <a:p>
            <a:pPr>
              <a:buFontTx/>
              <a:buNone/>
            </a:pPr>
            <a:r>
              <a:rPr lang="en-US" smtClean="0"/>
              <a:t>Stability</a:t>
            </a:r>
          </a:p>
          <a:p>
            <a:pPr lvl="1"/>
            <a:r>
              <a:rPr lang="en-US" smtClean="0"/>
              <a:t>Easily Made Stable: Insert, Select, Merge (prefer the “left” of the two sorted sublists on ties)</a:t>
            </a:r>
          </a:p>
          <a:p>
            <a:pPr lvl="1"/>
            <a:r>
              <a:rPr lang="en-US" smtClean="0"/>
              <a:t>Unstable: Heap</a:t>
            </a:r>
          </a:p>
          <a:p>
            <a:pPr lvl="1"/>
            <a:r>
              <a:rPr lang="en-US" smtClean="0"/>
              <a:t>Challenging to Make Stable: Quick</a:t>
            </a:r>
          </a:p>
          <a:p>
            <a:r>
              <a:rPr lang="en-US" smtClean="0"/>
              <a:t>Memory use:</a:t>
            </a:r>
          </a:p>
          <a:p>
            <a:pPr lvl="1"/>
            <a:r>
              <a:rPr lang="en-US" smtClean="0"/>
              <a:t>Insert, Select, Heap &lt; Quick &lt; Merge</a:t>
            </a:r>
          </a:p>
        </p:txBody>
      </p:sp>
      <p:sp>
        <p:nvSpPr>
          <p:cNvPr id="34820" name="Slide Number Placeholder 3"/>
          <p:cNvSpPr>
            <a:spLocks noGrp="1"/>
          </p:cNvSpPr>
          <p:nvPr>
            <p:ph type="sldNum" sz="quarter" idx="12"/>
            <p:custDataLst>
              <p:tags r:id="rId3"/>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4BE37011-054E-4BAA-A8A2-CE65349E653F}" type="slidenum">
              <a:rPr lang="en-US" sz="1400" smtClean="0"/>
              <a:pPr/>
              <a:t>9</a:t>
            </a:fld>
            <a:endParaRPr lang="en-US" sz="1400" smtClean="0"/>
          </a:p>
        </p:txBody>
      </p:sp>
      <p:sp>
        <p:nvSpPr>
          <p:cNvPr id="34821" name="TextBox 1"/>
          <p:cNvSpPr txBox="1">
            <a:spLocks noChangeArrowheads="1"/>
          </p:cNvSpPr>
          <p:nvPr>
            <p:custDataLst>
              <p:tags r:id="rId4"/>
            </p:custDataLst>
          </p:nvPr>
        </p:nvSpPr>
        <p:spPr bwMode="auto">
          <a:xfrm>
            <a:off x="2216150" y="5949950"/>
            <a:ext cx="682307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r>
              <a:rPr lang="en-CA">
                <a:solidFill>
                  <a:srgbClr val="FF0000"/>
                </a:solidFill>
              </a:rPr>
              <a:t>How much stack space does recursive QuickSort use?</a:t>
            </a:r>
          </a:p>
          <a:p>
            <a:pPr algn="r"/>
            <a:r>
              <a:rPr lang="en-CA">
                <a:solidFill>
                  <a:srgbClr val="FF0000"/>
                </a:solidFill>
              </a:rPr>
              <a:t>In the worst case?  Could we make it better?</a:t>
            </a:r>
          </a:p>
        </p:txBody>
      </p:sp>
    </p:spTree>
    <p:extLst>
      <p:ext uri="{BB962C8B-B14F-4D97-AF65-F5344CB8AC3E}">
        <p14:creationId xmlns:p14="http://schemas.microsoft.com/office/powerpoint/2010/main" val="151973877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lecture">
  <a:themeElements>
    <a:clrScheme name="lecture.po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ecture.pot">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lecture.po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lecture.pot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lecture.pot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lecture.pot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lecture.pot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lecture.pot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lecture.pot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Office\Templates\lecture.pot</Template>
  <TotalTime>9674</TotalTime>
  <Words>2738</Words>
  <Application>Microsoft Macintosh PowerPoint</Application>
  <PresentationFormat>On-screen Show (4:3)</PresentationFormat>
  <Paragraphs>264</Paragraphs>
  <Slides>15</Slides>
  <Notes>13</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lecture</vt:lpstr>
      <vt:lpstr>Quick Review of Sorts</vt:lpstr>
      <vt:lpstr>Comparing our “PQSort” Algorithms</vt:lpstr>
      <vt:lpstr>Comparing our “PQSort” Algorithms</vt:lpstr>
      <vt:lpstr>Priority Queue ADT</vt:lpstr>
      <vt:lpstr>Binary Heap Priority Q Data Structure</vt:lpstr>
      <vt:lpstr>Tree Terminology Reference</vt:lpstr>
      <vt:lpstr>MergeSort Performance Analysis</vt:lpstr>
      <vt:lpstr>How Do Quick, Merge, Heap, Insertion, and Selection Sort Compare?</vt:lpstr>
      <vt:lpstr>How Do Quick, Merge, Heap, Insertion, and Selection Sort Compare?</vt:lpstr>
      <vt:lpstr>M-ary Search Tree</vt:lpstr>
      <vt:lpstr>B+-Tree Properties</vt:lpstr>
      <vt:lpstr>Insertion in Boring Text</vt:lpstr>
      <vt:lpstr>Deletion in Two  Boring Slides of Text</vt:lpstr>
      <vt:lpstr>Deletion Slide Two</vt:lpstr>
      <vt:lpstr>Thinking about B-Trees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326: Data Structures Lecture #4 Mind Your Priority Queues</dc:title>
  <dc:creator>Steve Wolfman</dc:creator>
  <cp:lastModifiedBy>Calvin Cheng</cp:lastModifiedBy>
  <cp:revision>166</cp:revision>
  <cp:lastPrinted>2014-11-06T00:42:30Z</cp:lastPrinted>
  <dcterms:created xsi:type="dcterms:W3CDTF">2000-01-11T03:01:10Z</dcterms:created>
  <dcterms:modified xsi:type="dcterms:W3CDTF">2014-11-06T00:44:42Z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1</vt:i4>
  </property>
  <property fmtid="{D5CDD505-2E9C-101B-9397-08002B2CF9AE}" pid="4" name="Compression">
    <vt:i4>100</vt:i4>
  </property>
  <property fmtid="{D5CDD505-2E9C-101B-9397-08002B2CF9AE}" pid="5" name="ScreenSize">
    <vt:i4>2</vt:i4>
  </property>
  <property fmtid="{D5CDD505-2E9C-101B-9397-08002B2CF9AE}" pid="6" name="ScreenUsage">
    <vt:i4>1</vt:i4>
  </property>
  <property fmtid="{D5CDD505-2E9C-101B-9397-08002B2CF9AE}" pid="7" name="MailAddress">
    <vt:lpwstr>owner-cse326@cs.washington.edu</vt:lpwstr>
  </property>
  <property fmtid="{D5CDD505-2E9C-101B-9397-08002B2CF9AE}" pid="8" name="HomePage">
    <vt:lpwstr>http://www.cs.washington.edu/326/</vt:lpwstr>
  </property>
  <property fmtid="{D5CDD505-2E9C-101B-9397-08002B2CF9AE}" pid="9" name="Other">
    <vt:lpwstr/>
  </property>
  <property fmtid="{D5CDD505-2E9C-101B-9397-08002B2CF9AE}" pid="10" name="DownloadOriginal">
    <vt:bool>true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2</vt:i4>
  </property>
  <property fmtid="{D5CDD505-2E9C-101B-9397-08002B2CF9AE}" pid="19" name="ShowNotes">
    <vt:bool>false</vt:bool>
  </property>
  <property fmtid="{D5CDD505-2E9C-101B-9397-08002B2CF9AE}" pid="20" name="NavBtnPos">
    <vt:i4>3</vt:i4>
  </property>
  <property fmtid="{D5CDD505-2E9C-101B-9397-08002B2CF9AE}" pid="21" name="OutputDir">
    <vt:lpwstr>\\june\wolf\cse326\lectures</vt:lpwstr>
  </property>
</Properties>
</file>