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23"/>
  </p:notesMasterIdLst>
  <p:sldIdLst>
    <p:sldId id="256" r:id="rId2"/>
    <p:sldId id="257" r:id="rId3"/>
    <p:sldId id="261" r:id="rId4"/>
    <p:sldId id="258" r:id="rId5"/>
    <p:sldId id="289" r:id="rId6"/>
    <p:sldId id="291" r:id="rId7"/>
    <p:sldId id="299" r:id="rId8"/>
    <p:sldId id="303" r:id="rId9"/>
    <p:sldId id="304" r:id="rId10"/>
    <p:sldId id="300" r:id="rId11"/>
    <p:sldId id="305" r:id="rId12"/>
    <p:sldId id="306" r:id="rId13"/>
    <p:sldId id="292" r:id="rId14"/>
    <p:sldId id="274" r:id="rId15"/>
    <p:sldId id="302" r:id="rId16"/>
    <p:sldId id="275" r:id="rId17"/>
    <p:sldId id="301" r:id="rId18"/>
    <p:sldId id="295" r:id="rId19"/>
    <p:sldId id="298" r:id="rId20"/>
    <p:sldId id="296"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7BE"/>
    <a:srgbClr val="82458E"/>
    <a:srgbClr val="9852A6"/>
    <a:srgbClr val="A780B2"/>
    <a:srgbClr val="8095B2"/>
    <a:srgbClr val="AA80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autoAdjust="0"/>
  </p:normalViewPr>
  <p:slideViewPr>
    <p:cSldViewPr>
      <p:cViewPr varScale="1">
        <p:scale>
          <a:sx n="85" d="100"/>
          <a:sy n="85" d="100"/>
        </p:scale>
        <p:origin x="1320" y="53"/>
      </p:cViewPr>
      <p:guideLst>
        <p:guide orient="horz" pos="2160"/>
        <p:guide pos="2880"/>
      </p:guideLst>
    </p:cSldViewPr>
  </p:slideViewPr>
  <p:outlineViewPr>
    <p:cViewPr>
      <p:scale>
        <a:sx n="33" d="100"/>
        <a:sy n="33" d="100"/>
      </p:scale>
      <p:origin x="54"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C68E2-0710-45D3-9390-B812D5165A35}" type="datetimeFigureOut">
              <a:rPr lang="en-US" smtClean="0"/>
              <a:t>1/30/2023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A5F4D9-54C2-483C-BDD5-C5B59B3494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55E9E7EA-0D2F-4839-82FC-D92883C8A892}"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78796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967B5-9F44-414B-8F6C-585A68A4199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73962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368078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429802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412190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6088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032728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3611552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398963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92946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67B5-9F44-414B-8F6C-585A68A4199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13711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967B5-9F44-414B-8F6C-585A68A4199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383954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967B5-9F44-414B-8F6C-585A68A41999}"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79143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967B5-9F44-414B-8F6C-585A68A41999}"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193788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967B5-9F44-414B-8F6C-585A68A41999}"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178063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967B5-9F44-414B-8F6C-585A68A4199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133242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967B5-9F44-414B-8F6C-585A68A4199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9E7EA-0D2F-4839-82FC-D92883C8A892}" type="slidenum">
              <a:rPr lang="en-US" smtClean="0"/>
              <a:t>‹#›</a:t>
            </a:fld>
            <a:endParaRPr lang="en-US"/>
          </a:p>
        </p:txBody>
      </p:sp>
    </p:spTree>
    <p:extLst>
      <p:ext uri="{BB962C8B-B14F-4D97-AF65-F5344CB8AC3E}">
        <p14:creationId xmlns:p14="http://schemas.microsoft.com/office/powerpoint/2010/main" val="216060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F967B5-9F44-414B-8F6C-585A68A41999}" type="datetimeFigureOut">
              <a:rPr lang="en-US" smtClean="0"/>
              <a:t>1/30/2023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E9E7EA-0D2F-4839-82FC-D92883C8A892}" type="slidenum">
              <a:rPr lang="en-US" smtClean="0"/>
              <a:t>‹#›</a:t>
            </a:fld>
            <a:endParaRPr lang="en-US"/>
          </a:p>
        </p:txBody>
      </p:sp>
    </p:spTree>
    <p:extLst>
      <p:ext uri="{BB962C8B-B14F-4D97-AF65-F5344CB8AC3E}">
        <p14:creationId xmlns:p14="http://schemas.microsoft.com/office/powerpoint/2010/main" val="992485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utismileanyway.wordpress.com/2015/03/27/thank-you/"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2876" y="1697859"/>
            <a:ext cx="7851775" cy="1481081"/>
          </a:xfrm>
        </p:spPr>
        <p:txBody>
          <a:bodyPr>
            <a:normAutofit fontScale="90000"/>
          </a:bodyPr>
          <a:lstStyle/>
          <a:p>
            <a:pPr algn="ctr">
              <a:lnSpc>
                <a:spcPct val="150000"/>
              </a:lnSpc>
            </a:pPr>
            <a:r>
              <a:rPr lang="en-US" sz="4400" b="1" dirty="0">
                <a:solidFill>
                  <a:srgbClr val="7030A0"/>
                </a:solidFill>
                <a:latin typeface="Times New Roman" panose="02020603050405020304" pitchFamily="18" charset="0"/>
                <a:cs typeface="Times New Roman" panose="02020603050405020304" pitchFamily="18" charset="0"/>
              </a:rPr>
              <a:t>Academic Year 2022-2023</a:t>
            </a:r>
            <a:br>
              <a:rPr lang="en-US" sz="4400" b="1" dirty="0">
                <a:solidFill>
                  <a:srgbClr val="7030A0"/>
                </a:solidFill>
                <a:latin typeface="Times New Roman" panose="02020603050405020304" pitchFamily="18" charset="0"/>
                <a:cs typeface="Times New Roman" panose="02020603050405020304" pitchFamily="18" charset="0"/>
              </a:rPr>
            </a:br>
            <a:r>
              <a:rPr lang="en-US" sz="3600" b="1"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USER AUTHENTICATION SYSTEM IN C</a:t>
            </a:r>
          </a:p>
        </p:txBody>
      </p:sp>
      <p:sp>
        <p:nvSpPr>
          <p:cNvPr id="3" name="Subtitle 2"/>
          <p:cNvSpPr>
            <a:spLocks noGrp="1"/>
          </p:cNvSpPr>
          <p:nvPr>
            <p:ph type="subTitle" idx="1"/>
          </p:nvPr>
        </p:nvSpPr>
        <p:spPr>
          <a:xfrm>
            <a:off x="1600200" y="4419600"/>
            <a:ext cx="7454451" cy="1752600"/>
          </a:xfrm>
        </p:spPr>
        <p:txBody>
          <a:bodyPr>
            <a:normAutofit fontScale="25000" lnSpcReduction="20000"/>
          </a:bodyPr>
          <a:lstStyle/>
          <a:p>
            <a:pPr algn="l">
              <a:lnSpc>
                <a:spcPct val="170000"/>
              </a:lnSpc>
            </a:pPr>
            <a:r>
              <a:rPr lang="en-US" dirty="0"/>
              <a:t> 	  </a:t>
            </a:r>
            <a:r>
              <a:rPr lang="en-US" dirty="0">
                <a:solidFill>
                  <a:srgbClr val="2747BE"/>
                </a:solidFill>
              </a:rPr>
              <a:t> </a:t>
            </a:r>
            <a:r>
              <a:rPr lang="en-US" sz="9600" b="1" dirty="0">
                <a:solidFill>
                  <a:srgbClr val="C00000"/>
                </a:solidFill>
                <a:latin typeface="Times New Roman" panose="02020603050405020304" pitchFamily="18" charset="0"/>
                <a:cs typeface="Times New Roman" panose="02020603050405020304" pitchFamily="18" charset="0"/>
              </a:rPr>
              <a:t>GUIDED BY                        PRESENTED BY</a:t>
            </a:r>
          </a:p>
          <a:p>
            <a:pPr algn="just">
              <a:lnSpc>
                <a:spcPct val="100000"/>
              </a:lnSpc>
            </a:pPr>
            <a:r>
              <a:rPr lang="en-US" sz="8000" b="1" dirty="0">
                <a:latin typeface="Times New Roman" panose="02020603050405020304" pitchFamily="18" charset="0"/>
                <a:cs typeface="Times New Roman" panose="02020603050405020304" pitchFamily="18" charset="0"/>
              </a:rPr>
              <a:t> Mr. </a:t>
            </a:r>
            <a:r>
              <a:rPr lang="en-US" sz="8000" b="1" dirty="0" err="1">
                <a:solidFill>
                  <a:schemeClr val="tx1"/>
                </a:solidFill>
                <a:latin typeface="Times New Roman" panose="02020603050405020304" pitchFamily="18" charset="0"/>
                <a:cs typeface="Times New Roman" panose="02020603050405020304" pitchFamily="18" charset="0"/>
              </a:rPr>
              <a:t>Manjunatha</a:t>
            </a:r>
            <a:r>
              <a:rPr lang="en-US" sz="8000" b="1" dirty="0">
                <a:solidFill>
                  <a:schemeClr val="tx1"/>
                </a:solidFill>
                <a:latin typeface="Times New Roman" panose="02020603050405020304" pitchFamily="18" charset="0"/>
                <a:cs typeface="Times New Roman" panose="02020603050405020304" pitchFamily="18" charset="0"/>
              </a:rPr>
              <a:t> Swamy Sir</a:t>
            </a:r>
            <a:r>
              <a:rPr lang="en-US" sz="8000" b="1" dirty="0">
                <a:latin typeface="Times New Roman" panose="02020603050405020304" pitchFamily="18" charset="0"/>
                <a:cs typeface="Times New Roman" panose="02020603050405020304" pitchFamily="18" charset="0"/>
              </a:rPr>
              <a:t>  </a:t>
            </a:r>
            <a:r>
              <a:rPr lang="en-US" sz="8000" b="1" dirty="0">
                <a:solidFill>
                  <a:schemeClr val="tx1"/>
                </a:solidFill>
                <a:latin typeface="Times New Roman" panose="02020603050405020304" pitchFamily="18" charset="0"/>
                <a:cs typeface="Times New Roman" panose="02020603050405020304" pitchFamily="18" charset="0"/>
              </a:rPr>
              <a:t>                       KAZI AFROZ ALAM</a:t>
            </a:r>
          </a:p>
          <a:p>
            <a:pPr algn="just">
              <a:lnSpc>
                <a:spcPct val="100000"/>
              </a:lnSpc>
            </a:pPr>
            <a:r>
              <a:rPr lang="en-US" sz="8000" b="1" dirty="0">
                <a:solidFill>
                  <a:schemeClr val="tx1"/>
                </a:solidFill>
                <a:latin typeface="Times New Roman" panose="02020603050405020304" pitchFamily="18" charset="0"/>
                <a:cs typeface="Times New Roman" panose="02020603050405020304" pitchFamily="18" charset="0"/>
              </a:rPr>
              <a:t>Senior Associate Professor/CSE</a:t>
            </a:r>
            <a:r>
              <a:rPr lang="en-US" sz="8000" b="1" dirty="0">
                <a:solidFill>
                  <a:srgbClr val="FF0000"/>
                </a:solidFill>
                <a:latin typeface="Times New Roman" panose="02020603050405020304" pitchFamily="18" charset="0"/>
                <a:cs typeface="Times New Roman" panose="02020603050405020304" pitchFamily="18" charset="0"/>
              </a:rPr>
              <a:t>                    </a:t>
            </a:r>
            <a:r>
              <a:rPr lang="en-US" sz="8000" b="1" dirty="0">
                <a:solidFill>
                  <a:schemeClr val="tx1"/>
                </a:solidFill>
                <a:latin typeface="Times New Roman" panose="02020603050405020304" pitchFamily="18" charset="0"/>
                <a:cs typeface="Times New Roman" panose="02020603050405020304" pitchFamily="18" charset="0"/>
              </a:rPr>
              <a:t>USN-1NH21CS129</a:t>
            </a:r>
          </a:p>
          <a:p>
            <a:pPr algn="just">
              <a:lnSpc>
                <a:spcPct val="100000"/>
              </a:lnSpc>
            </a:pPr>
            <a:r>
              <a:rPr lang="en-US" sz="8000" b="1" dirty="0">
                <a:solidFill>
                  <a:schemeClr val="tx1"/>
                </a:solidFill>
                <a:latin typeface="Times New Roman" panose="02020603050405020304" pitchFamily="18" charset="0"/>
                <a:cs typeface="Times New Roman" panose="02020603050405020304" pitchFamily="18" charset="0"/>
              </a:rPr>
              <a:t>			                                                            III-B</a:t>
            </a:r>
            <a:endParaRPr lang="en-US" dirty="0">
              <a:solidFill>
                <a:schemeClr val="tx1"/>
              </a:solidFill>
            </a:endParaRPr>
          </a:p>
          <a:p>
            <a:endParaRPr lang="en-US" dirty="0"/>
          </a:p>
        </p:txBody>
      </p:sp>
      <p:pic>
        <p:nvPicPr>
          <p:cNvPr id="11" name="Picture 10"/>
          <p:cNvPicPr>
            <a:picLocks noChangeAspect="1"/>
          </p:cNvPicPr>
          <p:nvPr/>
        </p:nvPicPr>
        <p:blipFill rotWithShape="1">
          <a:blip r:embed="rId2"/>
          <a:srcRect r="24268"/>
          <a:stretch>
            <a:fillRect/>
          </a:stretch>
        </p:blipFill>
        <p:spPr>
          <a:xfrm>
            <a:off x="838200" y="179294"/>
            <a:ext cx="7741285" cy="12865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B137-E815-6935-1E86-8C8FD0F8091D}"/>
              </a:ext>
            </a:extLst>
          </p:cNvPr>
          <p:cNvSpPr>
            <a:spLocks noGrp="1"/>
          </p:cNvSpPr>
          <p:nvPr>
            <p:ph type="title"/>
          </p:nvPr>
        </p:nvSpPr>
        <p:spPr>
          <a:xfrm>
            <a:off x="990600" y="304800"/>
            <a:ext cx="7704667" cy="761999"/>
          </a:xfrm>
        </p:spPr>
        <p:txBody>
          <a:bodyPr/>
          <a:lstStyle/>
          <a:p>
            <a:r>
              <a:rPr lang="en-IN" dirty="0">
                <a:solidFill>
                  <a:srgbClr val="2747BE"/>
                </a:solidFill>
              </a:rPr>
              <a:t>FLOWCHART</a:t>
            </a:r>
          </a:p>
        </p:txBody>
      </p:sp>
      <p:pic>
        <p:nvPicPr>
          <p:cNvPr id="5" name="Content Placeholder 4">
            <a:extLst>
              <a:ext uri="{FF2B5EF4-FFF2-40B4-BE49-F238E27FC236}">
                <a16:creationId xmlns:a16="http://schemas.microsoft.com/office/drawing/2014/main" id="{11A4804B-D3E2-F995-8CFF-BE83E3E7A9EC}"/>
              </a:ext>
            </a:extLst>
          </p:cNvPr>
          <p:cNvPicPr>
            <a:picLocks noGrp="1" noChangeAspect="1"/>
          </p:cNvPicPr>
          <p:nvPr>
            <p:ph idx="1"/>
          </p:nvPr>
        </p:nvPicPr>
        <p:blipFill>
          <a:blip r:embed="rId2"/>
          <a:stretch>
            <a:fillRect/>
          </a:stretch>
        </p:blipFill>
        <p:spPr>
          <a:xfrm>
            <a:off x="990600" y="1466832"/>
            <a:ext cx="3886200" cy="4732430"/>
          </a:xfrm>
        </p:spPr>
      </p:pic>
      <p:pic>
        <p:nvPicPr>
          <p:cNvPr id="7" name="Picture 6">
            <a:extLst>
              <a:ext uri="{FF2B5EF4-FFF2-40B4-BE49-F238E27FC236}">
                <a16:creationId xmlns:a16="http://schemas.microsoft.com/office/drawing/2014/main" id="{5E1A1FEE-331D-A22C-36C5-9A46869A9CCA}"/>
              </a:ext>
            </a:extLst>
          </p:cNvPr>
          <p:cNvPicPr>
            <a:picLocks noChangeAspect="1"/>
          </p:cNvPicPr>
          <p:nvPr/>
        </p:nvPicPr>
        <p:blipFill>
          <a:blip r:embed="rId3"/>
          <a:stretch>
            <a:fillRect/>
          </a:stretch>
        </p:blipFill>
        <p:spPr>
          <a:xfrm>
            <a:off x="5181601" y="1466832"/>
            <a:ext cx="3513666" cy="4732430"/>
          </a:xfrm>
          <a:prstGeom prst="rect">
            <a:avLst/>
          </a:prstGeom>
        </p:spPr>
      </p:pic>
    </p:spTree>
    <p:extLst>
      <p:ext uri="{BB962C8B-B14F-4D97-AF65-F5344CB8AC3E}">
        <p14:creationId xmlns:p14="http://schemas.microsoft.com/office/powerpoint/2010/main" val="107286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5461-763A-8775-A4FC-2E27A53E3F98}"/>
              </a:ext>
            </a:extLst>
          </p:cNvPr>
          <p:cNvSpPr>
            <a:spLocks noGrp="1"/>
          </p:cNvSpPr>
          <p:nvPr>
            <p:ph type="title"/>
          </p:nvPr>
        </p:nvSpPr>
        <p:spPr>
          <a:xfrm>
            <a:off x="982133" y="457201"/>
            <a:ext cx="7704667" cy="761999"/>
          </a:xfrm>
        </p:spPr>
        <p:txBody>
          <a:bodyPr/>
          <a:lstStyle/>
          <a:p>
            <a:r>
              <a:rPr lang="en-IN" dirty="0">
                <a:solidFill>
                  <a:srgbClr val="2747BE"/>
                </a:solidFill>
              </a:rPr>
              <a:t>FLOWCHART</a:t>
            </a:r>
          </a:p>
        </p:txBody>
      </p:sp>
      <p:pic>
        <p:nvPicPr>
          <p:cNvPr id="5" name="Content Placeholder 4">
            <a:extLst>
              <a:ext uri="{FF2B5EF4-FFF2-40B4-BE49-F238E27FC236}">
                <a16:creationId xmlns:a16="http://schemas.microsoft.com/office/drawing/2014/main" id="{226A0490-EDEF-4CF9-8225-7C3812F6E6C5}"/>
              </a:ext>
            </a:extLst>
          </p:cNvPr>
          <p:cNvPicPr>
            <a:picLocks noGrp="1" noChangeAspect="1"/>
          </p:cNvPicPr>
          <p:nvPr>
            <p:ph idx="1"/>
          </p:nvPr>
        </p:nvPicPr>
        <p:blipFill>
          <a:blip r:embed="rId2"/>
          <a:stretch>
            <a:fillRect/>
          </a:stretch>
        </p:blipFill>
        <p:spPr>
          <a:xfrm>
            <a:off x="2286001" y="1371382"/>
            <a:ext cx="5105400" cy="5029636"/>
          </a:xfrm>
        </p:spPr>
      </p:pic>
    </p:spTree>
    <p:extLst>
      <p:ext uri="{BB962C8B-B14F-4D97-AF65-F5344CB8AC3E}">
        <p14:creationId xmlns:p14="http://schemas.microsoft.com/office/powerpoint/2010/main" val="314736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8ADD-E557-3684-71CA-3B8B4016CC70}"/>
              </a:ext>
            </a:extLst>
          </p:cNvPr>
          <p:cNvSpPr>
            <a:spLocks noGrp="1"/>
          </p:cNvSpPr>
          <p:nvPr>
            <p:ph type="title"/>
          </p:nvPr>
        </p:nvSpPr>
        <p:spPr>
          <a:xfrm>
            <a:off x="982133" y="457201"/>
            <a:ext cx="7704667" cy="838199"/>
          </a:xfrm>
        </p:spPr>
        <p:txBody>
          <a:bodyPr/>
          <a:lstStyle/>
          <a:p>
            <a:r>
              <a:rPr lang="en-IN" dirty="0">
                <a:solidFill>
                  <a:srgbClr val="2747BE"/>
                </a:solidFill>
              </a:rPr>
              <a:t>FLOWCHART</a:t>
            </a:r>
          </a:p>
        </p:txBody>
      </p:sp>
      <p:pic>
        <p:nvPicPr>
          <p:cNvPr id="5" name="Content Placeholder 4">
            <a:extLst>
              <a:ext uri="{FF2B5EF4-FFF2-40B4-BE49-F238E27FC236}">
                <a16:creationId xmlns:a16="http://schemas.microsoft.com/office/drawing/2014/main" id="{27A42580-52B5-132D-1DEE-A1D64342410B}"/>
              </a:ext>
            </a:extLst>
          </p:cNvPr>
          <p:cNvPicPr>
            <a:picLocks noGrp="1" noChangeAspect="1"/>
          </p:cNvPicPr>
          <p:nvPr>
            <p:ph idx="1"/>
          </p:nvPr>
        </p:nvPicPr>
        <p:blipFill>
          <a:blip r:embed="rId2"/>
          <a:stretch>
            <a:fillRect/>
          </a:stretch>
        </p:blipFill>
        <p:spPr>
          <a:xfrm>
            <a:off x="982133" y="1295400"/>
            <a:ext cx="7704667" cy="4694111"/>
          </a:xfrm>
        </p:spPr>
      </p:pic>
    </p:spTree>
    <p:extLst>
      <p:ext uri="{BB962C8B-B14F-4D97-AF65-F5344CB8AC3E}">
        <p14:creationId xmlns:p14="http://schemas.microsoft.com/office/powerpoint/2010/main" val="4010666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1"/>
            <a:ext cx="7704667" cy="609599"/>
          </a:xfrm>
        </p:spPr>
        <p:txBody>
          <a:bodyPr>
            <a:normAutofit fontScale="90000"/>
          </a:bodyPr>
          <a:lstStyle/>
          <a:p>
            <a:pPr algn="ctr"/>
            <a:r>
              <a:rPr lang="en-US" b="1" dirty="0">
                <a:solidFill>
                  <a:srgbClr val="2747BE"/>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044388" y="1219200"/>
            <a:ext cx="7498080" cy="5105400"/>
          </a:xfrm>
        </p:spPr>
        <p:txBody>
          <a:bodyPr>
            <a:noAutofit/>
          </a:bodyPr>
          <a:lstStyle/>
          <a:p>
            <a:pPr marL="425450" indent="-342900" algn="just">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user will start by entering his username and can either choose to login or signup. If the user is already registered then he/she can choose to login else he/she is first asked to sign up. If the user is new then he/she has to enter their username and signup.</a:t>
            </a:r>
          </a:p>
          <a:p>
            <a:pPr marL="3683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When the user opts for sign up he will be put into a virtual world when the user has to interact with the objects present in the virtual world to make his password. The user has to make a sequence pattern by displacing the objects from one position to another. This sequence pattern will be then set as his/her password.</a:t>
            </a:r>
          </a:p>
          <a:p>
            <a:pPr marL="3683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If the user has already signed up and wants to login then he can enter his/her name and opt for login. The user will then be put into the same virtual world where he/she had created the password and the user will have to enter his/her original sequence pattern of object displacement in order to authenticate himself/herself.</a:t>
            </a:r>
          </a:p>
          <a:p>
            <a:pPr marL="368300" algn="just">
              <a:lnSpc>
                <a:spcPct val="150000"/>
              </a:lnSpc>
              <a:buFont typeface="Wingdings" panose="05000000000000000000" pitchFamily="2" charset="2"/>
              <a:buChar char="Ø"/>
            </a:pPr>
            <a:r>
              <a:rPr lang="en-US" sz="1400" b="0" i="0" dirty="0">
                <a:solidFill>
                  <a:srgbClr val="000000"/>
                </a:solidFill>
                <a:effectLst/>
                <a:latin typeface="Times New Roman" panose="02020603050405020304" pitchFamily="18" charset="0"/>
                <a:cs typeface="Times New Roman" panose="02020603050405020304" pitchFamily="18" charset="0"/>
              </a:rPr>
              <a:t>The sequence pattern and the object displacement position entered by the user will be then matched with the original password created by the user during the signup. If the sequence pattern and the displacement position matches with that entered by the user, then the user will be authenticated else he has to re-enter the password.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260" y="274955"/>
            <a:ext cx="7869555" cy="1143000"/>
          </a:xfrm>
        </p:spPr>
        <p:txBody>
          <a:bodyPr>
            <a:normAutofit/>
          </a:bodyPr>
          <a:lstStyle/>
          <a:p>
            <a:pPr algn="ctr"/>
            <a:r>
              <a:rPr lang="en-US" b="1" dirty="0">
                <a:solidFill>
                  <a:srgbClr val="2747BE"/>
                </a:solidFill>
                <a:latin typeface="Times New Roman" panose="02020603050405020304" pitchFamily="18" charset="0"/>
                <a:cs typeface="Times New Roman" panose="02020603050405020304" pitchFamily="18" charset="0"/>
              </a:rPr>
              <a:t>IMPLEMENTATION ROADMAP</a:t>
            </a:r>
          </a:p>
        </p:txBody>
      </p:sp>
      <p:sp>
        <p:nvSpPr>
          <p:cNvPr id="3" name="Content Placeholder 2"/>
          <p:cNvSpPr>
            <a:spLocks noGrp="1"/>
          </p:cNvSpPr>
          <p:nvPr>
            <p:ph idx="1"/>
          </p:nvPr>
        </p:nvSpPr>
        <p:spPr>
          <a:xfrm>
            <a:off x="1752600" y="1447800"/>
            <a:ext cx="7181088" cy="4800600"/>
          </a:xfrm>
        </p:spPr>
        <p:txBody>
          <a:bodyPr>
            <a:normAutofit/>
          </a:bodyPr>
          <a:lstStyle/>
          <a:p>
            <a:pPr lvl="0">
              <a:lnSpc>
                <a:spcPct val="200000"/>
              </a:lnSpc>
              <a:buFont typeface="Wingdings" panose="05000000000000000000" charset="0"/>
              <a:buChar char="v"/>
            </a:pPr>
            <a:r>
              <a:rPr lang="en-US" sz="2800" b="1" dirty="0">
                <a:latin typeface="Times New Roman" panose="02020603050405020304" pitchFamily="18" charset="0"/>
                <a:cs typeface="Times New Roman" panose="02020603050405020304" pitchFamily="18" charset="0"/>
              </a:rPr>
              <a:t>Registration MODULE</a:t>
            </a:r>
          </a:p>
          <a:p>
            <a:pPr lvl="0">
              <a:lnSpc>
                <a:spcPct val="200000"/>
              </a:lnSpc>
              <a:buFont typeface="Wingdings" panose="05000000000000000000" charset="0"/>
              <a:buChar char="v"/>
            </a:pPr>
            <a:r>
              <a:rPr lang="en-US" sz="2800" b="1" dirty="0">
                <a:latin typeface="Times New Roman" panose="02020603050405020304" pitchFamily="18" charset="0"/>
                <a:cs typeface="Times New Roman" panose="02020603050405020304" pitchFamily="18" charset="0"/>
              </a:rPr>
              <a:t>Login MODULE</a:t>
            </a:r>
          </a:p>
          <a:p>
            <a:pPr lvl="0">
              <a:lnSpc>
                <a:spcPct val="200000"/>
              </a:lnSpc>
              <a:buFont typeface="Wingdings" panose="05000000000000000000" charset="0"/>
              <a:buChar char="v"/>
            </a:pPr>
            <a:r>
              <a:rPr lang="en-US" sz="2800" b="1" dirty="0">
                <a:latin typeface="Times New Roman" panose="02020603050405020304" pitchFamily="18" charset="0"/>
                <a:cs typeface="Times New Roman" panose="02020603050405020304" pitchFamily="18" charset="0"/>
              </a:rPr>
              <a:t>Logout MODULE</a:t>
            </a:r>
          </a:p>
          <a:p>
            <a:pPr lvl="0">
              <a:lnSpc>
                <a:spcPct val="200000"/>
              </a:lnSpc>
              <a:buFont typeface="Wingdings" panose="05000000000000000000" charset="0"/>
              <a:buChar char="v"/>
            </a:pPr>
            <a:r>
              <a:rPr lang="en-US" sz="2800" b="1" dirty="0">
                <a:latin typeface="Times New Roman" panose="02020603050405020304" pitchFamily="18" charset="0"/>
                <a:cs typeface="Times New Roman" panose="02020603050405020304" pitchFamily="18" charset="0"/>
              </a:rPr>
              <a:t>Exit MODULE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EC66-B407-30AD-6DCA-50A88BF49BDE}"/>
              </a:ext>
            </a:extLst>
          </p:cNvPr>
          <p:cNvSpPr>
            <a:spLocks noGrp="1"/>
          </p:cNvSpPr>
          <p:nvPr>
            <p:ph type="title"/>
          </p:nvPr>
        </p:nvSpPr>
        <p:spPr>
          <a:xfrm>
            <a:off x="982133" y="457201"/>
            <a:ext cx="7704667" cy="914399"/>
          </a:xfrm>
        </p:spPr>
        <p:txBody>
          <a:bodyPr/>
          <a:lstStyle/>
          <a:p>
            <a:r>
              <a:rPr lang="en-IN" b="1" dirty="0">
                <a:solidFill>
                  <a:srgbClr val="0070C0"/>
                </a:solidFill>
              </a:rPr>
              <a:t>IMPLEMENTATION ROADMAP</a:t>
            </a:r>
          </a:p>
        </p:txBody>
      </p:sp>
      <p:sp>
        <p:nvSpPr>
          <p:cNvPr id="4" name="Rectangle 1">
            <a:extLst>
              <a:ext uri="{FF2B5EF4-FFF2-40B4-BE49-F238E27FC236}">
                <a16:creationId xmlns:a16="http://schemas.microsoft.com/office/drawing/2014/main" id="{E9F99991-EC55-7D3F-77C6-EEDC8261B2AC}"/>
              </a:ext>
            </a:extLst>
          </p:cNvPr>
          <p:cNvSpPr>
            <a:spLocks noGrp="1" noChangeArrowheads="1"/>
          </p:cNvSpPr>
          <p:nvPr>
            <p:ph idx="1"/>
          </p:nvPr>
        </p:nvSpPr>
        <p:spPr bwMode="auto">
          <a:xfrm>
            <a:off x="1142999" y="1362635"/>
            <a:ext cx="7840133"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implementation roadmap for this code is as follows:-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Start by understanding the data structures used in the code such as the "login" structure.</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Understand the functions in the code, including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enter_login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"registration", and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clear_input_stream</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Study the main function, which implements the menu-driven system. This is where all the functions are called.</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Test the code and check for any bugs or issues.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Refine and optimize the code, if needed.</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Document the code.</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79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10" y="457201"/>
            <a:ext cx="7704667" cy="990600"/>
          </a:xfrm>
        </p:spPr>
        <p:txBody>
          <a:bodyPr>
            <a:normAutofit/>
          </a:bodyPr>
          <a:lstStyle/>
          <a:p>
            <a:pPr algn="ctr"/>
            <a:r>
              <a:rPr lang="en-US" sz="3000" b="1" dirty="0">
                <a:solidFill>
                  <a:srgbClr val="2747BE"/>
                </a:solidFill>
                <a:latin typeface="Times New Roman" panose="02020603050405020304" pitchFamily="18" charset="0"/>
                <a:cs typeface="Times New Roman" panose="02020603050405020304" pitchFamily="18" charset="0"/>
              </a:rPr>
              <a:t>CODE IMPLEMENTATION MODULE</a:t>
            </a:r>
          </a:p>
        </p:txBody>
      </p:sp>
      <p:sp>
        <p:nvSpPr>
          <p:cNvPr id="3" name="Content Placeholder 2"/>
          <p:cNvSpPr>
            <a:spLocks noGrp="1"/>
          </p:cNvSpPr>
          <p:nvPr>
            <p:ph idx="1"/>
          </p:nvPr>
        </p:nvSpPr>
        <p:spPr>
          <a:xfrm>
            <a:off x="1066800" y="1447800"/>
            <a:ext cx="7866888" cy="4800600"/>
          </a:xfrm>
        </p:spPr>
        <p:txBody>
          <a:bodyPr anchor="t">
            <a:normAutofit/>
          </a:bodyPr>
          <a:lstStyle/>
          <a:p>
            <a:pPr marL="0" indent="0" algn="l">
              <a:buNone/>
            </a:pPr>
            <a:r>
              <a:rPr lang="en-US" sz="1600" b="0" i="0" dirty="0">
                <a:effectLst/>
                <a:latin typeface="Times New Roman" panose="02020603050405020304" pitchFamily="18" charset="0"/>
                <a:cs typeface="Times New Roman" panose="02020603050405020304" pitchFamily="18" charset="0"/>
              </a:rPr>
              <a:t>This code is a simple user registration and login system written in C. The code implements a menu-driven system where the user can select one of the following options:-</a:t>
            </a:r>
          </a:p>
          <a:p>
            <a:pPr marL="0" indent="0" algn="l">
              <a:buNone/>
            </a:pPr>
            <a:endParaRPr lang="en-US"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Register: The user can enter his/her personal information and choose a username and password for the system. This information is stored in a text file called "passwd.txt".</a:t>
            </a:r>
          </a:p>
          <a:p>
            <a:pPr algn="l">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Login: The user is prompted to enter their username and password. The code then reads the information from the "passwd.txt" file and compares it with the input. If the information matches, the user is granted access.</a:t>
            </a:r>
          </a:p>
          <a:p>
            <a:pPr algn="l">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Logout: The user is logged out of the system.</a:t>
            </a:r>
          </a:p>
          <a:p>
            <a:pPr algn="l">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Exit: The program exits.</a:t>
            </a:r>
          </a:p>
          <a:p>
            <a:pPr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791D-297A-29FD-157F-A0F03FF27935}"/>
              </a:ext>
            </a:extLst>
          </p:cNvPr>
          <p:cNvSpPr>
            <a:spLocks noGrp="1"/>
          </p:cNvSpPr>
          <p:nvPr>
            <p:ph type="title"/>
          </p:nvPr>
        </p:nvSpPr>
        <p:spPr>
          <a:xfrm>
            <a:off x="1188720" y="286684"/>
            <a:ext cx="7498080" cy="1143000"/>
          </a:xfrm>
        </p:spPr>
        <p:txBody>
          <a:bodyPr>
            <a:noAutofit/>
          </a:bodyPr>
          <a:lstStyle/>
          <a:p>
            <a:r>
              <a:rPr lang="en-IN" sz="2400" b="1" dirty="0">
                <a:solidFill>
                  <a:srgbClr val="0070C0"/>
                </a:solidFill>
                <a:latin typeface="Times New Roman" panose="02020603050405020304" pitchFamily="18" charset="0"/>
                <a:cs typeface="Times New Roman" panose="02020603050405020304" pitchFamily="18" charset="0"/>
              </a:rPr>
              <a:t>DRAWBACKS </a:t>
            </a:r>
            <a:r>
              <a:rPr lang="en-IN" sz="2400" b="1" i="0" dirty="0">
                <a:solidFill>
                  <a:srgbClr val="0070C0"/>
                </a:solidFill>
                <a:latin typeface="Times New Roman" panose="02020603050405020304" pitchFamily="18" charset="0"/>
                <a:cs typeface="Times New Roman" panose="02020603050405020304" pitchFamily="18" charset="0"/>
              </a:rPr>
              <a:t>OF AUTHENTICATION SYSTEM</a:t>
            </a: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072D9-36C5-A34A-3905-0061BFD25BBA}"/>
              </a:ext>
            </a:extLst>
          </p:cNvPr>
          <p:cNvSpPr>
            <a:spLocks noGrp="1"/>
          </p:cNvSpPr>
          <p:nvPr>
            <p:ph idx="1"/>
          </p:nvPr>
        </p:nvSpPr>
        <p:spPr>
          <a:xfrm>
            <a:off x="982133" y="1371600"/>
            <a:ext cx="7704667" cy="4628216"/>
          </a:xfrm>
        </p:spPr>
        <p:txBody>
          <a:bodyPr>
            <a:normAutofit fontScale="70000" lnSpcReduction="20000"/>
          </a:bodyPr>
          <a:lstStyle/>
          <a:p>
            <a:pPr algn="l"/>
            <a:r>
              <a:rPr lang="en-US" b="0" i="0" dirty="0">
                <a:effectLst/>
                <a:latin typeface="Times New Roman" panose="02020603050405020304" pitchFamily="18" charset="0"/>
                <a:cs typeface="Times New Roman" panose="02020603050405020304" pitchFamily="18" charset="0"/>
              </a:rPr>
              <a:t>There are many authentication techniques available, such as textual password, Graphical password, etc. but each of this individually having some limitations &amp; drawbacks. </a:t>
            </a:r>
          </a:p>
          <a:p>
            <a:pPr algn="l"/>
            <a:r>
              <a:rPr lang="en-US" b="0" i="0" dirty="0">
                <a:effectLst/>
                <a:latin typeface="Times New Roman" panose="02020603050405020304" pitchFamily="18" charset="0"/>
                <a:cs typeface="Times New Roman" panose="02020603050405020304" pitchFamily="18" charset="0"/>
              </a:rPr>
              <a:t>Current authentication systems suffer from many weaknesses. Textual passwords are commonly used; however, users do not follow their requirements. </a:t>
            </a:r>
          </a:p>
          <a:p>
            <a:pPr algn="l"/>
            <a:r>
              <a:rPr lang="en-US" b="0" i="0" dirty="0">
                <a:effectLst/>
                <a:latin typeface="Times New Roman" panose="02020603050405020304" pitchFamily="18" charset="0"/>
                <a:cs typeface="Times New Roman" panose="02020603050405020304" pitchFamily="18" charset="0"/>
              </a:rPr>
              <a:t>Users face difficulty in remembering a long and random appearing password and because of that, they create small, simple, and insecure passwords that are easy to attack.</a:t>
            </a:r>
          </a:p>
          <a:p>
            <a:pPr algn="l"/>
            <a:r>
              <a:rPr lang="en-US" b="0" i="0" dirty="0">
                <a:effectLst/>
                <a:latin typeface="Times New Roman" panose="02020603050405020304" pitchFamily="18" charset="0"/>
                <a:cs typeface="Times New Roman" panose="02020603050405020304" pitchFamily="18" charset="0"/>
              </a:rPr>
              <a:t> Users tend to choose meaningful words from dictionaries, which make textual passwords easy to break and vulnerable to dictionary or </a:t>
            </a:r>
            <a:r>
              <a:rPr lang="en-US" b="0" i="0" dirty="0" err="1">
                <a:effectLst/>
                <a:latin typeface="Times New Roman" panose="02020603050405020304" pitchFamily="18" charset="0"/>
                <a:cs typeface="Times New Roman" panose="02020603050405020304" pitchFamily="18" charset="0"/>
              </a:rPr>
              <a:t>bruteforce</a:t>
            </a:r>
            <a:r>
              <a:rPr lang="en-US" b="0" i="0" dirty="0">
                <a:effectLst/>
                <a:latin typeface="Times New Roman" panose="02020603050405020304" pitchFamily="18" charset="0"/>
                <a:cs typeface="Times New Roman" panose="02020603050405020304" pitchFamily="18" charset="0"/>
              </a:rPr>
              <a:t> attacks. </a:t>
            </a:r>
          </a:p>
          <a:p>
            <a:pPr algn="l"/>
            <a:r>
              <a:rPr lang="en-US" b="0" i="0" dirty="0">
                <a:effectLst/>
                <a:latin typeface="Times New Roman" panose="02020603050405020304" pitchFamily="18" charset="0"/>
                <a:cs typeface="Times New Roman" panose="02020603050405020304" pitchFamily="18" charset="0"/>
              </a:rPr>
              <a:t>Many available graphical passwords have a password space that is less than or equal to the textual password space. </a:t>
            </a:r>
          </a:p>
          <a:p>
            <a:pPr algn="l"/>
            <a:r>
              <a:rPr lang="en-US" b="0" i="0" dirty="0">
                <a:effectLst/>
                <a:latin typeface="Times New Roman" panose="02020603050405020304" pitchFamily="18" charset="0"/>
                <a:cs typeface="Times New Roman" panose="02020603050405020304" pitchFamily="18" charset="0"/>
              </a:rPr>
              <a:t>With the development by means of</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technology, it has become very easy for others to hack someone’s password.</a:t>
            </a:r>
          </a:p>
          <a:p>
            <a:pPr marL="82550" indent="0">
              <a:buNone/>
            </a:pP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84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8012-0BAB-763F-C6F5-01B90160B999}"/>
              </a:ext>
            </a:extLst>
          </p:cNvPr>
          <p:cNvSpPr>
            <a:spLocks noGrp="1"/>
          </p:cNvSpPr>
          <p:nvPr>
            <p:ph type="title"/>
          </p:nvPr>
        </p:nvSpPr>
        <p:spPr/>
        <p:txBody>
          <a:bodyPr/>
          <a:lstStyle/>
          <a:p>
            <a:r>
              <a:rPr lang="en-IN" dirty="0">
                <a:solidFill>
                  <a:srgbClr val="2747BE"/>
                </a:solidFill>
              </a:rPr>
              <a:t>CONCLUSION</a:t>
            </a:r>
          </a:p>
        </p:txBody>
      </p:sp>
      <p:sp>
        <p:nvSpPr>
          <p:cNvPr id="3" name="Content Placeholder 2">
            <a:extLst>
              <a:ext uri="{FF2B5EF4-FFF2-40B4-BE49-F238E27FC236}">
                <a16:creationId xmlns:a16="http://schemas.microsoft.com/office/drawing/2014/main" id="{1A845E18-8005-C106-5C2B-B838853D1CC4}"/>
              </a:ext>
            </a:extLst>
          </p:cNvPr>
          <p:cNvSpPr>
            <a:spLocks noGrp="1"/>
          </p:cNvSpPr>
          <p:nvPr>
            <p:ph idx="1"/>
          </p:nvPr>
        </p:nvSpPr>
        <p:spPr>
          <a:xfrm>
            <a:off x="982133" y="1752600"/>
            <a:ext cx="7704667" cy="4247216"/>
          </a:xfrm>
        </p:spPr>
        <p:txBody>
          <a:bodyPr>
            <a:normAutofit/>
          </a:bodyPr>
          <a:lstStyle/>
          <a:p>
            <a:pPr marL="82550" indent="0" algn="just">
              <a:lnSpc>
                <a:spcPct val="150000"/>
              </a:lnSpc>
              <a:buNone/>
            </a:pPr>
            <a:r>
              <a:rPr lang="en-US" sz="1800" dirty="0">
                <a:latin typeface="Times New Roman" panose="02020603050405020304" pitchFamily="18" charset="0"/>
                <a:cs typeface="Times New Roman" panose="02020603050405020304" pitchFamily="18" charset="0"/>
                <a:sym typeface="+mn-ea"/>
              </a:rPr>
              <a:t>This project has been developed successfully and the performance of the system has been found satisfactory.</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Use of this interface helps Users in having immediate information about login system and register/login  their account secure and safe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User friendly Interface also for the admin to login and use the login system smoothly with full information about their login details.</a:t>
            </a:r>
            <a:endParaRPr lang="en-US"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317626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EA7C-CA29-D0A2-BF1B-09EF102C7C6B}"/>
              </a:ext>
            </a:extLst>
          </p:cNvPr>
          <p:cNvSpPr>
            <a:spLocks noGrp="1"/>
          </p:cNvSpPr>
          <p:nvPr>
            <p:ph type="title"/>
          </p:nvPr>
        </p:nvSpPr>
        <p:spPr/>
        <p:txBody>
          <a:bodyPr/>
          <a:lstStyle/>
          <a:p>
            <a:r>
              <a:rPr lang="en-IN" dirty="0">
                <a:solidFill>
                  <a:srgbClr val="2747BE"/>
                </a:solidFill>
              </a:rPr>
              <a:t>Contd..</a:t>
            </a:r>
          </a:p>
        </p:txBody>
      </p:sp>
      <p:sp>
        <p:nvSpPr>
          <p:cNvPr id="3" name="Content Placeholder 2">
            <a:extLst>
              <a:ext uri="{FF2B5EF4-FFF2-40B4-BE49-F238E27FC236}">
                <a16:creationId xmlns:a16="http://schemas.microsoft.com/office/drawing/2014/main" id="{A888B7EB-90F7-64CB-C290-E8DC432116AA}"/>
              </a:ext>
            </a:extLst>
          </p:cNvPr>
          <p:cNvSpPr>
            <a:spLocks noGrp="1"/>
          </p:cNvSpPr>
          <p:nvPr>
            <p:ph idx="1"/>
          </p:nvPr>
        </p:nvSpPr>
        <p:spPr>
          <a:xfrm>
            <a:off x="982133" y="1752600"/>
            <a:ext cx="7704667" cy="4247216"/>
          </a:xfrm>
        </p:spPr>
        <p:txBody>
          <a:bodyPr>
            <a:normAutofit fontScale="77500" lnSpcReduction="20000"/>
          </a:bodyPr>
          <a:lstStyle/>
          <a:p>
            <a:r>
              <a:rPr lang="en-US" b="0" i="0" dirty="0">
                <a:solidFill>
                  <a:srgbClr val="000000"/>
                </a:solidFill>
                <a:effectLst/>
                <a:latin typeface="ff1"/>
              </a:rPr>
              <a:t>The proposed system developed will provide a new perspective when it comes to user authentication. The system can be more secure than currently existing user authentication systems.</a:t>
            </a:r>
          </a:p>
          <a:p>
            <a:r>
              <a:rPr lang="en-US" b="0" i="0" dirty="0">
                <a:solidFill>
                  <a:srgbClr val="000000"/>
                </a:solidFill>
                <a:effectLst/>
                <a:latin typeface="ff1"/>
              </a:rPr>
              <a:t> As the user would be wearing a Head Mounted Display, there is no way that any other person present around would know what the user would be doing in the virtual world, making it difficult to replicate the password. </a:t>
            </a:r>
          </a:p>
          <a:p>
            <a:r>
              <a:rPr lang="en-US" b="0" i="0" dirty="0">
                <a:solidFill>
                  <a:srgbClr val="000000"/>
                </a:solidFill>
                <a:effectLst/>
                <a:latin typeface="ff1"/>
              </a:rPr>
              <a:t>Also, the user will find the environment comforting and password remembrance easy.</a:t>
            </a:r>
          </a:p>
          <a:p>
            <a:r>
              <a:rPr lang="en-US" b="0" i="0" dirty="0">
                <a:solidFill>
                  <a:srgbClr val="000000"/>
                </a:solidFill>
                <a:effectLst/>
                <a:latin typeface="ff1"/>
              </a:rPr>
              <a:t> Even if someone wears the headset to perform the actions it would be almost impossible to perform the same action due to spawning and objects used for the password by the user.</a:t>
            </a:r>
          </a:p>
          <a:p>
            <a:r>
              <a:rPr lang="en-US" b="0" i="0" dirty="0">
                <a:solidFill>
                  <a:srgbClr val="000000"/>
                </a:solidFill>
                <a:effectLst/>
                <a:latin typeface="ff1"/>
              </a:rPr>
              <a:t> The constraints of the VR technology and Headsets may make authentication process time increase, but also gives a sense of increased security.</a:t>
            </a:r>
            <a:endParaRPr lang="en-IN" dirty="0"/>
          </a:p>
        </p:txBody>
      </p:sp>
    </p:spTree>
    <p:extLst>
      <p:ext uri="{BB962C8B-B14F-4D97-AF65-F5344CB8AC3E}">
        <p14:creationId xmlns:p14="http://schemas.microsoft.com/office/powerpoint/2010/main" val="156955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6347713" cy="457200"/>
          </a:xfrm>
        </p:spPr>
        <p:txBody>
          <a:bodyPr>
            <a:noAutofit/>
          </a:bodyPr>
          <a:lstStyle/>
          <a:p>
            <a:pPr algn="ctr"/>
            <a:r>
              <a:rPr lang="en-US" sz="3900" b="1" dirty="0">
                <a:solidFill>
                  <a:srgbClr val="2747BE"/>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87856" y="811306"/>
            <a:ext cx="7772399" cy="5486400"/>
          </a:xfrm>
        </p:spPr>
        <p:txBody>
          <a:bodyPr>
            <a:no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With the rapid evolution of the wireless communication technology, user authentication is important in order to ensure the security of the wireless communication technology. Password play an important role in the process of authentication. In the process of authentication, the password enter by the user will be transmitted along the traffic to the authentication server in order to allow the server to grant access to the </a:t>
            </a:r>
            <a:r>
              <a:rPr lang="en-US" sz="1600" dirty="0" err="1">
                <a:latin typeface="Times New Roman" panose="02020603050405020304" pitchFamily="18" charset="0"/>
                <a:cs typeface="Times New Roman" panose="02020603050405020304" pitchFamily="18" charset="0"/>
              </a:rPr>
              <a:t>authorised</a:t>
            </a:r>
            <a:r>
              <a:rPr lang="en-US" sz="1600" dirty="0">
                <a:latin typeface="Times New Roman" panose="02020603050405020304" pitchFamily="18" charset="0"/>
                <a:cs typeface="Times New Roman" panose="02020603050405020304" pitchFamily="18" charset="0"/>
              </a:rPr>
              <a:t> user. The attackers will use the chance to attempt to sniff others person password in order to perform some illegal activities by using other's identity to keep them safe from trouble. Due to the issues, there are many solutions has been proposed to improve the security of wireless communication technology. The objective of the system outcome is to enhance the current login authentication system. It provides solutions for making password breaking more difficult as well as convinces users to choose and set hard-to-break passwords.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9A7E-AC88-FF76-6396-8B80790129B7}"/>
              </a:ext>
            </a:extLst>
          </p:cNvPr>
          <p:cNvSpPr>
            <a:spLocks noGrp="1"/>
          </p:cNvSpPr>
          <p:nvPr>
            <p:ph type="title"/>
          </p:nvPr>
        </p:nvSpPr>
        <p:spPr/>
        <p:txBody>
          <a:bodyPr/>
          <a:lstStyle/>
          <a:p>
            <a:r>
              <a:rPr lang="en-IN" dirty="0">
                <a:solidFill>
                  <a:srgbClr val="2747BE"/>
                </a:solidFill>
              </a:rPr>
              <a:t>FUTURE PREDICTIONS</a:t>
            </a:r>
          </a:p>
        </p:txBody>
      </p:sp>
      <p:sp>
        <p:nvSpPr>
          <p:cNvPr id="3" name="Content Placeholder 2">
            <a:extLst>
              <a:ext uri="{FF2B5EF4-FFF2-40B4-BE49-F238E27FC236}">
                <a16:creationId xmlns:a16="http://schemas.microsoft.com/office/drawing/2014/main" id="{4AAD7B87-41DB-303B-C606-BC8469878992}"/>
              </a:ext>
            </a:extLst>
          </p:cNvPr>
          <p:cNvSpPr>
            <a:spLocks noGrp="1"/>
          </p:cNvSpPr>
          <p:nvPr>
            <p:ph idx="1"/>
          </p:nvPr>
        </p:nvSpPr>
        <p:spPr>
          <a:xfrm>
            <a:off x="982133" y="1905000"/>
            <a:ext cx="7704667" cy="4094816"/>
          </a:xfrm>
        </p:spPr>
        <p:txBody>
          <a:bodyPr>
            <a:normAutofit/>
          </a:bodyPr>
          <a:lstStyle/>
          <a:p>
            <a:r>
              <a:rPr lang="en-US" sz="1900" dirty="0">
                <a:latin typeface="Times New Roman" panose="02020603050405020304" pitchFamily="18" charset="0"/>
                <a:cs typeface="Times New Roman" panose="02020603050405020304" pitchFamily="18" charset="0"/>
              </a:rPr>
              <a:t>The project coding can be very easy to handle the further modifications in the future. </a:t>
            </a:r>
          </a:p>
          <a:p>
            <a:r>
              <a:rPr lang="en-US" sz="1900" dirty="0">
                <a:latin typeface="Times New Roman" panose="02020603050405020304" pitchFamily="18" charset="0"/>
                <a:cs typeface="Times New Roman" panose="02020603050405020304" pitchFamily="18" charset="0"/>
              </a:rPr>
              <a:t>It is much more understandable and can be modified in future according to the future and as per their needs.</a:t>
            </a:r>
          </a:p>
          <a:p>
            <a:pPr algn="l"/>
            <a:r>
              <a:rPr lang="en-US" sz="1900" b="0" i="0" dirty="0">
                <a:effectLst/>
                <a:latin typeface="Times New Roman" panose="02020603050405020304" pitchFamily="18" charset="0"/>
                <a:cs typeface="Times New Roman" panose="02020603050405020304" pitchFamily="18" charset="0"/>
              </a:rPr>
              <a:t>However, based on the code, this code can be improved in terms of security, such as by using hashing or encryption for storing passwords, improving input validation to prevent against buffer overflow attacks, or using better authentication mechanisms.</a:t>
            </a:r>
          </a:p>
          <a:p>
            <a:pPr algn="l"/>
            <a:r>
              <a:rPr lang="en-US" sz="1900" b="0" i="0" dirty="0">
                <a:effectLst/>
                <a:latin typeface="Times New Roman" panose="02020603050405020304" pitchFamily="18" charset="0"/>
                <a:cs typeface="Times New Roman" panose="02020603050405020304" pitchFamily="18" charset="0"/>
              </a:rPr>
              <a:t> Additionally, the code can be enhanced to provide better user experience and interface, or to support additional features and functionalities.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4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017CD-9FB9-6661-950A-988CED9FBB6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4277" y="13447"/>
            <a:ext cx="8229599" cy="6858000"/>
          </a:xfrm>
        </p:spPr>
      </p:pic>
    </p:spTree>
    <p:extLst>
      <p:ext uri="{BB962C8B-B14F-4D97-AF65-F5344CB8AC3E}">
        <p14:creationId xmlns:p14="http://schemas.microsoft.com/office/powerpoint/2010/main" val="184539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43" y="152400"/>
            <a:ext cx="6347713" cy="685800"/>
          </a:xfrm>
        </p:spPr>
        <p:txBody>
          <a:bodyPr>
            <a:normAutofit/>
          </a:bodyPr>
          <a:lstStyle/>
          <a:p>
            <a:pPr algn="ctr"/>
            <a:r>
              <a:rPr lang="en-US" sz="3900" b="1" dirty="0">
                <a:solidFill>
                  <a:srgbClr val="2747BE"/>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066800" y="838200"/>
            <a:ext cx="7772400" cy="5791200"/>
          </a:xfrm>
        </p:spPr>
        <p:txBody>
          <a:bodyPr>
            <a:noAutofit/>
          </a:bodyPr>
          <a:lstStyle/>
          <a:p>
            <a:pPr marL="0" indent="0" algn="l">
              <a:buNone/>
            </a:pP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The objectives of this code are to:</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 Provide a registration process for users to sign up and create a user account.</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 Implement a login system for users to enter their credentials   (username and password) and gain access to the system.</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 Check the validity of the user's credentials against the information stored in a password file "passwd.txt".</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 Display the result of the login process (successful or unsuccessful) and redirect the user to the main menu.</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 Offer options for the user to logout, exit the program, or return to the main menu.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2729"/>
            <a:ext cx="6347713" cy="533400"/>
          </a:xfrm>
        </p:spPr>
        <p:txBody>
          <a:bodyPr>
            <a:normAutofit fontScale="90000"/>
          </a:bodyPr>
          <a:lstStyle/>
          <a:p>
            <a:pPr algn="ctr"/>
            <a:r>
              <a:rPr lang="en-US" b="1" dirty="0">
                <a:solidFill>
                  <a:srgbClr val="2747BE"/>
                </a:solidFill>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914400" y="1143000"/>
            <a:ext cx="8077200" cy="5638800"/>
          </a:xfrm>
        </p:spPr>
        <p:txBody>
          <a:bodyPr anchor="t">
            <a:noAutofit/>
          </a:bodyPr>
          <a:lstStyle/>
          <a:p>
            <a:pPr marL="0" indent="0" algn="just">
              <a:lnSpc>
                <a:spcPct val="150000"/>
              </a:lnSpc>
              <a:buNone/>
            </a:pPr>
            <a:r>
              <a:rPr lang="en-US" sz="1600" b="0" i="0" dirty="0">
                <a:solidFill>
                  <a:srgbClr val="374151"/>
                </a:solidFill>
                <a:effectLst/>
                <a:latin typeface="Times New Roman" panose="02020603050405020304" pitchFamily="18" charset="0"/>
                <a:cs typeface="Times New Roman" panose="02020603050405020304" pitchFamily="18" charset="0"/>
              </a:rPr>
              <a:t>The problem definition for this user authentication system code is to provide a secure mechanism for verifying the identity of users accessing a system or service. The code aims to ensure that only authorized users are able to access the system and that the user's identity is kept confidential. The system should be able to authenticate users based on their username and password, and also possibly through additional authentication methods such as multi-factor authentication.</a:t>
            </a:r>
            <a:r>
              <a:rPr lang="en-US" sz="2000"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2747BE"/>
                </a:solidFill>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p:txBody>
          <a:bodyPr>
            <a:normAutofit fontScale="92500" lnSpcReduction="10000"/>
          </a:bodyPr>
          <a:lstStyle/>
          <a:p>
            <a:pPr marL="82550" indent="0">
              <a:buNone/>
            </a:pPr>
            <a:r>
              <a:rPr lang="en-US" b="1" dirty="0">
                <a:solidFill>
                  <a:srgbClr val="C00000"/>
                </a:solidFill>
                <a:latin typeface="Times New Roman" panose="02020603050405020304" pitchFamily="18" charset="0"/>
                <a:cs typeface="Times New Roman" panose="02020603050405020304" pitchFamily="18" charset="0"/>
              </a:rPr>
              <a:t>Hardware Requirements:</a:t>
            </a:r>
          </a:p>
          <a:p>
            <a:r>
              <a:rPr lang="en-IN" dirty="0">
                <a:latin typeface="Times New Roman" panose="02020603050405020304" pitchFamily="18" charset="0"/>
                <a:cs typeface="Times New Roman" panose="02020603050405020304" pitchFamily="18" charset="0"/>
              </a:rPr>
              <a:t>1. Intel Pentium Pro Processor  or later.</a:t>
            </a:r>
          </a:p>
          <a:p>
            <a:r>
              <a:rPr lang="en-IN" dirty="0">
                <a:latin typeface="Times New Roman" panose="02020603050405020304" pitchFamily="18" charset="0"/>
                <a:cs typeface="Times New Roman" panose="02020603050405020304" pitchFamily="18" charset="0"/>
              </a:rPr>
              <a:t>2. RAM 512MB or more.</a:t>
            </a:r>
          </a:p>
          <a:p>
            <a:r>
              <a:rPr lang="en-IN" dirty="0">
                <a:latin typeface="Times New Roman" panose="02020603050405020304" pitchFamily="18" charset="0"/>
                <a:cs typeface="Times New Roman" panose="02020603050405020304" pitchFamily="18" charset="0"/>
              </a:rPr>
              <a:t>3. Storage of 128GB or more.</a:t>
            </a:r>
            <a:endParaRPr lang="en-US" dirty="0">
              <a:latin typeface="Times New Roman" panose="02020603050405020304" pitchFamily="18" charset="0"/>
              <a:cs typeface="Times New Roman" panose="02020603050405020304" pitchFamily="18" charset="0"/>
            </a:endParaRPr>
          </a:p>
          <a:p>
            <a:pPr marL="82550" indent="0">
              <a:buNone/>
            </a:pPr>
            <a:r>
              <a:rPr lang="en-US" b="1" dirty="0">
                <a:solidFill>
                  <a:srgbClr val="C00000"/>
                </a:solidFill>
                <a:latin typeface="Times New Roman" panose="02020603050405020304" pitchFamily="18" charset="0"/>
                <a:cs typeface="Times New Roman" panose="02020603050405020304" pitchFamily="18" charset="0"/>
              </a:rPr>
              <a:t>Software Requirements:</a:t>
            </a:r>
          </a:p>
          <a:p>
            <a:r>
              <a:rPr lang="en-IN" dirty="0">
                <a:latin typeface="Times New Roman" panose="02020603050405020304" pitchFamily="18" charset="0"/>
                <a:cs typeface="Times New Roman" panose="02020603050405020304" pitchFamily="18" charset="0"/>
              </a:rPr>
              <a:t>1. Windows 7 32 bit/64 bit or above.</a:t>
            </a:r>
          </a:p>
          <a:p>
            <a:r>
              <a:rPr lang="en-IN" dirty="0">
                <a:latin typeface="Times New Roman" panose="02020603050405020304" pitchFamily="18" charset="0"/>
                <a:cs typeface="Times New Roman" panose="02020603050405020304" pitchFamily="18" charset="0"/>
              </a:rPr>
              <a:t>2.  C Language Version.</a:t>
            </a:r>
            <a:endParaRPr lang="en-IN" sz="3200" dirty="0">
              <a:latin typeface="Times New Roman" panose="02020603050405020304" pitchFamily="18" charset="0"/>
              <a:cs typeface="Times New Roman" panose="02020603050405020304" pitchFamily="18" charset="0"/>
            </a:endParaRPr>
          </a:p>
          <a:p>
            <a:pPr marL="82550" indent="0">
              <a:buNone/>
            </a:pPr>
            <a:endParaRPr lang="en-US"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04667" cy="685799"/>
          </a:xfrm>
        </p:spPr>
        <p:txBody>
          <a:bodyPr>
            <a:normAutofit fontScale="90000"/>
          </a:bodyPr>
          <a:lstStyle/>
          <a:p>
            <a:pPr algn="ctr"/>
            <a:r>
              <a:rPr lang="en-US" b="1" dirty="0">
                <a:solidFill>
                  <a:srgbClr val="2747BE"/>
                </a:solidFill>
                <a:latin typeface="Times New Roman" panose="02020603050405020304" pitchFamily="18" charset="0"/>
                <a:cs typeface="Times New Roman" panose="02020603050405020304" pitchFamily="18" charset="0"/>
              </a:rPr>
              <a:t>DESIGN</a:t>
            </a:r>
          </a:p>
        </p:txBody>
      </p:sp>
      <p:sp>
        <p:nvSpPr>
          <p:cNvPr id="4" name="Rectangle 2">
            <a:extLst>
              <a:ext uri="{FF2B5EF4-FFF2-40B4-BE49-F238E27FC236}">
                <a16:creationId xmlns:a16="http://schemas.microsoft.com/office/drawing/2014/main" id="{9CB755D0-930C-C0D1-EBBE-4D391DE6930A}"/>
              </a:ext>
            </a:extLst>
          </p:cNvPr>
          <p:cNvSpPr>
            <a:spLocks noGrp="1" noChangeArrowheads="1"/>
          </p:cNvSpPr>
          <p:nvPr>
            <p:ph idx="1"/>
          </p:nvPr>
        </p:nvSpPr>
        <p:spPr bwMode="auto">
          <a:xfrm>
            <a:off x="932329" y="842686"/>
            <a:ext cx="8077200" cy="578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design of a user authentication system code typically includes the following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 registration: </a:t>
            </a: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where new users can create an account with the system by providing personal information, such as username and password.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Login: </a:t>
            </a:r>
            <a:r>
              <a:rPr lang="en-US" altLang="en-US" sz="1400" dirty="0">
                <a:solidFill>
                  <a:srgbClr val="000000"/>
                </a:solidFill>
                <a:latin typeface="Times New Roman" panose="02020603050405020304" pitchFamily="18" charset="0"/>
                <a:cs typeface="Times New Roman" panose="02020603050405020304" pitchFamily="18" charset="0"/>
              </a:rPr>
              <a:t>It is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where users can enter their username and password to gain access to the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Session management: </a:t>
            </a: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that keeps track of a user’s session and logs them out after a certain amount of time has passed or when they log out manually.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Password management: </a:t>
            </a: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that stores passwords securely and implements policies for password strength and password resetting.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Authorization: </a:t>
            </a: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that checks if a user has the proper permissions to access specific resources within the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Error handling: </a:t>
            </a: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that provides appropriate error messages when errors occur during the authentication process, such as incorrect login credentials.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Logging: </a:t>
            </a:r>
            <a:r>
              <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process that tracks user activity and records events, such as successful logins and failed login attempts.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design can be implemented using various programming languages, frameworks, and libraries.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1219-0001-BCE5-7E89-47BFE3290494}"/>
              </a:ext>
            </a:extLst>
          </p:cNvPr>
          <p:cNvSpPr>
            <a:spLocks noGrp="1"/>
          </p:cNvSpPr>
          <p:nvPr>
            <p:ph type="title"/>
          </p:nvPr>
        </p:nvSpPr>
        <p:spPr>
          <a:xfrm>
            <a:off x="982133" y="457201"/>
            <a:ext cx="7704667" cy="838199"/>
          </a:xfrm>
        </p:spPr>
        <p:txBody>
          <a:bodyPr/>
          <a:lstStyle/>
          <a:p>
            <a:r>
              <a:rPr lang="en-IN" dirty="0">
                <a:solidFill>
                  <a:srgbClr val="2747BE"/>
                </a:solidFill>
              </a:rPr>
              <a:t>ALGORITHM</a:t>
            </a:r>
          </a:p>
        </p:txBody>
      </p:sp>
      <p:sp>
        <p:nvSpPr>
          <p:cNvPr id="3" name="Content Placeholder 2">
            <a:extLst>
              <a:ext uri="{FF2B5EF4-FFF2-40B4-BE49-F238E27FC236}">
                <a16:creationId xmlns:a16="http://schemas.microsoft.com/office/drawing/2014/main" id="{07B04377-8795-82DD-2F8E-B1BB19E1F256}"/>
              </a:ext>
            </a:extLst>
          </p:cNvPr>
          <p:cNvSpPr>
            <a:spLocks noGrp="1"/>
          </p:cNvSpPr>
          <p:nvPr>
            <p:ph idx="1"/>
          </p:nvPr>
        </p:nvSpPr>
        <p:spPr>
          <a:xfrm>
            <a:off x="944032" y="1143000"/>
            <a:ext cx="7780867" cy="5257799"/>
          </a:xfrm>
        </p:spPr>
        <p:txBody>
          <a:bodyPr anchor="t">
            <a:normAutofit lnSpcReduction="10000"/>
          </a:bodyPr>
          <a:lstStyle/>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a:t>
            </a:r>
            <a:r>
              <a:rPr lang="en-US" sz="1800" dirty="0">
                <a:effectLst/>
                <a:latin typeface="Times New Roman" panose="02020603050405020304" pitchFamily="18" charset="0"/>
                <a:ea typeface="Carlito"/>
                <a:cs typeface="Times New Roman" panose="02020603050405020304" pitchFamily="18" charset="0"/>
              </a:rPr>
              <a:t> Display in console the Login/Registration menu (1. Register, 2. Login, 3. Logout, 4. Exit)</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Step2:</a:t>
            </a:r>
            <a:r>
              <a:rPr lang="en-US" sz="1800" dirty="0">
                <a:effectLst/>
                <a:latin typeface="Times New Roman" panose="02020603050405020304" pitchFamily="18" charset="0"/>
                <a:ea typeface="Carlito"/>
                <a:cs typeface="Times New Roman" panose="02020603050405020304" pitchFamily="18" charset="0"/>
              </a:rPr>
              <a:t> Enter choice.</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Step4: </a:t>
            </a:r>
            <a:r>
              <a:rPr lang="en-US" sz="1800" dirty="0">
                <a:effectLst/>
                <a:latin typeface="Times New Roman" panose="02020603050405020304" pitchFamily="18" charset="0"/>
                <a:ea typeface="Carlito"/>
                <a:cs typeface="Times New Roman" panose="02020603050405020304" pitchFamily="18" charset="0"/>
              </a:rPr>
              <a:t>Check if choice is equal to 3 (Logout), then set </a:t>
            </a:r>
            <a:r>
              <a:rPr lang="en-US" sz="1800" dirty="0" err="1">
                <a:effectLst/>
                <a:latin typeface="Times New Roman" panose="02020603050405020304" pitchFamily="18" charset="0"/>
                <a:ea typeface="Carlito"/>
                <a:cs typeface="Times New Roman" panose="02020603050405020304" pitchFamily="18" charset="0"/>
              </a:rPr>
              <a:t>login_mask</a:t>
            </a:r>
            <a:r>
              <a:rPr lang="en-US" sz="1800" dirty="0">
                <a:effectLst/>
                <a:latin typeface="Times New Roman" panose="02020603050405020304" pitchFamily="18" charset="0"/>
                <a:ea typeface="Carlito"/>
                <a:cs typeface="Times New Roman" panose="02020603050405020304" pitchFamily="18" charset="0"/>
              </a:rPr>
              <a:t> to 7 otherwise go to Step5</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Step5:</a:t>
            </a:r>
            <a:r>
              <a:rPr lang="en-US" sz="1800" dirty="0">
                <a:effectLst/>
                <a:latin typeface="Times New Roman" panose="02020603050405020304" pitchFamily="18" charset="0"/>
                <a:ea typeface="Carlito"/>
                <a:cs typeface="Times New Roman" panose="02020603050405020304" pitchFamily="18" charset="0"/>
              </a:rPr>
              <a:t> choice = choice &amp; </a:t>
            </a:r>
            <a:r>
              <a:rPr lang="en-US" sz="1800" dirty="0" err="1">
                <a:effectLst/>
                <a:latin typeface="Times New Roman" panose="02020603050405020304" pitchFamily="18" charset="0"/>
                <a:ea typeface="Carlito"/>
                <a:cs typeface="Times New Roman" panose="02020603050405020304" pitchFamily="18" charset="0"/>
              </a:rPr>
              <a:t>login_mask</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Step6:</a:t>
            </a:r>
            <a:r>
              <a:rPr lang="en-US" sz="1800" dirty="0">
                <a:effectLst/>
                <a:latin typeface="Times New Roman" panose="02020603050405020304" pitchFamily="18" charset="0"/>
                <a:ea typeface="Carlito"/>
                <a:cs typeface="Times New Roman" panose="02020603050405020304" pitchFamily="18" charset="0"/>
              </a:rPr>
              <a:t> check if choice is equal to 1, then go to Step10, otherwise go to Step7</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Step7:</a:t>
            </a:r>
            <a:r>
              <a:rPr lang="en-US" sz="1800" dirty="0">
                <a:effectLst/>
                <a:latin typeface="Times New Roman" panose="02020603050405020304" pitchFamily="18" charset="0"/>
                <a:ea typeface="Carlito"/>
                <a:cs typeface="Times New Roman" panose="02020603050405020304" pitchFamily="18" charset="0"/>
              </a:rPr>
              <a:t> Check if choice is equal to 2, then go to Step14, otherwise go to Step8</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Step8:</a:t>
            </a:r>
            <a:r>
              <a:rPr lang="en-US" sz="1800" dirty="0">
                <a:effectLst/>
                <a:latin typeface="Times New Roman" panose="02020603050405020304" pitchFamily="18" charset="0"/>
                <a:ea typeface="Carlito"/>
                <a:cs typeface="Times New Roman" panose="02020603050405020304" pitchFamily="18" charset="0"/>
              </a:rPr>
              <a:t> Check if choice is equal to 3, then go to Step22, otherwise go to Step9</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Step9:</a:t>
            </a:r>
            <a:r>
              <a:rPr lang="en-US" sz="1800" dirty="0">
                <a:effectLst/>
                <a:latin typeface="Times New Roman" panose="02020603050405020304" pitchFamily="18" charset="0"/>
                <a:ea typeface="Carlito"/>
                <a:cs typeface="Times New Roman" panose="02020603050405020304" pitchFamily="18" charset="0"/>
              </a:rPr>
              <a:t> Check if choice is equal to 4, then go to Step23, otherwise go to Step2</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r>
              <a:rPr lang="en-US" sz="1800" b="1" dirty="0">
                <a:effectLst/>
                <a:latin typeface="Times New Roman" panose="02020603050405020304" pitchFamily="18" charset="0"/>
                <a:ea typeface="Carlito"/>
                <a:cs typeface="Times New Roman" panose="02020603050405020304" pitchFamily="18" charset="0"/>
              </a:rPr>
              <a:t>Step10:</a:t>
            </a:r>
            <a:r>
              <a:rPr lang="en-US" sz="1800" dirty="0">
                <a:effectLst/>
                <a:latin typeface="Times New Roman" panose="02020603050405020304" pitchFamily="18" charset="0"/>
                <a:ea typeface="Carlito"/>
                <a:cs typeface="Times New Roman" panose="02020603050405020304" pitchFamily="18" charset="0"/>
              </a:rPr>
              <a:t> Registration Operation, open “password.txt” file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69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2CD8-29D3-38D8-1D33-EEE6686E3C6E}"/>
              </a:ext>
            </a:extLst>
          </p:cNvPr>
          <p:cNvSpPr>
            <a:spLocks noGrp="1"/>
          </p:cNvSpPr>
          <p:nvPr>
            <p:ph type="title"/>
          </p:nvPr>
        </p:nvSpPr>
        <p:spPr>
          <a:xfrm>
            <a:off x="982133" y="457201"/>
            <a:ext cx="7704667" cy="990599"/>
          </a:xfrm>
        </p:spPr>
        <p:txBody>
          <a:bodyPr/>
          <a:lstStyle/>
          <a:p>
            <a:r>
              <a:rPr lang="en-IN" dirty="0">
                <a:solidFill>
                  <a:srgbClr val="2747BE"/>
                </a:solidFill>
              </a:rPr>
              <a:t>ALGORITHM</a:t>
            </a:r>
          </a:p>
        </p:txBody>
      </p:sp>
      <p:sp>
        <p:nvSpPr>
          <p:cNvPr id="3" name="Content Placeholder 2">
            <a:extLst>
              <a:ext uri="{FF2B5EF4-FFF2-40B4-BE49-F238E27FC236}">
                <a16:creationId xmlns:a16="http://schemas.microsoft.com/office/drawing/2014/main" id="{C802AAC7-BB84-82F2-2490-83DB22F8D9E9}"/>
              </a:ext>
            </a:extLst>
          </p:cNvPr>
          <p:cNvSpPr>
            <a:spLocks noGrp="1"/>
          </p:cNvSpPr>
          <p:nvPr>
            <p:ph idx="1"/>
          </p:nvPr>
        </p:nvSpPr>
        <p:spPr>
          <a:xfrm>
            <a:off x="982133" y="1219200"/>
            <a:ext cx="8009467" cy="5257800"/>
          </a:xfrm>
        </p:spPr>
        <p:txBody>
          <a:bodyPr anchor="t">
            <a:normAutofit lnSpcReduction="10000"/>
          </a:bodyPr>
          <a:lstStyle/>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Step11:</a:t>
            </a:r>
            <a:r>
              <a:rPr lang="en-US" sz="1800" dirty="0">
                <a:effectLst/>
                <a:latin typeface="Times New Roman" panose="02020603050405020304" pitchFamily="18" charset="0"/>
                <a:ea typeface="Carlito"/>
                <a:cs typeface="Times New Roman" panose="02020603050405020304" pitchFamily="18" charset="0"/>
              </a:rPr>
              <a:t> Take “First Name” &amp; “Surname” inputs from Console</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Step12:</a:t>
            </a:r>
            <a:r>
              <a:rPr lang="en-US" sz="1800" dirty="0">
                <a:effectLst/>
                <a:latin typeface="Times New Roman" panose="02020603050405020304" pitchFamily="18" charset="0"/>
                <a:ea typeface="Carlito"/>
                <a:cs typeface="Times New Roman" panose="02020603050405020304" pitchFamily="18" charset="0"/>
              </a:rPr>
              <a:t> Create a user ID by taking “User Name” and “Password” from console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Step13:</a:t>
            </a:r>
            <a:r>
              <a:rPr lang="en-US" sz="1800" dirty="0">
                <a:effectLst/>
                <a:latin typeface="Times New Roman" panose="02020603050405020304" pitchFamily="18" charset="0"/>
                <a:ea typeface="Carlito"/>
                <a:cs typeface="Times New Roman" panose="02020603050405020304" pitchFamily="18" charset="0"/>
              </a:rPr>
              <a:t> Update/Save/Store “password.txt” file with “First Name”, “Surname”, “User Name”, &amp; “Password”. Go to Step14</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Step14:</a:t>
            </a:r>
            <a:r>
              <a:rPr lang="en-US" sz="1800" dirty="0">
                <a:effectLst/>
                <a:latin typeface="Times New Roman" panose="02020603050405020304" pitchFamily="18" charset="0"/>
                <a:ea typeface="Carlito"/>
                <a:cs typeface="Times New Roman" panose="02020603050405020304" pitchFamily="18" charset="0"/>
              </a:rPr>
              <a:t> Login Operation, open “password.txt” file to read password details for a user </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Step15:</a:t>
            </a:r>
            <a:r>
              <a:rPr lang="en-US" sz="1800" dirty="0">
                <a:effectLst/>
                <a:latin typeface="Times New Roman" panose="02020603050405020304" pitchFamily="18" charset="0"/>
                <a:ea typeface="Carlito"/>
                <a:cs typeface="Times New Roman" panose="02020603050405020304" pitchFamily="18" charset="0"/>
              </a:rPr>
              <a:t> Enter “User Name” &amp; “Password” form console</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Step16:</a:t>
            </a:r>
            <a:r>
              <a:rPr lang="en-US" sz="1800" dirty="0">
                <a:effectLst/>
                <a:latin typeface="Times New Roman" panose="02020603050405020304" pitchFamily="18" charset="0"/>
                <a:ea typeface="Carlito"/>
                <a:cs typeface="Times New Roman" panose="02020603050405020304" pitchFamily="18" charset="0"/>
              </a:rPr>
              <a:t> Read all the user details (“User Name” &amp; “Password” from “password.txt”)</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Step17:</a:t>
            </a:r>
            <a:r>
              <a:rPr lang="en-US" sz="1800" dirty="0">
                <a:effectLst/>
                <a:latin typeface="Times New Roman" panose="02020603050405020304" pitchFamily="18" charset="0"/>
                <a:ea typeface="Carlito"/>
                <a:cs typeface="Times New Roman" panose="02020603050405020304" pitchFamily="18" charset="0"/>
              </a:rPr>
              <a:t> Check whether the “User Name” &amp; “Password” taken as input from console are matching with the one of the entry stored in the “password.txt” file? If matching then go to Step 20, otherwise go to Step21</a:t>
            </a:r>
            <a:endParaRPr lang="en-IN" sz="1800" dirty="0">
              <a:effectLst/>
              <a:latin typeface="Times New Roman" panose="02020603050405020304" pitchFamily="18" charset="0"/>
              <a:ea typeface="Carlito"/>
              <a:cs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Carlito"/>
                <a:cs typeface="Times New Roman" panose="02020603050405020304" pitchFamily="18" charset="0"/>
              </a:rPr>
              <a:t> </a:t>
            </a:r>
            <a:endParaRPr lang="en-IN" sz="1800" dirty="0">
              <a:effectLst/>
              <a:latin typeface="Times New Roman" panose="02020603050405020304" pitchFamily="18" charset="0"/>
              <a:ea typeface="Carlito"/>
              <a:cs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Carlito"/>
                <a:cs typeface="Times New Roman" panose="02020603050405020304" pitchFamily="18" charset="0"/>
              </a:rPr>
              <a:t>Step18:</a:t>
            </a:r>
            <a:r>
              <a:rPr lang="en-US" sz="1800" dirty="0">
                <a:effectLst/>
                <a:latin typeface="Times New Roman" panose="02020603050405020304" pitchFamily="18" charset="0"/>
                <a:ea typeface="Carlito"/>
                <a:cs typeface="Times New Roman" panose="02020603050405020304" pitchFamily="18" charset="0"/>
              </a:rPr>
              <a:t> Set </a:t>
            </a:r>
            <a:r>
              <a:rPr lang="en-US" sz="1800" dirty="0" err="1">
                <a:effectLst/>
                <a:latin typeface="Times New Roman" panose="02020603050405020304" pitchFamily="18" charset="0"/>
                <a:ea typeface="Carlito"/>
                <a:cs typeface="Times New Roman" panose="02020603050405020304" pitchFamily="18" charset="0"/>
              </a:rPr>
              <a:t>login_mask</a:t>
            </a:r>
            <a:r>
              <a:rPr lang="en-US" sz="1800" dirty="0">
                <a:effectLst/>
                <a:latin typeface="Times New Roman" panose="02020603050405020304" pitchFamily="18" charset="0"/>
                <a:ea typeface="Carlito"/>
                <a:cs typeface="Times New Roman" panose="02020603050405020304" pitchFamily="18" charset="0"/>
              </a:rPr>
              <a:t> = 0, go to Step2</a:t>
            </a:r>
            <a:endParaRPr lang="en-IN" sz="1800" dirty="0">
              <a:effectLst/>
              <a:latin typeface="Times New Roman" panose="02020603050405020304" pitchFamily="18" charset="0"/>
              <a:ea typeface="Carlito"/>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60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D57F-C199-1FC1-ED29-B16AC91F649C}"/>
              </a:ext>
            </a:extLst>
          </p:cNvPr>
          <p:cNvSpPr>
            <a:spLocks noGrp="1"/>
          </p:cNvSpPr>
          <p:nvPr>
            <p:ph type="title"/>
          </p:nvPr>
        </p:nvSpPr>
        <p:spPr>
          <a:xfrm>
            <a:off x="982133" y="457201"/>
            <a:ext cx="7704667" cy="990599"/>
          </a:xfrm>
        </p:spPr>
        <p:txBody>
          <a:bodyPr/>
          <a:lstStyle/>
          <a:p>
            <a:r>
              <a:rPr lang="en-IN" dirty="0">
                <a:solidFill>
                  <a:srgbClr val="2747BE"/>
                </a:solidFill>
              </a:rPr>
              <a:t>ALGORITHM</a:t>
            </a:r>
          </a:p>
        </p:txBody>
      </p:sp>
      <p:sp>
        <p:nvSpPr>
          <p:cNvPr id="3" name="Content Placeholder 2">
            <a:extLst>
              <a:ext uri="{FF2B5EF4-FFF2-40B4-BE49-F238E27FC236}">
                <a16:creationId xmlns:a16="http://schemas.microsoft.com/office/drawing/2014/main" id="{FC68BB65-006B-D46C-0257-79AB62B92617}"/>
              </a:ext>
            </a:extLst>
          </p:cNvPr>
          <p:cNvSpPr>
            <a:spLocks noGrp="1"/>
          </p:cNvSpPr>
          <p:nvPr>
            <p:ph idx="1"/>
          </p:nvPr>
        </p:nvSpPr>
        <p:spPr>
          <a:xfrm>
            <a:off x="982133" y="1295400"/>
            <a:ext cx="7933267" cy="5257800"/>
          </a:xfrm>
        </p:spPr>
        <p:txBody>
          <a:bodyPr anchor="t">
            <a:normAutofit/>
          </a:bodyPr>
          <a:lstStyle/>
          <a:p>
            <a:pPr marL="0" marR="0">
              <a:spcBef>
                <a:spcPts val="0"/>
              </a:spcBef>
              <a:spcAft>
                <a:spcPts val="0"/>
              </a:spcAft>
            </a:pPr>
            <a:r>
              <a:rPr lang="en-US" sz="1800" b="1" dirty="0">
                <a:effectLst/>
                <a:latin typeface="Carlito"/>
                <a:ea typeface="Carlito"/>
                <a:cs typeface="Carlito"/>
              </a:rPr>
              <a:t>Step19:</a:t>
            </a:r>
            <a:r>
              <a:rPr lang="en-US" sz="1800" dirty="0">
                <a:effectLst/>
                <a:latin typeface="Carlito"/>
                <a:ea typeface="Carlito"/>
                <a:cs typeface="Carlito"/>
              </a:rPr>
              <a:t> Set </a:t>
            </a:r>
            <a:r>
              <a:rPr lang="en-US" sz="1800" dirty="0" err="1">
                <a:effectLst/>
                <a:latin typeface="Carlito"/>
                <a:ea typeface="Carlito"/>
                <a:cs typeface="Carlito"/>
              </a:rPr>
              <a:t>login_mask</a:t>
            </a:r>
            <a:r>
              <a:rPr lang="en-US" sz="1800" dirty="0">
                <a:effectLst/>
                <a:latin typeface="Carlito"/>
                <a:ea typeface="Carlito"/>
                <a:cs typeface="Carlito"/>
              </a:rPr>
              <a:t> = 7, go to Step2</a:t>
            </a:r>
            <a:endParaRPr lang="en-IN" sz="1800" dirty="0">
              <a:effectLst/>
              <a:latin typeface="Carlito"/>
              <a:ea typeface="Carlito"/>
              <a:cs typeface="Carlito"/>
            </a:endParaRPr>
          </a:p>
          <a:p>
            <a:pPr marL="0" marR="0">
              <a:spcBef>
                <a:spcPts val="0"/>
              </a:spcBef>
              <a:spcAft>
                <a:spcPts val="0"/>
              </a:spcAft>
            </a:pPr>
            <a:endParaRPr lang="en-IN" sz="1800" dirty="0">
              <a:effectLst/>
              <a:latin typeface="Carlito"/>
              <a:ea typeface="Carlito"/>
              <a:cs typeface="Carlito"/>
            </a:endParaRPr>
          </a:p>
          <a:p>
            <a:pPr marL="0" marR="0">
              <a:spcBef>
                <a:spcPts val="0"/>
              </a:spcBef>
              <a:spcAft>
                <a:spcPts val="0"/>
              </a:spcAft>
            </a:pPr>
            <a:r>
              <a:rPr lang="en-US" sz="1800" b="1" dirty="0">
                <a:effectLst/>
                <a:latin typeface="Carlito"/>
                <a:ea typeface="Carlito"/>
                <a:cs typeface="Carlito"/>
              </a:rPr>
              <a:t>Step20:</a:t>
            </a:r>
            <a:r>
              <a:rPr lang="en-US" sz="1800" dirty="0">
                <a:effectLst/>
                <a:latin typeface="Carlito"/>
                <a:ea typeface="Carlito"/>
                <a:cs typeface="Carlito"/>
              </a:rPr>
              <a:t> Logout Operation, set </a:t>
            </a:r>
            <a:r>
              <a:rPr lang="en-US" sz="1800" dirty="0" err="1">
                <a:effectLst/>
                <a:latin typeface="Carlito"/>
                <a:ea typeface="Carlito"/>
                <a:cs typeface="Carlito"/>
              </a:rPr>
              <a:t>login_mask</a:t>
            </a:r>
            <a:r>
              <a:rPr lang="en-US" sz="1800" dirty="0">
                <a:effectLst/>
                <a:latin typeface="Carlito"/>
                <a:ea typeface="Carlito"/>
                <a:cs typeface="Carlito"/>
              </a:rPr>
              <a:t> = 7 and go to Step2</a:t>
            </a:r>
            <a:endParaRPr lang="en-IN" sz="1800" dirty="0">
              <a:effectLst/>
              <a:latin typeface="Carlito"/>
              <a:ea typeface="Carlito"/>
              <a:cs typeface="Carlito"/>
            </a:endParaRPr>
          </a:p>
          <a:p>
            <a:pPr marL="0" marR="0">
              <a:spcBef>
                <a:spcPts val="0"/>
              </a:spcBef>
              <a:spcAft>
                <a:spcPts val="0"/>
              </a:spcAft>
            </a:pPr>
            <a:endParaRPr lang="en-IN" sz="1800" dirty="0">
              <a:effectLst/>
              <a:latin typeface="Carlito"/>
              <a:ea typeface="Carlito"/>
              <a:cs typeface="Carlito"/>
            </a:endParaRPr>
          </a:p>
          <a:p>
            <a:pPr marL="0" marR="0">
              <a:spcBef>
                <a:spcPts val="0"/>
              </a:spcBef>
              <a:spcAft>
                <a:spcPts val="0"/>
              </a:spcAft>
            </a:pPr>
            <a:r>
              <a:rPr lang="en-US" sz="1800" b="1" dirty="0">
                <a:effectLst/>
                <a:latin typeface="Carlito"/>
                <a:ea typeface="Carlito"/>
                <a:cs typeface="Carlito"/>
              </a:rPr>
              <a:t>Step21:</a:t>
            </a:r>
            <a:r>
              <a:rPr lang="en-US" sz="1800" dirty="0">
                <a:effectLst/>
                <a:latin typeface="Carlito"/>
                <a:ea typeface="Carlito"/>
                <a:cs typeface="Carlito"/>
              </a:rPr>
              <a:t> Exit </a:t>
            </a:r>
            <a:endParaRPr lang="en-IN" sz="1800" dirty="0">
              <a:effectLst/>
              <a:latin typeface="Carlito"/>
              <a:ea typeface="Carlito"/>
              <a:cs typeface="Carlito"/>
            </a:endParaRPr>
          </a:p>
          <a:p>
            <a:pPr marL="0" marR="0" indent="0" algn="just">
              <a:spcBef>
                <a:spcPts val="0"/>
              </a:spcBef>
              <a:spcAft>
                <a:spcPts val="0"/>
              </a:spcAft>
              <a:buNone/>
            </a:pPr>
            <a:r>
              <a:rPr lang="en-US" sz="1800" dirty="0">
                <a:effectLst/>
                <a:latin typeface="Carlito"/>
                <a:ea typeface="Carlito"/>
                <a:cs typeface="Carlito"/>
              </a:rPr>
              <a:t> </a:t>
            </a:r>
            <a:endParaRPr lang="en-IN" sz="1800" dirty="0">
              <a:effectLst/>
              <a:latin typeface="Carlito"/>
              <a:ea typeface="Carlito"/>
              <a:cs typeface="Carlito"/>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703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500</TotalTime>
  <Words>1979</Words>
  <Application>Microsoft Office PowerPoint</Application>
  <PresentationFormat>On-screen Show (4:3)</PresentationFormat>
  <Paragraphs>145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Carlito</vt:lpstr>
      <vt:lpstr>Corbel</vt:lpstr>
      <vt:lpstr>ff1</vt:lpstr>
      <vt:lpstr>Times New Roman</vt:lpstr>
      <vt:lpstr>Wingdings</vt:lpstr>
      <vt:lpstr>Parallax</vt:lpstr>
      <vt:lpstr>Academic Year 2022-2023 USER AUTHENTICATION SYSTEM IN C</vt:lpstr>
      <vt:lpstr>ABSTRACT</vt:lpstr>
      <vt:lpstr>OBJECTIVES</vt:lpstr>
      <vt:lpstr>PROBLEM DEFINITION</vt:lpstr>
      <vt:lpstr>REQUIREMENTS</vt:lpstr>
      <vt:lpstr>DESIGN</vt:lpstr>
      <vt:lpstr>ALGORITHM</vt:lpstr>
      <vt:lpstr>ALGORITHM</vt:lpstr>
      <vt:lpstr>ALGORITHM</vt:lpstr>
      <vt:lpstr>FLOWCHART</vt:lpstr>
      <vt:lpstr>FLOWCHART</vt:lpstr>
      <vt:lpstr>FLOWCHART</vt:lpstr>
      <vt:lpstr>METHODOLOGY</vt:lpstr>
      <vt:lpstr>IMPLEMENTATION ROADMAP</vt:lpstr>
      <vt:lpstr>IMPLEMENTATION ROADMAP</vt:lpstr>
      <vt:lpstr>CODE IMPLEMENTATION MODULE</vt:lpstr>
      <vt:lpstr>DRAWBACKS OF AUTHENTICATION SYSTEM</vt:lpstr>
      <vt:lpstr>CONCLUSION</vt:lpstr>
      <vt:lpstr>Contd..</vt:lpstr>
      <vt:lpstr>FUTURE PREDICTIONS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Death Care</dc:title>
  <dc:creator>Thaslima S</dc:creator>
  <cp:lastModifiedBy>Kazi Afroz Alam</cp:lastModifiedBy>
  <cp:revision>68</cp:revision>
  <dcterms:created xsi:type="dcterms:W3CDTF">2018-01-31T13:22:00Z</dcterms:created>
  <dcterms:modified xsi:type="dcterms:W3CDTF">2023-01-30T16:53:00Z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2419A73060B64C8390F094C8A18E3FFE</vt:lpwstr>
  </property>
  <property fmtid="{D5CDD505-2E9C-101B-9397-08002B2CF9AE}" pid="3" name="KSOProductBuildVer">
    <vt:lpwstr>1033-11.2.0.11440</vt:lpwstr>
  </property>
</Properties>
</file>