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9" r:id="rId2"/>
    <p:sldId id="270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>
        <p:scale>
          <a:sx n="50" d="100"/>
          <a:sy n="50" d="100"/>
        </p:scale>
        <p:origin x="24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E9B1-2964-4E87-8E90-D7878D2CBE8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5938-F117-4C9D-8CF7-F59C753E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6FB-C26F-4253-BDAE-62EB47127301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D548-8D6F-4C6E-8C27-1F86DD10CF9A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F7C-FC6A-46CD-8946-319BBE0DB173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BB75-FE2B-49A8-94F2-13B012598207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E7F1-6777-41B1-B435-09ABB09CA678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7AC-D7CF-4238-B730-732CB5C1F522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D744-B3DD-4760-8FA8-BABD7984130F}" type="datetime1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3C3F-A34D-4298-82E5-12E15C92DC12}" type="datetime1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FC8D-3111-4520-A80B-F496F70191FE}" type="datetime1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BE5-4253-4C0A-9B1B-524F4A9BF2A6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C8EC-B720-41B9-B85E-1FC47B8BF968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2257-5B73-4E05-9E63-E149D99EEAE3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2614-6AF4-4841-970E-F2F0867B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12" y="939224"/>
            <a:ext cx="6028949" cy="972756"/>
            <a:chOff x="446214" y="508597"/>
            <a:chExt cx="6028949" cy="972756"/>
          </a:xfrm>
        </p:grpSpPr>
        <p:sp>
          <p:nvSpPr>
            <p:cNvPr id="2" name="Rectangle 1"/>
            <p:cNvSpPr/>
            <p:nvPr/>
          </p:nvSpPr>
          <p:spPr>
            <a:xfrm>
              <a:off x="1369127" y="671810"/>
              <a:ext cx="422705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</a:rPr>
                <a:t>Green University of Bangladesh (GUB)</a:t>
              </a:r>
            </a:p>
            <a:p>
              <a:pPr algn="ctr"/>
              <a:r>
                <a:rPr lang="en-US" sz="1600" b="1" dirty="0" smtClean="0">
                  <a:ln w="0"/>
                </a:rPr>
                <a:t>Dept. of Computer Science and Engineering</a:t>
              </a:r>
              <a:endParaRPr lang="en-US" sz="1600" b="1" cap="none" spc="0" dirty="0">
                <a:ln w="0"/>
                <a:solidFill>
                  <a:schemeClr val="tx1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14" y="508597"/>
              <a:ext cx="972756" cy="972756"/>
            </a:xfrm>
            <a:prstGeom prst="rect">
              <a:avLst/>
            </a:prstGeom>
          </p:spPr>
        </p:pic>
        <p:sp>
          <p:nvSpPr>
            <p:cNvPr id="42" name="Oval 41" descr="6d0dbf101"/>
            <p:cNvSpPr>
              <a:spLocks noChangeArrowheads="1"/>
            </p:cNvSpPr>
            <p:nvPr/>
          </p:nvSpPr>
          <p:spPr bwMode="auto">
            <a:xfrm>
              <a:off x="5546339" y="552529"/>
              <a:ext cx="928824" cy="928824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881" y="2578684"/>
            <a:ext cx="2391617" cy="706795"/>
            <a:chOff x="2264883" y="1880854"/>
            <a:chExt cx="2391617" cy="706795"/>
          </a:xfrm>
        </p:grpSpPr>
        <p:sp>
          <p:nvSpPr>
            <p:cNvPr id="6" name="Rectangle 5"/>
            <p:cNvSpPr/>
            <p:nvPr/>
          </p:nvSpPr>
          <p:spPr>
            <a:xfrm>
              <a:off x="2698108" y="1880854"/>
              <a:ext cx="15251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</a:rPr>
                <a:t>Course Name:</a:t>
              </a:r>
              <a:endParaRPr lang="en-US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64883" y="2279872"/>
              <a:ext cx="239161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</a:rPr>
                <a:t>CSE </a:t>
              </a:r>
              <a:r>
                <a:rPr lang="en-US" sz="1400" dirty="0" smtClean="0">
                  <a:ln w="0"/>
                </a:rPr>
                <a:t>210: Database </a:t>
              </a:r>
              <a:r>
                <a:rPr lang="en-US" sz="1400" dirty="0">
                  <a:ln w="0"/>
                </a:rPr>
                <a:t>System Lab</a:t>
              </a:r>
              <a:endParaRPr lang="en-US" sz="1400" dirty="0">
                <a:ln w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25820" y="3952183"/>
            <a:ext cx="3069751" cy="706795"/>
            <a:chOff x="1925828" y="2869891"/>
            <a:chExt cx="3069751" cy="706795"/>
          </a:xfrm>
        </p:grpSpPr>
        <p:sp>
          <p:nvSpPr>
            <p:cNvPr id="21" name="Rectangle 20"/>
            <p:cNvSpPr/>
            <p:nvPr/>
          </p:nvSpPr>
          <p:spPr>
            <a:xfrm>
              <a:off x="2686890" y="2869891"/>
              <a:ext cx="154760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</a:rPr>
                <a:t>Project Name:</a:t>
              </a:r>
              <a:endParaRPr lang="en-US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25828" y="3268909"/>
              <a:ext cx="306975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 smtClean="0">
                  <a:ln w="0"/>
                </a:rPr>
                <a:t>Banking Database</a:t>
              </a:r>
              <a:r>
                <a:rPr lang="en-US" sz="1400" dirty="0" smtClean="0">
                  <a:ln w="0"/>
                </a:rPr>
                <a:t> </a:t>
              </a:r>
              <a:r>
                <a:rPr lang="en-US" sz="1400" dirty="0" smtClean="0">
                  <a:ln w="0"/>
                </a:rPr>
                <a:t>Management System</a:t>
              </a:r>
              <a:endParaRPr lang="en-US" sz="14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212" y="5325682"/>
            <a:ext cx="6028949" cy="1921082"/>
            <a:chOff x="446212" y="5325682"/>
            <a:chExt cx="6028949" cy="1921082"/>
          </a:xfrm>
        </p:grpSpPr>
        <p:sp>
          <p:nvSpPr>
            <p:cNvPr id="25" name="Rectangle 24"/>
            <p:cNvSpPr/>
            <p:nvPr/>
          </p:nvSpPr>
          <p:spPr>
            <a:xfrm>
              <a:off x="621035" y="5466803"/>
              <a:ext cx="149617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i="1" u="sng" dirty="0" smtClean="0">
                  <a:ln w="0"/>
                </a:rPr>
                <a:t>Submitted to</a:t>
              </a:r>
              <a:r>
                <a:rPr lang="en-US" b="1" i="1" dirty="0" smtClean="0">
                  <a:ln w="0"/>
                </a:rPr>
                <a:t>:</a:t>
              </a:r>
              <a:endParaRPr lang="en-US" b="1" i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6212" y="5325682"/>
              <a:ext cx="6028949" cy="1921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>
              <a:off x="3460687" y="5325682"/>
              <a:ext cx="0" cy="1921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605629" y="5493689"/>
              <a:ext cx="152606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i="1" u="sng" dirty="0" smtClean="0">
                  <a:ln w="0"/>
                </a:rPr>
                <a:t>Submitted by</a:t>
              </a:r>
              <a:r>
                <a:rPr lang="en-US" b="1" i="1" dirty="0" smtClean="0">
                  <a:ln w="0"/>
                </a:rPr>
                <a:t>:</a:t>
              </a:r>
              <a:endParaRPr lang="en-US" b="1" i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3463" y="5977256"/>
              <a:ext cx="252428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all" dirty="0" err="1" smtClean="0"/>
                <a:t>Ms</a:t>
              </a:r>
              <a:r>
                <a:rPr lang="en-US" sz="1400" b="1" cap="all" dirty="0"/>
                <a:t> </a:t>
              </a:r>
              <a:r>
                <a:rPr lang="en-US" sz="1400" b="1" cap="all" dirty="0" err="1"/>
                <a:t>Farhana</a:t>
              </a:r>
              <a:r>
                <a:rPr lang="en-US" sz="1400" b="1" cap="all" dirty="0"/>
                <a:t> </a:t>
              </a:r>
              <a:r>
                <a:rPr lang="en-US" sz="1400" b="1" cap="all" dirty="0" err="1"/>
                <a:t>Akter</a:t>
              </a:r>
              <a:r>
                <a:rPr lang="en-US" sz="1400" b="1" cap="all" dirty="0"/>
                <a:t> Sunny</a:t>
              </a:r>
              <a:r>
                <a:rPr lang="en-US" sz="1400" dirty="0" smtClean="0">
                  <a:ln w="0"/>
                </a:rPr>
                <a:t>,</a:t>
              </a:r>
              <a:endParaRPr lang="en-US" sz="1400" dirty="0" smtClean="0">
                <a:ln w="0"/>
              </a:endParaRPr>
            </a:p>
            <a:p>
              <a:r>
                <a:rPr lang="en-US" sz="1400" cap="none" spc="0" dirty="0" smtClean="0">
                  <a:ln w="0"/>
                  <a:solidFill>
                    <a:schemeClr val="tx1"/>
                  </a:solidFill>
                </a:rPr>
                <a:t>Sr. Lecturer</a:t>
              </a:r>
              <a:r>
                <a:rPr lang="en-US" sz="1400" cap="none" spc="0" dirty="0" smtClean="0">
                  <a:ln w="0"/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sz="1400" dirty="0" smtClean="0">
                  <a:ln w="0"/>
                </a:rPr>
                <a:t>Dept. of CSE,</a:t>
              </a:r>
              <a:endParaRPr lang="en-US" sz="1400" cap="none" spc="0" dirty="0" smtClean="0">
                <a:ln w="0"/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ln w="0"/>
                </a:rPr>
                <a:t>Green University of Bangladesh.</a:t>
              </a:r>
              <a:endParaRPr lang="en-US" sz="1400" cap="none" spc="0" dirty="0" smtClean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93631" y="5977256"/>
              <a:ext cx="252428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all" dirty="0" smtClean="0"/>
                <a:t>Kazi </a:t>
              </a:r>
              <a:r>
                <a:rPr lang="en-US" sz="1400" b="1" cap="all" dirty="0" err="1" smtClean="0"/>
                <a:t>hasnayeen</a:t>
              </a:r>
              <a:r>
                <a:rPr lang="en-US" sz="1400" b="1" cap="all" dirty="0" smtClean="0"/>
                <a:t> </a:t>
              </a:r>
              <a:r>
                <a:rPr lang="en-US" sz="1400" b="1" cap="all" dirty="0" err="1" smtClean="0"/>
                <a:t>emad</a:t>
              </a:r>
              <a:r>
                <a:rPr lang="en-US" sz="1400" dirty="0" smtClean="0">
                  <a:ln w="0"/>
                </a:rPr>
                <a:t>,</a:t>
              </a:r>
              <a:endParaRPr lang="en-US" sz="1400" dirty="0">
                <a:ln w="0"/>
              </a:endParaRPr>
            </a:p>
            <a:p>
              <a:r>
                <a:rPr lang="en-US" sz="1400" dirty="0" smtClean="0">
                  <a:ln w="0"/>
                </a:rPr>
                <a:t>ID : 191902025,</a:t>
              </a:r>
              <a:endParaRPr lang="en-US" sz="1400" dirty="0">
                <a:ln w="0"/>
              </a:endParaRPr>
            </a:p>
            <a:p>
              <a:r>
                <a:rPr lang="en-US" sz="1400" dirty="0">
                  <a:ln w="0"/>
                </a:rPr>
                <a:t>Dept. of CSE,</a:t>
              </a:r>
            </a:p>
            <a:p>
              <a:r>
                <a:rPr lang="en-US" sz="1400" dirty="0">
                  <a:ln w="0"/>
                </a:rPr>
                <a:t>Green University of Bangladesh.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17035" y="7913467"/>
            <a:ext cx="2087303" cy="706795"/>
            <a:chOff x="2417043" y="6801076"/>
            <a:chExt cx="2087303" cy="706795"/>
          </a:xfrm>
        </p:grpSpPr>
        <p:sp>
          <p:nvSpPr>
            <p:cNvPr id="37" name="Rectangle 36"/>
            <p:cNvSpPr/>
            <p:nvPr/>
          </p:nvSpPr>
          <p:spPr>
            <a:xfrm>
              <a:off x="2417043" y="6801076"/>
              <a:ext cx="208730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</a:rPr>
                <a:t>Date of Submission:</a:t>
              </a:r>
              <a:endParaRPr lang="en-US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9156" y="7200094"/>
              <a:ext cx="142308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 smtClean="0">
                  <a:ln w="0"/>
                </a:rPr>
                <a:t>January </a:t>
              </a:r>
              <a:r>
                <a:rPr lang="en-US" sz="1400" dirty="0" smtClean="0">
                  <a:ln w="0"/>
                </a:rPr>
                <a:t>07</a:t>
              </a:r>
              <a:r>
                <a:rPr lang="en-US" sz="1400" dirty="0" smtClean="0">
                  <a:ln w="0"/>
                </a:rPr>
                <a:t>, 2021</a:t>
              </a:r>
              <a:endParaRPr lang="en-US" sz="140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4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036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>
                <a:ln w="0"/>
                <a:solidFill>
                  <a:srgbClr val="0070C0"/>
                </a:solidFill>
              </a:rPr>
              <a:t>Complex Queries: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7003" y="1520400"/>
            <a:ext cx="6096000" cy="2031467"/>
            <a:chOff x="437003" y="1520400"/>
            <a:chExt cx="6096000" cy="2031467"/>
          </a:xfrm>
        </p:grpSpPr>
        <p:sp>
          <p:nvSpPr>
            <p:cNvPr id="11" name="Rectangle 10"/>
            <p:cNvSpPr/>
            <p:nvPr/>
          </p:nvSpPr>
          <p:spPr>
            <a:xfrm>
              <a:off x="437003" y="1520400"/>
              <a:ext cx="6096000" cy="9310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Customers id branch id and loan amount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branch.Branch_ID</a:t>
              </a:r>
              <a:r>
                <a:rPr lang="en-US" sz="1090" dirty="0"/>
                <a:t>, </a:t>
              </a:r>
              <a:r>
                <a:rPr lang="en-US" sz="1090" dirty="0" err="1" smtClean="0"/>
                <a:t>loan.Loan_Amount</a:t>
              </a:r>
              <a:r>
                <a:rPr lang="en-US" sz="1090" dirty="0" smtClean="0"/>
                <a:t> FROM </a:t>
              </a:r>
              <a:r>
                <a:rPr lang="en-US" sz="1090" dirty="0"/>
                <a:t>((loan INNER JOIN customer ON </a:t>
              </a:r>
              <a:r>
                <a:rPr lang="en-US" sz="1090" dirty="0" err="1"/>
                <a:t>loan.Customer_Customer_ID</a:t>
              </a:r>
              <a:r>
                <a:rPr lang="en-US" sz="1090" dirty="0"/>
                <a:t>=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) </a:t>
              </a:r>
              <a:r>
                <a:rPr lang="en-US" sz="1090" dirty="0" smtClean="0"/>
                <a:t>INNER </a:t>
              </a:r>
              <a:r>
                <a:rPr lang="en-US" sz="1090" dirty="0"/>
                <a:t>JOIN branch ON </a:t>
              </a:r>
              <a:r>
                <a:rPr lang="en-US" sz="1090" dirty="0" err="1"/>
                <a:t>loan.Branch_Branch_ID</a:t>
              </a:r>
              <a:r>
                <a:rPr lang="en-US" sz="1090" dirty="0"/>
                <a:t>=</a:t>
              </a:r>
              <a:r>
                <a:rPr lang="en-US" sz="1090" dirty="0" err="1"/>
                <a:t>branch.Branch_ID</a:t>
              </a:r>
              <a:r>
                <a:rPr lang="en-US" sz="1090" dirty="0"/>
                <a:t>);</a:t>
              </a:r>
              <a:endParaRPr lang="en-US" sz="109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3" y="2542076"/>
              <a:ext cx="5563376" cy="100979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37003" y="4198426"/>
            <a:ext cx="6096000" cy="2425948"/>
            <a:chOff x="437003" y="4327621"/>
            <a:chExt cx="6096000" cy="2425948"/>
          </a:xfrm>
        </p:grpSpPr>
        <p:sp>
          <p:nvSpPr>
            <p:cNvPr id="13" name="Rectangle 12"/>
            <p:cNvSpPr/>
            <p:nvPr/>
          </p:nvSpPr>
          <p:spPr>
            <a:xfrm>
              <a:off x="437003" y="4327621"/>
              <a:ext cx="6096000" cy="7632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090" dirty="0"/>
                <a:t>-- Customer info </a:t>
              </a:r>
              <a:r>
                <a:rPr lang="en-US" sz="1090" dirty="0" smtClean="0"/>
                <a:t>whose account type is Current:</a:t>
              </a:r>
            </a:p>
            <a:p>
              <a:r>
                <a:rPr lang="en-US" sz="1090" dirty="0" smtClean="0"/>
                <a:t>SELECT </a:t>
              </a:r>
              <a:r>
                <a:rPr lang="en-US" sz="1090" dirty="0" err="1"/>
                <a:t>account.Account_No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customer.Customer_Mob</a:t>
              </a:r>
              <a:r>
                <a:rPr lang="en-US" sz="1090" dirty="0"/>
                <a:t> FROM account, customer </a:t>
              </a:r>
              <a:r>
                <a:rPr lang="en-US" sz="1090" dirty="0" smtClean="0"/>
                <a:t>WHERE </a:t>
              </a:r>
              <a:r>
                <a:rPr lang="en-US" sz="1090" dirty="0" err="1"/>
                <a:t>account.Customer_Customer_ID</a:t>
              </a:r>
              <a:r>
                <a:rPr lang="en-US" sz="1090" dirty="0"/>
                <a:t> = </a:t>
              </a:r>
              <a:r>
                <a:rPr lang="en-US" sz="1090" dirty="0" err="1" smtClean="0"/>
                <a:t>customer.Customer_ID</a:t>
              </a:r>
              <a:r>
                <a:rPr lang="en-US" sz="1090" dirty="0" smtClean="0"/>
                <a:t> AND </a:t>
              </a:r>
              <a:r>
                <a:rPr lang="en-US" sz="1090" dirty="0" err="1"/>
                <a:t>account.Account_Type</a:t>
              </a:r>
              <a:r>
                <a:rPr lang="en-US" sz="1090" dirty="0"/>
                <a:t> = 'Current';</a:t>
              </a:r>
              <a:endParaRPr lang="en-US" sz="109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03" y="5162672"/>
              <a:ext cx="5572903" cy="159089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37003" y="7270934"/>
            <a:ext cx="6096000" cy="1622036"/>
            <a:chOff x="437003" y="7270934"/>
            <a:chExt cx="6096000" cy="1622036"/>
          </a:xfrm>
        </p:grpSpPr>
        <p:sp>
          <p:nvSpPr>
            <p:cNvPr id="18" name="Rectangle 17"/>
            <p:cNvSpPr/>
            <p:nvPr/>
          </p:nvSpPr>
          <p:spPr>
            <a:xfrm>
              <a:off x="437003" y="7270934"/>
              <a:ext cx="6096000" cy="7632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Customer info whose account type is Saving</a:t>
              </a:r>
              <a:r>
                <a:rPr lang="en-US" sz="1090" dirty="0" smtClean="0"/>
                <a:t>:</a:t>
              </a:r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account.Account_No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customer.Customer_Mob</a:t>
              </a:r>
              <a:r>
                <a:rPr lang="en-US" sz="1090" dirty="0"/>
                <a:t> FROM account, customer </a:t>
              </a:r>
              <a:r>
                <a:rPr lang="en-US" sz="1090" dirty="0" smtClean="0"/>
                <a:t>WHERE </a:t>
              </a:r>
              <a:r>
                <a:rPr lang="en-US" sz="1090" dirty="0" err="1"/>
                <a:t>account.Customer_Customer_ID</a:t>
              </a:r>
              <a:r>
                <a:rPr lang="en-US" sz="1090" dirty="0"/>
                <a:t> = </a:t>
              </a:r>
              <a:r>
                <a:rPr lang="en-US" sz="1090" dirty="0" err="1" smtClean="0"/>
                <a:t>customer.Customer_ID</a:t>
              </a:r>
              <a:r>
                <a:rPr lang="en-US" sz="1090" dirty="0" smtClean="0"/>
                <a:t> AND </a:t>
              </a:r>
              <a:r>
                <a:rPr lang="en-US" sz="1090" dirty="0" err="1"/>
                <a:t>account.Account_Type</a:t>
              </a:r>
              <a:r>
                <a:rPr lang="en-US" sz="1090" dirty="0"/>
                <a:t> = 'Saving';</a:t>
              </a:r>
              <a:endParaRPr lang="en-US" sz="109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03" y="8045127"/>
              <a:ext cx="5591955" cy="84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868" y="1250960"/>
            <a:ext cx="6140899" cy="766710"/>
            <a:chOff x="437868" y="1250960"/>
            <a:chExt cx="6140899" cy="766710"/>
          </a:xfrm>
        </p:grpSpPr>
        <p:sp>
          <p:nvSpPr>
            <p:cNvPr id="6" name="Rectangle 5"/>
            <p:cNvSpPr/>
            <p:nvPr/>
          </p:nvSpPr>
          <p:spPr>
            <a:xfrm>
              <a:off x="437868" y="1250960"/>
              <a:ext cx="165179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342866" indent="-342866" algn="ctr">
                <a:buFont typeface="Wingdings" panose="05000000000000000000" pitchFamily="2" charset="2"/>
                <a:buChar char="q"/>
              </a:pPr>
              <a:r>
                <a:rPr lang="en-US" sz="1600" b="1" u="sng" dirty="0">
                  <a:ln w="0"/>
                  <a:solidFill>
                    <a:srgbClr val="0070C0"/>
                  </a:solidFill>
                </a:rPr>
                <a:t>Introduction</a:t>
              </a:r>
              <a:r>
                <a:rPr lang="en-US" sz="1600" b="1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2767" y="1589861"/>
              <a:ext cx="6096000" cy="42780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This Project Is </a:t>
              </a:r>
              <a:r>
                <a:rPr lang="en-US" sz="1090" dirty="0" smtClean="0"/>
                <a:t>About Banking Database Management </a:t>
              </a:r>
              <a:r>
                <a:rPr lang="en-US" sz="1090" dirty="0"/>
                <a:t>System. </a:t>
              </a:r>
              <a:r>
                <a:rPr lang="en-US" sz="1090" dirty="0" smtClean="0"/>
                <a:t>Sub Queries are attached with screenshot for better understanding.</a:t>
              </a:r>
              <a:endParaRPr lang="en-US" sz="109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586027" y="670930"/>
            <a:ext cx="40254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i="1" dirty="0" smtClean="0">
                <a:ln w="0"/>
                <a:solidFill>
                  <a:srgbClr val="0070C0"/>
                </a:solidFill>
              </a:rPr>
              <a:t>Banking Database </a:t>
            </a:r>
            <a:r>
              <a:rPr lang="en-US" b="1" i="1" dirty="0">
                <a:ln w="0"/>
                <a:solidFill>
                  <a:srgbClr val="0070C0"/>
                </a:solidFill>
              </a:rPr>
              <a:t>Management System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7868" y="2313004"/>
            <a:ext cx="6154186" cy="600165"/>
            <a:chOff x="1486673" y="353376"/>
            <a:chExt cx="15802867" cy="1541119"/>
          </a:xfrm>
        </p:grpSpPr>
        <p:sp>
          <p:nvSpPr>
            <p:cNvPr id="10" name="Rectangle 9"/>
            <p:cNvSpPr/>
            <p:nvPr/>
          </p:nvSpPr>
          <p:spPr>
            <a:xfrm>
              <a:off x="1486673" y="353376"/>
              <a:ext cx="2478466" cy="8693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22" indent="-285722" algn="ctr">
                <a:buFont typeface="Wingdings" panose="05000000000000000000" pitchFamily="2" charset="2"/>
                <a:buChar char="q"/>
              </a:pPr>
              <a:r>
                <a:rPr lang="en-US" sz="1600" b="1" u="sng" dirty="0">
                  <a:ln w="0"/>
                  <a:solidFill>
                    <a:srgbClr val="0070C0"/>
                  </a:solidFill>
                </a:rPr>
                <a:t>Tools:</a:t>
              </a:r>
              <a:endPara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6084" y="1222726"/>
              <a:ext cx="15653456" cy="6717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MySQL Workbench.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7868" y="4611833"/>
            <a:ext cx="6154187" cy="600165"/>
            <a:chOff x="1486670" y="2329166"/>
            <a:chExt cx="15802870" cy="1541117"/>
          </a:xfrm>
        </p:grpSpPr>
        <p:sp>
          <p:nvSpPr>
            <p:cNvPr id="13" name="Rectangle 12"/>
            <p:cNvSpPr/>
            <p:nvPr/>
          </p:nvSpPr>
          <p:spPr>
            <a:xfrm>
              <a:off x="1486670" y="2329166"/>
              <a:ext cx="4650681" cy="8693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22" indent="-285722">
                <a:buFont typeface="Wingdings" panose="05000000000000000000" pitchFamily="2" charset="2"/>
                <a:buChar char="q"/>
              </a:pPr>
              <a:r>
                <a:rPr lang="en-US" sz="1600" b="1" u="sng" dirty="0">
                  <a:ln w="0"/>
                  <a:solidFill>
                    <a:srgbClr val="0070C0"/>
                  </a:solidFill>
                </a:rPr>
                <a:t>Language Used:</a:t>
              </a:r>
              <a:endPara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36084" y="3198515"/>
              <a:ext cx="15653456" cy="6717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PL/SQL.  (It is a </a:t>
              </a:r>
              <a:r>
                <a:rPr lang="en-US" sz="1100" dirty="0"/>
                <a:t>high-performance and highly integrated database language</a:t>
              </a:r>
              <a:r>
                <a:rPr lang="en-US" sz="1100" dirty="0" smtClean="0"/>
                <a:t>.)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7868" y="5507331"/>
            <a:ext cx="5818374" cy="3886859"/>
            <a:chOff x="528308" y="3962467"/>
            <a:chExt cx="5818374" cy="3886859"/>
          </a:xfrm>
        </p:grpSpPr>
        <p:sp>
          <p:nvSpPr>
            <p:cNvPr id="24" name="Rectangle 23"/>
            <p:cNvSpPr/>
            <p:nvPr/>
          </p:nvSpPr>
          <p:spPr>
            <a:xfrm>
              <a:off x="528308" y="3962467"/>
              <a:ext cx="150586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22" indent="-285722">
                <a:buFont typeface="Wingdings" panose="05000000000000000000" pitchFamily="2" charset="2"/>
                <a:buChar char="q"/>
              </a:pPr>
              <a:r>
                <a:rPr lang="en-US" sz="1600" b="1" u="sng" dirty="0" smtClean="0">
                  <a:ln w="0"/>
                  <a:solidFill>
                    <a:srgbClr val="0070C0"/>
                  </a:solidFill>
                </a:rPr>
                <a:t>ER Diagram:</a:t>
              </a:r>
              <a:endPara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1922" y="4556885"/>
              <a:ext cx="5534760" cy="3292441"/>
              <a:chOff x="811922" y="4556885"/>
              <a:chExt cx="5534760" cy="329244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22" y="4556885"/>
                <a:ext cx="5534760" cy="329244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81" t="44044" r="60288" b="48626"/>
              <a:stretch/>
            </p:blipFill>
            <p:spPr>
              <a:xfrm>
                <a:off x="1701800" y="6203105"/>
                <a:ext cx="1047750" cy="2413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81" t="44044" r="60288" b="48626"/>
              <a:stretch/>
            </p:blipFill>
            <p:spPr>
              <a:xfrm>
                <a:off x="1962150" y="6203105"/>
                <a:ext cx="1047750" cy="241300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437868" y="3208503"/>
            <a:ext cx="6260432" cy="1107996"/>
            <a:chOff x="1213851" y="353376"/>
            <a:chExt cx="16075689" cy="2845140"/>
          </a:xfrm>
        </p:grpSpPr>
        <p:sp>
          <p:nvSpPr>
            <p:cNvPr id="26" name="Rectangle 25"/>
            <p:cNvSpPr/>
            <p:nvPr/>
          </p:nvSpPr>
          <p:spPr>
            <a:xfrm>
              <a:off x="1213851" y="353376"/>
              <a:ext cx="3024114" cy="8693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22" indent="-285722" algn="ctr">
                <a:buFont typeface="Wingdings" panose="05000000000000000000" pitchFamily="2" charset="2"/>
                <a:buChar char="q"/>
              </a:pPr>
              <a:r>
                <a:rPr lang="en-US" sz="1600" b="1" u="sng" dirty="0" smtClean="0">
                  <a:ln w="0"/>
                  <a:solidFill>
                    <a:srgbClr val="0070C0"/>
                  </a:solidFill>
                </a:rPr>
                <a:t>Feature</a:t>
              </a:r>
              <a:r>
                <a:rPr lang="en-US" sz="1600" b="1" u="sng" dirty="0" smtClean="0">
                  <a:ln w="0"/>
                  <a:solidFill>
                    <a:srgbClr val="0070C0"/>
                  </a:solidFill>
                </a:rPr>
                <a:t>:</a:t>
              </a:r>
              <a:endParaRPr lang="en-US" sz="1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36083" y="1222726"/>
              <a:ext cx="15653457" cy="19757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/>
                <a:t>DDL</a:t>
              </a:r>
            </a:p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/>
                <a:t>DML</a:t>
              </a:r>
            </a:p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/>
                <a:t>View</a:t>
              </a:r>
            </a:p>
            <a:p>
              <a:pPr marL="285722" indent="-285722" fontAlgn="base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Procedural Language.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480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8951" y="921775"/>
            <a:ext cx="10928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Views: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8951" y="1399418"/>
            <a:ext cx="6096000" cy="1989324"/>
            <a:chOff x="437003" y="1289357"/>
            <a:chExt cx="6096000" cy="1989324"/>
          </a:xfrm>
        </p:grpSpPr>
        <p:sp>
          <p:nvSpPr>
            <p:cNvPr id="11" name="Rectangle 10"/>
            <p:cNvSpPr/>
            <p:nvPr/>
          </p:nvSpPr>
          <p:spPr>
            <a:xfrm>
              <a:off x="437003" y="1289357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 smtClean="0"/>
                <a:t>select </a:t>
              </a:r>
              <a:r>
                <a:rPr lang="en-US" sz="1090" dirty="0"/>
                <a:t>*from </a:t>
              </a:r>
              <a:r>
                <a:rPr lang="en-US" sz="1090" dirty="0" err="1"/>
                <a:t>Customer_ID_Name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837" y="1563942"/>
              <a:ext cx="6011114" cy="171473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18951" y="3527831"/>
            <a:ext cx="6096000" cy="1307967"/>
            <a:chOff x="418951" y="3419482"/>
            <a:chExt cx="6096000" cy="1307967"/>
          </a:xfrm>
        </p:grpSpPr>
        <p:sp>
          <p:nvSpPr>
            <p:cNvPr id="15" name="Rectangle 14"/>
            <p:cNvSpPr/>
            <p:nvPr/>
          </p:nvSpPr>
          <p:spPr>
            <a:xfrm>
              <a:off x="418951" y="3419482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br_location_count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785" y="3679553"/>
              <a:ext cx="5525271" cy="10478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18951" y="4974887"/>
            <a:ext cx="6096000" cy="2031968"/>
            <a:chOff x="418951" y="4857484"/>
            <a:chExt cx="6096000" cy="2031968"/>
          </a:xfrm>
        </p:grpSpPr>
        <p:sp>
          <p:nvSpPr>
            <p:cNvPr id="17" name="Rectangle 16"/>
            <p:cNvSpPr/>
            <p:nvPr/>
          </p:nvSpPr>
          <p:spPr>
            <a:xfrm>
              <a:off x="418951" y="4857484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Account_View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85" y="5117555"/>
              <a:ext cx="5601482" cy="177189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18951" y="7145942"/>
            <a:ext cx="6096000" cy="2070074"/>
            <a:chOff x="418951" y="7145942"/>
            <a:chExt cx="6096000" cy="2070074"/>
          </a:xfrm>
        </p:grpSpPr>
        <p:sp>
          <p:nvSpPr>
            <p:cNvPr id="26" name="Rectangle 25"/>
            <p:cNvSpPr/>
            <p:nvPr/>
          </p:nvSpPr>
          <p:spPr>
            <a:xfrm>
              <a:off x="418951" y="7145942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Branch_View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85" y="7406013"/>
              <a:ext cx="5553850" cy="181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6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10928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Views: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7003" y="1637404"/>
            <a:ext cx="6096000" cy="2117705"/>
            <a:chOff x="437003" y="1289357"/>
            <a:chExt cx="6096000" cy="2117705"/>
          </a:xfrm>
        </p:grpSpPr>
        <p:sp>
          <p:nvSpPr>
            <p:cNvPr id="11" name="Rectangle 10"/>
            <p:cNvSpPr/>
            <p:nvPr/>
          </p:nvSpPr>
          <p:spPr>
            <a:xfrm>
              <a:off x="437003" y="1289357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Customer_View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85" y="1549428"/>
              <a:ext cx="5506218" cy="185763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37003" y="4132184"/>
            <a:ext cx="6096000" cy="1355599"/>
            <a:chOff x="437003" y="3537097"/>
            <a:chExt cx="6096000" cy="1355599"/>
          </a:xfrm>
        </p:grpSpPr>
        <p:sp>
          <p:nvSpPr>
            <p:cNvPr id="13" name="Rectangle 12"/>
            <p:cNvSpPr/>
            <p:nvPr/>
          </p:nvSpPr>
          <p:spPr>
            <a:xfrm>
              <a:off x="437003" y="3537097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Installment_View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785" y="3797168"/>
              <a:ext cx="5553850" cy="109552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37003" y="5864858"/>
            <a:ext cx="6096000" cy="1171696"/>
            <a:chOff x="437003" y="4895599"/>
            <a:chExt cx="6096000" cy="1171696"/>
          </a:xfrm>
        </p:grpSpPr>
        <p:sp>
          <p:nvSpPr>
            <p:cNvPr id="18" name="Rectangle 17"/>
            <p:cNvSpPr/>
            <p:nvPr/>
          </p:nvSpPr>
          <p:spPr>
            <a:xfrm>
              <a:off x="437003" y="4895599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Loan_View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85" y="5152767"/>
              <a:ext cx="5534797" cy="91452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37003" y="7413627"/>
            <a:ext cx="6096000" cy="1241283"/>
            <a:chOff x="437003" y="6194427"/>
            <a:chExt cx="6096000" cy="1241283"/>
          </a:xfrm>
        </p:grpSpPr>
        <p:sp>
          <p:nvSpPr>
            <p:cNvPr id="20" name="Rectangle 19"/>
            <p:cNvSpPr/>
            <p:nvPr/>
          </p:nvSpPr>
          <p:spPr>
            <a:xfrm>
              <a:off x="437003" y="6194427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select *from </a:t>
              </a:r>
              <a:r>
                <a:rPr lang="en-US" sz="1090" dirty="0" err="1"/>
                <a:t>loan_has_installment_View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85" y="6454498"/>
              <a:ext cx="5601482" cy="98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0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6543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Procedural Function Call</a:t>
            </a: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7003" y="1637404"/>
            <a:ext cx="6096000" cy="1136493"/>
            <a:chOff x="437003" y="1637404"/>
            <a:chExt cx="6096000" cy="1136493"/>
          </a:xfrm>
        </p:grpSpPr>
        <p:sp>
          <p:nvSpPr>
            <p:cNvPr id="11" name="Rectangle 10"/>
            <p:cNvSpPr/>
            <p:nvPr/>
          </p:nvSpPr>
          <p:spPr>
            <a:xfrm>
              <a:off x="437003" y="1637404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Saving_Cust</a:t>
              </a:r>
              <a:r>
                <a:rPr lang="en-US" sz="1090" dirty="0" smtClean="0"/>
                <a:t>;  -- showing Customers’ info who have Saving Accounts.</a:t>
              </a:r>
              <a:endParaRPr lang="en-US" sz="109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85" y="1897475"/>
              <a:ext cx="5563376" cy="87642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7003" y="3061317"/>
            <a:ext cx="6096000" cy="1822388"/>
            <a:chOff x="437003" y="2827259"/>
            <a:chExt cx="6096000" cy="1822388"/>
          </a:xfrm>
        </p:grpSpPr>
        <p:sp>
          <p:nvSpPr>
            <p:cNvPr id="13" name="Rectangle 12"/>
            <p:cNvSpPr/>
            <p:nvPr/>
          </p:nvSpPr>
          <p:spPr>
            <a:xfrm>
              <a:off x="437003" y="2827259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Current_Cust</a:t>
              </a:r>
              <a:r>
                <a:rPr lang="en-US" sz="1090" dirty="0" smtClean="0"/>
                <a:t>; -- showing Customers’ info who have Current Accounts.</a:t>
              </a:r>
              <a:endParaRPr lang="en-US" sz="109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5" y="3096855"/>
              <a:ext cx="5591955" cy="15527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37003" y="5171125"/>
            <a:ext cx="6096000" cy="1308163"/>
            <a:chOff x="437003" y="4703714"/>
            <a:chExt cx="6096000" cy="1308163"/>
          </a:xfrm>
        </p:grpSpPr>
        <p:sp>
          <p:nvSpPr>
            <p:cNvPr id="18" name="Rectangle 17"/>
            <p:cNvSpPr/>
            <p:nvPr/>
          </p:nvSpPr>
          <p:spPr>
            <a:xfrm>
              <a:off x="437003" y="4703714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Cust_Branch_Loan</a:t>
              </a:r>
              <a:r>
                <a:rPr lang="en-US" sz="1090" dirty="0" smtClean="0"/>
                <a:t>; -- showing Customer, Branch and Loan info.</a:t>
              </a:r>
              <a:endParaRPr lang="en-US" sz="109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20" y="4963981"/>
              <a:ext cx="5572903" cy="104789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37003" y="6766709"/>
            <a:ext cx="6096000" cy="2070074"/>
            <a:chOff x="437003" y="6252483"/>
            <a:chExt cx="6096000" cy="2070074"/>
          </a:xfrm>
        </p:grpSpPr>
        <p:sp>
          <p:nvSpPr>
            <p:cNvPr id="20" name="Rectangle 19"/>
            <p:cNvSpPr/>
            <p:nvPr/>
          </p:nvSpPr>
          <p:spPr>
            <a:xfrm>
              <a:off x="437003" y="6252483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 smtClean="0"/>
                <a:t>Cust_AC_No</a:t>
              </a:r>
              <a:r>
                <a:rPr lang="en-US" sz="1090" dirty="0" smtClean="0"/>
                <a:t>;</a:t>
              </a:r>
              <a:endParaRPr lang="en-US" sz="109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020" y="6512554"/>
              <a:ext cx="5563376" cy="181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0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6543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Procedural Function Call</a:t>
            </a: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003" y="1520400"/>
            <a:ext cx="6096000" cy="2159510"/>
            <a:chOff x="437003" y="1637404"/>
            <a:chExt cx="6096000" cy="2159510"/>
          </a:xfrm>
        </p:grpSpPr>
        <p:sp>
          <p:nvSpPr>
            <p:cNvPr id="11" name="Rectangle 10"/>
            <p:cNvSpPr/>
            <p:nvPr/>
          </p:nvSpPr>
          <p:spPr>
            <a:xfrm>
              <a:off x="437003" y="1637404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Cust_Br_Location</a:t>
              </a:r>
              <a:r>
                <a:rPr lang="en-US" sz="1090" dirty="0" smtClean="0"/>
                <a:t>; -- showing Customers Branch info.</a:t>
              </a:r>
              <a:endParaRPr lang="en-US" sz="109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21" y="1986911"/>
              <a:ext cx="5582429" cy="181000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37003" y="4132645"/>
            <a:ext cx="6096000" cy="1292877"/>
            <a:chOff x="437003" y="4090059"/>
            <a:chExt cx="6096000" cy="1292877"/>
          </a:xfrm>
        </p:grpSpPr>
        <p:sp>
          <p:nvSpPr>
            <p:cNvPr id="13" name="Rectangle 12"/>
            <p:cNvSpPr/>
            <p:nvPr/>
          </p:nvSpPr>
          <p:spPr>
            <a:xfrm>
              <a:off x="437003" y="4090059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Branch_Count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21" y="4420777"/>
              <a:ext cx="5553850" cy="96215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37003" y="5878257"/>
            <a:ext cx="6096000" cy="1274041"/>
            <a:chOff x="437003" y="6028459"/>
            <a:chExt cx="6096000" cy="1274041"/>
          </a:xfrm>
        </p:grpSpPr>
        <p:sp>
          <p:nvSpPr>
            <p:cNvPr id="18" name="Rectangle 17"/>
            <p:cNvSpPr/>
            <p:nvPr/>
          </p:nvSpPr>
          <p:spPr>
            <a:xfrm>
              <a:off x="437003" y="6028459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Get_Cust_Loan_and_Branch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b="38093"/>
            <a:stretch/>
          </p:blipFill>
          <p:spPr>
            <a:xfrm>
              <a:off x="437003" y="6347105"/>
              <a:ext cx="5553850" cy="95539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37003" y="7605033"/>
            <a:ext cx="6096000" cy="1279388"/>
            <a:chOff x="437003" y="7452633"/>
            <a:chExt cx="6096000" cy="1279388"/>
          </a:xfrm>
        </p:grpSpPr>
        <p:sp>
          <p:nvSpPr>
            <p:cNvPr id="20" name="Rectangle 19"/>
            <p:cNvSpPr/>
            <p:nvPr/>
          </p:nvSpPr>
          <p:spPr>
            <a:xfrm>
              <a:off x="437003" y="7452633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Get_Cust_Loan_and_installment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968" y="7712704"/>
              <a:ext cx="5591955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9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6543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Procedural Function Call</a:t>
            </a: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7003" y="1520400"/>
            <a:ext cx="6096000" cy="1083684"/>
            <a:chOff x="437003" y="1520400"/>
            <a:chExt cx="6096000" cy="1083684"/>
          </a:xfrm>
        </p:grpSpPr>
        <p:sp>
          <p:nvSpPr>
            <p:cNvPr id="11" name="Rectangle 10"/>
            <p:cNvSpPr/>
            <p:nvPr/>
          </p:nvSpPr>
          <p:spPr>
            <a:xfrm>
              <a:off x="437003" y="1520400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Get_Cust_LoanAmount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8" y="1899136"/>
              <a:ext cx="5563376" cy="70494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7003" y="2854524"/>
            <a:ext cx="6096000" cy="1165072"/>
            <a:chOff x="437003" y="4132645"/>
            <a:chExt cx="6096000" cy="1165072"/>
          </a:xfrm>
        </p:grpSpPr>
        <p:sp>
          <p:nvSpPr>
            <p:cNvPr id="13" name="Rectangle 12"/>
            <p:cNvSpPr/>
            <p:nvPr/>
          </p:nvSpPr>
          <p:spPr>
            <a:xfrm>
              <a:off x="437003" y="4132645"/>
              <a:ext cx="6096000" cy="2600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call </a:t>
              </a:r>
              <a:r>
                <a:rPr lang="en-US" sz="1090" dirty="0" err="1"/>
                <a:t>GetCust_ID_Name</a:t>
              </a:r>
              <a:r>
                <a:rPr lang="en-US" sz="1090" dirty="0"/>
                <a:t>('</a:t>
              </a:r>
              <a:r>
                <a:rPr lang="en-US" sz="1090" dirty="0" err="1"/>
                <a:t>Uttara_Br</a:t>
              </a:r>
              <a:r>
                <a:rPr lang="en-US" sz="1090" dirty="0"/>
                <a:t>');</a:t>
              </a:r>
              <a:endParaRPr lang="en-US" sz="109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30" y="4507032"/>
              <a:ext cx="5582429" cy="79068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437003" y="4359977"/>
            <a:ext cx="2036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 smtClean="0">
                <a:ln w="0"/>
                <a:solidFill>
                  <a:srgbClr val="0070C0"/>
                </a:solidFill>
              </a:rPr>
              <a:t>Complex Queries: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1968" y="4810477"/>
            <a:ext cx="6096000" cy="2746631"/>
            <a:chOff x="461968" y="4732657"/>
            <a:chExt cx="6096000" cy="2746631"/>
          </a:xfrm>
        </p:grpSpPr>
        <p:sp>
          <p:nvSpPr>
            <p:cNvPr id="18" name="Rectangle 17"/>
            <p:cNvSpPr/>
            <p:nvPr/>
          </p:nvSpPr>
          <p:spPr>
            <a:xfrm>
              <a:off x="461968" y="4732657"/>
              <a:ext cx="6096000" cy="9310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Customer ID, and Name from 3 tables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 smtClean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 from </a:t>
              </a:r>
              <a:r>
                <a:rPr lang="en-US" sz="1090" dirty="0" smtClean="0"/>
                <a:t>Customer join </a:t>
              </a:r>
              <a:r>
                <a:rPr lang="en-US" sz="1090" dirty="0"/>
                <a:t>account on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=</a:t>
              </a:r>
              <a:r>
                <a:rPr lang="en-US" sz="1090" dirty="0" err="1"/>
                <a:t>Account.Customer_Customer_ID</a:t>
              </a:r>
              <a:r>
                <a:rPr lang="en-US" sz="1090" dirty="0"/>
                <a:t> </a:t>
              </a:r>
              <a:r>
                <a:rPr lang="en-US" sz="1090" dirty="0" smtClean="0"/>
                <a:t>join </a:t>
              </a:r>
              <a:r>
                <a:rPr lang="en-US" sz="1090" dirty="0"/>
                <a:t>branch on </a:t>
              </a:r>
              <a:r>
                <a:rPr lang="en-US" sz="1090" dirty="0" err="1"/>
                <a:t>branch.Branch_ID</a:t>
              </a:r>
              <a:r>
                <a:rPr lang="en-US" sz="1090" dirty="0"/>
                <a:t> = </a:t>
              </a:r>
              <a:r>
                <a:rPr lang="en-US" sz="1090" dirty="0" err="1"/>
                <a:t>Account.Branch_Branch_ID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68" y="5688338"/>
              <a:ext cx="5591955" cy="179095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7003" y="7643943"/>
            <a:ext cx="6096000" cy="1955888"/>
            <a:chOff x="437003" y="7605033"/>
            <a:chExt cx="6096000" cy="1955888"/>
          </a:xfrm>
        </p:grpSpPr>
        <p:sp>
          <p:nvSpPr>
            <p:cNvPr id="20" name="Rectangle 19"/>
            <p:cNvSpPr/>
            <p:nvPr/>
          </p:nvSpPr>
          <p:spPr>
            <a:xfrm>
              <a:off x="437003" y="7605033"/>
              <a:ext cx="6096000" cy="9310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C</a:t>
              </a:r>
              <a:r>
                <a:rPr lang="en-US" sz="1090" dirty="0" smtClean="0"/>
                <a:t>ustomer </a:t>
              </a:r>
              <a:r>
                <a:rPr lang="en-US" sz="1090" dirty="0"/>
                <a:t>id and name of branch 2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 smtClean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 from </a:t>
              </a:r>
              <a:r>
                <a:rPr lang="en-US" sz="1090" dirty="0" smtClean="0"/>
                <a:t>Customer join </a:t>
              </a:r>
              <a:r>
                <a:rPr lang="en-US" sz="1090" dirty="0"/>
                <a:t>account on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=</a:t>
              </a:r>
              <a:r>
                <a:rPr lang="en-US" sz="1090" dirty="0" err="1"/>
                <a:t>Account.Customer_Customer_ID</a:t>
              </a:r>
              <a:r>
                <a:rPr lang="en-US" sz="1090" dirty="0"/>
                <a:t> </a:t>
              </a:r>
              <a:r>
                <a:rPr lang="en-US" sz="1090" dirty="0" smtClean="0"/>
                <a:t>join </a:t>
              </a:r>
              <a:r>
                <a:rPr lang="en-US" sz="1090" dirty="0"/>
                <a:t>branch on </a:t>
              </a:r>
              <a:r>
                <a:rPr lang="en-US" sz="1090" dirty="0" err="1"/>
                <a:t>branch.Branch_ID</a:t>
              </a:r>
              <a:r>
                <a:rPr lang="en-US" sz="1090" dirty="0"/>
                <a:t> = </a:t>
              </a:r>
              <a:r>
                <a:rPr lang="en-US" sz="1090" dirty="0" err="1"/>
                <a:t>Account.Branch_Branch_ID</a:t>
              </a:r>
              <a:r>
                <a:rPr lang="en-US" sz="1090" dirty="0"/>
                <a:t> where </a:t>
              </a:r>
              <a:r>
                <a:rPr lang="en-US" sz="1090" dirty="0" err="1"/>
                <a:t>branch.Branch_ID</a:t>
              </a:r>
              <a:r>
                <a:rPr lang="en-US" sz="1090" dirty="0"/>
                <a:t>=2;</a:t>
              </a:r>
              <a:endParaRPr lang="en-US" sz="109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256" y="8570183"/>
              <a:ext cx="5572903" cy="990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036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>
                <a:ln w="0"/>
                <a:solidFill>
                  <a:srgbClr val="0070C0"/>
                </a:solidFill>
              </a:rPr>
              <a:t>Complex Queries: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7003" y="1520400"/>
            <a:ext cx="6096000" cy="1802620"/>
            <a:chOff x="437003" y="1520400"/>
            <a:chExt cx="6096000" cy="1802620"/>
          </a:xfrm>
        </p:grpSpPr>
        <p:sp>
          <p:nvSpPr>
            <p:cNvPr id="11" name="Rectangle 10"/>
            <p:cNvSpPr/>
            <p:nvPr/>
          </p:nvSpPr>
          <p:spPr>
            <a:xfrm>
              <a:off x="437003" y="1520400"/>
              <a:ext cx="6096000" cy="7632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List of Customer who has taken loan and their amount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loan.Loan_Amount</a:t>
              </a:r>
              <a:r>
                <a:rPr lang="en-US" sz="1090" dirty="0"/>
                <a:t> from customer </a:t>
              </a:r>
              <a:r>
                <a:rPr lang="en-US" sz="1090" dirty="0" smtClean="0"/>
                <a:t>join </a:t>
              </a:r>
              <a:r>
                <a:rPr lang="en-US" sz="1090" dirty="0"/>
                <a:t>loan on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=</a:t>
              </a:r>
              <a:r>
                <a:rPr lang="en-US" sz="1090" dirty="0" err="1"/>
                <a:t>loan.Customer_Customer_ID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878" y="2370387"/>
              <a:ext cx="5563376" cy="95263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37003" y="4094509"/>
            <a:ext cx="6096000" cy="2307659"/>
            <a:chOff x="437003" y="4132645"/>
            <a:chExt cx="6096000" cy="2307659"/>
          </a:xfrm>
        </p:grpSpPr>
        <p:sp>
          <p:nvSpPr>
            <p:cNvPr id="13" name="Rectangle 12"/>
            <p:cNvSpPr/>
            <p:nvPr/>
          </p:nvSpPr>
          <p:spPr>
            <a:xfrm>
              <a:off x="437003" y="4132645"/>
              <a:ext cx="6096000" cy="12665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090" dirty="0"/>
                <a:t>-- List of Customers and their loan. Besides their installment amount</a:t>
              </a:r>
              <a:r>
                <a:rPr lang="en-US" sz="1090" dirty="0" smtClean="0"/>
                <a:t>:</a:t>
              </a:r>
            </a:p>
            <a:p>
              <a:endParaRPr lang="en-US" sz="1090" dirty="0"/>
            </a:p>
            <a:p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loan.Loan_Amount</a:t>
              </a:r>
              <a:r>
                <a:rPr lang="en-US" sz="1090" dirty="0"/>
                <a:t>, </a:t>
              </a:r>
              <a:r>
                <a:rPr lang="en-US" sz="1090" dirty="0" err="1"/>
                <a:t>installment.Installment_Amount</a:t>
              </a:r>
              <a:r>
                <a:rPr lang="en-US" sz="1090" dirty="0"/>
                <a:t> from </a:t>
              </a:r>
              <a:r>
                <a:rPr lang="en-US" sz="1090" dirty="0" smtClean="0"/>
                <a:t>customer join </a:t>
              </a:r>
              <a:r>
                <a:rPr lang="en-US" sz="1090" dirty="0"/>
                <a:t>loan on </a:t>
              </a:r>
              <a:r>
                <a:rPr lang="en-US" sz="1090" dirty="0" err="1" smtClean="0"/>
                <a:t>Customer.Customer_ID</a:t>
              </a:r>
              <a:r>
                <a:rPr lang="en-US" sz="1090" dirty="0" smtClean="0"/>
                <a:t>=</a:t>
              </a:r>
              <a:r>
                <a:rPr lang="en-US" sz="1090" dirty="0" err="1" smtClean="0"/>
                <a:t>loan.Customer_Customer_ID</a:t>
              </a:r>
              <a:r>
                <a:rPr lang="en-US" sz="1090" dirty="0" smtClean="0"/>
                <a:t> join </a:t>
              </a:r>
              <a:r>
                <a:rPr lang="en-US" sz="1090" dirty="0" err="1"/>
                <a:t>loan_has_installment</a:t>
              </a:r>
              <a:r>
                <a:rPr lang="en-US" sz="1090" dirty="0"/>
                <a:t> on </a:t>
              </a:r>
              <a:r>
                <a:rPr lang="en-US" sz="1090" dirty="0" err="1" smtClean="0"/>
                <a:t>loan_has_installment.Loan_Loan_No</a:t>
              </a:r>
              <a:r>
                <a:rPr lang="en-US" sz="1090" dirty="0" smtClean="0"/>
                <a:t>=</a:t>
              </a:r>
              <a:r>
                <a:rPr lang="en-US" sz="1090" dirty="0" err="1" smtClean="0"/>
                <a:t>Loan.Loan_No</a:t>
              </a:r>
              <a:r>
                <a:rPr lang="en-US" sz="1090" dirty="0" smtClean="0"/>
                <a:t> join </a:t>
              </a:r>
              <a:r>
                <a:rPr lang="en-US" sz="1090" dirty="0"/>
                <a:t>Installment on </a:t>
              </a:r>
              <a:r>
                <a:rPr lang="en-US" sz="1090" dirty="0" err="1"/>
                <a:t>Installment.Installment_No</a:t>
              </a:r>
              <a:r>
                <a:rPr lang="en-US" sz="1090" dirty="0"/>
                <a:t>=</a:t>
              </a:r>
              <a:r>
                <a:rPr lang="en-US" sz="1090" dirty="0" err="1"/>
                <a:t>loan_has_installment.Installment_Installment_No</a:t>
              </a:r>
              <a:r>
                <a:rPr lang="en-US" sz="1090" dirty="0"/>
                <a:t>; </a:t>
              </a:r>
              <a:endParaRPr lang="en-US" sz="109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72" y="5487671"/>
              <a:ext cx="5601482" cy="95263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37003" y="7173657"/>
            <a:ext cx="6096000" cy="2203370"/>
            <a:chOff x="437003" y="7173657"/>
            <a:chExt cx="6096000" cy="2203370"/>
          </a:xfrm>
        </p:grpSpPr>
        <p:sp>
          <p:nvSpPr>
            <p:cNvPr id="18" name="Rectangle 17"/>
            <p:cNvSpPr/>
            <p:nvPr/>
          </p:nvSpPr>
          <p:spPr>
            <a:xfrm>
              <a:off x="437003" y="7173657"/>
              <a:ext cx="6096000" cy="9310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Name of the Customers and id and their loan and from which branch do they take the loan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loan.loan_Amount</a:t>
              </a:r>
              <a:r>
                <a:rPr lang="en-US" sz="1090" dirty="0"/>
                <a:t>, </a:t>
              </a:r>
              <a:r>
                <a:rPr lang="en-US" sz="1090" dirty="0" err="1"/>
                <a:t>branch.Branch_ID</a:t>
              </a:r>
              <a:r>
                <a:rPr lang="en-US" sz="1090" dirty="0"/>
                <a:t> from </a:t>
              </a:r>
              <a:r>
                <a:rPr lang="en-US" sz="1090" dirty="0" smtClean="0"/>
                <a:t>customer join </a:t>
              </a:r>
              <a:r>
                <a:rPr lang="en-US" sz="1090" dirty="0"/>
                <a:t>loan on </a:t>
              </a:r>
              <a:r>
                <a:rPr lang="en-US" sz="1090" dirty="0" err="1" smtClean="0"/>
                <a:t>Customer.Customer_ID</a:t>
              </a:r>
              <a:r>
                <a:rPr lang="en-US" sz="1090" dirty="0" smtClean="0"/>
                <a:t>=</a:t>
              </a:r>
              <a:r>
                <a:rPr lang="en-US" sz="1090" dirty="0" err="1" smtClean="0"/>
                <a:t>loan.Customer_Customer_ID</a:t>
              </a:r>
              <a:r>
                <a:rPr lang="en-US" sz="1090" dirty="0" smtClean="0"/>
                <a:t> join </a:t>
              </a:r>
              <a:r>
                <a:rPr lang="en-US" sz="1090" dirty="0"/>
                <a:t>branch on </a:t>
              </a:r>
              <a:r>
                <a:rPr lang="en-US" sz="1090" dirty="0" err="1"/>
                <a:t>loan.Branch_Branch_ID</a:t>
              </a:r>
              <a:r>
                <a:rPr lang="en-US" sz="1090" dirty="0"/>
                <a:t>=</a:t>
              </a:r>
              <a:r>
                <a:rPr lang="en-US" sz="1090" dirty="0" err="1"/>
                <a:t>branch.Branch_ID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772" y="8214815"/>
              <a:ext cx="5534797" cy="116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7003" y="921775"/>
            <a:ext cx="2036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866" indent="-342866">
              <a:buFont typeface="Wingdings" panose="05000000000000000000" pitchFamily="2" charset="2"/>
              <a:buChar char="q"/>
            </a:pPr>
            <a:r>
              <a:rPr lang="en-US" sz="1600" b="1" u="sng" dirty="0">
                <a:ln w="0"/>
                <a:solidFill>
                  <a:srgbClr val="0070C0"/>
                </a:solidFill>
              </a:rPr>
              <a:t>Complex Queries:</a:t>
            </a:r>
            <a:endParaRPr lang="en-US" sz="16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003" y="1520400"/>
            <a:ext cx="6096000" cy="1584828"/>
            <a:chOff x="437003" y="1520400"/>
            <a:chExt cx="6096000" cy="1584828"/>
          </a:xfrm>
        </p:grpSpPr>
        <p:sp>
          <p:nvSpPr>
            <p:cNvPr id="11" name="Rectangle 10"/>
            <p:cNvSpPr/>
            <p:nvPr/>
          </p:nvSpPr>
          <p:spPr>
            <a:xfrm>
              <a:off x="437003" y="1520400"/>
              <a:ext cx="6096000" cy="5955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Number of branch in a city</a:t>
              </a:r>
              <a:r>
                <a:rPr lang="en-US" sz="1090" dirty="0" smtClean="0"/>
                <a:t>:</a:t>
              </a:r>
            </a:p>
            <a:p>
              <a:pPr algn="just"/>
              <a:endParaRPr lang="en-US" sz="1090" dirty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Branch_Location</a:t>
              </a:r>
              <a:r>
                <a:rPr lang="en-US" sz="1090" dirty="0"/>
                <a:t>, count(*) AS </a:t>
              </a:r>
              <a:r>
                <a:rPr lang="en-US" sz="1090" dirty="0" err="1"/>
                <a:t>Count_Branch</a:t>
              </a:r>
              <a:r>
                <a:rPr lang="en-US" sz="1090" dirty="0"/>
                <a:t> FROM branch Group By </a:t>
              </a:r>
              <a:r>
                <a:rPr lang="en-US" sz="1090" dirty="0" err="1"/>
                <a:t>Branch_Location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72" y="2133542"/>
              <a:ext cx="5572903" cy="97168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37003" y="3315944"/>
            <a:ext cx="6096000" cy="2732598"/>
            <a:chOff x="437003" y="3237259"/>
            <a:chExt cx="6096000" cy="2732598"/>
          </a:xfrm>
        </p:grpSpPr>
        <p:sp>
          <p:nvSpPr>
            <p:cNvPr id="13" name="Rectangle 12"/>
            <p:cNvSpPr/>
            <p:nvPr/>
          </p:nvSpPr>
          <p:spPr>
            <a:xfrm>
              <a:off x="437003" y="3237259"/>
              <a:ext cx="6096000" cy="9310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090" dirty="0"/>
                <a:t>-- Customer info from their branch</a:t>
              </a:r>
              <a:r>
                <a:rPr lang="en-US" sz="1090" dirty="0" smtClean="0"/>
                <a:t>:</a:t>
              </a:r>
            </a:p>
            <a:p>
              <a:endParaRPr lang="en-US" sz="1090" dirty="0"/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, </a:t>
              </a:r>
              <a:r>
                <a:rPr lang="en-US" sz="1090" dirty="0" err="1"/>
                <a:t>branch.Branch_Location</a:t>
              </a:r>
              <a:r>
                <a:rPr lang="en-US" sz="1090" dirty="0"/>
                <a:t> from customer </a:t>
              </a:r>
              <a:r>
                <a:rPr lang="en-US" sz="1090" dirty="0" smtClean="0"/>
                <a:t> join </a:t>
              </a:r>
              <a:r>
                <a:rPr lang="en-US" sz="1090" dirty="0"/>
                <a:t>account on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=</a:t>
              </a:r>
              <a:r>
                <a:rPr lang="en-US" sz="1090" dirty="0" err="1"/>
                <a:t>account.Customer_Customer_ID</a:t>
              </a:r>
              <a:r>
                <a:rPr lang="en-US" sz="1090" dirty="0"/>
                <a:t> </a:t>
              </a:r>
              <a:r>
                <a:rPr lang="en-US" sz="1090" dirty="0" smtClean="0"/>
                <a:t> join </a:t>
              </a:r>
              <a:r>
                <a:rPr lang="en-US" sz="1090" dirty="0"/>
                <a:t>branch on </a:t>
              </a:r>
              <a:r>
                <a:rPr lang="en-US" sz="1090" dirty="0" err="1"/>
                <a:t>account.Branch_Branch_ID</a:t>
              </a:r>
              <a:r>
                <a:rPr lang="en-US" sz="1090" dirty="0"/>
                <a:t>=</a:t>
              </a:r>
              <a:r>
                <a:rPr lang="en-US" sz="1090" dirty="0" err="1"/>
                <a:t>branch.Branch_ID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008" y="4226539"/>
              <a:ext cx="5582429" cy="174331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37003" y="6259257"/>
            <a:ext cx="6096000" cy="2348393"/>
            <a:chOff x="437003" y="7173657"/>
            <a:chExt cx="6096000" cy="2348393"/>
          </a:xfrm>
        </p:grpSpPr>
        <p:sp>
          <p:nvSpPr>
            <p:cNvPr id="18" name="Rectangle 17"/>
            <p:cNvSpPr/>
            <p:nvPr/>
          </p:nvSpPr>
          <p:spPr>
            <a:xfrm>
              <a:off x="437003" y="7173657"/>
              <a:ext cx="6096000" cy="5955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1090" dirty="0"/>
                <a:t>-- Customers account no</a:t>
              </a:r>
              <a:r>
                <a:rPr lang="en-US" sz="1090" dirty="0" smtClean="0"/>
                <a:t>.:</a:t>
              </a:r>
            </a:p>
            <a:p>
              <a:pPr algn="just"/>
              <a:r>
                <a:rPr lang="en-US" sz="1090" dirty="0" smtClean="0"/>
                <a:t>SELECT </a:t>
              </a:r>
              <a:r>
                <a:rPr lang="en-US" sz="1090" dirty="0" err="1"/>
                <a:t>account.Account_No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, </a:t>
              </a:r>
              <a:r>
                <a:rPr lang="en-US" sz="1090" dirty="0" err="1"/>
                <a:t>customer.Customer_Name</a:t>
              </a:r>
              <a:r>
                <a:rPr lang="en-US" sz="1090" dirty="0"/>
                <a:t> FROM account	</a:t>
              </a:r>
              <a:r>
                <a:rPr lang="en-US" sz="1090" dirty="0" smtClean="0"/>
                <a:t>INNER </a:t>
              </a:r>
              <a:r>
                <a:rPr lang="en-US" sz="1090" dirty="0"/>
                <a:t>JOIN customer ON </a:t>
              </a:r>
              <a:r>
                <a:rPr lang="en-US" sz="1090" dirty="0" err="1"/>
                <a:t>account.Account_No</a:t>
              </a:r>
              <a:r>
                <a:rPr lang="en-US" sz="1090" dirty="0"/>
                <a:t> = </a:t>
              </a:r>
              <a:r>
                <a:rPr lang="en-US" sz="1090" dirty="0" err="1"/>
                <a:t>customer.Customer_ID</a:t>
              </a:r>
              <a:r>
                <a:rPr lang="en-US" sz="1090" dirty="0"/>
                <a:t>;</a:t>
              </a:r>
              <a:endParaRPr lang="en-US" sz="109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299" y="7769205"/>
              <a:ext cx="5563376" cy="1752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9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584</Words>
  <Application>Microsoft Office PowerPoint</Application>
  <PresentationFormat>A4 Paper (210x297 mm)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Emad</dc:creator>
  <cp:lastModifiedBy>Walton PC</cp:lastModifiedBy>
  <cp:revision>222</cp:revision>
  <dcterms:created xsi:type="dcterms:W3CDTF">2019-05-22T16:26:42Z</dcterms:created>
  <dcterms:modified xsi:type="dcterms:W3CDTF">2021-01-07T09:20:19Z</dcterms:modified>
</cp:coreProperties>
</file>