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660"/>
  </p:normalViewPr>
  <p:slideViewPr>
    <p:cSldViewPr snapToGrid="0">
      <p:cViewPr>
        <p:scale>
          <a:sx n="100" d="100"/>
          <a:sy n="100" d="100"/>
        </p:scale>
        <p:origin x="1344" y="-18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7E9B1-2964-4E87-8E90-D7878D2CBE80}" type="datetimeFigureOut">
              <a:rPr lang="en-US" smtClean="0"/>
              <a:t>7/24/2020</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55938-F117-4C9D-8CF7-F59C753E8B6F}" type="slidenum">
              <a:rPr lang="en-US" smtClean="0"/>
              <a:t>‹#›</a:t>
            </a:fld>
            <a:endParaRPr lang="en-US"/>
          </a:p>
        </p:txBody>
      </p:sp>
    </p:spTree>
    <p:extLst>
      <p:ext uri="{BB962C8B-B14F-4D97-AF65-F5344CB8AC3E}">
        <p14:creationId xmlns:p14="http://schemas.microsoft.com/office/powerpoint/2010/main" val="2289937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B8F6FB-C26F-4253-BDAE-62EB47127301}" type="datetime1">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142453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9D548-8D6F-4C6E-8C27-1F86DD10CF9A}" type="datetime1">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312298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5DF7C-FC6A-46CD-8946-319BBE0DB173}" type="datetime1">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103366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8BB75-FE2B-49A8-94F2-13B012598207}" type="datetime1">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248615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3AE7F1-6777-41B1-B435-09ABB09CA678}" type="datetime1">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331382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2E17AC-D7CF-4238-B730-732CB5C1F522}" type="datetime1">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123602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6D744-B3DD-4760-8FA8-BABD7984130F}" type="datetime1">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378690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A53C3F-A34D-4298-82E5-12E15C92DC12}" type="datetime1">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343718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2FC8D-3111-4520-A80B-F496F70191FE}" type="datetime1">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4369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796BE5-4253-4C0A-9B1B-524F4A9BF2A6}" type="datetime1">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21355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E28C8EC-B720-41B9-B85E-1FC47B8BF968}" type="datetime1">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92614-6AF4-4841-970E-F2F0867B0C8E}" type="slidenum">
              <a:rPr lang="en-US" smtClean="0"/>
              <a:t>‹#›</a:t>
            </a:fld>
            <a:endParaRPr lang="en-US"/>
          </a:p>
        </p:txBody>
      </p:sp>
    </p:spTree>
    <p:extLst>
      <p:ext uri="{BB962C8B-B14F-4D97-AF65-F5344CB8AC3E}">
        <p14:creationId xmlns:p14="http://schemas.microsoft.com/office/powerpoint/2010/main" val="39904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8812257-5B73-4E05-9E63-E149D99EEAE3}" type="datetime1">
              <a:rPr lang="en-US" smtClean="0"/>
              <a:t>7/24/2020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DB92614-6AF4-4841-970E-F2F0867B0C8E}" type="slidenum">
              <a:rPr lang="en-US" smtClean="0"/>
              <a:t>‹#›</a:t>
            </a:fld>
            <a:endParaRPr lang="en-US"/>
          </a:p>
        </p:txBody>
      </p:sp>
    </p:spTree>
    <p:extLst>
      <p:ext uri="{BB962C8B-B14F-4D97-AF65-F5344CB8AC3E}">
        <p14:creationId xmlns:p14="http://schemas.microsoft.com/office/powerpoint/2010/main" val="1038766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46212" y="939224"/>
            <a:ext cx="6028949" cy="972756"/>
            <a:chOff x="446214" y="508597"/>
            <a:chExt cx="6028949" cy="972756"/>
          </a:xfrm>
        </p:grpSpPr>
        <p:sp>
          <p:nvSpPr>
            <p:cNvPr id="2" name="Rectangle 1"/>
            <p:cNvSpPr/>
            <p:nvPr/>
          </p:nvSpPr>
          <p:spPr>
            <a:xfrm>
              <a:off x="1369127" y="671810"/>
              <a:ext cx="4227055" cy="646331"/>
            </a:xfrm>
            <a:prstGeom prst="rect">
              <a:avLst/>
            </a:prstGeom>
            <a:noFill/>
          </p:spPr>
          <p:txBody>
            <a:bodyPr wrap="none" lIns="91440" tIns="45720" rIns="91440" bIns="45720">
              <a:spAutoFit/>
            </a:bodyPr>
            <a:lstStyle/>
            <a:p>
              <a:pPr algn="ctr"/>
              <a:r>
                <a:rPr lang="en-US" sz="2000" b="1" dirty="0" smtClean="0">
                  <a:ln w="0"/>
                </a:rPr>
                <a:t>Green University of Bangladesh (GUB)</a:t>
              </a:r>
            </a:p>
            <a:p>
              <a:pPr algn="ctr"/>
              <a:r>
                <a:rPr lang="en-US" sz="1600" b="1" dirty="0" smtClean="0">
                  <a:ln w="0"/>
                </a:rPr>
                <a:t>Dept. of Computer Science and Engineering</a:t>
              </a:r>
              <a:endParaRPr lang="en-US" sz="1600" b="1" cap="none" spc="0" dirty="0">
                <a:ln w="0"/>
                <a:solidFill>
                  <a:schemeClr val="tx1"/>
                </a:solidFill>
              </a:endParaRP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14" y="508597"/>
              <a:ext cx="972756" cy="972756"/>
            </a:xfrm>
            <a:prstGeom prst="rect">
              <a:avLst/>
            </a:prstGeom>
          </p:spPr>
        </p:pic>
        <p:sp>
          <p:nvSpPr>
            <p:cNvPr id="42" name="Oval 41" descr="6d0dbf101"/>
            <p:cNvSpPr>
              <a:spLocks noChangeArrowheads="1"/>
            </p:cNvSpPr>
            <p:nvPr/>
          </p:nvSpPr>
          <p:spPr bwMode="auto">
            <a:xfrm>
              <a:off x="5546339" y="552529"/>
              <a:ext cx="928824" cy="928824"/>
            </a:xfrm>
            <a:prstGeom prst="ellipse">
              <a:avLst/>
            </a:prstGeom>
            <a:blipFill dpi="0" rotWithShape="1">
              <a:blip r:embed="rId3"/>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1986212" y="2578684"/>
            <a:ext cx="2948949" cy="706795"/>
            <a:chOff x="1986214" y="1880854"/>
            <a:chExt cx="2948949" cy="706795"/>
          </a:xfrm>
        </p:grpSpPr>
        <p:sp>
          <p:nvSpPr>
            <p:cNvPr id="6" name="Rectangle 5"/>
            <p:cNvSpPr/>
            <p:nvPr/>
          </p:nvSpPr>
          <p:spPr>
            <a:xfrm>
              <a:off x="2698108" y="1880854"/>
              <a:ext cx="1525161" cy="369332"/>
            </a:xfrm>
            <a:prstGeom prst="rect">
              <a:avLst/>
            </a:prstGeom>
            <a:noFill/>
          </p:spPr>
          <p:txBody>
            <a:bodyPr wrap="none" lIns="91440" tIns="45720" rIns="91440" bIns="45720">
              <a:spAutoFit/>
            </a:bodyPr>
            <a:lstStyle/>
            <a:p>
              <a:pPr algn="ctr"/>
              <a:r>
                <a:rPr lang="en-US" b="1" cap="none" spc="0" dirty="0" smtClean="0">
                  <a:ln w="0"/>
                  <a:solidFill>
                    <a:schemeClr val="tx1"/>
                  </a:solidFill>
                </a:rPr>
                <a:t>Course Name:</a:t>
              </a:r>
              <a:endParaRPr lang="en-US" b="1" cap="none" spc="0" dirty="0">
                <a:ln w="0"/>
                <a:solidFill>
                  <a:schemeClr val="tx1"/>
                </a:solidFill>
              </a:endParaRPr>
            </a:p>
          </p:txBody>
        </p:sp>
        <p:sp>
          <p:nvSpPr>
            <p:cNvPr id="9" name="Rectangle 8"/>
            <p:cNvSpPr/>
            <p:nvPr/>
          </p:nvSpPr>
          <p:spPr>
            <a:xfrm>
              <a:off x="1986214" y="2279872"/>
              <a:ext cx="2948949" cy="307777"/>
            </a:xfrm>
            <a:prstGeom prst="rect">
              <a:avLst/>
            </a:prstGeom>
            <a:noFill/>
          </p:spPr>
          <p:txBody>
            <a:bodyPr wrap="none" lIns="91440" tIns="45720" rIns="91440" bIns="45720">
              <a:spAutoFit/>
            </a:bodyPr>
            <a:lstStyle/>
            <a:p>
              <a:pPr algn="ctr"/>
              <a:r>
                <a:rPr lang="en-US" sz="1400" cap="none" spc="0" dirty="0" smtClean="0">
                  <a:ln w="0"/>
                  <a:solidFill>
                    <a:schemeClr val="tx1"/>
                  </a:solidFill>
                </a:rPr>
                <a:t>CSE 104: Structured Programming Lab</a:t>
              </a:r>
              <a:endParaRPr lang="en-US" sz="1400" cap="none" spc="0" dirty="0">
                <a:ln w="0"/>
                <a:solidFill>
                  <a:schemeClr val="tx1"/>
                </a:solidFill>
              </a:endParaRPr>
            </a:p>
          </p:txBody>
        </p:sp>
      </p:grpSp>
      <p:grpSp>
        <p:nvGrpSpPr>
          <p:cNvPr id="13" name="Group 12"/>
          <p:cNvGrpSpPr/>
          <p:nvPr/>
        </p:nvGrpSpPr>
        <p:grpSpPr>
          <a:xfrm>
            <a:off x="2361571" y="3952183"/>
            <a:ext cx="2198230" cy="706795"/>
            <a:chOff x="2361579" y="2869891"/>
            <a:chExt cx="2198230" cy="706795"/>
          </a:xfrm>
        </p:grpSpPr>
        <p:sp>
          <p:nvSpPr>
            <p:cNvPr id="21" name="Rectangle 20"/>
            <p:cNvSpPr/>
            <p:nvPr/>
          </p:nvSpPr>
          <p:spPr>
            <a:xfrm>
              <a:off x="2686890" y="2869891"/>
              <a:ext cx="1547603" cy="369332"/>
            </a:xfrm>
            <a:prstGeom prst="rect">
              <a:avLst/>
            </a:prstGeom>
            <a:noFill/>
          </p:spPr>
          <p:txBody>
            <a:bodyPr wrap="none" lIns="91440" tIns="45720" rIns="91440" bIns="45720">
              <a:spAutoFit/>
            </a:bodyPr>
            <a:lstStyle/>
            <a:p>
              <a:pPr algn="ctr"/>
              <a:r>
                <a:rPr lang="en-US" b="1" dirty="0" smtClean="0">
                  <a:ln w="0"/>
                </a:rPr>
                <a:t>Project Name:</a:t>
              </a:r>
              <a:endParaRPr lang="en-US" b="1" cap="none" spc="0" dirty="0">
                <a:ln w="0"/>
                <a:solidFill>
                  <a:schemeClr val="tx1"/>
                </a:solidFill>
              </a:endParaRPr>
            </a:p>
          </p:txBody>
        </p:sp>
        <p:sp>
          <p:nvSpPr>
            <p:cNvPr id="22" name="Rectangle 21"/>
            <p:cNvSpPr/>
            <p:nvPr/>
          </p:nvSpPr>
          <p:spPr>
            <a:xfrm>
              <a:off x="2361579" y="3268909"/>
              <a:ext cx="2198230" cy="307777"/>
            </a:xfrm>
            <a:prstGeom prst="rect">
              <a:avLst/>
            </a:prstGeom>
            <a:noFill/>
          </p:spPr>
          <p:txBody>
            <a:bodyPr wrap="none" lIns="91440" tIns="45720" rIns="91440" bIns="45720">
              <a:spAutoFit/>
            </a:bodyPr>
            <a:lstStyle/>
            <a:p>
              <a:pPr algn="ctr"/>
              <a:r>
                <a:rPr lang="en-US" sz="1400" dirty="0" smtClean="0">
                  <a:ln w="0"/>
                </a:rPr>
                <a:t>Office Management System</a:t>
              </a:r>
              <a:endParaRPr lang="en-US" sz="1400" cap="none" spc="0" dirty="0">
                <a:ln w="0"/>
                <a:solidFill>
                  <a:schemeClr val="tx1"/>
                </a:solidFill>
              </a:endParaRPr>
            </a:p>
          </p:txBody>
        </p:sp>
      </p:grpSp>
      <p:grpSp>
        <p:nvGrpSpPr>
          <p:cNvPr id="11" name="Group 10"/>
          <p:cNvGrpSpPr/>
          <p:nvPr/>
        </p:nvGrpSpPr>
        <p:grpSpPr>
          <a:xfrm>
            <a:off x="446212" y="5325682"/>
            <a:ext cx="6028949" cy="1921082"/>
            <a:chOff x="446214" y="4442612"/>
            <a:chExt cx="6028949" cy="1921082"/>
          </a:xfrm>
        </p:grpSpPr>
        <p:sp>
          <p:nvSpPr>
            <p:cNvPr id="25" name="Rectangle 24"/>
            <p:cNvSpPr/>
            <p:nvPr/>
          </p:nvSpPr>
          <p:spPr>
            <a:xfrm>
              <a:off x="621037" y="4583733"/>
              <a:ext cx="1496179" cy="369332"/>
            </a:xfrm>
            <a:prstGeom prst="rect">
              <a:avLst/>
            </a:prstGeom>
            <a:noFill/>
          </p:spPr>
          <p:txBody>
            <a:bodyPr wrap="none" lIns="91440" tIns="45720" rIns="91440" bIns="45720">
              <a:spAutoFit/>
            </a:bodyPr>
            <a:lstStyle/>
            <a:p>
              <a:pPr algn="ctr"/>
              <a:r>
                <a:rPr lang="en-US" b="1" i="1" dirty="0" smtClean="0">
                  <a:ln w="0"/>
                </a:rPr>
                <a:t>Submitted to:</a:t>
              </a:r>
              <a:endParaRPr lang="en-US" b="1" i="1" cap="none" spc="0" dirty="0">
                <a:ln w="0"/>
                <a:solidFill>
                  <a:schemeClr val="tx1"/>
                </a:solidFill>
              </a:endParaRPr>
            </a:p>
          </p:txBody>
        </p:sp>
        <p:sp>
          <p:nvSpPr>
            <p:cNvPr id="7" name="Rectangle 6"/>
            <p:cNvSpPr/>
            <p:nvPr/>
          </p:nvSpPr>
          <p:spPr>
            <a:xfrm>
              <a:off x="446214" y="4442612"/>
              <a:ext cx="6028949" cy="1921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0"/>
              <a:endCxn id="7" idx="2"/>
            </p:cNvCxnSpPr>
            <p:nvPr/>
          </p:nvCxnSpPr>
          <p:spPr>
            <a:xfrm>
              <a:off x="3460689" y="4442612"/>
              <a:ext cx="0" cy="19210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605631" y="4610619"/>
              <a:ext cx="1526060" cy="369332"/>
            </a:xfrm>
            <a:prstGeom prst="rect">
              <a:avLst/>
            </a:prstGeom>
            <a:noFill/>
          </p:spPr>
          <p:txBody>
            <a:bodyPr wrap="none" lIns="91440" tIns="45720" rIns="91440" bIns="45720">
              <a:spAutoFit/>
            </a:bodyPr>
            <a:lstStyle/>
            <a:p>
              <a:pPr algn="ctr"/>
              <a:r>
                <a:rPr lang="en-US" b="1" i="1" dirty="0" smtClean="0">
                  <a:ln w="0"/>
                </a:rPr>
                <a:t>Submitted by:</a:t>
              </a:r>
              <a:endParaRPr lang="en-US" b="1" i="1" cap="none" spc="0" dirty="0">
                <a:ln w="0"/>
                <a:solidFill>
                  <a:schemeClr val="tx1"/>
                </a:solidFill>
              </a:endParaRPr>
            </a:p>
          </p:txBody>
        </p:sp>
        <p:sp>
          <p:nvSpPr>
            <p:cNvPr id="31" name="Rectangle 30"/>
            <p:cNvSpPr/>
            <p:nvPr/>
          </p:nvSpPr>
          <p:spPr>
            <a:xfrm>
              <a:off x="703465" y="5094186"/>
              <a:ext cx="2524281" cy="738664"/>
            </a:xfrm>
            <a:prstGeom prst="rect">
              <a:avLst/>
            </a:prstGeom>
            <a:noFill/>
          </p:spPr>
          <p:txBody>
            <a:bodyPr wrap="none" lIns="91440" tIns="45720" rIns="91440" bIns="45720">
              <a:spAutoFit/>
            </a:bodyPr>
            <a:lstStyle/>
            <a:p>
              <a:r>
                <a:rPr lang="en-US" sz="1400" dirty="0" err="1" smtClean="0">
                  <a:ln w="0"/>
                </a:rPr>
                <a:t>Tanpia</a:t>
              </a:r>
              <a:r>
                <a:rPr lang="en-US" sz="1400" dirty="0" smtClean="0">
                  <a:ln w="0"/>
                </a:rPr>
                <a:t> </a:t>
              </a:r>
              <a:r>
                <a:rPr lang="en-US" sz="1400" dirty="0" err="1" smtClean="0">
                  <a:ln w="0"/>
                </a:rPr>
                <a:t>Tasnim</a:t>
              </a:r>
              <a:r>
                <a:rPr lang="en-US" sz="1400" dirty="0" smtClean="0">
                  <a:ln w="0"/>
                </a:rPr>
                <a:t>,</a:t>
              </a:r>
            </a:p>
            <a:p>
              <a:r>
                <a:rPr lang="en-US" sz="1400" cap="none" spc="0" dirty="0" smtClean="0">
                  <a:ln w="0"/>
                  <a:solidFill>
                    <a:schemeClr val="tx1"/>
                  </a:solidFill>
                </a:rPr>
                <a:t>Lecturer of CSE,</a:t>
              </a:r>
            </a:p>
            <a:p>
              <a:r>
                <a:rPr lang="en-US" sz="1400" dirty="0" smtClean="0">
                  <a:ln w="0"/>
                </a:rPr>
                <a:t>Green University of Bangladesh.</a:t>
              </a:r>
              <a:endParaRPr lang="en-US" sz="1400" cap="none" spc="0" dirty="0" smtClean="0">
                <a:ln w="0"/>
                <a:solidFill>
                  <a:schemeClr val="tx1"/>
                </a:solidFill>
              </a:endParaRPr>
            </a:p>
          </p:txBody>
        </p:sp>
        <p:sp>
          <p:nvSpPr>
            <p:cNvPr id="34" name="Rectangle 33"/>
            <p:cNvSpPr/>
            <p:nvPr/>
          </p:nvSpPr>
          <p:spPr>
            <a:xfrm>
              <a:off x="3762824" y="4979951"/>
              <a:ext cx="2524281" cy="954107"/>
            </a:xfrm>
            <a:prstGeom prst="rect">
              <a:avLst/>
            </a:prstGeom>
            <a:noFill/>
          </p:spPr>
          <p:txBody>
            <a:bodyPr wrap="none" lIns="91440" tIns="45720" rIns="91440" bIns="45720">
              <a:spAutoFit/>
            </a:bodyPr>
            <a:lstStyle/>
            <a:p>
              <a:r>
                <a:rPr lang="en-US" sz="1400" dirty="0" smtClean="0">
                  <a:ln w="0"/>
                </a:rPr>
                <a:t>Kazi </a:t>
              </a:r>
              <a:r>
                <a:rPr lang="en-US" sz="1400" dirty="0" err="1" smtClean="0">
                  <a:ln w="0"/>
                </a:rPr>
                <a:t>Hasnayeen</a:t>
              </a:r>
              <a:r>
                <a:rPr lang="en-US" sz="1400" dirty="0" smtClean="0">
                  <a:ln w="0"/>
                </a:rPr>
                <a:t> Emad,</a:t>
              </a:r>
              <a:br>
                <a:rPr lang="en-US" sz="1400" dirty="0" smtClean="0">
                  <a:ln w="0"/>
                </a:rPr>
              </a:br>
              <a:r>
                <a:rPr lang="en-US" sz="1400" dirty="0" smtClean="0">
                  <a:ln w="0"/>
                </a:rPr>
                <a:t>ID: 191902025,</a:t>
              </a:r>
            </a:p>
            <a:p>
              <a:r>
                <a:rPr lang="en-US" sz="1400" dirty="0" smtClean="0">
                  <a:ln w="0"/>
                </a:rPr>
                <a:t>Dept. of CSE,</a:t>
              </a:r>
            </a:p>
            <a:p>
              <a:r>
                <a:rPr lang="en-US" sz="1400" dirty="0" smtClean="0">
                  <a:ln w="0"/>
                </a:rPr>
                <a:t>Green University </a:t>
              </a:r>
              <a:r>
                <a:rPr lang="en-US" sz="1400" smtClean="0">
                  <a:ln w="0"/>
                </a:rPr>
                <a:t>of Bangladesh.</a:t>
              </a:r>
              <a:endParaRPr lang="en-US" sz="1400" dirty="0" smtClean="0"/>
            </a:p>
          </p:txBody>
        </p:sp>
      </p:grpSp>
      <p:grpSp>
        <p:nvGrpSpPr>
          <p:cNvPr id="14" name="Group 13"/>
          <p:cNvGrpSpPr/>
          <p:nvPr/>
        </p:nvGrpSpPr>
        <p:grpSpPr>
          <a:xfrm>
            <a:off x="2417035" y="7913467"/>
            <a:ext cx="2087303" cy="706795"/>
            <a:chOff x="2417043" y="6801076"/>
            <a:chExt cx="2087303" cy="706795"/>
          </a:xfrm>
        </p:grpSpPr>
        <p:sp>
          <p:nvSpPr>
            <p:cNvPr id="37" name="Rectangle 36"/>
            <p:cNvSpPr/>
            <p:nvPr/>
          </p:nvSpPr>
          <p:spPr>
            <a:xfrm>
              <a:off x="2417043" y="6801076"/>
              <a:ext cx="2087303" cy="369332"/>
            </a:xfrm>
            <a:prstGeom prst="rect">
              <a:avLst/>
            </a:prstGeom>
            <a:noFill/>
          </p:spPr>
          <p:txBody>
            <a:bodyPr wrap="none" lIns="91440" tIns="45720" rIns="91440" bIns="45720">
              <a:spAutoFit/>
            </a:bodyPr>
            <a:lstStyle/>
            <a:p>
              <a:pPr algn="ctr"/>
              <a:r>
                <a:rPr lang="en-US" b="1" dirty="0" smtClean="0">
                  <a:ln w="0"/>
                </a:rPr>
                <a:t>Date of Submission:</a:t>
              </a:r>
              <a:endParaRPr lang="en-US" b="1" cap="none" spc="0" dirty="0">
                <a:ln w="0"/>
                <a:solidFill>
                  <a:schemeClr val="tx1"/>
                </a:solidFill>
              </a:endParaRPr>
            </a:p>
          </p:txBody>
        </p:sp>
        <p:sp>
          <p:nvSpPr>
            <p:cNvPr id="40" name="Rectangle 39"/>
            <p:cNvSpPr/>
            <p:nvPr/>
          </p:nvSpPr>
          <p:spPr>
            <a:xfrm>
              <a:off x="2777850" y="7200094"/>
              <a:ext cx="1365695" cy="307777"/>
            </a:xfrm>
            <a:prstGeom prst="rect">
              <a:avLst/>
            </a:prstGeom>
            <a:noFill/>
          </p:spPr>
          <p:txBody>
            <a:bodyPr wrap="none" lIns="91440" tIns="45720" rIns="91440" bIns="45720">
              <a:spAutoFit/>
            </a:bodyPr>
            <a:lstStyle/>
            <a:p>
              <a:pPr algn="ctr"/>
              <a:r>
                <a:rPr lang="en-US" sz="1400" smtClean="0">
                  <a:ln w="0"/>
                </a:rPr>
                <a:t>August 27, </a:t>
              </a:r>
              <a:r>
                <a:rPr lang="en-US" sz="1400" dirty="0" smtClean="0">
                  <a:ln w="0"/>
                </a:rPr>
                <a:t>2019</a:t>
              </a:r>
              <a:endParaRPr lang="en-US" sz="1400" cap="none" spc="0" dirty="0">
                <a:ln w="0"/>
                <a:solidFill>
                  <a:schemeClr val="tx1"/>
                </a:solidFill>
              </a:endParaRPr>
            </a:p>
          </p:txBody>
        </p:sp>
      </p:grpSp>
    </p:spTree>
    <p:extLst>
      <p:ext uri="{BB962C8B-B14F-4D97-AF65-F5344CB8AC3E}">
        <p14:creationId xmlns:p14="http://schemas.microsoft.com/office/powerpoint/2010/main" val="1541787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250" y="978968"/>
            <a:ext cx="1651798" cy="338554"/>
          </a:xfrm>
          <a:prstGeom prst="rect">
            <a:avLst/>
          </a:prstGeom>
          <a:noFill/>
        </p:spPr>
        <p:txBody>
          <a:bodyPr wrap="none" lIns="91440" tIns="45720" rIns="91440" bIns="45720">
            <a:spAutoFit/>
          </a:bodyPr>
          <a:lstStyle/>
          <a:p>
            <a:pPr marL="342900" indent="-342900" algn="ctr">
              <a:buFont typeface="Wingdings" panose="05000000000000000000" pitchFamily="2" charset="2"/>
              <a:buChar char="q"/>
            </a:pPr>
            <a:r>
              <a:rPr lang="en-US" sz="1600" b="1" u="sng" dirty="0" smtClean="0">
                <a:ln w="0"/>
                <a:solidFill>
                  <a:srgbClr val="0070C0"/>
                </a:solidFill>
              </a:rPr>
              <a:t>Introductio</a:t>
            </a:r>
            <a:r>
              <a:rPr lang="en-US" sz="1600" b="1" u="sng" dirty="0">
                <a:ln w="0"/>
                <a:solidFill>
                  <a:srgbClr val="0070C0"/>
                </a:solidFill>
              </a:rPr>
              <a:t>n</a:t>
            </a:r>
            <a:r>
              <a:rPr lang="en-US" sz="1600" b="1" cap="none" spc="0" dirty="0" smtClean="0">
                <a:ln w="0"/>
                <a:solidFill>
                  <a:srgbClr val="0070C0"/>
                </a:solidFill>
                <a:effectLst>
                  <a:outerShdw blurRad="38100" dist="19050" dir="2700000" algn="tl" rotWithShape="0">
                    <a:schemeClr val="dk1">
                      <a:alpha val="40000"/>
                    </a:schemeClr>
                  </a:outerShdw>
                </a:effectLst>
              </a:rPr>
              <a:t>:</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7" name="Rectangle 6"/>
          <p:cNvSpPr/>
          <p:nvPr/>
        </p:nvSpPr>
        <p:spPr>
          <a:xfrm>
            <a:off x="637148" y="1317868"/>
            <a:ext cx="6096000" cy="1107996"/>
          </a:xfrm>
          <a:prstGeom prst="rect">
            <a:avLst/>
          </a:prstGeom>
          <a:noFill/>
        </p:spPr>
        <p:txBody>
          <a:bodyPr wrap="square" lIns="91440" tIns="45720" rIns="91440" bIns="45720">
            <a:spAutoFit/>
          </a:bodyPr>
          <a:lstStyle/>
          <a:p>
            <a:pPr algn="just"/>
            <a:r>
              <a:rPr lang="en-US" sz="1100" dirty="0" smtClean="0"/>
              <a:t>Office Management </a:t>
            </a:r>
            <a:r>
              <a:rPr lang="en-US" sz="1100" dirty="0"/>
              <a:t>System is based on the concept to generate the Employee’s records and to add their records and update it.  Here User can add their Employee’s details safely and it’s not time consuming. This System makes easy to store records of each and every employees. The whole project is designed in ‘C’ language and different variables and strings have been used for the development of this project</a:t>
            </a:r>
            <a:r>
              <a:rPr lang="en-US" sz="1100" dirty="0" smtClean="0"/>
              <a:t>. We have also used Binary File Operation to keep all record saved. </a:t>
            </a:r>
            <a:r>
              <a:rPr lang="en-US" sz="1100" dirty="0"/>
              <a:t>This </a:t>
            </a:r>
            <a:r>
              <a:rPr lang="en-US" sz="1100" dirty="0" smtClean="0"/>
              <a:t>project </a:t>
            </a:r>
            <a:r>
              <a:rPr lang="en-US" sz="1100" dirty="0"/>
              <a:t>is easy to operate and understand by the users.</a:t>
            </a:r>
            <a:endParaRPr lang="en-US" sz="800" dirty="0"/>
          </a:p>
        </p:txBody>
      </p:sp>
      <p:sp>
        <p:nvSpPr>
          <p:cNvPr id="8" name="Rectangle 7"/>
          <p:cNvSpPr/>
          <p:nvPr/>
        </p:nvSpPr>
        <p:spPr>
          <a:xfrm>
            <a:off x="637148" y="2641920"/>
            <a:ext cx="1259447" cy="338554"/>
          </a:xfrm>
          <a:prstGeom prst="rect">
            <a:avLst/>
          </a:prstGeom>
          <a:noFill/>
        </p:spPr>
        <p:txBody>
          <a:bodyPr wrap="none" lIns="91440" tIns="45720" rIns="91440" bIns="45720">
            <a:spAutoFit/>
          </a:bodyPr>
          <a:lstStyle/>
          <a:p>
            <a:pPr marL="285750" indent="-285750" algn="ctr">
              <a:buFont typeface="Wingdings" panose="05000000000000000000" pitchFamily="2" charset="2"/>
              <a:buChar char="q"/>
            </a:pPr>
            <a:r>
              <a:rPr lang="en-US" sz="1600" b="1" u="sng" dirty="0" smtClean="0">
                <a:ln w="0"/>
                <a:solidFill>
                  <a:srgbClr val="0070C0"/>
                </a:solidFill>
              </a:rPr>
              <a:t>Features:</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9" name="Rectangle 8"/>
          <p:cNvSpPr/>
          <p:nvPr/>
        </p:nvSpPr>
        <p:spPr>
          <a:xfrm>
            <a:off x="671530" y="2991041"/>
            <a:ext cx="6096000" cy="600164"/>
          </a:xfrm>
          <a:prstGeom prst="rect">
            <a:avLst/>
          </a:prstGeom>
          <a:noFill/>
        </p:spPr>
        <p:txBody>
          <a:bodyPr wrap="square" lIns="91440" tIns="45720" rIns="91440" bIns="45720">
            <a:spAutoFit/>
          </a:bodyPr>
          <a:lstStyle/>
          <a:p>
            <a:pPr marL="285750" indent="-285750" fontAlgn="base">
              <a:buFont typeface="Arial" panose="020B0604020202020204" pitchFamily="34" charset="0"/>
              <a:buChar char="•"/>
            </a:pPr>
            <a:r>
              <a:rPr lang="en-US" sz="1100" dirty="0"/>
              <a:t>Proper Log-In System.</a:t>
            </a:r>
          </a:p>
          <a:p>
            <a:pPr marL="285750" indent="-285750" fontAlgn="base">
              <a:buFont typeface="Arial" panose="020B0604020202020204" pitchFamily="34" charset="0"/>
              <a:buChar char="•"/>
            </a:pPr>
            <a:r>
              <a:rPr lang="en-US" sz="1100" dirty="0"/>
              <a:t>Easy To Add, </a:t>
            </a:r>
            <a:r>
              <a:rPr lang="en-US" sz="1100" dirty="0" smtClean="0"/>
              <a:t>List</a:t>
            </a:r>
            <a:r>
              <a:rPr lang="en-US" sz="1100" dirty="0"/>
              <a:t> </a:t>
            </a:r>
            <a:r>
              <a:rPr lang="en-US" sz="1100" dirty="0" smtClean="0"/>
              <a:t>,Modify </a:t>
            </a:r>
            <a:r>
              <a:rPr lang="en-US" sz="1100" dirty="0"/>
              <a:t>And Delete Records.</a:t>
            </a:r>
          </a:p>
          <a:p>
            <a:pPr marL="285750" indent="-285750" fontAlgn="base">
              <a:buFont typeface="Arial" panose="020B0604020202020204" pitchFamily="34" charset="0"/>
              <a:buChar char="•"/>
            </a:pPr>
            <a:r>
              <a:rPr lang="en-US" sz="1100" dirty="0"/>
              <a:t>Password Protected.</a:t>
            </a:r>
          </a:p>
        </p:txBody>
      </p:sp>
      <p:sp>
        <p:nvSpPr>
          <p:cNvPr id="23" name="Rectangle 22"/>
          <p:cNvSpPr/>
          <p:nvPr/>
        </p:nvSpPr>
        <p:spPr>
          <a:xfrm>
            <a:off x="2009637" y="393926"/>
            <a:ext cx="2838727" cy="369332"/>
          </a:xfrm>
          <a:prstGeom prst="rect">
            <a:avLst/>
          </a:prstGeom>
          <a:noFill/>
        </p:spPr>
        <p:txBody>
          <a:bodyPr wrap="none" lIns="91440" tIns="45720" rIns="91440" bIns="45720">
            <a:spAutoFit/>
          </a:bodyPr>
          <a:lstStyle/>
          <a:p>
            <a:pPr algn="ctr"/>
            <a:r>
              <a:rPr lang="en-US" b="1" i="1" dirty="0" smtClean="0">
                <a:ln w="0"/>
                <a:solidFill>
                  <a:srgbClr val="0070C0"/>
                </a:solidFill>
              </a:rPr>
              <a:t>Office Management System</a:t>
            </a:r>
            <a:endParaRPr lang="en-US" b="1" i="1" cap="none" spc="0" dirty="0">
              <a:ln w="0"/>
              <a:solidFill>
                <a:srgbClr val="0070C0"/>
              </a:solidFill>
            </a:endParaRPr>
          </a:p>
        </p:txBody>
      </p:sp>
      <p:sp>
        <p:nvSpPr>
          <p:cNvPr id="25" name="Rectangle 24"/>
          <p:cNvSpPr/>
          <p:nvPr/>
        </p:nvSpPr>
        <p:spPr>
          <a:xfrm>
            <a:off x="637148" y="3791456"/>
            <a:ext cx="965201" cy="338554"/>
          </a:xfrm>
          <a:prstGeom prst="rect">
            <a:avLst/>
          </a:prstGeom>
          <a:noFill/>
        </p:spPr>
        <p:txBody>
          <a:bodyPr wrap="none" lIns="91440" tIns="45720" rIns="91440" bIns="45720">
            <a:spAutoFit/>
          </a:bodyPr>
          <a:lstStyle/>
          <a:p>
            <a:pPr marL="285750" indent="-285750" algn="ctr">
              <a:buFont typeface="Wingdings" panose="05000000000000000000" pitchFamily="2" charset="2"/>
              <a:buChar char="q"/>
            </a:pPr>
            <a:r>
              <a:rPr lang="en-US" sz="1600" b="1" u="sng" dirty="0" smtClean="0">
                <a:ln w="0"/>
                <a:solidFill>
                  <a:srgbClr val="0070C0"/>
                </a:solidFill>
              </a:rPr>
              <a:t>Tools:</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28" name="Rectangle 27"/>
          <p:cNvSpPr/>
          <p:nvPr/>
        </p:nvSpPr>
        <p:spPr>
          <a:xfrm>
            <a:off x="695335" y="4130010"/>
            <a:ext cx="6096000" cy="261610"/>
          </a:xfrm>
          <a:prstGeom prst="rect">
            <a:avLst/>
          </a:prstGeom>
          <a:noFill/>
        </p:spPr>
        <p:txBody>
          <a:bodyPr wrap="square" lIns="91440" tIns="45720" rIns="91440" bIns="45720">
            <a:spAutoFit/>
          </a:bodyPr>
          <a:lstStyle/>
          <a:p>
            <a:pPr marL="285750" indent="-285750" fontAlgn="base">
              <a:buFont typeface="Arial" panose="020B0604020202020204" pitchFamily="34" charset="0"/>
              <a:buChar char="•"/>
            </a:pPr>
            <a:r>
              <a:rPr lang="en-US" sz="1100" dirty="0" smtClean="0"/>
              <a:t>Virtual Studio Code.</a:t>
            </a:r>
            <a:endParaRPr lang="en-US" sz="1100" dirty="0"/>
          </a:p>
        </p:txBody>
      </p:sp>
      <p:sp>
        <p:nvSpPr>
          <p:cNvPr id="29" name="Rectangle 28"/>
          <p:cNvSpPr/>
          <p:nvPr/>
        </p:nvSpPr>
        <p:spPr>
          <a:xfrm>
            <a:off x="637148" y="4560897"/>
            <a:ext cx="1811137" cy="338554"/>
          </a:xfrm>
          <a:prstGeom prst="rect">
            <a:avLst/>
          </a:prstGeom>
          <a:noFill/>
        </p:spPr>
        <p:txBody>
          <a:bodyPr wrap="none" lIns="91440" tIns="45720" rIns="91440" bIns="45720">
            <a:spAutoFit/>
          </a:bodyPr>
          <a:lstStyle/>
          <a:p>
            <a:pPr marL="285750" indent="-285750">
              <a:buFont typeface="Wingdings" panose="05000000000000000000" pitchFamily="2" charset="2"/>
              <a:buChar char="q"/>
            </a:pPr>
            <a:r>
              <a:rPr lang="en-US" sz="1600" b="1" u="sng" dirty="0" smtClean="0">
                <a:ln w="0"/>
                <a:solidFill>
                  <a:srgbClr val="0070C0"/>
                </a:solidFill>
              </a:rPr>
              <a:t>Language Used:</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30" name="Rectangle 29"/>
          <p:cNvSpPr/>
          <p:nvPr/>
        </p:nvSpPr>
        <p:spPr>
          <a:xfrm>
            <a:off x="695335" y="4899451"/>
            <a:ext cx="6096000" cy="261610"/>
          </a:xfrm>
          <a:prstGeom prst="rect">
            <a:avLst/>
          </a:prstGeom>
          <a:noFill/>
        </p:spPr>
        <p:txBody>
          <a:bodyPr wrap="square" lIns="91440" tIns="45720" rIns="91440" bIns="45720">
            <a:spAutoFit/>
          </a:bodyPr>
          <a:lstStyle/>
          <a:p>
            <a:pPr marL="285750" indent="-285750" fontAlgn="base">
              <a:buFont typeface="Arial" panose="020B0604020202020204" pitchFamily="34" charset="0"/>
              <a:buChar char="•"/>
            </a:pPr>
            <a:r>
              <a:rPr lang="en-US" sz="1100" dirty="0" smtClean="0"/>
              <a:t>Programming C.</a:t>
            </a:r>
            <a:endParaRPr lang="en-US" sz="1100" dirty="0"/>
          </a:p>
        </p:txBody>
      </p:sp>
      <p:sp>
        <p:nvSpPr>
          <p:cNvPr id="31" name="Rectangle 30"/>
          <p:cNvSpPr/>
          <p:nvPr/>
        </p:nvSpPr>
        <p:spPr>
          <a:xfrm>
            <a:off x="637148" y="5442640"/>
            <a:ext cx="1397820" cy="338554"/>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1600" b="1" u="sng" dirty="0" smtClean="0">
                <a:ln w="0"/>
                <a:solidFill>
                  <a:srgbClr val="0070C0"/>
                </a:solidFill>
              </a:rPr>
              <a:t>Objective</a:t>
            </a:r>
            <a:r>
              <a:rPr lang="en-US" sz="1600" b="1" cap="none" spc="0" dirty="0" smtClean="0">
                <a:ln w="0"/>
                <a:solidFill>
                  <a:srgbClr val="0070C0"/>
                </a:solidFill>
                <a:effectLst>
                  <a:outerShdw blurRad="38100" dist="19050" dir="2700000" algn="tl" rotWithShape="0">
                    <a:schemeClr val="dk1">
                      <a:alpha val="40000"/>
                    </a:schemeClr>
                  </a:outerShdw>
                </a:effectLst>
              </a:rPr>
              <a:t>:</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32" name="Rectangle 31"/>
          <p:cNvSpPr/>
          <p:nvPr/>
        </p:nvSpPr>
        <p:spPr>
          <a:xfrm>
            <a:off x="637148" y="5781194"/>
            <a:ext cx="6096000" cy="769441"/>
          </a:xfrm>
          <a:prstGeom prst="rect">
            <a:avLst/>
          </a:prstGeom>
          <a:noFill/>
        </p:spPr>
        <p:txBody>
          <a:bodyPr wrap="square" lIns="91440" tIns="45720" rIns="91440" bIns="45720">
            <a:spAutoFit/>
          </a:bodyPr>
          <a:lstStyle/>
          <a:p>
            <a:pPr algn="just"/>
            <a:r>
              <a:rPr lang="en-US" sz="1100" dirty="0"/>
              <a:t>In this world of growing technologies everything has been computerized. With large number of work opportunities the Human workforce has increased. Thus there is a need of a system which can handle the data of such a large number of Employees in an organization. This project simplifies the task of maintain records because of its user friendly nature.</a:t>
            </a:r>
            <a:endParaRPr lang="en-US" sz="400" dirty="0"/>
          </a:p>
        </p:txBody>
      </p:sp>
      <p:sp>
        <p:nvSpPr>
          <p:cNvPr id="33" name="Rectangle 32"/>
          <p:cNvSpPr/>
          <p:nvPr/>
        </p:nvSpPr>
        <p:spPr>
          <a:xfrm>
            <a:off x="637148" y="6788279"/>
            <a:ext cx="1599220" cy="338554"/>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1600" b="1" u="sng" dirty="0" smtClean="0">
                <a:ln w="0"/>
                <a:solidFill>
                  <a:srgbClr val="0070C0"/>
                </a:solidFill>
              </a:rPr>
              <a:t>Background:</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34" name="Rectangle 33"/>
          <p:cNvSpPr/>
          <p:nvPr/>
        </p:nvSpPr>
        <p:spPr>
          <a:xfrm>
            <a:off x="637148" y="7126833"/>
            <a:ext cx="6096000" cy="769441"/>
          </a:xfrm>
          <a:prstGeom prst="rect">
            <a:avLst/>
          </a:prstGeom>
          <a:noFill/>
        </p:spPr>
        <p:txBody>
          <a:bodyPr wrap="square" lIns="91440" tIns="45720" rIns="91440" bIns="45720">
            <a:spAutoFit/>
          </a:bodyPr>
          <a:lstStyle/>
          <a:p>
            <a:pPr algn="just"/>
            <a:r>
              <a:rPr lang="en-US" sz="1100" dirty="0"/>
              <a:t>In this world of growing technologies everything has been computerized. With large number of work opportunities the Human workforce has increased. S</a:t>
            </a:r>
            <a:r>
              <a:rPr lang="en-US" sz="1100" dirty="0" smtClean="0"/>
              <a:t>ome of the office use Microsoft Excel to track their Employee data. Due to increasing population, the excel data base becomes a slow medium to  keep and track data. So we realize that there is a need for a better system.</a:t>
            </a:r>
            <a:endParaRPr lang="en-US" sz="100" dirty="0"/>
          </a:p>
        </p:txBody>
      </p:sp>
      <p:sp>
        <p:nvSpPr>
          <p:cNvPr id="35" name="Rectangle 34"/>
          <p:cNvSpPr/>
          <p:nvPr/>
        </p:nvSpPr>
        <p:spPr>
          <a:xfrm>
            <a:off x="637148" y="8133918"/>
            <a:ext cx="1094146" cy="338554"/>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1600" b="1" u="sng" dirty="0" smtClean="0">
                <a:ln w="0"/>
                <a:solidFill>
                  <a:srgbClr val="0070C0"/>
                </a:solidFill>
              </a:rPr>
              <a:t>Scope:</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36" name="Rectangle 35"/>
          <p:cNvSpPr/>
          <p:nvPr/>
        </p:nvSpPr>
        <p:spPr>
          <a:xfrm>
            <a:off x="637148" y="8472472"/>
            <a:ext cx="6096000" cy="430887"/>
          </a:xfrm>
          <a:prstGeom prst="rect">
            <a:avLst/>
          </a:prstGeom>
          <a:noFill/>
        </p:spPr>
        <p:txBody>
          <a:bodyPr wrap="square" lIns="91440" tIns="45720" rIns="91440" bIns="45720">
            <a:spAutoFit/>
          </a:bodyPr>
          <a:lstStyle/>
          <a:p>
            <a:pPr algn="just"/>
            <a:r>
              <a:rPr lang="en-GB" sz="1100" dirty="0"/>
              <a:t>The system will </a:t>
            </a:r>
            <a:r>
              <a:rPr lang="en-GB" sz="1100" dirty="0" smtClean="0"/>
              <a:t>keep </a:t>
            </a:r>
            <a:r>
              <a:rPr lang="en-GB" sz="1100" dirty="0"/>
              <a:t>information about </a:t>
            </a:r>
            <a:r>
              <a:rPr lang="en-GB" sz="1100" dirty="0" smtClean="0"/>
              <a:t>an Employee’s </a:t>
            </a:r>
            <a:r>
              <a:rPr lang="en-GB" sz="1100" dirty="0"/>
              <a:t>personal </a:t>
            </a:r>
            <a:r>
              <a:rPr lang="en-GB" sz="1100" dirty="0" smtClean="0"/>
              <a:t>details like name, age, salary, address</a:t>
            </a:r>
            <a:r>
              <a:rPr lang="en-GB" sz="1100" b="1" dirty="0" smtClean="0"/>
              <a:t>. </a:t>
            </a:r>
            <a:r>
              <a:rPr lang="en-GB" sz="1100" dirty="0" smtClean="0"/>
              <a:t>Storing </a:t>
            </a:r>
            <a:r>
              <a:rPr lang="en-GB" sz="1100" dirty="0"/>
              <a:t>updating and retrieving in a fast and accurate way.</a:t>
            </a:r>
            <a:endParaRPr lang="en-US" sz="100" dirty="0"/>
          </a:p>
        </p:txBody>
      </p:sp>
    </p:spTree>
    <p:extLst>
      <p:ext uri="{BB962C8B-B14F-4D97-AF65-F5344CB8AC3E}">
        <p14:creationId xmlns:p14="http://schemas.microsoft.com/office/powerpoint/2010/main" val="9434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250" y="978968"/>
            <a:ext cx="2559932" cy="338554"/>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1600" b="1" u="sng" dirty="0" smtClean="0">
                <a:ln w="0"/>
                <a:solidFill>
                  <a:srgbClr val="0070C0"/>
                </a:solidFill>
              </a:rPr>
              <a:t>System </a:t>
            </a:r>
            <a:r>
              <a:rPr lang="en-US" sz="1600" b="1" u="sng" dirty="0" err="1" smtClean="0">
                <a:ln w="0"/>
                <a:solidFill>
                  <a:srgbClr val="0070C0"/>
                </a:solidFill>
              </a:rPr>
              <a:t>Implimentation</a:t>
            </a:r>
            <a:r>
              <a:rPr lang="en-US" sz="1600" b="1" u="sng" dirty="0" smtClean="0">
                <a:ln w="0"/>
                <a:solidFill>
                  <a:srgbClr val="0070C0"/>
                </a:solidFill>
              </a:rPr>
              <a:t>:</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7" name="Rectangle 6"/>
          <p:cNvSpPr/>
          <p:nvPr/>
        </p:nvSpPr>
        <p:spPr>
          <a:xfrm>
            <a:off x="637148" y="1317868"/>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1: </a:t>
            </a:r>
          </a:p>
          <a:p>
            <a:pPr algn="just"/>
            <a:r>
              <a:rPr lang="en-US" sz="1100" dirty="0" smtClean="0"/>
              <a:t>This figure in below is the opening part of the program. You have to give user id and password to login.</a:t>
            </a:r>
            <a:endParaRPr lang="en-US" sz="1100" dirty="0"/>
          </a:p>
        </p:txBody>
      </p:sp>
      <p:pic>
        <p:nvPicPr>
          <p:cNvPr id="2" name="Picture 1"/>
          <p:cNvPicPr>
            <a:picLocks noChangeAspect="1"/>
          </p:cNvPicPr>
          <p:nvPr/>
        </p:nvPicPr>
        <p:blipFill>
          <a:blip r:embed="rId2"/>
          <a:stretch>
            <a:fillRect/>
          </a:stretch>
        </p:blipFill>
        <p:spPr>
          <a:xfrm>
            <a:off x="1084921" y="2052508"/>
            <a:ext cx="5200454" cy="2727584"/>
          </a:xfrm>
          <a:prstGeom prst="rect">
            <a:avLst/>
          </a:prstGeom>
        </p:spPr>
      </p:pic>
      <p:sp>
        <p:nvSpPr>
          <p:cNvPr id="18" name="Rectangle 17"/>
          <p:cNvSpPr/>
          <p:nvPr/>
        </p:nvSpPr>
        <p:spPr>
          <a:xfrm>
            <a:off x="637148" y="5287525"/>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2: </a:t>
            </a:r>
          </a:p>
          <a:p>
            <a:pPr algn="just"/>
            <a:r>
              <a:rPr lang="en-US" sz="1100" dirty="0" smtClean="0"/>
              <a:t>This figure in below is the Main Menu of the </a:t>
            </a:r>
            <a:r>
              <a:rPr lang="en-US" sz="1100" dirty="0" err="1" smtClean="0"/>
              <a:t>the</a:t>
            </a:r>
            <a:r>
              <a:rPr lang="en-US" sz="1100" dirty="0" smtClean="0"/>
              <a:t> program.</a:t>
            </a:r>
            <a:endParaRPr lang="en-US" sz="1100" dirty="0"/>
          </a:p>
        </p:txBody>
      </p:sp>
      <p:pic>
        <p:nvPicPr>
          <p:cNvPr id="3" name="Picture 2"/>
          <p:cNvPicPr>
            <a:picLocks noChangeAspect="1"/>
          </p:cNvPicPr>
          <p:nvPr/>
        </p:nvPicPr>
        <p:blipFill>
          <a:blip r:embed="rId3"/>
          <a:stretch>
            <a:fillRect/>
          </a:stretch>
        </p:blipFill>
        <p:spPr>
          <a:xfrm>
            <a:off x="1037199" y="6024362"/>
            <a:ext cx="5295898" cy="2772240"/>
          </a:xfrm>
          <a:prstGeom prst="rect">
            <a:avLst/>
          </a:prstGeom>
        </p:spPr>
      </p:pic>
    </p:spTree>
    <p:extLst>
      <p:ext uri="{BB962C8B-B14F-4D97-AF65-F5344CB8AC3E}">
        <p14:creationId xmlns:p14="http://schemas.microsoft.com/office/powerpoint/2010/main" val="1907722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1032118"/>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3: </a:t>
            </a:r>
          </a:p>
          <a:p>
            <a:pPr algn="just"/>
            <a:r>
              <a:rPr lang="en-US" sz="1100" dirty="0" smtClean="0"/>
              <a:t>This figure in below shows the “Add Employee’s Record” option.</a:t>
            </a:r>
            <a:endParaRPr lang="en-US" sz="1100" dirty="0"/>
          </a:p>
        </p:txBody>
      </p:sp>
      <p:pic>
        <p:nvPicPr>
          <p:cNvPr id="2" name="Picture 1"/>
          <p:cNvPicPr>
            <a:picLocks noChangeAspect="1"/>
          </p:cNvPicPr>
          <p:nvPr/>
        </p:nvPicPr>
        <p:blipFill>
          <a:blip r:embed="rId2"/>
          <a:stretch>
            <a:fillRect/>
          </a:stretch>
        </p:blipFill>
        <p:spPr>
          <a:xfrm>
            <a:off x="1209773" y="1766758"/>
            <a:ext cx="5200454" cy="2727584"/>
          </a:xfrm>
          <a:prstGeom prst="rect">
            <a:avLst/>
          </a:prstGeom>
        </p:spPr>
      </p:pic>
      <p:pic>
        <p:nvPicPr>
          <p:cNvPr id="3" name="Picture 2"/>
          <p:cNvPicPr>
            <a:picLocks noChangeAspect="1"/>
          </p:cNvPicPr>
          <p:nvPr/>
        </p:nvPicPr>
        <p:blipFill>
          <a:blip r:embed="rId3"/>
          <a:stretch>
            <a:fillRect/>
          </a:stretch>
        </p:blipFill>
        <p:spPr>
          <a:xfrm>
            <a:off x="1162051" y="5738612"/>
            <a:ext cx="5295898" cy="2772240"/>
          </a:xfrm>
          <a:prstGeom prst="rect">
            <a:avLst/>
          </a:prstGeom>
        </p:spPr>
      </p:pic>
      <p:pic>
        <p:nvPicPr>
          <p:cNvPr id="4" name="Picture 3"/>
          <p:cNvPicPr>
            <a:picLocks noChangeAspect="1"/>
          </p:cNvPicPr>
          <p:nvPr/>
        </p:nvPicPr>
        <p:blipFill>
          <a:blip r:embed="rId4"/>
          <a:stretch>
            <a:fillRect/>
          </a:stretch>
        </p:blipFill>
        <p:spPr>
          <a:xfrm>
            <a:off x="1209773" y="1779670"/>
            <a:ext cx="5200454" cy="2706359"/>
          </a:xfrm>
          <a:prstGeom prst="rect">
            <a:avLst/>
          </a:prstGeom>
        </p:spPr>
      </p:pic>
      <p:sp>
        <p:nvSpPr>
          <p:cNvPr id="8" name="Rectangle 7"/>
          <p:cNvSpPr/>
          <p:nvPr/>
        </p:nvSpPr>
        <p:spPr>
          <a:xfrm>
            <a:off x="762000" y="4873794"/>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4: </a:t>
            </a:r>
          </a:p>
          <a:p>
            <a:pPr algn="just"/>
            <a:r>
              <a:rPr lang="en-US" sz="1100" dirty="0" smtClean="0"/>
              <a:t>This figure in below shows the “List Employee’s Record” option.</a:t>
            </a:r>
            <a:endParaRPr lang="en-US" sz="1100" dirty="0"/>
          </a:p>
        </p:txBody>
      </p:sp>
      <p:pic>
        <p:nvPicPr>
          <p:cNvPr id="5" name="Picture 4"/>
          <p:cNvPicPr>
            <a:picLocks noChangeAspect="1"/>
          </p:cNvPicPr>
          <p:nvPr/>
        </p:nvPicPr>
        <p:blipFill>
          <a:blip r:embed="rId5"/>
          <a:stretch>
            <a:fillRect/>
          </a:stretch>
        </p:blipFill>
        <p:spPr>
          <a:xfrm>
            <a:off x="1162051" y="5738612"/>
            <a:ext cx="5295898" cy="2774813"/>
          </a:xfrm>
          <a:prstGeom prst="rect">
            <a:avLst/>
          </a:prstGeom>
        </p:spPr>
      </p:pic>
    </p:spTree>
    <p:extLst>
      <p:ext uri="{BB962C8B-B14F-4D97-AF65-F5344CB8AC3E}">
        <p14:creationId xmlns:p14="http://schemas.microsoft.com/office/powerpoint/2010/main" val="348785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1032118"/>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5: </a:t>
            </a:r>
          </a:p>
          <a:p>
            <a:pPr algn="just"/>
            <a:r>
              <a:rPr lang="en-US" sz="1100" dirty="0" smtClean="0"/>
              <a:t>This figure in below shows the “Modify Employee’s Record” option. Here I’m modifying James to </a:t>
            </a:r>
            <a:r>
              <a:rPr lang="en-US" sz="1100" dirty="0" err="1" smtClean="0"/>
              <a:t>Jak</a:t>
            </a:r>
            <a:r>
              <a:rPr lang="en-US" sz="1100" dirty="0" smtClean="0"/>
              <a:t>.</a:t>
            </a:r>
            <a:endParaRPr lang="en-US" sz="1100" dirty="0"/>
          </a:p>
        </p:txBody>
      </p:sp>
      <p:pic>
        <p:nvPicPr>
          <p:cNvPr id="2" name="Picture 1"/>
          <p:cNvPicPr>
            <a:picLocks noChangeAspect="1"/>
          </p:cNvPicPr>
          <p:nvPr/>
        </p:nvPicPr>
        <p:blipFill>
          <a:blip r:embed="rId2"/>
          <a:stretch>
            <a:fillRect/>
          </a:stretch>
        </p:blipFill>
        <p:spPr>
          <a:xfrm>
            <a:off x="1209773" y="1766758"/>
            <a:ext cx="5200454" cy="2727584"/>
          </a:xfrm>
          <a:prstGeom prst="rect">
            <a:avLst/>
          </a:prstGeom>
        </p:spPr>
      </p:pic>
      <p:pic>
        <p:nvPicPr>
          <p:cNvPr id="3" name="Picture 2"/>
          <p:cNvPicPr>
            <a:picLocks noChangeAspect="1"/>
          </p:cNvPicPr>
          <p:nvPr/>
        </p:nvPicPr>
        <p:blipFill>
          <a:blip r:embed="rId3"/>
          <a:stretch>
            <a:fillRect/>
          </a:stretch>
        </p:blipFill>
        <p:spPr>
          <a:xfrm>
            <a:off x="1162051" y="5738612"/>
            <a:ext cx="5295898" cy="2772240"/>
          </a:xfrm>
          <a:prstGeom prst="rect">
            <a:avLst/>
          </a:prstGeom>
        </p:spPr>
      </p:pic>
      <p:pic>
        <p:nvPicPr>
          <p:cNvPr id="4" name="Picture 3"/>
          <p:cNvPicPr>
            <a:picLocks noChangeAspect="1"/>
          </p:cNvPicPr>
          <p:nvPr/>
        </p:nvPicPr>
        <p:blipFill>
          <a:blip r:embed="rId4"/>
          <a:stretch>
            <a:fillRect/>
          </a:stretch>
        </p:blipFill>
        <p:spPr>
          <a:xfrm>
            <a:off x="1209773" y="1779670"/>
            <a:ext cx="5200454" cy="2706359"/>
          </a:xfrm>
          <a:prstGeom prst="rect">
            <a:avLst/>
          </a:prstGeom>
        </p:spPr>
      </p:pic>
      <p:sp>
        <p:nvSpPr>
          <p:cNvPr id="8" name="Rectangle 7"/>
          <p:cNvSpPr/>
          <p:nvPr/>
        </p:nvSpPr>
        <p:spPr>
          <a:xfrm>
            <a:off x="762000" y="4873794"/>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6: </a:t>
            </a:r>
          </a:p>
          <a:p>
            <a:pPr algn="just"/>
            <a:r>
              <a:rPr lang="en-US" sz="1100" dirty="0" smtClean="0"/>
              <a:t>This figure in below shows the “Delete Employee’s Record” option. I’m deleting </a:t>
            </a:r>
            <a:r>
              <a:rPr lang="en-US" sz="1100" dirty="0" err="1" smtClean="0"/>
              <a:t>Jak</a:t>
            </a:r>
            <a:r>
              <a:rPr lang="en-US" sz="1100" dirty="0" smtClean="0"/>
              <a:t> form the list.</a:t>
            </a:r>
            <a:endParaRPr lang="en-US" sz="1100" dirty="0"/>
          </a:p>
        </p:txBody>
      </p:sp>
      <p:pic>
        <p:nvPicPr>
          <p:cNvPr id="5" name="Picture 4"/>
          <p:cNvPicPr>
            <a:picLocks noChangeAspect="1"/>
          </p:cNvPicPr>
          <p:nvPr/>
        </p:nvPicPr>
        <p:blipFill>
          <a:blip r:embed="rId5"/>
          <a:stretch>
            <a:fillRect/>
          </a:stretch>
        </p:blipFill>
        <p:spPr>
          <a:xfrm>
            <a:off x="1162051" y="5738612"/>
            <a:ext cx="5295898" cy="2774813"/>
          </a:xfrm>
          <a:prstGeom prst="rect">
            <a:avLst/>
          </a:prstGeom>
        </p:spPr>
      </p:pic>
      <p:pic>
        <p:nvPicPr>
          <p:cNvPr id="6" name="Picture 5"/>
          <p:cNvPicPr>
            <a:picLocks noChangeAspect="1"/>
          </p:cNvPicPr>
          <p:nvPr/>
        </p:nvPicPr>
        <p:blipFill>
          <a:blip r:embed="rId6"/>
          <a:stretch>
            <a:fillRect/>
          </a:stretch>
        </p:blipFill>
        <p:spPr>
          <a:xfrm>
            <a:off x="1209774" y="1779671"/>
            <a:ext cx="5200454" cy="2719504"/>
          </a:xfrm>
          <a:prstGeom prst="rect">
            <a:avLst/>
          </a:prstGeom>
        </p:spPr>
      </p:pic>
      <p:pic>
        <p:nvPicPr>
          <p:cNvPr id="9" name="Picture 8"/>
          <p:cNvPicPr>
            <a:picLocks noChangeAspect="1"/>
          </p:cNvPicPr>
          <p:nvPr/>
        </p:nvPicPr>
        <p:blipFill>
          <a:blip r:embed="rId7"/>
          <a:stretch>
            <a:fillRect/>
          </a:stretch>
        </p:blipFill>
        <p:spPr>
          <a:xfrm>
            <a:off x="1162051" y="5725467"/>
            <a:ext cx="5295898" cy="2766147"/>
          </a:xfrm>
          <a:prstGeom prst="rect">
            <a:avLst/>
          </a:prstGeom>
        </p:spPr>
      </p:pic>
    </p:spTree>
    <p:extLst>
      <p:ext uri="{BB962C8B-B14F-4D97-AF65-F5344CB8AC3E}">
        <p14:creationId xmlns:p14="http://schemas.microsoft.com/office/powerpoint/2010/main" val="2400632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1032118"/>
            <a:ext cx="6096000" cy="477054"/>
          </a:xfrm>
          <a:prstGeom prst="rect">
            <a:avLst/>
          </a:prstGeom>
          <a:noFill/>
        </p:spPr>
        <p:txBody>
          <a:bodyPr wrap="square" lIns="91440" tIns="45720" rIns="91440" bIns="45720">
            <a:spAutoFit/>
          </a:bodyPr>
          <a:lstStyle/>
          <a:p>
            <a:pPr algn="just"/>
            <a:r>
              <a:rPr lang="en-US" sz="1400" dirty="0" smtClean="0">
                <a:solidFill>
                  <a:schemeClr val="accent1">
                    <a:lumMod val="75000"/>
                  </a:schemeClr>
                </a:solidFill>
              </a:rPr>
              <a:t>Figure 7: </a:t>
            </a:r>
          </a:p>
          <a:p>
            <a:pPr algn="just"/>
            <a:r>
              <a:rPr lang="en-US" sz="1100" dirty="0" smtClean="0"/>
              <a:t>This figure in below shows the “Exit System” option.</a:t>
            </a:r>
            <a:endParaRPr lang="en-US" sz="1100" dirty="0"/>
          </a:p>
        </p:txBody>
      </p:sp>
      <p:pic>
        <p:nvPicPr>
          <p:cNvPr id="2" name="Picture 1"/>
          <p:cNvPicPr>
            <a:picLocks noChangeAspect="1"/>
          </p:cNvPicPr>
          <p:nvPr/>
        </p:nvPicPr>
        <p:blipFill>
          <a:blip r:embed="rId2"/>
          <a:stretch>
            <a:fillRect/>
          </a:stretch>
        </p:blipFill>
        <p:spPr>
          <a:xfrm>
            <a:off x="1209773" y="1766758"/>
            <a:ext cx="5200454" cy="2727584"/>
          </a:xfrm>
          <a:prstGeom prst="rect">
            <a:avLst/>
          </a:prstGeom>
        </p:spPr>
      </p:pic>
      <p:pic>
        <p:nvPicPr>
          <p:cNvPr id="4" name="Picture 3"/>
          <p:cNvPicPr>
            <a:picLocks noChangeAspect="1"/>
          </p:cNvPicPr>
          <p:nvPr/>
        </p:nvPicPr>
        <p:blipFill>
          <a:blip r:embed="rId3"/>
          <a:stretch>
            <a:fillRect/>
          </a:stretch>
        </p:blipFill>
        <p:spPr>
          <a:xfrm>
            <a:off x="1209773" y="1779670"/>
            <a:ext cx="5200454" cy="2706359"/>
          </a:xfrm>
          <a:prstGeom prst="rect">
            <a:avLst/>
          </a:prstGeom>
        </p:spPr>
      </p:pic>
      <p:pic>
        <p:nvPicPr>
          <p:cNvPr id="6" name="Picture 5"/>
          <p:cNvPicPr>
            <a:picLocks noChangeAspect="1"/>
          </p:cNvPicPr>
          <p:nvPr/>
        </p:nvPicPr>
        <p:blipFill>
          <a:blip r:embed="rId4"/>
          <a:stretch>
            <a:fillRect/>
          </a:stretch>
        </p:blipFill>
        <p:spPr>
          <a:xfrm>
            <a:off x="1209774" y="1779671"/>
            <a:ext cx="5200454" cy="2719504"/>
          </a:xfrm>
          <a:prstGeom prst="rect">
            <a:avLst/>
          </a:prstGeom>
        </p:spPr>
      </p:pic>
      <p:pic>
        <p:nvPicPr>
          <p:cNvPr id="10" name="Picture 9"/>
          <p:cNvPicPr>
            <a:picLocks noChangeAspect="1"/>
          </p:cNvPicPr>
          <p:nvPr/>
        </p:nvPicPr>
        <p:blipFill>
          <a:blip r:embed="rId5"/>
          <a:stretch>
            <a:fillRect/>
          </a:stretch>
        </p:blipFill>
        <p:spPr>
          <a:xfrm>
            <a:off x="1209774" y="1779669"/>
            <a:ext cx="5200454" cy="2740708"/>
          </a:xfrm>
          <a:prstGeom prst="rect">
            <a:avLst/>
          </a:prstGeom>
        </p:spPr>
      </p:pic>
      <p:sp>
        <p:nvSpPr>
          <p:cNvPr id="11" name="Rectangle 10"/>
          <p:cNvSpPr/>
          <p:nvPr/>
        </p:nvSpPr>
        <p:spPr>
          <a:xfrm>
            <a:off x="637148" y="4905611"/>
            <a:ext cx="1516762" cy="338554"/>
          </a:xfrm>
          <a:prstGeom prst="rect">
            <a:avLst/>
          </a:prstGeom>
          <a:noFill/>
        </p:spPr>
        <p:txBody>
          <a:bodyPr wrap="none" lIns="91440" tIns="45720" rIns="91440" bIns="45720">
            <a:spAutoFit/>
          </a:bodyPr>
          <a:lstStyle/>
          <a:p>
            <a:pPr marL="342900" indent="-342900">
              <a:buFont typeface="Wingdings" panose="05000000000000000000" pitchFamily="2" charset="2"/>
              <a:buChar char="q"/>
            </a:pPr>
            <a:r>
              <a:rPr lang="en-US" sz="1600" b="1" u="sng" dirty="0" smtClean="0">
                <a:ln w="0"/>
                <a:solidFill>
                  <a:srgbClr val="0070C0"/>
                </a:solidFill>
              </a:rPr>
              <a:t>Conclusion</a:t>
            </a:r>
            <a:r>
              <a:rPr lang="en-US" sz="1600" b="1" cap="none" spc="0" dirty="0" smtClean="0">
                <a:ln w="0"/>
                <a:solidFill>
                  <a:srgbClr val="0070C0"/>
                </a:solidFill>
                <a:effectLst>
                  <a:outerShdw blurRad="38100" dist="19050" dir="2700000" algn="tl" rotWithShape="0">
                    <a:schemeClr val="dk1">
                      <a:alpha val="40000"/>
                    </a:schemeClr>
                  </a:outerShdw>
                </a:effectLst>
              </a:rPr>
              <a:t>:</a:t>
            </a:r>
            <a:endParaRPr lang="en-US" sz="1600" b="1" cap="none" spc="0" dirty="0">
              <a:ln w="0"/>
              <a:solidFill>
                <a:srgbClr val="0070C0"/>
              </a:solidFill>
              <a:effectLst>
                <a:outerShdw blurRad="38100" dist="19050" dir="2700000" algn="tl" rotWithShape="0">
                  <a:schemeClr val="dk1">
                    <a:alpha val="40000"/>
                  </a:schemeClr>
                </a:outerShdw>
              </a:effectLst>
            </a:endParaRPr>
          </a:p>
        </p:txBody>
      </p:sp>
      <p:sp>
        <p:nvSpPr>
          <p:cNvPr id="12" name="Rectangle 11"/>
          <p:cNvSpPr/>
          <p:nvPr/>
        </p:nvSpPr>
        <p:spPr>
          <a:xfrm>
            <a:off x="637148" y="5244165"/>
            <a:ext cx="6096000" cy="938719"/>
          </a:xfrm>
          <a:prstGeom prst="rect">
            <a:avLst/>
          </a:prstGeom>
          <a:noFill/>
        </p:spPr>
        <p:txBody>
          <a:bodyPr wrap="square" lIns="91440" tIns="45720" rIns="91440" bIns="45720">
            <a:spAutoFit/>
          </a:bodyPr>
          <a:lstStyle/>
          <a:p>
            <a:pPr algn="just"/>
            <a:r>
              <a:rPr lang="en-US" sz="1100" dirty="0"/>
              <a:t>Great skills have been achieved during the development of this project, time management being one of them, research in various areas of c programming and at the end of the day it can be said that the task has been a great success incorporated with extraordinary challenges. All in all the sleepless nights, stressful days and hard work have paid off and besides some good moments were also experienced. These experiences will be used for ever.</a:t>
            </a:r>
            <a:endParaRPr lang="en-US" sz="100" dirty="0"/>
          </a:p>
        </p:txBody>
      </p:sp>
    </p:spTree>
    <p:extLst>
      <p:ext uri="{BB962C8B-B14F-4D97-AF65-F5344CB8AC3E}">
        <p14:creationId xmlns:p14="http://schemas.microsoft.com/office/powerpoint/2010/main" val="291736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3193</TotalTime>
  <Words>600</Words>
  <Application>Microsoft Office PowerPoint</Application>
  <PresentationFormat>A4 Paper (210x297 mm)</PresentationFormat>
  <Paragraphs>50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 Emad</dc:creator>
  <cp:lastModifiedBy>Walton PC</cp:lastModifiedBy>
  <cp:revision>189</cp:revision>
  <dcterms:created xsi:type="dcterms:W3CDTF">2019-05-22T16:26:42Z</dcterms:created>
  <dcterms:modified xsi:type="dcterms:W3CDTF">2020-07-23T20:15:07Z</dcterms:modified>
</cp:coreProperties>
</file>