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  <p:sldMasterId id="2147483651" r:id="rId3"/>
    <p:sldMasterId id="2147483652" r:id="rId4"/>
  </p:sldMasterIdLst>
  <p:notesMasterIdLst>
    <p:notesMasterId r:id="rId26"/>
  </p:notesMasterIdLst>
  <p:handoutMasterIdLst>
    <p:handoutMasterId r:id="rId27"/>
  </p:handoutMasterIdLst>
  <p:sldIdLst>
    <p:sldId id="261" r:id="rId5"/>
    <p:sldId id="373" r:id="rId6"/>
    <p:sldId id="425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6" r:id="rId23"/>
    <p:sldId id="427" r:id="rId24"/>
    <p:sldId id="428" r:id="rId2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A2D1F1"/>
    <a:srgbClr val="292929"/>
    <a:srgbClr val="993300"/>
    <a:srgbClr val="006600"/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4667" autoAdjust="0"/>
  </p:normalViewPr>
  <p:slideViewPr>
    <p:cSldViewPr>
      <p:cViewPr varScale="1">
        <p:scale>
          <a:sx n="75" d="100"/>
          <a:sy n="75" d="100"/>
        </p:scale>
        <p:origin x="-93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59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PropertyBag">
  <ax:ocxPr ax:name="_cx" ax:value="5080"/>
  <ax:ocxPr ax:name="_cy" ax:value="5080"/>
  <ax:ocxPr ax:name="FlashVars" ax:value=""/>
  <ax:ocxPr ax:name="Movie" ax:value=""/>
  <ax:ocxPr ax:name="Src" ax:value=""/>
  <ax:ocxPr ax:name="WMode" ax:value="Window"/>
  <ax:ocxPr ax:name="Play" ax:value="-1"/>
  <ax:ocxPr ax:name="Loop" ax:value="-1"/>
  <ax:ocxPr ax:name="Quality" ax:value="High"/>
  <ax:ocxPr ax:name="SAlign" ax:value=""/>
  <ax:ocxPr ax:name="Menu" ax:value="-1"/>
  <ax:ocxPr ax:name="Base" ax:value=""/>
  <ax:ocxPr ax:name="AllowScriptAccess" ax:value=""/>
  <ax:ocxPr ax:name="Scale" ax:value="ShowAll"/>
  <ax:ocxPr ax:name="DeviceFont" ax:value="0"/>
  <ax:ocxPr ax:name="EmbedMovie" ax:value="0"/>
  <ax:ocxPr ax:name="BGColor" ax:value=""/>
  <ax:ocxPr ax:name="SWRemote" ax:value=""/>
  <ax:ocxPr ax:name="MovieData" ax:value=""/>
  <ax:ocxPr ax:name="SeamlessTabbing" ax:value="1"/>
  <ax:ocxPr ax:name="Profile" ax:value="0"/>
  <ax:ocxPr ax:name="ProfileAddress" ax:value=""/>
  <ax:ocxPr ax:name="ProfilePort" ax:value="0"/>
  <ax:ocxPr ax:name="AllowNetworking" ax:value="all"/>
  <ax:ocxPr ax:name="AllowFullScreen" ax:value="false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D44D0C-B02A-4C62-A03B-23C0670E43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7340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CE50-9E7D-4CDF-8C8F-3321AEA25267}" type="datetimeFigureOut">
              <a:rPr lang="en-US" smtClean="0"/>
              <a:pPr/>
              <a:t>2/12/2015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9459B-34B6-4CDA-B945-5A2462D1995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7709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AB6F8-5329-4F2B-8DF0-E27BAC65177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E46F0F-8162-4224-997B-07416E6DBB2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EB662-2685-477B-BAD2-61FC7291253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BC570-6E4A-4EAC-B609-0C732123847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503B8F-52D3-4D2F-A72A-B999F34B129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4D7E36-E6FA-4855-B1B8-6162BCDFA0F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00F73-9310-4BC3-AC80-56E85775898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55752A-4FFE-4360-9205-8C97A5ACCF6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F5534-E249-466D-AFC3-2BB49ACE917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53A89-2294-4192-9997-35597BCAC15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6806B-61D8-4340-90C0-53EA94B24DD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BDAB2-A155-4AF4-AE13-2D46484BC28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5AD31D-1393-45F2-917C-613A4BDA855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2C2329-564D-4FF1-B109-E6EE6AAE2F4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BE621-5D92-4A1C-BAA7-05ABA2C2510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38351E-35F3-467D-9E9E-F9C91D9591A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90600" y="2797175"/>
            <a:ext cx="7239000" cy="14700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Your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4267200"/>
            <a:ext cx="6019800" cy="17526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Sub Title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75EE78C-35AD-4809-B0EF-2F30548A824A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B4629A1-273F-4E06-ACDC-D3805787C54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1" name="Picture 10" descr="800px-UIU_Campus_3582FAB2.jpg"/>
          <p:cNvPicPr>
            <a:picLocks noChangeAspect="1"/>
          </p:cNvPicPr>
          <p:nvPr userDrawn="1"/>
        </p:nvPicPr>
        <p:blipFill>
          <a:blip r:embed="rId3" cstate="print"/>
          <a:srcRect b="12509"/>
          <a:stretch>
            <a:fillRect/>
          </a:stretch>
        </p:blipFill>
        <p:spPr>
          <a:xfrm>
            <a:off x="4953000" y="0"/>
            <a:ext cx="41910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UIU_Logo.gif"/>
          <p:cNvPicPr>
            <a:picLocks noChangeAspect="1"/>
          </p:cNvPicPr>
          <p:nvPr userDrawn="1"/>
        </p:nvPicPr>
        <p:blipFill>
          <a:blip r:embed="rId4" cstate="print"/>
          <a:srcRect r="3379"/>
          <a:stretch>
            <a:fillRect/>
          </a:stretch>
        </p:blipFill>
        <p:spPr>
          <a:xfrm>
            <a:off x="0" y="381000"/>
            <a:ext cx="4876799" cy="1006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DBE5AC-08E7-4B0C-83E4-6FEECE542350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E48AE-F3F0-426D-94A9-C7CF15689F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321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81000"/>
            <a:ext cx="1962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1000"/>
            <a:ext cx="5734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2922B6-37D1-4AAD-B85C-D4767C0D0C98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83741-8A21-4434-937A-618F9D9BE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3730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E1C737-3614-4BBC-9DCF-DDB74A7C5AF9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BD332D-5F35-4D57-BE33-A3E062B21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50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28848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72400" cy="5029200"/>
          </a:xfrm>
        </p:spPr>
        <p:txBody>
          <a:bodyPr/>
          <a:lstStyle>
            <a:lvl1pPr>
              <a:buSzPct val="115000"/>
              <a:buFont typeface="Arial" pitchFamily="34" charset="0"/>
              <a:buChar char="•"/>
              <a:defRPr sz="2400"/>
            </a:lvl1pPr>
            <a:lvl2pPr>
              <a:buSzPct val="80000"/>
              <a:buFont typeface="Courier New" pitchFamily="49" charset="0"/>
              <a:buChar char="o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189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496562B-8786-4769-A4C9-F5F316D27C5E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657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5CD6780-CDB5-4341-BE76-A36E52D8C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7516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CDD07-EA10-415D-9526-07B4700A3967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615FD-BD52-4B9B-BE83-317E843D90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88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265238"/>
            <a:ext cx="36385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2550" y="1265238"/>
            <a:ext cx="36385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FB2A95-AFD3-472D-A317-C0D72E55E34E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A3C12-3926-4EB4-B88B-CFFED6CCD5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278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3E21A1-3E2A-43FF-AF80-3E8A8C7199D5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47421-0CDC-478E-A7CA-01DA3B1837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4924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E92149-7AC7-4794-AB42-3762BC5B38F7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00C6D-0BCF-4C30-982F-97586F9E64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567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BB12EA-6002-4B86-8696-DF9860CADDA1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E49BA-5AA6-4557-AA0E-BB7E13503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0792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D3501B-E948-46FB-ACF6-697236CBF662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D357-93F4-4CA6-9F27-64659B73E2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253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3B0D4F-04A9-453B-B0A6-531991C794BD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8121A-BC65-4240-8B49-A7031E02F9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052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EA741-CF20-4EE4-AEC9-091E61EAF560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7CDFA-D5E7-4007-A74C-A6327031F8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9287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B03394-8F23-4A3D-B78D-0C8BB768227E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38A0F-CAAE-4810-B698-E489650DF5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5463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304800"/>
            <a:ext cx="1857375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304800"/>
            <a:ext cx="5419725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83002B-4904-4A4A-83EB-3C8B696DD87F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2A598-8ECE-4E7D-A8FF-D64CAB157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6477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E2403C-36F8-4677-97DB-F41E1950E06F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3523B-164A-4974-895C-9D01DC8A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8132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B7C2B-32CC-476F-A052-37E276BD8C63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965A1-26AD-430E-9B51-C914CDF636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3744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19B46-836C-41F9-A279-147D69DCFA57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E1D77-A370-4F8E-B650-88F5BB2C06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7014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5623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8750" y="1295400"/>
            <a:ext cx="35623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0DBAC-7109-4EC7-91F9-D9C64A2D47BA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FCA12-3969-4A8B-A338-97F0776FC1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9983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CDF8FE-9F05-488B-B802-72A934F9F64C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57B6F-5ACE-4161-8153-A1A0C388F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7656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CC4E7F-AF6C-48CC-9676-473E8FE77D8F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1F89E-158F-4393-AF3B-5A399655E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133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2E0E2-6AC4-411A-AFDC-14B6F9426ABC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14129-4A18-4E51-B258-4C5FA284E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854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7B0EF3-DDE0-4548-A810-E5DE2D925974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020CF-1514-496E-BC35-A2974E3467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9854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29CD6D-B501-4BBE-821F-E90EFD9A0B42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27A20-7129-481E-AF6D-B62E8E0F2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92628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38757-B99B-41C5-8FAC-75534CC7D4C8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400C7-CDF5-4255-9DC6-E3589ADD0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96109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336D7-5721-4A79-AE5A-22AE9FC54946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9EAF3-2CB3-4C9C-9BDB-BDF22AA1DF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0025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1825" y="304800"/>
            <a:ext cx="1819275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04800"/>
            <a:ext cx="5305425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8A2D3-F615-46D4-A616-6F8749879B91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A548F-7792-41F3-89E2-5E25412E1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23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295400"/>
            <a:ext cx="3848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848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D091FA-F5FE-4D1F-A4A1-F545AF11A4AC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6EE28-BF58-4997-98BA-7F06E3B9AD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455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014E47-405C-4154-A0F4-A6EEC5EA70BA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4A99C-875E-4529-A60E-BCD06F1B8E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22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65AA0-FAE8-4438-84D9-5B7723565DBE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796DF-E0FE-4E7A-9D2A-718C847D35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89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3C3098-4D94-4BDF-9008-0523DE0BA4B9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0AA0F-4CB8-41BA-B282-8EBF3BEB19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98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6E36D-A6E8-4C11-A43D-355ED785C9F0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EBD2E-2ED0-477B-8430-90466F940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708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2706C2-7D13-40C5-BEF6-8C1213806C70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71FB5-C5F6-4D05-BB8A-8A7E3DE8E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97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81000"/>
            <a:ext cx="701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95400"/>
            <a:ext cx="7848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82B08AF5-BFF6-4EC2-AED8-CBB85B2F2CDF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15CF9D-E97D-46B1-94CC-E4BB91AFD052}" type="slidenum">
              <a:rPr lang="en-US"/>
              <a:pPr/>
              <a:t>‹#›</a:t>
            </a:fld>
            <a:endParaRPr lang="en-US"/>
          </a:p>
        </p:txBody>
      </p:sp>
    </p:spTree>
    <p:controls>
      <p:control spid="1038" name="ShockwaveFlash2" r:id="rId14" imgW="1828800" imgH="1828800"/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00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65238"/>
            <a:ext cx="7429500" cy="467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089BFAE-4929-44E0-8ED2-642AE4406193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DAFE89-861D-4E86-8071-574D17232F9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914400"/>
            <a:ext cx="990600" cy="25908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U</a:t>
            </a:r>
          </a:p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295400"/>
            <a:ext cx="72771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1DB5029F-BFA3-4462-9757-6842DBB07225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193279-FB8B-470F-A7A9-DD33211868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CSI 121</a:t>
            </a:r>
            <a:r>
              <a:rPr lang="en-US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Structured Programming Language</a:t>
            </a:r>
            <a:b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Overview of Computers and</a:t>
            </a:r>
            <a:br>
              <a:rPr lang="en-CA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br>
              <a:rPr lang="en-CA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Salekul Islam</a:t>
            </a:r>
            <a:br>
              <a:rPr lang="en-US" sz="2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International University</a:t>
            </a:r>
            <a:endParaRPr lang="en-US" sz="2400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9EB3D-6D84-4586-86BE-665B3E3096D5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the Three Basic Structures (continued)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533400" y="50292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Loop 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structure</a:t>
            </a: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905000"/>
            <a:ext cx="5181600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BDFEE-A6C6-4840-838F-617F5793E3B4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the Three Basic Structures (continued)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56" y="1500174"/>
            <a:ext cx="8077200" cy="4419600"/>
          </a:xfrm>
        </p:spPr>
        <p:txBody>
          <a:bodyPr/>
          <a:lstStyle/>
          <a:p>
            <a:pPr eaLnBrk="1" hangingPunct="1"/>
            <a:r>
              <a:rPr lang="en-US" b="1" dirty="0" smtClean="0"/>
              <a:t>Loop structure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171604" y="2357430"/>
            <a:ext cx="7543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while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</a:rPr>
              <a:t>testCondition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continues to be true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	do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</a:rPr>
              <a:t>someProcess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2400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</a:rPr>
              <a:t>while </a:t>
            </a:r>
            <a:r>
              <a:rPr lang="en-US" sz="2400" dirty="0" smtClean="0">
                <a:latin typeface="Courier New" pitchFamily="49" charset="0"/>
              </a:rPr>
              <a:t>temperature is high</a:t>
            </a:r>
            <a:endParaRPr lang="en-US" sz="24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keep the cooler running</a:t>
            </a:r>
            <a:endParaRPr lang="en-US" sz="24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Three Basic Structures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57320"/>
            <a:ext cx="7772400" cy="5029200"/>
          </a:xfrm>
        </p:spPr>
        <p:txBody>
          <a:bodyPr/>
          <a:lstStyle/>
          <a:p>
            <a:r>
              <a:rPr lang="en-US" dirty="0" smtClean="0"/>
              <a:t>All logic problems can be solved using only these three structures</a:t>
            </a:r>
          </a:p>
          <a:p>
            <a:r>
              <a:rPr lang="en-US" dirty="0" smtClean="0"/>
              <a:t>Structures can be combined in an infinite number of ways</a:t>
            </a:r>
          </a:p>
          <a:p>
            <a:r>
              <a:rPr lang="en-US" dirty="0" smtClean="0"/>
              <a:t>End-structure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Indicate the end of a structure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dirty="0" smtClean="0"/>
              <a:t> statement ends an if-then-else structure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endwhile</a:t>
            </a:r>
            <a:r>
              <a:rPr lang="en-US" dirty="0" smtClean="0"/>
              <a:t> ends a loop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A4C88F-CD55-49BF-A5A6-86EC62920E9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74C060-88EE-4A71-AC9B-01043D267EA6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Understanding the Three Basic Structures (continued)</a:t>
            </a: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533400" y="5867400"/>
            <a:ext cx="815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Structured 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flowchart and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</a:rPr>
              <a:t>pseudocode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 with three stacked structures</a:t>
            </a:r>
          </a:p>
        </p:txBody>
      </p:sp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6307" y="785794"/>
            <a:ext cx="6285691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the Three Basic Structures (continued)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28758"/>
            <a:ext cx="7772400" cy="5029200"/>
          </a:xfrm>
        </p:spPr>
        <p:txBody>
          <a:bodyPr/>
          <a:lstStyle/>
          <a:p>
            <a:r>
              <a:rPr lang="en-US" dirty="0" smtClean="0"/>
              <a:t>Any individual task or step in a structure can be replaced by a structure</a:t>
            </a:r>
          </a:p>
          <a:p>
            <a:r>
              <a:rPr lang="en-US" b="1" dirty="0" smtClean="0"/>
              <a:t>Nesting</a:t>
            </a:r>
          </a:p>
          <a:p>
            <a:pPr lvl="1"/>
            <a:r>
              <a:rPr lang="en-US" dirty="0" smtClean="0"/>
              <a:t>Placing one structure within another</a:t>
            </a:r>
          </a:p>
          <a:p>
            <a:pPr lvl="1"/>
            <a:r>
              <a:rPr lang="en-US" dirty="0" smtClean="0"/>
              <a:t>Indent the nested structure’s statements</a:t>
            </a:r>
          </a:p>
          <a:p>
            <a:r>
              <a:rPr lang="en-US" b="1" dirty="0" smtClean="0"/>
              <a:t>Block</a:t>
            </a:r>
          </a:p>
          <a:p>
            <a:pPr lvl="1"/>
            <a:r>
              <a:rPr lang="en-US" dirty="0" smtClean="0"/>
              <a:t>Group of statements that execute as a single unit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7A4A76-11BF-4FD4-BD79-D83220385AF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2000EB-F78A-4FFF-A6D5-B71E51C7E42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Understanding the Three Basic </a:t>
            </a:r>
            <a:r>
              <a:rPr lang="en-US" sz="2800" dirty="0" smtClean="0"/>
              <a:t>Structures</a:t>
            </a:r>
            <a:endParaRPr lang="en-US" sz="2800" dirty="0" smtClean="0"/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533400" y="5486400"/>
            <a:ext cx="8153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Flowchart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and pseudocode showing nested structures—a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sequence nested within a selection</a:t>
            </a:r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1440" y="1054355"/>
            <a:ext cx="6863898" cy="449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7B4F1-2034-4890-8830-E01BA4B3E0C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Understanding the Three Basic </a:t>
            </a:r>
            <a:r>
              <a:rPr lang="en-US" sz="2800" dirty="0" smtClean="0"/>
              <a:t>Structures</a:t>
            </a:r>
            <a:endParaRPr lang="en-US" sz="2800" dirty="0" smtClean="0"/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457200" y="5486400"/>
            <a:ext cx="8153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Flowchart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and pseudocode showing nested structures—a loop nested within a sequence, nested within a selection</a:t>
            </a:r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525" y="928670"/>
            <a:ext cx="6262517" cy="450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04AF-0318-44BC-8EEE-461CFA000534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Understanding the Three Basic </a:t>
            </a:r>
            <a:r>
              <a:rPr lang="en-US" sz="2800" dirty="0" smtClean="0"/>
              <a:t>Structures</a:t>
            </a:r>
            <a:endParaRPr lang="en-US" sz="2800" dirty="0" smtClean="0"/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1571604" y="5640407"/>
            <a:ext cx="6572296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Flowchart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and pseudocode for loop within selection within sequence within selection</a:t>
            </a:r>
          </a:p>
        </p:txBody>
      </p:sp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757" y="857232"/>
            <a:ext cx="5014574" cy="4664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CCADD1-5719-4CB2-9057-3EB630248D99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the Three Basic Structures (continued)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3466" y="1500174"/>
            <a:ext cx="7681938" cy="4495800"/>
          </a:xfrm>
        </p:spPr>
        <p:txBody>
          <a:bodyPr/>
          <a:lstStyle/>
          <a:p>
            <a:r>
              <a:rPr lang="en-US" dirty="0" smtClean="0"/>
              <a:t>Structured programs have the following characteristics:</a:t>
            </a:r>
          </a:p>
          <a:p>
            <a:pPr lvl="1"/>
            <a:r>
              <a:rPr lang="en-US" dirty="0" smtClean="0"/>
              <a:t>Include only combinations of the three basic structures</a:t>
            </a:r>
          </a:p>
          <a:p>
            <a:pPr lvl="1"/>
            <a:r>
              <a:rPr lang="en-US" dirty="0" smtClean="0"/>
              <a:t>Each of the structures has a single entry point and a single exit point</a:t>
            </a:r>
          </a:p>
          <a:p>
            <a:pPr lvl="1"/>
            <a:r>
              <a:rPr lang="en-US" dirty="0" smtClean="0"/>
              <a:t>Structures can be stacked or connected to one another only at their entry or exit points</a:t>
            </a:r>
          </a:p>
          <a:p>
            <a:pPr lvl="1"/>
            <a:r>
              <a:rPr lang="en-US" dirty="0" smtClean="0"/>
              <a:t>Any structure can be nested within another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 smtClean="0"/>
              <a:t>Flow chart to find the larger of two numbers. </a:t>
            </a:r>
            <a:endParaRPr lang="en-CA" sz="2800" dirty="0"/>
          </a:p>
        </p:txBody>
      </p:sp>
      <p:pic>
        <p:nvPicPr>
          <p:cNvPr id="10" name="Content Placeholder 9" descr="lec14_clip_image02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0443" y="1428736"/>
            <a:ext cx="5192973" cy="500066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43438" y="1285860"/>
            <a:ext cx="4429156" cy="41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15000"/>
              <a:buFont typeface="Arial" pitchFamily="34" charset="0"/>
              <a:buNone/>
              <a:tabLst/>
              <a:defRPr/>
            </a:pPr>
            <a:r>
              <a:rPr kumimoji="0" lang="en-US" altLang="en-US" b="1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Pseudocode</a:t>
            </a:r>
            <a:endParaRPr kumimoji="0" lang="en-US" altLang="en-US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15000"/>
              <a:buFont typeface="Arial" pitchFamily="34" charset="0"/>
              <a:buNone/>
              <a:tabLst/>
              <a:defRPr/>
            </a:pPr>
            <a:endParaRPr kumimoji="0" lang="en-CA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Step1: Start</a:t>
            </a: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Step 2: Enter two numbers A and B</a:t>
            </a:r>
          </a:p>
          <a:p>
            <a:pPr marL="723900" lvl="0" indent="-723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Step 3: Check if A is greater than B if yes go to Step 4 else go to Step 5 </a:t>
            </a: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Step 4: Print A is greater than B</a:t>
            </a:r>
          </a:p>
          <a:p>
            <a:pPr marL="723900" lvl="0" indent="-723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Step 5: Check if B is greater than A if yes go to Step 6 else go to Step 7</a:t>
            </a: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Step 6: Print B is greater than A</a:t>
            </a: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Step 7: Print A is equal to B</a:t>
            </a: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Step 8: Stop</a:t>
            </a:r>
          </a:p>
          <a:p>
            <a:pPr marL="342900" lvl="0" indent="-342900" algn="l">
              <a:spcBef>
                <a:spcPct val="20000"/>
              </a:spcBef>
              <a:buSzPct val="115000"/>
            </a:pPr>
            <a:endParaRPr lang="en-CA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15000"/>
              <a:buFont typeface="Arial" pitchFamily="34" charset="0"/>
              <a:buNone/>
              <a:tabLst/>
              <a:defRPr/>
            </a:pPr>
            <a:endParaRPr kumimoji="0" lang="en-CA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15000"/>
              <a:buFont typeface="Arial" pitchFamily="34" charset="0"/>
              <a:buChar char="•"/>
              <a:tabLst/>
              <a:defRPr/>
            </a:pPr>
            <a:endParaRPr kumimoji="0" lang="en-CA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The three basic structures—sequence, selection, and loop</a:t>
            </a:r>
          </a:p>
          <a:p>
            <a:pPr lvl="0" eaLnBrk="0" hangingPunct="0">
              <a:buSzTx/>
              <a:buFontTx/>
              <a:buChar char="•"/>
            </a:pPr>
            <a:r>
              <a:rPr lang="en-US" altLang="en-US" sz="2600" dirty="0" smtClean="0">
                <a:solidFill>
                  <a:srgbClr val="222222"/>
                </a:solidFill>
              </a:rPr>
              <a:t>Using these structures more examples on </a:t>
            </a:r>
            <a:r>
              <a:rPr lang="en-CA" altLang="en-US" sz="2600" dirty="0" err="1" smtClean="0">
                <a:solidFill>
                  <a:srgbClr val="222222"/>
                </a:solidFill>
              </a:rPr>
              <a:t>Pseudocode</a:t>
            </a:r>
            <a:r>
              <a:rPr lang="en-CA" altLang="en-US" sz="2600" dirty="0" smtClean="0">
                <a:solidFill>
                  <a:srgbClr val="222222"/>
                </a:solidFill>
              </a:rPr>
              <a:t> and Flowchart</a:t>
            </a:r>
            <a:r>
              <a:rPr lang="en-US" altLang="en-US" sz="2600" dirty="0" smtClean="0">
                <a:solidFill>
                  <a:srgbClr val="222222"/>
                </a:solidFill>
              </a:rPr>
              <a:t> </a:t>
            </a:r>
          </a:p>
          <a:p>
            <a:pPr lvl="0" eaLnBrk="0" hangingPunct="0">
              <a:buSzTx/>
              <a:buFontTx/>
              <a:buChar char="•"/>
            </a:pPr>
            <a:endParaRPr lang="en-US" altLang="en-US" sz="2600" dirty="0">
              <a:solidFill>
                <a:srgbClr val="22222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Flowchart: find the sum of 1 to 10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62B-8786-4769-A4C9-F5F316D27C5E}" type="datetime5">
              <a:rPr lang="en-US" smtClean="0"/>
              <a:pPr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00694" y="1214422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en-US" b="1" u="sng" smtClean="0"/>
              <a:t>Pseudocode</a:t>
            </a:r>
            <a:endParaRPr lang="en-US" altLang="en-US" b="1" u="sng" dirty="0" smtClean="0"/>
          </a:p>
        </p:txBody>
      </p:sp>
      <p:sp>
        <p:nvSpPr>
          <p:cNvPr id="8" name="Rectangle 7"/>
          <p:cNvSpPr/>
          <p:nvPr/>
        </p:nvSpPr>
        <p:spPr>
          <a:xfrm>
            <a:off x="1725656" y="127371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en-US" b="1" u="sng" dirty="0" smtClean="0"/>
              <a:t>Flowchart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 smtClean="0"/>
              <a:t>Flowchart: Find the factorial of a number</a:t>
            </a:r>
            <a:endParaRPr lang="en-CA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14942" y="1285860"/>
            <a:ext cx="4429156" cy="471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15000"/>
              <a:buFont typeface="Arial" pitchFamily="34" charset="0"/>
              <a:buNone/>
              <a:tabLst/>
              <a:defRPr/>
            </a:pPr>
            <a:r>
              <a:rPr kumimoji="0" lang="en-US" altLang="en-US" b="1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Pseudocode</a:t>
            </a:r>
            <a:endParaRPr kumimoji="0" lang="en-US" altLang="en-US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15000"/>
              <a:buFont typeface="Arial" pitchFamily="34" charset="0"/>
              <a:buNone/>
              <a:tabLst/>
              <a:defRPr/>
            </a:pPr>
            <a:endParaRPr kumimoji="0" lang="en-CA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Step 1: Start</a:t>
            </a: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Step 2: Read N</a:t>
            </a: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Step 3: [Initialize all counters]  </a:t>
            </a: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    	       Set FACT= 1, </a:t>
            </a:r>
            <a:r>
              <a:rPr lang="en-CA" kern="0" dirty="0" err="1" smtClean="0">
                <a:latin typeface="+mn-lt"/>
              </a:rPr>
              <a:t>i</a:t>
            </a:r>
            <a:r>
              <a:rPr lang="en-CA" kern="0" dirty="0" smtClean="0">
                <a:latin typeface="+mn-lt"/>
              </a:rPr>
              <a:t> = 1</a:t>
            </a: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Step 4: Compute Fact = Fact * </a:t>
            </a:r>
            <a:r>
              <a:rPr lang="en-CA" kern="0" dirty="0" err="1" smtClean="0">
                <a:latin typeface="+mn-lt"/>
              </a:rPr>
              <a:t>i</a:t>
            </a:r>
            <a:r>
              <a:rPr lang="en-CA" kern="0" dirty="0" smtClean="0">
                <a:latin typeface="+mn-lt"/>
              </a:rPr>
              <a:t>  </a:t>
            </a: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             Increment </a:t>
            </a:r>
            <a:r>
              <a:rPr lang="en-CA" kern="0" dirty="0" err="1" smtClean="0">
                <a:latin typeface="+mn-lt"/>
              </a:rPr>
              <a:t>i</a:t>
            </a:r>
            <a:endParaRPr lang="en-CA" kern="0" dirty="0" smtClean="0">
              <a:latin typeface="+mn-lt"/>
            </a:endParaRP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Step 5: Check if </a:t>
            </a:r>
            <a:r>
              <a:rPr lang="en-CA" kern="0" dirty="0" err="1" smtClean="0">
                <a:latin typeface="+mn-lt"/>
              </a:rPr>
              <a:t>i</a:t>
            </a:r>
            <a:r>
              <a:rPr lang="en-CA" kern="0" dirty="0" smtClean="0">
                <a:latin typeface="+mn-lt"/>
              </a:rPr>
              <a:t> &lt; = N </a:t>
            </a: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	        if true repeat step 4 </a:t>
            </a: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              if false go to step 6</a:t>
            </a: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Step 6: Print fact</a:t>
            </a:r>
          </a:p>
          <a:p>
            <a:pPr marL="342900" lvl="0" indent="-342900" algn="l">
              <a:spcBef>
                <a:spcPct val="20000"/>
              </a:spcBef>
              <a:buSzPct val="115000"/>
            </a:pPr>
            <a:r>
              <a:rPr lang="en-CA" kern="0" dirty="0" smtClean="0">
                <a:latin typeface="+mn-lt"/>
              </a:rPr>
              <a:t>Step 7: Stop</a:t>
            </a:r>
          </a:p>
          <a:p>
            <a:pPr marL="342900" lvl="0" indent="-342900" algn="l">
              <a:spcBef>
                <a:spcPct val="20000"/>
              </a:spcBef>
              <a:buSzPct val="115000"/>
            </a:pPr>
            <a:endParaRPr lang="en-CA" kern="0" dirty="0" smtClean="0">
              <a:latin typeface="+mn-lt"/>
            </a:endParaRPr>
          </a:p>
          <a:p>
            <a:pPr marL="342900" lvl="0" indent="-342900" algn="l">
              <a:spcBef>
                <a:spcPct val="20000"/>
              </a:spcBef>
              <a:buSzPct val="115000"/>
            </a:pPr>
            <a:endParaRPr lang="en-CA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15000"/>
              <a:buFont typeface="Arial" pitchFamily="34" charset="0"/>
              <a:buNone/>
              <a:tabLst/>
              <a:defRPr/>
            </a:pPr>
            <a:endParaRPr kumimoji="0" lang="en-CA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15000"/>
              <a:buFont typeface="Arial" pitchFamily="34" charset="0"/>
              <a:buChar char="•"/>
              <a:tabLst/>
              <a:defRPr/>
            </a:pPr>
            <a:endParaRPr kumimoji="0" lang="en-CA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http://agridr.in/tnauEAgri/eagri50/STAM102/lec14_clip_image0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945" y="1071545"/>
            <a:ext cx="3781931" cy="5321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the Three Basic Structures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71634"/>
            <a:ext cx="7772400" cy="5029200"/>
          </a:xfrm>
        </p:spPr>
        <p:txBody>
          <a:bodyPr/>
          <a:lstStyle/>
          <a:p>
            <a:r>
              <a:rPr lang="en-US" b="1" dirty="0" smtClean="0"/>
              <a:t>Structure</a:t>
            </a:r>
          </a:p>
          <a:p>
            <a:pPr lvl="1"/>
            <a:r>
              <a:rPr lang="en-US" dirty="0" smtClean="0"/>
              <a:t>Basic unit of programming logic </a:t>
            </a:r>
          </a:p>
          <a:p>
            <a:pPr lvl="1"/>
            <a:r>
              <a:rPr lang="en-US" b="1" dirty="0" smtClean="0"/>
              <a:t>Sequence</a:t>
            </a:r>
          </a:p>
          <a:p>
            <a:pPr lvl="2"/>
            <a:r>
              <a:rPr lang="en-US" dirty="0" smtClean="0"/>
              <a:t>Perform actions in order</a:t>
            </a:r>
          </a:p>
          <a:p>
            <a:pPr lvl="2"/>
            <a:r>
              <a:rPr lang="en-US" dirty="0" smtClean="0"/>
              <a:t>No branching or skipping any task</a:t>
            </a:r>
          </a:p>
          <a:p>
            <a:pPr lvl="1"/>
            <a:r>
              <a:rPr lang="en-US" b="1" dirty="0" smtClean="0"/>
              <a:t>Selection</a:t>
            </a:r>
            <a:r>
              <a:rPr lang="en-US" dirty="0" smtClean="0"/>
              <a:t> (</a:t>
            </a:r>
            <a:r>
              <a:rPr lang="en-US" b="1" dirty="0" smtClean="0"/>
              <a:t>decision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Ask a question, take one of two actions</a:t>
            </a:r>
          </a:p>
          <a:p>
            <a:pPr lvl="2"/>
            <a:r>
              <a:rPr lang="en-US" b="1" dirty="0" smtClean="0"/>
              <a:t>Dual-alternative</a:t>
            </a:r>
            <a:r>
              <a:rPr lang="en-US" dirty="0" smtClean="0"/>
              <a:t> or </a:t>
            </a:r>
            <a:r>
              <a:rPr lang="en-US" b="1" dirty="0" smtClean="0"/>
              <a:t>single-alternative</a:t>
            </a:r>
            <a:r>
              <a:rPr lang="en-US" dirty="0" smtClean="0"/>
              <a:t> </a:t>
            </a:r>
            <a:r>
              <a:rPr lang="en-US" b="1" dirty="0" smtClean="0"/>
              <a:t>ifs</a:t>
            </a:r>
          </a:p>
          <a:p>
            <a:pPr lvl="1"/>
            <a:r>
              <a:rPr lang="en-US" b="1" dirty="0" smtClean="0"/>
              <a:t>Loop</a:t>
            </a:r>
          </a:p>
          <a:p>
            <a:pPr lvl="2"/>
            <a:r>
              <a:rPr lang="en-US" dirty="0" smtClean="0"/>
              <a:t>Repeat actions based on answer to a question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C207C3-FA69-4D4B-AD79-1EAFA8A3B6B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7D8A7D-FF98-4DFB-8151-722BF1836D6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Understanding the Three Basic Structures</a:t>
            </a: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533400" y="54864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Sequence 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structure</a:t>
            </a:r>
          </a:p>
        </p:txBody>
      </p:sp>
      <p:pic>
        <p:nvPicPr>
          <p:cNvPr id="8198" name="Picture 10" descr="02x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905000"/>
            <a:ext cx="144145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B74D8E-F1AB-4FA6-8F1D-ECB8655CDB99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the Three Basic Structures (continued)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533400" y="56388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Selection 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structure</a:t>
            </a:r>
          </a:p>
        </p:txBody>
      </p:sp>
      <p:pic>
        <p:nvPicPr>
          <p:cNvPr id="9222" name="Picture 7" descr="02x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133600"/>
            <a:ext cx="4835525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681B10-83C7-41AF-B7AA-90E4B36EBD90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the Three Basic Structures (continued)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94" y="1643082"/>
            <a:ext cx="8077200" cy="4572000"/>
          </a:xfrm>
        </p:spPr>
        <p:txBody>
          <a:bodyPr/>
          <a:lstStyle/>
          <a:p>
            <a:pPr eaLnBrk="1" hangingPunct="1"/>
            <a:r>
              <a:rPr lang="en-US" b="1" dirty="0" smtClean="0"/>
              <a:t>Dual-alternative if</a:t>
            </a:r>
            <a:endParaRPr lang="en-US" dirty="0" smtClean="0"/>
          </a:p>
          <a:p>
            <a:pPr lvl="1" eaLnBrk="1" hangingPunct="1"/>
            <a:r>
              <a:rPr lang="en-US" dirty="0" smtClean="0"/>
              <a:t>Contains two alternatives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b="1" dirty="0" smtClean="0"/>
              <a:t> structure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1066800" y="3200400"/>
            <a:ext cx="70866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if someCondition is true then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	do oneProcess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else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	do theOtherProcess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the Three Basic Structures (continued)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32" y="1500174"/>
            <a:ext cx="8077200" cy="4572000"/>
          </a:xfrm>
        </p:spPr>
        <p:txBody>
          <a:bodyPr/>
          <a:lstStyle/>
          <a:p>
            <a:r>
              <a:rPr lang="en-US" b="1" dirty="0" smtClean="0"/>
              <a:t>Single-alternative if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Else clause is not required</a:t>
            </a:r>
          </a:p>
          <a:p>
            <a:r>
              <a:rPr lang="en-US" b="1" dirty="0" smtClean="0"/>
              <a:t>null</a:t>
            </a:r>
            <a:r>
              <a:rPr lang="en-US" dirty="0" smtClean="0"/>
              <a:t> case</a:t>
            </a:r>
          </a:p>
          <a:p>
            <a:pPr lvl="1"/>
            <a:r>
              <a:rPr lang="en-US" dirty="0" smtClean="0"/>
              <a:t>Situation where nothing is done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F9030D-5296-47EB-B8B2-F998C0C8FA5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142976" y="2138598"/>
            <a:ext cx="778674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student answers the bonus questions correctly 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Courier New" pitchFamily="49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hen add extra 5 marks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F1952E-D5B6-4BD9-9B37-88CF2094EA0F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the Three Basic Structures (continued)</a:t>
            </a:r>
          </a:p>
        </p:txBody>
      </p:sp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304800" y="57150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Single-alternative 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selection structure</a:t>
            </a:r>
          </a:p>
        </p:txBody>
      </p:sp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981200"/>
            <a:ext cx="3529013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A5556B-F59D-445C-97A1-5A721E02B239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the Three Basic Structures (continued)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108" y="1571612"/>
            <a:ext cx="8305800" cy="4267200"/>
          </a:xfrm>
        </p:spPr>
        <p:txBody>
          <a:bodyPr/>
          <a:lstStyle/>
          <a:p>
            <a:pPr eaLnBrk="1" hangingPunct="1"/>
            <a:r>
              <a:rPr lang="en-US" b="1" dirty="0" smtClean="0"/>
              <a:t>Loop structure</a:t>
            </a:r>
          </a:p>
          <a:p>
            <a:pPr lvl="1" eaLnBrk="1" hangingPunct="1"/>
            <a:r>
              <a:rPr lang="en-US" dirty="0" smtClean="0"/>
              <a:t>Repeats a set of actions based on the answer to a question</a:t>
            </a:r>
          </a:p>
          <a:p>
            <a:pPr lvl="2" eaLnBrk="1" hangingPunct="1"/>
            <a:r>
              <a:rPr lang="en-US" b="1" dirty="0" smtClean="0"/>
              <a:t>Loop body</a:t>
            </a:r>
          </a:p>
          <a:p>
            <a:pPr lvl="1" eaLnBrk="1" hangingPunct="1"/>
            <a:r>
              <a:rPr lang="en-US" dirty="0" smtClean="0"/>
              <a:t>Also called </a:t>
            </a:r>
            <a:r>
              <a:rPr lang="en-US" b="1" dirty="0" smtClean="0"/>
              <a:t>repetition</a:t>
            </a:r>
            <a:r>
              <a:rPr lang="en-US" dirty="0" smtClean="0"/>
              <a:t> or </a:t>
            </a:r>
            <a:r>
              <a:rPr lang="en-US" b="1" dirty="0" smtClean="0"/>
              <a:t>iteration</a:t>
            </a:r>
          </a:p>
          <a:p>
            <a:pPr lvl="1" eaLnBrk="1" hangingPunct="1"/>
            <a:r>
              <a:rPr lang="en-US" dirty="0" smtClean="0"/>
              <a:t>Question is asked first in the most common form of loop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… do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</a:t>
            </a:r>
            <a:r>
              <a:rPr lang="en-US" b="1" dirty="0" smtClean="0"/>
              <a:t>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6CA9145-A3C4-4022-B990-A03E3B455E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12135</TotalTime>
  <Words>627</Words>
  <Application>Microsoft Office PowerPoint</Application>
  <PresentationFormat>On-screen Show (4:3)</PresentationFormat>
  <Paragraphs>153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Default Design</vt:lpstr>
      <vt:lpstr>1_Custom Design</vt:lpstr>
      <vt:lpstr>2_Custom Design</vt:lpstr>
      <vt:lpstr>CSI 121: Structured Programming Language An Overview of Computers and Programming  Salekul Islam United International University</vt:lpstr>
      <vt:lpstr>Overview</vt:lpstr>
      <vt:lpstr>Understanding the Three Basic Structures</vt:lpstr>
      <vt:lpstr>Understanding the Three Basic Structures</vt:lpstr>
      <vt:lpstr>Understanding the Three Basic Structures (continued)</vt:lpstr>
      <vt:lpstr>Understanding the Three Basic Structures (continued)</vt:lpstr>
      <vt:lpstr>Understanding the Three Basic Structures (continued)</vt:lpstr>
      <vt:lpstr>Understanding the Three Basic Structures (continued)</vt:lpstr>
      <vt:lpstr>Understanding the Three Basic Structures (continued)</vt:lpstr>
      <vt:lpstr>Understanding the Three Basic Structures (continued)</vt:lpstr>
      <vt:lpstr>Understanding the Three Basic Structures (continued)</vt:lpstr>
      <vt:lpstr>Understanding the Three Basic Structures (continued)</vt:lpstr>
      <vt:lpstr>Understanding the Three Basic Structures (continued)</vt:lpstr>
      <vt:lpstr>Understanding the Three Basic Structures (continued)</vt:lpstr>
      <vt:lpstr>Understanding the Three Basic Structures</vt:lpstr>
      <vt:lpstr>Understanding the Three Basic Structures</vt:lpstr>
      <vt:lpstr>Understanding the Three Basic Structures</vt:lpstr>
      <vt:lpstr>Understanding the Three Basic Structures (continued)</vt:lpstr>
      <vt:lpstr>Flow chart to find the larger of two numbers. </vt:lpstr>
      <vt:lpstr>Flowchart: find the sum of 1 to 10</vt:lpstr>
      <vt:lpstr>Flowchart: Find the factorial of a number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Winter</dc:title>
  <dc:creator>Salekul</dc:creator>
  <cp:lastModifiedBy>Salekul</cp:lastModifiedBy>
  <cp:revision>317</cp:revision>
  <dcterms:modified xsi:type="dcterms:W3CDTF">2015-02-12T13:41:57Z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TC025753819991</vt:lpwstr>
  </property>
</Properties>
</file>