
<file path=[Content_Types].xml><?xml version="1.0" encoding="utf-8"?>
<Types xmlns="http://schemas.openxmlformats.org/package/2006/content-types">
  <Default Extension="gif" ContentType="image/gif"/>
  <Default Extension="mkv" ContentType="video/unknown"/>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4"/>
  </p:sldMasterIdLst>
  <p:notesMasterIdLst>
    <p:notesMasterId r:id="rId17"/>
  </p:notesMasterIdLst>
  <p:handoutMasterIdLst>
    <p:handoutMasterId r:id="rId18"/>
  </p:handoutMasterIdLst>
  <p:sldIdLst>
    <p:sldId id="1866" r:id="rId5"/>
    <p:sldId id="1889" r:id="rId6"/>
    <p:sldId id="1871" r:id="rId7"/>
    <p:sldId id="1890" r:id="rId8"/>
    <p:sldId id="1891" r:id="rId9"/>
    <p:sldId id="1872" r:id="rId10"/>
    <p:sldId id="1868" r:id="rId11"/>
    <p:sldId id="1892" r:id="rId12"/>
    <p:sldId id="1870" r:id="rId13"/>
    <p:sldId id="1874" r:id="rId14"/>
    <p:sldId id="1875" r:id="rId15"/>
    <p:sldId id="1876" r:id="rId16"/>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Lines theme" id="{EE9670AD-028C-4190-AAA8-2AF0F3B1E372}">
          <p14:sldIdLst>
            <p14:sldId id="1866"/>
            <p14:sldId id="1889"/>
            <p14:sldId id="1871"/>
            <p14:sldId id="1890"/>
            <p14:sldId id="1891"/>
            <p14:sldId id="1872"/>
            <p14:sldId id="1868"/>
            <p14:sldId id="1892"/>
            <p14:sldId id="1870"/>
            <p14:sldId id="1874"/>
            <p14:sldId id="1875"/>
            <p14:sldId id="1876"/>
          </p14:sldIdLst>
        </p14:section>
      </p14:sectionLst>
    </p:ext>
    <p:ext uri="{EFAFB233-063F-42B5-8137-9DF3F51BA10A}">
      <p15:sldGuideLst xmlns:p15="http://schemas.microsoft.com/office/powerpoint/2012/main">
        <p15:guide id="1" orient="horz" pos="2160" userDrawn="1">
          <p15:clr>
            <a:srgbClr val="A4A3A4"/>
          </p15:clr>
        </p15:guide>
        <p15:guide id="2" pos="480" userDrawn="1">
          <p15:clr>
            <a:srgbClr val="A4A3A4"/>
          </p15:clr>
        </p15:guide>
        <p15:guide id="3" pos="7200" userDrawn="1">
          <p15:clr>
            <a:srgbClr val="A4A3A4"/>
          </p15:clr>
        </p15:guide>
        <p15:guide id="4" pos="436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E6DC"/>
    <a:srgbClr val="ECE0D4"/>
    <a:srgbClr val="D1B497"/>
    <a:srgbClr val="E3D1BF"/>
    <a:srgbClr val="AA673C"/>
    <a:srgbClr val="6A6967"/>
    <a:srgbClr val="C19C84"/>
    <a:srgbClr val="F8EBE0"/>
    <a:srgbClr val="FF2625"/>
    <a:srgbClr val="0077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1" autoAdjust="0"/>
  </p:normalViewPr>
  <p:slideViewPr>
    <p:cSldViewPr snapToGrid="0">
      <p:cViewPr varScale="1">
        <p:scale>
          <a:sx n="107" d="100"/>
          <a:sy n="107" d="100"/>
        </p:scale>
        <p:origin x="750" y="102"/>
      </p:cViewPr>
      <p:guideLst>
        <p:guide orient="horz" pos="2160"/>
        <p:guide pos="480"/>
        <p:guide pos="7200"/>
        <p:guide pos="4368"/>
      </p:guideLst>
    </p:cSldViewPr>
  </p:slideViewPr>
  <p:outlineViewPr>
    <p:cViewPr>
      <p:scale>
        <a:sx n="33" d="100"/>
        <a:sy n="33" d="100"/>
      </p:scale>
      <p:origin x="0" y="0"/>
    </p:cViewPr>
  </p:outlineViewPr>
  <p:notesTextViewPr>
    <p:cViewPr>
      <p:scale>
        <a:sx n="1" d="1"/>
        <a:sy n="1" d="1"/>
      </p:scale>
      <p:origin x="0" y="0"/>
    </p:cViewPr>
  </p:notesTextViewPr>
  <p:sorterViewPr>
    <p:cViewPr>
      <p:scale>
        <a:sx n="60" d="100"/>
        <a:sy n="60" d="100"/>
      </p:scale>
      <p:origin x="0" y="-184"/>
    </p:cViewPr>
  </p:sorterViewPr>
  <p:notesViewPr>
    <p:cSldViewPr snapToGrid="0">
      <p:cViewPr varScale="1">
        <p:scale>
          <a:sx n="48" d="100"/>
          <a:sy n="48" d="100"/>
        </p:scale>
        <p:origin x="1828" y="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0CC79A4-0B25-469F-9B41-E1B92476C68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5F87740-790C-4B8E-8BDF-37374E5C19A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48EE06D-E2C5-4DF1-B3C1-8E9169AAB10D}" type="datetimeFigureOut">
              <a:rPr lang="en-US" smtClean="0"/>
              <a:t>4/28/2024</a:t>
            </a:fld>
            <a:endParaRPr lang="en-US" dirty="0"/>
          </a:p>
        </p:txBody>
      </p:sp>
      <p:sp>
        <p:nvSpPr>
          <p:cNvPr id="4" name="Footer Placeholder 3">
            <a:extLst>
              <a:ext uri="{FF2B5EF4-FFF2-40B4-BE49-F238E27FC236}">
                <a16:creationId xmlns:a16="http://schemas.microsoft.com/office/drawing/2014/main" id="{75C8AAF8-731F-4C2E-B690-3086B25AFC6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1C11FA-B74B-44E5-9E55-A45B9911BEF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EE2F40-54C0-4227-BA47-31BF544EF93E}" type="slidenum">
              <a:rPr lang="en-US" smtClean="0"/>
              <a:t>‹#›</a:t>
            </a:fld>
            <a:endParaRPr lang="en-US" dirty="0"/>
          </a:p>
        </p:txBody>
      </p:sp>
    </p:spTree>
    <p:extLst>
      <p:ext uri="{BB962C8B-B14F-4D97-AF65-F5344CB8AC3E}">
        <p14:creationId xmlns:p14="http://schemas.microsoft.com/office/powerpoint/2010/main" val="37907446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dirty="0"/>
          </a:p>
        </p:txBody>
      </p:sp>
      <p:sp>
        <p:nvSpPr>
          <p:cNvPr id="30723" name="Rectangle 3">
            <a:extLst>
              <a:ext uri="{FF2B5EF4-FFF2-40B4-BE49-F238E27FC236}">
                <a16:creationId xmlns:a16="http://schemas.microsoft.com/office/drawing/2014/main"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dirty="0"/>
          </a:p>
        </p:txBody>
      </p:sp>
      <p:sp>
        <p:nvSpPr>
          <p:cNvPr id="14340" name="Rectangle 4">
            <a:extLst>
              <a:ext uri="{FF2B5EF4-FFF2-40B4-BE49-F238E27FC236}">
                <a16:creationId xmlns:a16="http://schemas.microsoft.com/office/drawing/2014/main"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a:extLst>
              <a:ext uri="{FF2B5EF4-FFF2-40B4-BE49-F238E27FC236}">
                <a16:creationId xmlns:a16="http://schemas.microsoft.com/office/drawing/2014/main"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dirty="0"/>
          </a:p>
        </p:txBody>
      </p:sp>
      <p:sp>
        <p:nvSpPr>
          <p:cNvPr id="30727" name="Rectangle 7">
            <a:extLst>
              <a:ext uri="{FF2B5EF4-FFF2-40B4-BE49-F238E27FC236}">
                <a16:creationId xmlns:a16="http://schemas.microsoft.com/office/drawing/2014/main"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DEB7EE2-04A2-4FB2-9625-C9C73AC4D32F}"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FA4671F7-4D2C-4B1E-AED7-24676BE8B4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pPr eaLnBrk="1" hangingPunct="1"/>
              <a:t>1</a:t>
            </a:fld>
            <a:endParaRPr lang="en-US" altLang="en-US" dirty="0"/>
          </a:p>
        </p:txBody>
      </p:sp>
      <p:sp>
        <p:nvSpPr>
          <p:cNvPr id="15363" name="Rectangle 2">
            <a:extLst>
              <a:ext uri="{FF2B5EF4-FFF2-40B4-BE49-F238E27FC236}">
                <a16:creationId xmlns:a16="http://schemas.microsoft.com/office/drawing/2014/main" id="{D8E83BD0-7AE4-4323-9047-FC368929C52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FDECF5EC-C5EC-4723-8F4F-A75A20018F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rPr>
              <a:t>Good morning everyone, this is Kazi Rifat Morshed, and, MD Rimon Islam, first year undergraduate students of Computer Science and Engineering Discipline of Khulna University, presenting our JAVA Graphical User Interface Project on Person-Student management System.</a:t>
            </a:r>
          </a:p>
        </p:txBody>
      </p:sp>
    </p:spTree>
    <p:extLst>
      <p:ext uri="{BB962C8B-B14F-4D97-AF65-F5344CB8AC3E}">
        <p14:creationId xmlns:p14="http://schemas.microsoft.com/office/powerpoint/2010/main" val="1950814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Java Swing Library, we made a simple and user friendly program to manage a database of Person and student with add, delete, sorting operations. Our program uses </a:t>
            </a:r>
            <a:r>
              <a:rPr lang="en-US" dirty="0" err="1"/>
              <a:t>সিরিয়ালাইজার</a:t>
            </a:r>
            <a:r>
              <a:rPr lang="en-US" dirty="0"/>
              <a:t> and </a:t>
            </a:r>
            <a:r>
              <a:rPr lang="en-US" dirty="0" err="1"/>
              <a:t>ডিসিরাইলাইজার</a:t>
            </a:r>
            <a:r>
              <a:rPr lang="en-US" dirty="0"/>
              <a:t> to save data into local memory and load from local memory.</a:t>
            </a:r>
            <a:endParaRPr lang="en-GB"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2</a:t>
            </a:fld>
            <a:endParaRPr lang="en-US" altLang="en-US" dirty="0"/>
          </a:p>
        </p:txBody>
      </p:sp>
    </p:spTree>
    <p:extLst>
      <p:ext uri="{BB962C8B-B14F-4D97-AF65-F5344CB8AC3E}">
        <p14:creationId xmlns:p14="http://schemas.microsoft.com/office/powerpoint/2010/main" val="3873191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473B8FFD-95CE-4FC9-BD88-D2AD610ECC3C}"/>
              </a:ext>
            </a:extLst>
          </p:cNvPr>
          <p:cNvSpPr>
            <a:spLocks noGrp="1"/>
          </p:cNvSpPr>
          <p:nvPr>
            <p:ph type="body" idx="1"/>
          </p:nvPr>
        </p:nvSpPr>
        <p:spPr/>
        <p:txBody>
          <a:bodyPr/>
          <a:lstStyle/>
          <a:p>
            <a:r>
              <a:rPr lang="en-US" dirty="0"/>
              <a:t>When the program in launched, a new window appears with a menu bar. In the menu “Edit”, we have an option named “Edit Data”. This opens a new </a:t>
            </a:r>
            <a:r>
              <a:rPr lang="en-US" dirty="0" err="1"/>
              <a:t>wondow</a:t>
            </a:r>
            <a:r>
              <a:rPr lang="en-US" dirty="0"/>
              <a:t>, our Data Manipulation form.</a:t>
            </a:r>
            <a:endParaRPr lang="en-GB" dirty="0"/>
          </a:p>
        </p:txBody>
      </p:sp>
    </p:spTree>
    <p:extLst>
      <p:ext uri="{BB962C8B-B14F-4D97-AF65-F5344CB8AC3E}">
        <p14:creationId xmlns:p14="http://schemas.microsoft.com/office/powerpoint/2010/main" val="2719101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B24303C2-AA36-4494-BBC7-3F78018E6EC9}"/>
              </a:ext>
            </a:extLst>
          </p:cNvPr>
          <p:cNvSpPr>
            <a:spLocks noGrp="1"/>
          </p:cNvSpPr>
          <p:nvPr>
            <p:ph type="body" idx="1"/>
          </p:nvPr>
        </p:nvSpPr>
        <p:spPr/>
        <p:txBody>
          <a:bodyPr/>
          <a:lstStyle/>
          <a:p>
            <a:r>
              <a:rPr lang="en-US" dirty="0"/>
              <a:t>While opening the second window, if a save file is found in present directory, the program will load the data. The add button adds creates an object, add it to the </a:t>
            </a:r>
            <a:r>
              <a:rPr lang="en-US" dirty="0" err="1"/>
              <a:t>arrayList</a:t>
            </a:r>
            <a:r>
              <a:rPr lang="en-US" dirty="0"/>
              <a:t> and shows conformation message.</a:t>
            </a:r>
            <a:endParaRPr lang="en-GB" dirty="0"/>
          </a:p>
        </p:txBody>
      </p:sp>
    </p:spTree>
    <p:extLst>
      <p:ext uri="{BB962C8B-B14F-4D97-AF65-F5344CB8AC3E}">
        <p14:creationId xmlns:p14="http://schemas.microsoft.com/office/powerpoint/2010/main" val="2202017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46A46B83-9E4D-4E49-8E67-00D7CDE01707}"/>
              </a:ext>
            </a:extLst>
          </p:cNvPr>
          <p:cNvSpPr>
            <a:spLocks noGrp="1"/>
          </p:cNvSpPr>
          <p:nvPr>
            <p:ph type="body" idx="1"/>
          </p:nvPr>
        </p:nvSpPr>
        <p:spPr/>
        <p:txBody>
          <a:bodyPr/>
          <a:lstStyle/>
          <a:p>
            <a:r>
              <a:rPr lang="en-US" dirty="0"/>
              <a:t>Delete button deletes the presently showing entry from the </a:t>
            </a:r>
            <a:r>
              <a:rPr lang="en-US" dirty="0" err="1"/>
              <a:t>arraylist</a:t>
            </a:r>
            <a:r>
              <a:rPr lang="en-US" dirty="0"/>
              <a:t>. Update button updates the edit and saves a file into local memory such as Hard Disk. Or SSD.</a:t>
            </a:r>
            <a:endParaRPr lang="en-GB" dirty="0"/>
          </a:p>
        </p:txBody>
      </p:sp>
    </p:spTree>
    <p:extLst>
      <p:ext uri="{BB962C8B-B14F-4D97-AF65-F5344CB8AC3E}">
        <p14:creationId xmlns:p14="http://schemas.microsoft.com/office/powerpoint/2010/main" val="2519791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B457FB73-243F-4CAB-8AB5-620FCDB6520A}"/>
              </a:ext>
            </a:extLst>
          </p:cNvPr>
          <p:cNvSpPr>
            <a:spLocks noGrp="1"/>
          </p:cNvSpPr>
          <p:nvPr>
            <p:ph type="body" idx="1"/>
          </p:nvPr>
        </p:nvSpPr>
        <p:spPr/>
        <p:txBody>
          <a:bodyPr/>
          <a:lstStyle/>
          <a:p>
            <a:r>
              <a:rPr lang="en-US"/>
              <a:t>How did </a:t>
            </a:r>
            <a:r>
              <a:rPr lang="en-US" dirty="0"/>
              <a:t>we do it ?</a:t>
            </a:r>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7</a:t>
            </a:fld>
            <a:endParaRPr lang="en-US" altLang="en-US" dirty="0"/>
          </a:p>
        </p:txBody>
      </p:sp>
    </p:spTree>
    <p:extLst>
      <p:ext uri="{BB962C8B-B14F-4D97-AF65-F5344CB8AC3E}">
        <p14:creationId xmlns:p14="http://schemas.microsoft.com/office/powerpoint/2010/main" val="16322788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8</a:t>
            </a:fld>
            <a:endParaRPr lang="en-US" altLang="en-US" dirty="0"/>
          </a:p>
        </p:txBody>
      </p:sp>
    </p:spTree>
    <p:extLst>
      <p:ext uri="{BB962C8B-B14F-4D97-AF65-F5344CB8AC3E}">
        <p14:creationId xmlns:p14="http://schemas.microsoft.com/office/powerpoint/2010/main" val="22954558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11</a:t>
            </a:fld>
            <a:endParaRPr lang="en-US" altLang="en-US" dirty="0"/>
          </a:p>
        </p:txBody>
      </p:sp>
    </p:spTree>
    <p:extLst>
      <p:ext uri="{BB962C8B-B14F-4D97-AF65-F5344CB8AC3E}">
        <p14:creationId xmlns:p14="http://schemas.microsoft.com/office/powerpoint/2010/main" val="40952882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bg>
      <p:bgPr>
        <a:solidFill>
          <a:schemeClr val="tx1"/>
        </a:solidFill>
        <a:effectLst/>
      </p:bgPr>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57007FCA-3EC9-46F6-BE85-2DE9F97B485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383" name="Title 381">
            <a:extLst>
              <a:ext uri="{FF2B5EF4-FFF2-40B4-BE49-F238E27FC236}">
                <a16:creationId xmlns:a16="http://schemas.microsoft.com/office/drawing/2014/main" id="{219026B8-F099-4229-B446-9FE2B966BEF7}"/>
              </a:ext>
            </a:extLst>
          </p:cNvPr>
          <p:cNvSpPr>
            <a:spLocks noGrp="1"/>
          </p:cNvSpPr>
          <p:nvPr>
            <p:ph type="title"/>
          </p:nvPr>
        </p:nvSpPr>
        <p:spPr>
          <a:xfrm>
            <a:off x="2581656" y="2304288"/>
            <a:ext cx="7022592" cy="2258568"/>
          </a:xfrm>
        </p:spPr>
        <p:txBody>
          <a:bodyPr vert="horz" lIns="91440" tIns="45720" rIns="91440" bIns="45720" rtlCol="0" anchor="ctr">
            <a:normAutofit/>
          </a:bodyPr>
          <a:lstStyle>
            <a:lvl1pPr algn="ctr">
              <a:defRPr lang="en-US" sz="4800" b="1">
                <a:solidFill>
                  <a:schemeClr val="accent4">
                    <a:lumMod val="75000"/>
                  </a:schemeClr>
                </a:solidFill>
                <a:ea typeface="+mn-ea"/>
                <a:cs typeface="+mn-cs"/>
              </a:defRPr>
            </a:lvl1pPr>
          </a:lstStyle>
          <a:p>
            <a:pPr marL="0" lvl="0" indent="0" algn="ctr">
              <a:lnSpc>
                <a:spcPct val="110000"/>
              </a:lnSpc>
              <a:spcBef>
                <a:spcPts val="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063099788"/>
      </p:ext>
    </p:extLst>
  </p:cSld>
  <p:clrMapOvr>
    <a:masterClrMapping/>
  </p:clrMapOvr>
  <p:extLst>
    <p:ext uri="{DCECCB84-F9BA-43D5-87BE-67443E8EF086}">
      <p15:sldGuideLst xmlns:p15="http://schemas.microsoft.com/office/powerpoint/2012/main">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ottom Pattern White">
    <p:bg>
      <p:bgPr>
        <a:solidFill>
          <a:schemeClr val="accent5"/>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C00585D-E155-409A-899A-29BDF4E57FD3}"/>
              </a:ext>
            </a:extLst>
          </p:cNvPr>
          <p:cNvSpPr>
            <a:spLocks noGrp="1"/>
          </p:cNvSpPr>
          <p:nvPr>
            <p:ph type="title" hasCustomPrompt="1"/>
          </p:nvPr>
        </p:nvSpPr>
        <p:spPr>
          <a:xfrm>
            <a:off x="762000" y="716577"/>
            <a:ext cx="10668000" cy="615553"/>
          </a:xfrm>
          <a:noFill/>
        </p:spPr>
        <p:txBody>
          <a:bodyPr wrap="square" lIns="0" tIns="0" rIns="0" bIns="0" anchor="b" anchorCtr="0">
            <a:spAutoFit/>
          </a:bodyPr>
          <a:lstStyle>
            <a:lvl1pPr algn="l"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pPr lvl="0"/>
            <a:r>
              <a:rPr lang="en-US" dirty="0"/>
              <a:t>Click to edit Master text styles</a:t>
            </a:r>
          </a:p>
        </p:txBody>
      </p:sp>
      <p:sp>
        <p:nvSpPr>
          <p:cNvPr id="5" name="Text Placeholder 4">
            <a:extLst>
              <a:ext uri="{FF2B5EF4-FFF2-40B4-BE49-F238E27FC236}">
                <a16:creationId xmlns:a16="http://schemas.microsoft.com/office/drawing/2014/main" id="{2D944D9B-AA15-4DB5-AE58-0FA514F6FE87}"/>
              </a:ext>
            </a:extLst>
          </p:cNvPr>
          <p:cNvSpPr>
            <a:spLocks noGrp="1"/>
          </p:cNvSpPr>
          <p:nvPr>
            <p:ph type="body" sz="quarter" idx="13" hasCustomPrompt="1"/>
          </p:nvPr>
        </p:nvSpPr>
        <p:spPr>
          <a:xfrm>
            <a:off x="762000" y="1790699"/>
            <a:ext cx="10668000" cy="685800"/>
          </a:xfrm>
          <a:prstGeom prst="rect">
            <a:avLst/>
          </a:prstGeom>
          <a:noFill/>
        </p:spPr>
        <p:txBody>
          <a:bodyPr wrap="square" lIns="0" tIns="0" rIns="0" bIns="0">
            <a:noAutofit/>
          </a:bodyPr>
          <a:lstStyle>
            <a:lvl1pPr marL="0" indent="0" algn="l">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pic>
        <p:nvPicPr>
          <p:cNvPr id="2" name="Graphic 1">
            <a:extLst>
              <a:ext uri="{FF2B5EF4-FFF2-40B4-BE49-F238E27FC236}">
                <a16:creationId xmlns:a16="http://schemas.microsoft.com/office/drawing/2014/main" id="{29AB818C-9403-4CA7-8FC5-347DDE455E77}"/>
              </a:ext>
            </a:extLst>
          </p:cNvPr>
          <p:cNvPicPr>
            <a:picLocks noChangeAspect="1"/>
          </p:cNvPicPr>
          <p:nvPr userDrawn="1"/>
        </p:nvPicPr>
        <p:blipFill>
          <a:blip r:embed="rId2">
            <a:alphaModFix amt="40000"/>
            <a:extLst>
              <a:ext uri="{96DAC541-7B7A-43D3-8B79-37D633B846F1}">
                <asvg:svgBlip xmlns:asvg="http://schemas.microsoft.com/office/drawing/2016/SVG/main" r:embed="rId3"/>
              </a:ext>
            </a:extLst>
          </a:blip>
          <a:stretch>
            <a:fillRect/>
          </a:stretch>
        </p:blipFill>
        <p:spPr>
          <a:xfrm>
            <a:off x="0" y="5791200"/>
            <a:ext cx="12192000" cy="1066800"/>
          </a:xfrm>
          <a:prstGeom prst="rect">
            <a:avLst/>
          </a:prstGeom>
        </p:spPr>
      </p:pic>
    </p:spTree>
    <p:extLst>
      <p:ext uri="{BB962C8B-B14F-4D97-AF65-F5344CB8AC3E}">
        <p14:creationId xmlns:p14="http://schemas.microsoft.com/office/powerpoint/2010/main" val="1270356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rt Art">
    <p:bg>
      <p:bgPr>
        <a:solidFill>
          <a:schemeClr val="accent3"/>
        </a:solidFill>
        <a:effectLst/>
      </p:bgPr>
    </p:bg>
    <p:spTree>
      <p:nvGrpSpPr>
        <p:cNvPr id="1" name=""/>
        <p:cNvGrpSpPr/>
        <p:nvPr/>
      </p:nvGrpSpPr>
      <p:grpSpPr>
        <a:xfrm>
          <a:off x="0" y="0"/>
          <a:ext cx="0" cy="0"/>
          <a:chOff x="0" y="0"/>
          <a:chExt cx="0" cy="0"/>
        </a:xfrm>
      </p:grpSpPr>
      <p:sp>
        <p:nvSpPr>
          <p:cNvPr id="19" name="Text Placeholder 4">
            <a:extLst>
              <a:ext uri="{FF2B5EF4-FFF2-40B4-BE49-F238E27FC236}">
                <a16:creationId xmlns:a16="http://schemas.microsoft.com/office/drawing/2014/main" id="{3E65ED86-A26C-479A-8393-0BFDCBCD43F2}"/>
              </a:ext>
            </a:extLst>
          </p:cNvPr>
          <p:cNvSpPr>
            <a:spLocks noGrp="1"/>
          </p:cNvSpPr>
          <p:nvPr>
            <p:ph type="body" sz="quarter" idx="13" hasCustomPrompt="1"/>
          </p:nvPr>
        </p:nvSpPr>
        <p:spPr>
          <a:xfrm>
            <a:off x="762000" y="1783952"/>
            <a:ext cx="10668000" cy="1111648"/>
          </a:xfrm>
          <a:prstGeom prst="rect">
            <a:avLst/>
          </a:prstGeom>
          <a:noFill/>
        </p:spPr>
        <p:txBody>
          <a:bodyPr wrap="square" lIns="0" tIns="0" rIns="0" bIns="0">
            <a:noAutofit/>
          </a:bodyPr>
          <a:lstStyle>
            <a:lvl1pPr marL="0" indent="0" algn="l">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
        <p:nvSpPr>
          <p:cNvPr id="4" name="Title 1">
            <a:extLst>
              <a:ext uri="{FF2B5EF4-FFF2-40B4-BE49-F238E27FC236}">
                <a16:creationId xmlns:a16="http://schemas.microsoft.com/office/drawing/2014/main" id="{F858EEFF-117E-4B86-B6B2-CD8F71AA8C4A}"/>
              </a:ext>
            </a:extLst>
          </p:cNvPr>
          <p:cNvSpPr>
            <a:spLocks noGrp="1"/>
          </p:cNvSpPr>
          <p:nvPr>
            <p:ph type="title" hasCustomPrompt="1"/>
          </p:nvPr>
        </p:nvSpPr>
        <p:spPr>
          <a:xfrm>
            <a:off x="762000" y="716577"/>
            <a:ext cx="10668000" cy="615553"/>
          </a:xfrm>
          <a:noFill/>
        </p:spPr>
        <p:txBody>
          <a:bodyPr wrap="square" lIns="0" tIns="0" rIns="0" bIns="0" anchor="b" anchorCtr="0">
            <a:spAutoFit/>
          </a:bodyPr>
          <a:lstStyle>
            <a:lvl1pPr algn="l" defTabSz="932742" rtl="0" eaLnBrk="1" latinLnBrk="0" hangingPunct="1">
              <a:lnSpc>
                <a:spcPct val="100000"/>
              </a:lnSpc>
              <a:spcBef>
                <a:spcPct val="0"/>
              </a:spcBef>
              <a:buNone/>
              <a:defRPr lang="en-US" sz="4000" b="1" i="0" kern="1200" cap="none" spc="-50" baseline="0" dirty="0">
                <a:ln w="3175">
                  <a:noFill/>
                </a:ln>
                <a:solidFill>
                  <a:schemeClr val="accent4">
                    <a:lumMod val="40000"/>
                    <a:lumOff val="60000"/>
                  </a:schemeClr>
                </a:solidFill>
                <a:effectLst/>
                <a:latin typeface="+mj-lt"/>
                <a:ea typeface="+mn-ea"/>
                <a:cs typeface="Segoe UI" pitchFamily="34" charset="0"/>
              </a:defRPr>
            </a:lvl1pPr>
          </a:lstStyle>
          <a:p>
            <a:pPr lvl="0"/>
            <a:r>
              <a:rPr lang="en-US" dirty="0"/>
              <a:t>Click to edit Master text styles</a:t>
            </a:r>
          </a:p>
        </p:txBody>
      </p:sp>
      <p:pic>
        <p:nvPicPr>
          <p:cNvPr id="3" name="Graphic 2" hidden="1">
            <a:extLst>
              <a:ext uri="{FF2B5EF4-FFF2-40B4-BE49-F238E27FC236}">
                <a16:creationId xmlns:a16="http://schemas.microsoft.com/office/drawing/2014/main" id="{D0B12BD8-7E23-4DB3-9F3C-68F6FF145E6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772650" y="0"/>
            <a:ext cx="2419350" cy="2619375"/>
          </a:xfrm>
          <a:prstGeom prst="rect">
            <a:avLst/>
          </a:prstGeom>
        </p:spPr>
      </p:pic>
      <p:pic>
        <p:nvPicPr>
          <p:cNvPr id="2" name="Graphic 1">
            <a:extLst>
              <a:ext uri="{FF2B5EF4-FFF2-40B4-BE49-F238E27FC236}">
                <a16:creationId xmlns:a16="http://schemas.microsoft.com/office/drawing/2014/main" id="{85143907-CDEB-455C-878E-7AE28AF7D2B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5418919" y="0"/>
            <a:ext cx="6407956" cy="1783952"/>
          </a:xfrm>
          <a:prstGeom prst="rect">
            <a:avLst/>
          </a:prstGeom>
        </p:spPr>
      </p:pic>
    </p:spTree>
    <p:extLst>
      <p:ext uri="{BB962C8B-B14F-4D97-AF65-F5344CB8AC3E}">
        <p14:creationId xmlns:p14="http://schemas.microsoft.com/office/powerpoint/2010/main" val="549727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1B9BC-7BE7-4893-90FD-CC95830FD8F2}" type="datetimeFigureOut">
              <a:rPr lang="en-US" smtClean="0"/>
              <a:t>4/28/2024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715270E-046A-4C23-BC98-E307A7DD6BE8}" type="slidenum">
              <a:rPr lang="en-US" smtClean="0"/>
              <a:t>‹#›</a:t>
            </a:fld>
            <a:endParaRPr lang="en-US" dirty="0"/>
          </a:p>
        </p:txBody>
      </p:sp>
    </p:spTree>
    <p:extLst>
      <p:ext uri="{BB962C8B-B14F-4D97-AF65-F5344CB8AC3E}">
        <p14:creationId xmlns:p14="http://schemas.microsoft.com/office/powerpoint/2010/main" val="2522832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Photo Content">
    <p:bg>
      <p:bgPr>
        <a:solidFill>
          <a:schemeClr val="accent4"/>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marL="0" indent="0">
              <a:buNone/>
              <a:defRPr sz="1800" b="1">
                <a:solidFill>
                  <a:schemeClr val="accent4">
                    <a:lumMod val="50000"/>
                  </a:schemeClr>
                </a:solidFill>
              </a:defRPr>
            </a:lvl1pPr>
            <a:lvl2pPr marL="283464" indent="-283464">
              <a:spcBef>
                <a:spcPts val="1000"/>
              </a:spcBef>
              <a:defRPr sz="1800">
                <a:solidFill>
                  <a:schemeClr val="accent4">
                    <a:lumMod val="50000"/>
                  </a:schemeClr>
                </a:solidFill>
              </a:defRPr>
            </a:lvl2pPr>
          </a:lstStyle>
          <a:p>
            <a:pPr lvl="0"/>
            <a:r>
              <a:rPr lang="en-US"/>
              <a:t>Click to edit Master text styles</a:t>
            </a:r>
          </a:p>
          <a:p>
            <a:pPr lvl="1"/>
            <a:r>
              <a:rPr lang="en-US"/>
              <a:t>Second level</a:t>
            </a:r>
          </a:p>
        </p:txBody>
      </p:sp>
      <p:sp>
        <p:nvSpPr>
          <p:cNvPr id="14" name="Picture Placeholder 13">
            <a:extLst>
              <a:ext uri="{FF2B5EF4-FFF2-40B4-BE49-F238E27FC236}">
                <a16:creationId xmlns:a16="http://schemas.microsoft.com/office/drawing/2014/main" id="{9B1932CF-F265-4AEE-8704-F42C01AFB479}"/>
              </a:ext>
            </a:extLst>
          </p:cNvPr>
          <p:cNvSpPr>
            <a:spLocks noGrp="1"/>
          </p:cNvSpPr>
          <p:nvPr>
            <p:ph type="pic" sz="quarter" idx="10"/>
          </p:nvPr>
        </p:nvSpPr>
        <p:spPr>
          <a:xfrm>
            <a:off x="6858000" y="715963"/>
            <a:ext cx="4572000" cy="5113336"/>
          </a:xfrm>
        </p:spPr>
        <p:txBody>
          <a:bodyPr/>
          <a:lstStyle>
            <a:lvl1pPr algn="ctr">
              <a:buNone/>
              <a:defRPr sz="1600">
                <a:solidFill>
                  <a:schemeClr val="accent4">
                    <a:lumMod val="50000"/>
                  </a:schemeClr>
                </a:solidFill>
              </a:defRPr>
            </a:lvl1pPr>
          </a:lstStyle>
          <a:p>
            <a:r>
              <a:rPr lang="en-US"/>
              <a:t>Click icon to add picture</a:t>
            </a:r>
            <a:endParaRPr lang="en-US" dirty="0"/>
          </a:p>
        </p:txBody>
      </p:sp>
      <p:pic>
        <p:nvPicPr>
          <p:cNvPr id="2" name="Graphic 1">
            <a:extLst>
              <a:ext uri="{FF2B5EF4-FFF2-40B4-BE49-F238E27FC236}">
                <a16:creationId xmlns:a16="http://schemas.microsoft.com/office/drawing/2014/main" id="{09498076-A8F2-48B0-807A-C402BDA60D3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5074048"/>
            <a:ext cx="6407956" cy="1783952"/>
          </a:xfrm>
          <a:prstGeom prst="rect">
            <a:avLst/>
          </a:prstGeom>
        </p:spPr>
      </p:pic>
      <p:sp>
        <p:nvSpPr>
          <p:cNvPr id="3" name="Title 2">
            <a:extLst>
              <a:ext uri="{FF2B5EF4-FFF2-40B4-BE49-F238E27FC236}">
                <a16:creationId xmlns:a16="http://schemas.microsoft.com/office/drawing/2014/main" id="{5CF9E2C1-844F-4C0E-A423-111C77AEEF18}"/>
              </a:ext>
            </a:extLst>
          </p:cNvPr>
          <p:cNvSpPr>
            <a:spLocks noGrp="1"/>
          </p:cNvSpPr>
          <p:nvPr>
            <p:ph type="title"/>
          </p:nvPr>
        </p:nvSpPr>
        <p:spPr>
          <a:xfrm>
            <a:off x="762000" y="715961"/>
            <a:ext cx="5334000" cy="1189037"/>
          </a:xfrm>
        </p:spPr>
        <p:txBody>
          <a:bodyPr vert="horz" lIns="91440" tIns="45720" rIns="91440" bIns="45720" rtlCol="0" anchor="t">
            <a:normAutofit/>
          </a:bodyPr>
          <a:lstStyle>
            <a:lvl1pPr>
              <a:defRPr lang="en-US" sz="4000" b="1">
                <a:solidFill>
                  <a:schemeClr val="accent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4100089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Photo Content">
    <p:bg>
      <p:bgPr>
        <a:solidFill>
          <a:schemeClr val="accent1"/>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marL="0" indent="0">
              <a:buNone/>
              <a:defRPr sz="1800" b="1"/>
            </a:lvl1pPr>
            <a:lvl2pPr marL="283464" indent="-283464">
              <a:spcBef>
                <a:spcPts val="1000"/>
              </a:spcBef>
              <a:defRPr sz="1800"/>
            </a:lvl2pPr>
          </a:lstStyle>
          <a:p>
            <a:pPr lvl="0"/>
            <a:r>
              <a:rPr lang="en-US"/>
              <a:t>Click to edit Master text styles</a:t>
            </a:r>
          </a:p>
          <a:p>
            <a:pPr lvl="1"/>
            <a:r>
              <a:rPr lang="en-US"/>
              <a:t>Second level</a:t>
            </a:r>
          </a:p>
        </p:txBody>
      </p:sp>
      <p:sp>
        <p:nvSpPr>
          <p:cNvPr id="8" name="Picture Placeholder 13">
            <a:extLst>
              <a:ext uri="{FF2B5EF4-FFF2-40B4-BE49-F238E27FC236}">
                <a16:creationId xmlns:a16="http://schemas.microsoft.com/office/drawing/2014/main" id="{89E410BA-B0FE-4F0E-8BE5-D33CC016635B}"/>
              </a:ext>
            </a:extLst>
          </p:cNvPr>
          <p:cNvSpPr>
            <a:spLocks noGrp="1"/>
          </p:cNvSpPr>
          <p:nvPr>
            <p:ph type="pic" sz="quarter" idx="13"/>
          </p:nvPr>
        </p:nvSpPr>
        <p:spPr>
          <a:xfrm>
            <a:off x="6858000" y="3444081"/>
            <a:ext cx="4572000" cy="2362200"/>
          </a:xfrm>
        </p:spPr>
        <p:txBody>
          <a:bodyPr>
            <a:normAutofit/>
          </a:bodyPr>
          <a:lstStyle>
            <a:lvl1pPr>
              <a:buNone/>
              <a:defRPr sz="1800"/>
            </a:lvl1pPr>
          </a:lstStyle>
          <a:p>
            <a:r>
              <a:rPr lang="en-US"/>
              <a:t>Click icon to add picture</a:t>
            </a:r>
            <a:endParaRPr lang="en-US" dirty="0"/>
          </a:p>
        </p:txBody>
      </p:sp>
      <p:sp>
        <p:nvSpPr>
          <p:cNvPr id="9" name="Picture Placeholder 13">
            <a:extLst>
              <a:ext uri="{FF2B5EF4-FFF2-40B4-BE49-F238E27FC236}">
                <a16:creationId xmlns:a16="http://schemas.microsoft.com/office/drawing/2014/main" id="{827A95C0-AE8D-46E1-9EF9-64504CBEF99E}"/>
              </a:ext>
            </a:extLst>
          </p:cNvPr>
          <p:cNvSpPr>
            <a:spLocks noGrp="1"/>
          </p:cNvSpPr>
          <p:nvPr>
            <p:ph type="pic" sz="quarter" idx="14"/>
          </p:nvPr>
        </p:nvSpPr>
        <p:spPr>
          <a:xfrm>
            <a:off x="6858000" y="715963"/>
            <a:ext cx="4572000" cy="2362200"/>
          </a:xfrm>
        </p:spPr>
        <p:txBody>
          <a:bodyPr>
            <a:normAutofit/>
          </a:bodyPr>
          <a:lstStyle>
            <a:lvl1pPr>
              <a:buNone/>
              <a:defRPr sz="1800"/>
            </a:lvl1pPr>
          </a:lstStyle>
          <a:p>
            <a:r>
              <a:rPr lang="en-US"/>
              <a:t>Click icon to add picture</a:t>
            </a:r>
            <a:endParaRPr lang="en-US" dirty="0"/>
          </a:p>
        </p:txBody>
      </p:sp>
      <p:pic>
        <p:nvPicPr>
          <p:cNvPr id="2" name="Graphic 1" hidden="1">
            <a:extLst>
              <a:ext uri="{FF2B5EF4-FFF2-40B4-BE49-F238E27FC236}">
                <a16:creationId xmlns:a16="http://schemas.microsoft.com/office/drawing/2014/main" id="{295740BA-9B4E-4B38-827D-32544CDF758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5892800"/>
            <a:ext cx="12192000" cy="965200"/>
          </a:xfrm>
          <a:prstGeom prst="rect">
            <a:avLst/>
          </a:prstGeom>
        </p:spPr>
      </p:pic>
      <p:pic>
        <p:nvPicPr>
          <p:cNvPr id="3" name="Graphic 2">
            <a:extLst>
              <a:ext uri="{FF2B5EF4-FFF2-40B4-BE49-F238E27FC236}">
                <a16:creationId xmlns:a16="http://schemas.microsoft.com/office/drawing/2014/main" id="{29C593AE-D9D2-42FE-A240-F97D187261D7}"/>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5327681"/>
            <a:ext cx="5496910" cy="1530320"/>
          </a:xfrm>
          <a:prstGeom prst="rect">
            <a:avLst/>
          </a:prstGeom>
        </p:spPr>
      </p:pic>
      <p:sp>
        <p:nvSpPr>
          <p:cNvPr id="11" name="Title 2">
            <a:extLst>
              <a:ext uri="{FF2B5EF4-FFF2-40B4-BE49-F238E27FC236}">
                <a16:creationId xmlns:a16="http://schemas.microsoft.com/office/drawing/2014/main" id="{9AA0A799-2244-4DB2-ACAB-F6DA87A73055}"/>
              </a:ext>
            </a:extLst>
          </p:cNvPr>
          <p:cNvSpPr>
            <a:spLocks noGrp="1"/>
          </p:cNvSpPr>
          <p:nvPr>
            <p:ph type="title"/>
          </p:nvPr>
        </p:nvSpPr>
        <p:spPr>
          <a:xfrm>
            <a:off x="762000" y="715961"/>
            <a:ext cx="5334000" cy="1189037"/>
          </a:xfrm>
        </p:spPr>
        <p:txBody>
          <a:bodyPr vert="horz" lIns="91440" tIns="45720" rIns="91440" bIns="45720" rtlCol="0" anchor="t">
            <a:normAutofit/>
          </a:bodyPr>
          <a:lstStyle>
            <a:lvl1pPr>
              <a:defRPr lang="en-US" sz="4000" b="1">
                <a:solidFill>
                  <a:schemeClr val="tx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830834994"/>
      </p:ext>
    </p:extLst>
  </p:cSld>
  <p:clrMapOvr>
    <a:masterClrMapping/>
  </p:clrMapOvr>
  <p:extLst>
    <p:ext uri="{DCECCB84-F9BA-43D5-87BE-67443E8EF086}">
      <p15:sldGuideLst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Pattern Content Dark">
    <p:bg>
      <p:bgPr>
        <a:solidFill>
          <a:schemeClr val="accent3"/>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762000" y="1905000"/>
            <a:ext cx="6477000" cy="3276600"/>
          </a:xfrm>
        </p:spPr>
        <p:txBody>
          <a:bodyPr/>
          <a:lstStyle>
            <a:lvl1pPr marL="0" indent="0">
              <a:buNone/>
              <a:defRPr sz="1800" b="1">
                <a:solidFill>
                  <a:schemeClr val="bg1"/>
                </a:solidFill>
              </a:defRPr>
            </a:lvl1pPr>
            <a:lvl2pPr marL="283464" indent="-283464">
              <a:spcBef>
                <a:spcPts val="1000"/>
              </a:spcBef>
              <a:defRPr sz="1800">
                <a:solidFill>
                  <a:schemeClr val="bg1"/>
                </a:solidFill>
              </a:defRPr>
            </a:lvl2pPr>
          </a:lstStyle>
          <a:p>
            <a:pPr lvl="0"/>
            <a:r>
              <a:rPr lang="en-US"/>
              <a:t>Click to edit Master text styles</a:t>
            </a:r>
          </a:p>
          <a:p>
            <a:pPr lvl="1"/>
            <a:r>
              <a:rPr lang="en-US"/>
              <a:t>Second level</a:t>
            </a:r>
          </a:p>
        </p:txBody>
      </p:sp>
      <p:pic>
        <p:nvPicPr>
          <p:cNvPr id="2" name="Graphic 1">
            <a:extLst>
              <a:ext uri="{FF2B5EF4-FFF2-40B4-BE49-F238E27FC236}">
                <a16:creationId xmlns:a16="http://schemas.microsoft.com/office/drawing/2014/main" id="{A997D967-7D0C-43B1-AF0D-22448F0504A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055106" y="0"/>
            <a:ext cx="3136894" cy="6858000"/>
          </a:xfrm>
          <a:prstGeom prst="rect">
            <a:avLst/>
          </a:prstGeom>
        </p:spPr>
      </p:pic>
      <p:sp>
        <p:nvSpPr>
          <p:cNvPr id="5" name="Title 2">
            <a:extLst>
              <a:ext uri="{FF2B5EF4-FFF2-40B4-BE49-F238E27FC236}">
                <a16:creationId xmlns:a16="http://schemas.microsoft.com/office/drawing/2014/main" id="{9B292CAA-5A7B-44A6-B47D-2FE9F593A944}"/>
              </a:ext>
            </a:extLst>
          </p:cNvPr>
          <p:cNvSpPr>
            <a:spLocks noGrp="1"/>
          </p:cNvSpPr>
          <p:nvPr>
            <p:ph type="title"/>
          </p:nvPr>
        </p:nvSpPr>
        <p:spPr>
          <a:xfrm>
            <a:off x="761999" y="715961"/>
            <a:ext cx="6476999" cy="1189037"/>
          </a:xfrm>
        </p:spPr>
        <p:txBody>
          <a:bodyPr vert="horz" lIns="91440" tIns="45720" rIns="91440" bIns="45720" rtlCol="0" anchor="t">
            <a:normAutofit/>
          </a:bodyPr>
          <a:lstStyle>
            <a:lvl1pPr>
              <a:defRPr lang="en-US" sz="4000" b="1">
                <a:solidFill>
                  <a:schemeClr val="bg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156222528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ight Pattern Content Light">
    <p:bg>
      <p:bgPr>
        <a:solidFill>
          <a:schemeClr val="bg1"/>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762000" y="1905000"/>
            <a:ext cx="6477000" cy="3276600"/>
          </a:xfrm>
        </p:spPr>
        <p:txBody>
          <a:bodyPr/>
          <a:lstStyle>
            <a:lvl1pPr marL="0" indent="0">
              <a:buNone/>
              <a:defRPr sz="1800" b="1">
                <a:solidFill>
                  <a:schemeClr val="accent1">
                    <a:lumMod val="50000"/>
                  </a:schemeClr>
                </a:solidFill>
              </a:defRPr>
            </a:lvl1pPr>
            <a:lvl2pPr marL="283464" indent="-283464">
              <a:spcBef>
                <a:spcPts val="1000"/>
              </a:spcBef>
              <a:defRPr sz="1800">
                <a:solidFill>
                  <a:schemeClr val="accent1">
                    <a:lumMod val="50000"/>
                  </a:schemeClr>
                </a:solidFill>
              </a:defRPr>
            </a:lvl2pPr>
          </a:lstStyle>
          <a:p>
            <a:pPr lvl="0"/>
            <a:r>
              <a:rPr lang="en-US"/>
              <a:t>Click to edit Master text styles</a:t>
            </a:r>
          </a:p>
          <a:p>
            <a:pPr lvl="1"/>
            <a:r>
              <a:rPr lang="en-US"/>
              <a:t>Second level</a:t>
            </a:r>
          </a:p>
        </p:txBody>
      </p:sp>
      <p:pic>
        <p:nvPicPr>
          <p:cNvPr id="2" name="Graphic 1">
            <a:extLst>
              <a:ext uri="{FF2B5EF4-FFF2-40B4-BE49-F238E27FC236}">
                <a16:creationId xmlns:a16="http://schemas.microsoft.com/office/drawing/2014/main" id="{A997D967-7D0C-43B1-AF0D-22448F0504A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055106" y="0"/>
            <a:ext cx="3136894" cy="6858000"/>
          </a:xfrm>
          <a:prstGeom prst="rect">
            <a:avLst/>
          </a:prstGeom>
        </p:spPr>
      </p:pic>
      <p:sp>
        <p:nvSpPr>
          <p:cNvPr id="5" name="Title 2">
            <a:extLst>
              <a:ext uri="{FF2B5EF4-FFF2-40B4-BE49-F238E27FC236}">
                <a16:creationId xmlns:a16="http://schemas.microsoft.com/office/drawing/2014/main" id="{9B292CAA-5A7B-44A6-B47D-2FE9F593A944}"/>
              </a:ext>
            </a:extLst>
          </p:cNvPr>
          <p:cNvSpPr>
            <a:spLocks noGrp="1"/>
          </p:cNvSpPr>
          <p:nvPr>
            <p:ph type="title"/>
          </p:nvPr>
        </p:nvSpPr>
        <p:spPr>
          <a:xfrm>
            <a:off x="761999" y="715961"/>
            <a:ext cx="6476999" cy="1189037"/>
          </a:xfrm>
        </p:spPr>
        <p:txBody>
          <a:bodyPr vert="horz" lIns="91440" tIns="45720" rIns="91440" bIns="45720" rtlCol="0" anchor="t">
            <a:normAutofit/>
          </a:bodyPr>
          <a:lstStyle>
            <a:lvl1pPr>
              <a:defRPr lang="en-US" sz="4000" b="1">
                <a:solidFill>
                  <a:schemeClr val="accent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34211921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ft Pattern Content">
    <p:bg>
      <p:bgPr>
        <a:solidFill>
          <a:schemeClr val="tx1"/>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4457700" y="1905000"/>
            <a:ext cx="7219043" cy="3276600"/>
          </a:xfrm>
        </p:spPr>
        <p:txBody>
          <a:bodyPr/>
          <a:lstStyle>
            <a:lvl1pPr marL="0" indent="0">
              <a:buNone/>
              <a:defRPr sz="1800" b="1">
                <a:solidFill>
                  <a:schemeClr val="accent1">
                    <a:lumMod val="50000"/>
                  </a:schemeClr>
                </a:solidFill>
              </a:defRPr>
            </a:lvl1pPr>
            <a:lvl2pPr marL="283464" indent="-283464">
              <a:spcBef>
                <a:spcPts val="1000"/>
              </a:spcBef>
              <a:defRPr sz="1800">
                <a:solidFill>
                  <a:schemeClr val="accent1">
                    <a:lumMod val="50000"/>
                  </a:schemeClr>
                </a:solidFill>
              </a:defRPr>
            </a:lvl2pPr>
          </a:lstStyle>
          <a:p>
            <a:pPr lvl="0"/>
            <a:r>
              <a:rPr lang="en-US"/>
              <a:t>Click to edit Master text styles</a:t>
            </a:r>
          </a:p>
          <a:p>
            <a:pPr lvl="1"/>
            <a:r>
              <a:rPr lang="en-US"/>
              <a:t>Second level</a:t>
            </a:r>
          </a:p>
        </p:txBody>
      </p:sp>
      <p:pic>
        <p:nvPicPr>
          <p:cNvPr id="2" name="Graphic 1">
            <a:extLst>
              <a:ext uri="{FF2B5EF4-FFF2-40B4-BE49-F238E27FC236}">
                <a16:creationId xmlns:a16="http://schemas.microsoft.com/office/drawing/2014/main" id="{805C4425-09AC-4097-B868-D49C9D64C8F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03"/>
            <a:ext cx="3720664" cy="6857194"/>
          </a:xfrm>
          <a:prstGeom prst="rect">
            <a:avLst/>
          </a:prstGeom>
        </p:spPr>
      </p:pic>
      <p:sp>
        <p:nvSpPr>
          <p:cNvPr id="5" name="Title 2">
            <a:extLst>
              <a:ext uri="{FF2B5EF4-FFF2-40B4-BE49-F238E27FC236}">
                <a16:creationId xmlns:a16="http://schemas.microsoft.com/office/drawing/2014/main" id="{C6104E15-F449-422E-973A-1899DDF43DE1}"/>
              </a:ext>
            </a:extLst>
          </p:cNvPr>
          <p:cNvSpPr>
            <a:spLocks noGrp="1"/>
          </p:cNvSpPr>
          <p:nvPr>
            <p:ph type="title"/>
          </p:nvPr>
        </p:nvSpPr>
        <p:spPr>
          <a:xfrm>
            <a:off x="4457699" y="715961"/>
            <a:ext cx="7219043" cy="1189037"/>
          </a:xfrm>
        </p:spPr>
        <p:txBody>
          <a:bodyPr vert="horz" lIns="91440" tIns="45720" rIns="91440" bIns="45720" rtlCol="0" anchor="t">
            <a:normAutofit/>
          </a:bodyPr>
          <a:lstStyle>
            <a:lvl1pPr>
              <a:defRPr lang="en-US" sz="4000" b="1">
                <a:solidFill>
                  <a:schemeClr val="accent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1955961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fetti Content Orange">
    <p:bg>
      <p:bgPr>
        <a:solidFill>
          <a:schemeClr val="accent1"/>
        </a:solidFill>
        <a:effectLst/>
      </p:bgPr>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7470216E-CA87-491C-BBBE-DDFD70D768F5}"/>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94" t="34041" r="11052" b="45480"/>
          <a:stretch/>
        </p:blipFill>
        <p:spPr>
          <a:xfrm>
            <a:off x="-3048" y="35012"/>
            <a:ext cx="12198096" cy="6787977"/>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Section title with border</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190187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fetti Content Green">
    <p:bg>
      <p:bgPr>
        <a:solidFill>
          <a:schemeClr val="accent5"/>
        </a:solidFill>
        <a:effectLst/>
      </p:bgPr>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7470216E-CA87-491C-BBBE-DDFD70D768F5}"/>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94" t="34041" r="11052" b="45480"/>
          <a:stretch/>
        </p:blipFill>
        <p:spPr>
          <a:xfrm>
            <a:off x="-3048" y="35012"/>
            <a:ext cx="12198096" cy="6787977"/>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Section title with border</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1648873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ottom Pattern Black">
    <p:bg>
      <p:bgPr>
        <a:solidFill>
          <a:schemeClr val="accent4"/>
        </a:solidFill>
        <a:effectLst/>
      </p:bgPr>
    </p:bg>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accent1">
                    <a:lumMod val="75000"/>
                  </a:schemeClr>
                </a:solidFill>
                <a:latin typeface="+mn-lt"/>
                <a:ea typeface="+mn-ea"/>
                <a:cs typeface="+mn-cs"/>
              </a:defRPr>
            </a:lvl1pPr>
          </a:lstStyle>
          <a:p>
            <a:pPr lvl="0"/>
            <a:r>
              <a:rPr lang="en-US"/>
              <a:t>Insert content here</a:t>
            </a:r>
          </a:p>
        </p:txBody>
      </p:sp>
      <p:sp>
        <p:nvSpPr>
          <p:cNvPr id="5" name="Title 1">
            <a:extLst>
              <a:ext uri="{FF2B5EF4-FFF2-40B4-BE49-F238E27FC236}">
                <a16:creationId xmlns:a16="http://schemas.microsoft.com/office/drawing/2014/main" id="{07724906-4405-47F4-B533-7291B003B0A2}"/>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accent1"/>
                </a:solidFill>
                <a:effectLst/>
                <a:latin typeface="+mj-lt"/>
                <a:ea typeface="+mn-ea"/>
                <a:cs typeface="Segoe UI" pitchFamily="34" charset="0"/>
              </a:defRPr>
            </a:lvl1pPr>
          </a:lstStyle>
          <a:p>
            <a:pPr lvl="0"/>
            <a:r>
              <a:rPr lang="en-US" dirty="0"/>
              <a:t>Click to edit Master text styles</a:t>
            </a:r>
          </a:p>
        </p:txBody>
      </p:sp>
      <p:pic>
        <p:nvPicPr>
          <p:cNvPr id="3" name="Graphic 2">
            <a:extLst>
              <a:ext uri="{FF2B5EF4-FFF2-40B4-BE49-F238E27FC236}">
                <a16:creationId xmlns:a16="http://schemas.microsoft.com/office/drawing/2014/main" id="{F781D833-01F3-4F75-8F62-D60039CA3703}"/>
              </a:ext>
            </a:extLst>
          </p:cNvPr>
          <p:cNvPicPr>
            <a:picLocks noChangeAspect="1"/>
          </p:cNvPicPr>
          <p:nvPr userDrawn="1"/>
        </p:nvPicPr>
        <p:blipFill>
          <a:blip r:embed="rId2">
            <a:alphaModFix amt="50000"/>
            <a:extLst>
              <a:ext uri="{96DAC541-7B7A-43D3-8B79-37D633B846F1}">
                <asvg:svgBlip xmlns:asvg="http://schemas.microsoft.com/office/drawing/2016/SVG/main" r:embed="rId3"/>
              </a:ext>
            </a:extLst>
          </a:blip>
          <a:stretch>
            <a:fillRect/>
          </a:stretch>
        </p:blipFill>
        <p:spPr>
          <a:xfrm>
            <a:off x="0" y="5791200"/>
            <a:ext cx="12192000" cy="1066800"/>
          </a:xfrm>
          <a:prstGeom prst="rect">
            <a:avLst/>
          </a:prstGeom>
        </p:spPr>
      </p:pic>
    </p:spTree>
    <p:extLst>
      <p:ext uri="{BB962C8B-B14F-4D97-AF65-F5344CB8AC3E}">
        <p14:creationId xmlns:p14="http://schemas.microsoft.com/office/powerpoint/2010/main" val="1273945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364696-E1F3-49EF-AEC8-730A16D9A23F}" type="datetimeFigureOut">
              <a:rPr lang="en-US" altLang="en-US" smtClean="0"/>
              <a:pPr/>
              <a:t>4/28/2024</a:t>
            </a:fld>
            <a:endParaRPr lang="en-US" alt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02A1B0-4691-41D9-84E0-69D594EAA3FE}" type="slidenum">
              <a:rPr lang="en-US" altLang="en-US" smtClean="0"/>
              <a:pPr/>
              <a:t>‹#›</a:t>
            </a:fld>
            <a:endParaRPr lang="en-US" altLang="en-US" dirty="0"/>
          </a:p>
        </p:txBody>
      </p:sp>
    </p:spTree>
    <p:extLst>
      <p:ext uri="{BB962C8B-B14F-4D97-AF65-F5344CB8AC3E}">
        <p14:creationId xmlns:p14="http://schemas.microsoft.com/office/powerpoint/2010/main" val="3991899034"/>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7" r:id="rId5"/>
    <p:sldLayoutId id="2147483710" r:id="rId6"/>
    <p:sldLayoutId id="2147483716" r:id="rId7"/>
    <p:sldLayoutId id="2147483718" r:id="rId8"/>
    <p:sldLayoutId id="2147483712" r:id="rId9"/>
    <p:sldLayoutId id="2147483713" r:id="rId10"/>
    <p:sldLayoutId id="2147483714" r:id="rId11"/>
    <p:sldLayoutId id="214748371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video" Target="../media/media1.mkv"/><Relationship Id="rId1" Type="http://schemas.microsoft.com/office/2007/relationships/media" Target="../media/media1.mkv"/><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image" Target="../media/image30.gi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2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168E5CF-FC82-40DA-8E6D-0BFF887BD80E}"/>
              </a:ext>
            </a:extLst>
          </p:cNvPr>
          <p:cNvSpPr>
            <a:spLocks noGrp="1"/>
          </p:cNvSpPr>
          <p:nvPr>
            <p:ph type="title"/>
          </p:nvPr>
        </p:nvSpPr>
        <p:spPr>
          <a:xfrm>
            <a:off x="2776393" y="263149"/>
            <a:ext cx="7022592" cy="1607985"/>
          </a:xfrm>
        </p:spPr>
        <p:txBody>
          <a:bodyPr anchor="ctr">
            <a:normAutofit/>
          </a:bodyPr>
          <a:lstStyle/>
          <a:p>
            <a:r>
              <a:rPr lang="en-US"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Person-Student</a:t>
            </a:r>
            <a:br>
              <a:rPr lang="en-US"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br>
            <a:r>
              <a:rPr lang="en-US"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Management System</a:t>
            </a:r>
          </a:p>
        </p:txBody>
      </p:sp>
      <p:pic>
        <p:nvPicPr>
          <p:cNvPr id="3" name="Picture 2">
            <a:extLst>
              <a:ext uri="{FF2B5EF4-FFF2-40B4-BE49-F238E27FC236}">
                <a16:creationId xmlns:a16="http://schemas.microsoft.com/office/drawing/2014/main" id="{CCB212F6-CD80-44A7-996A-7BA6CC2B140E}"/>
              </a:ext>
            </a:extLst>
          </p:cNvPr>
          <p:cNvPicPr>
            <a:picLocks noChangeAspect="1"/>
          </p:cNvPicPr>
          <p:nvPr/>
        </p:nvPicPr>
        <p:blipFill>
          <a:blip r:embed="rId3"/>
          <a:stretch>
            <a:fillRect/>
          </a:stretch>
        </p:blipFill>
        <p:spPr>
          <a:xfrm>
            <a:off x="4648200" y="1735667"/>
            <a:ext cx="2895600" cy="2895600"/>
          </a:xfrm>
          <a:prstGeom prst="rect">
            <a:avLst/>
          </a:prstGeom>
        </p:spPr>
      </p:pic>
      <p:sp>
        <p:nvSpPr>
          <p:cNvPr id="5" name="Title 5">
            <a:extLst>
              <a:ext uri="{FF2B5EF4-FFF2-40B4-BE49-F238E27FC236}">
                <a16:creationId xmlns:a16="http://schemas.microsoft.com/office/drawing/2014/main" id="{74A4894C-2970-4B26-BF5B-363A9D55B53B}"/>
              </a:ext>
            </a:extLst>
          </p:cNvPr>
          <p:cNvSpPr txBox="1">
            <a:spLocks/>
          </p:cNvSpPr>
          <p:nvPr/>
        </p:nvSpPr>
        <p:spPr>
          <a:xfrm>
            <a:off x="2584704" y="4463283"/>
            <a:ext cx="7022592" cy="2258568"/>
          </a:xfrm>
          <a:prstGeom prst="rect">
            <a:avLst/>
          </a:prstGeom>
        </p:spPr>
        <p:txBody>
          <a:bodyPr vert="horz" lIns="91440" tIns="45720" rIns="91440" bIns="45720" rtlCol="0" anchor="ctr">
            <a:normAutofit fontScale="92500" lnSpcReduction="10000"/>
          </a:bodyPr>
          <a:lstStyle>
            <a:lvl1pPr algn="ctr" defTabSz="914400" rtl="0" eaLnBrk="1" latinLnBrk="0" hangingPunct="1">
              <a:lnSpc>
                <a:spcPct val="90000"/>
              </a:lnSpc>
              <a:spcBef>
                <a:spcPct val="0"/>
              </a:spcBef>
              <a:buNone/>
              <a:defRPr lang="en-US" sz="4800" b="1" kern="1200">
                <a:solidFill>
                  <a:schemeClr val="accent4">
                    <a:lumMod val="75000"/>
                  </a:schemeClr>
                </a:solidFill>
                <a:latin typeface="+mj-lt"/>
                <a:ea typeface="+mn-ea"/>
                <a:cs typeface="+mn-cs"/>
              </a:defRPr>
            </a:lvl1pPr>
          </a:lstStyle>
          <a:p>
            <a:pPr fontAlgn="auto">
              <a:lnSpc>
                <a:spcPct val="120000"/>
              </a:lnSpc>
              <a:spcAft>
                <a:spcPts val="0"/>
              </a:spcAft>
            </a:pPr>
            <a:r>
              <a:rPr lang="en-GB" sz="24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Submitted by:</a:t>
            </a:r>
            <a:br>
              <a:rPr lang="en-GB" sz="24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br>
            <a:r>
              <a:rPr lang="en-GB" sz="24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Kazi Rifat Morshed (Student ID: 230220)</a:t>
            </a:r>
            <a:br>
              <a:rPr lang="en-GB" sz="24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br>
            <a:r>
              <a:rPr lang="en-GB" sz="24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Md Rimon Islam (Student ID: 230236)</a:t>
            </a:r>
          </a:p>
          <a:p>
            <a:pPr fontAlgn="auto">
              <a:lnSpc>
                <a:spcPct val="120000"/>
              </a:lnSpc>
              <a:spcAft>
                <a:spcPts val="0"/>
              </a:spcAft>
            </a:pPr>
            <a:r>
              <a:rPr lang="en-GB" sz="20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r>
              <a:rPr lang="en-GB" sz="2000" baseline="300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st</a:t>
            </a:r>
            <a:r>
              <a:rPr lang="en-GB" sz="20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 Year 2</a:t>
            </a:r>
            <a:r>
              <a:rPr lang="en-GB" sz="2000" baseline="300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nd</a:t>
            </a:r>
            <a:r>
              <a:rPr lang="en-GB" sz="20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 Term</a:t>
            </a:r>
          </a:p>
          <a:p>
            <a:pPr fontAlgn="auto">
              <a:lnSpc>
                <a:spcPct val="120000"/>
              </a:lnSpc>
              <a:spcAft>
                <a:spcPts val="0"/>
              </a:spcAft>
            </a:pPr>
            <a:r>
              <a:rPr lang="en-GB" sz="20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Computer Science and Engineering Discipline</a:t>
            </a:r>
            <a:br>
              <a:rPr lang="en-GB" sz="20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br>
            <a:r>
              <a:rPr lang="en-GB" sz="20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Khulna University, Khulna</a:t>
            </a:r>
          </a:p>
        </p:txBody>
      </p:sp>
    </p:spTree>
    <p:extLst>
      <p:ext uri="{BB962C8B-B14F-4D97-AF65-F5344CB8AC3E}">
        <p14:creationId xmlns:p14="http://schemas.microsoft.com/office/powerpoint/2010/main" val="4152393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pic>
        <p:nvPicPr>
          <p:cNvPr id="8" name="2024-04-26 01-20-49">
            <a:hlinkClick r:id="" action="ppaction://media"/>
            <a:extLst>
              <a:ext uri="{FF2B5EF4-FFF2-40B4-BE49-F238E27FC236}">
                <a16:creationId xmlns:a16="http://schemas.microsoft.com/office/drawing/2014/main" id="{6D1E23C8-FCD4-4176-9593-01B76BEC2F39}"/>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1228725" y="952633"/>
            <a:ext cx="9734550" cy="5475684"/>
          </a:xfrm>
          <a:prstGeom prst="rect">
            <a:avLst/>
          </a:prstGeom>
        </p:spPr>
      </p:pic>
      <p:sp>
        <p:nvSpPr>
          <p:cNvPr id="9" name="Title 3">
            <a:extLst>
              <a:ext uri="{FF2B5EF4-FFF2-40B4-BE49-F238E27FC236}">
                <a16:creationId xmlns:a16="http://schemas.microsoft.com/office/drawing/2014/main" id="{9F5CF396-24C8-4FE8-BA6E-31AE6FB59661}"/>
              </a:ext>
            </a:extLst>
          </p:cNvPr>
          <p:cNvSpPr>
            <a:spLocks noGrp="1"/>
          </p:cNvSpPr>
          <p:nvPr>
            <p:ph type="title"/>
          </p:nvPr>
        </p:nvSpPr>
        <p:spPr>
          <a:xfrm>
            <a:off x="762000" y="206573"/>
            <a:ext cx="10668000" cy="615553"/>
          </a:xfrm>
        </p:spPr>
        <p:txBody>
          <a:bodyPr/>
          <a:lstStyle/>
          <a:p>
            <a:r>
              <a:rPr lang="en-US" dirty="0"/>
              <a:t>Project Demonstration (Video)</a:t>
            </a:r>
            <a:endParaRPr lang="en-GB" dirty="0"/>
          </a:p>
        </p:txBody>
      </p:sp>
    </p:spTree>
    <p:extLst>
      <p:ext uri="{BB962C8B-B14F-4D97-AF65-F5344CB8AC3E}">
        <p14:creationId xmlns:p14="http://schemas.microsoft.com/office/powerpoint/2010/main" val="1533608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58033"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mute="1">
                <p:cTn id="7" fill="hold" display="0">
                  <p:stCondLst>
                    <p:cond delay="indefinite"/>
                  </p:stCondLst>
                </p:cTn>
                <p:tgtEl>
                  <p:spTgt spid="8"/>
                </p:tgtEl>
              </p:cMediaNode>
            </p:vide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1525301" y="3121223"/>
            <a:ext cx="9141397" cy="615553"/>
          </a:xfrm>
        </p:spPr>
        <p:txBody>
          <a:bodyPr/>
          <a:lstStyle/>
          <a:p>
            <a:r>
              <a:rPr lang="en-US" dirty="0"/>
              <a:t>Questions </a:t>
            </a:r>
            <a:r>
              <a:rPr lang="en-US" dirty="0">
                <a:solidFill>
                  <a:schemeClr val="accent4">
                    <a:lumMod val="50000"/>
                  </a:schemeClr>
                </a:solidFill>
              </a:rPr>
              <a:t>&amp;</a:t>
            </a:r>
            <a:r>
              <a:rPr lang="en-US" dirty="0"/>
              <a:t> answers</a:t>
            </a:r>
          </a:p>
        </p:txBody>
      </p:sp>
    </p:spTree>
    <p:extLst>
      <p:ext uri="{BB962C8B-B14F-4D97-AF65-F5344CB8AC3E}">
        <p14:creationId xmlns:p14="http://schemas.microsoft.com/office/powerpoint/2010/main" val="3828224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3316BC9-7937-4417-B232-1B37F4796011}"/>
              </a:ext>
            </a:extLst>
          </p:cNvPr>
          <p:cNvSpPr>
            <a:spLocks noGrp="1"/>
          </p:cNvSpPr>
          <p:nvPr>
            <p:ph type="body" sz="quarter" idx="11"/>
          </p:nvPr>
        </p:nvSpPr>
        <p:spPr>
          <a:xfrm>
            <a:off x="3602567" y="2165350"/>
            <a:ext cx="7219043" cy="973667"/>
          </a:xfrm>
        </p:spPr>
        <p:txBody>
          <a:bodyPr>
            <a:normAutofit lnSpcReduction="10000"/>
          </a:bodyPr>
          <a:lstStyle/>
          <a:p>
            <a:r>
              <a:rPr lang="en-US" altLang="en-US" sz="6600" dirty="0">
                <a:latin typeface="Calibri Light" panose="020F0302020204030204" pitchFamily="34" charset="0"/>
                <a:ea typeface="Calibri Light" panose="020F0302020204030204" pitchFamily="34" charset="0"/>
                <a:cs typeface="Calibri Light" panose="020F0302020204030204" pitchFamily="34" charset="0"/>
              </a:rPr>
              <a:t>Thank you very much</a:t>
            </a:r>
            <a:endParaRPr lang="en-US" sz="6600" dirty="0">
              <a:latin typeface="Calibri Light" panose="020F0302020204030204" pitchFamily="34" charset="0"/>
              <a:ea typeface="Calibri Light" panose="020F0302020204030204" pitchFamily="34" charset="0"/>
              <a:cs typeface="Calibri Light" panose="020F0302020204030204" pitchFamily="34" charset="0"/>
            </a:endParaRPr>
          </a:p>
        </p:txBody>
      </p:sp>
      <p:pic>
        <p:nvPicPr>
          <p:cNvPr id="1026" name="Picture 2" descr="Pin by sweetnothingsMD on Thank You | Cute gif, Cute love ...">
            <a:extLst>
              <a:ext uri="{FF2B5EF4-FFF2-40B4-BE49-F238E27FC236}">
                <a16:creationId xmlns:a16="http://schemas.microsoft.com/office/drawing/2014/main" id="{A48B478C-C256-4946-B6B4-C08A7535D294}"/>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602567" y="3139017"/>
            <a:ext cx="352425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each And Goma Goma Sticker - Peach And Goma Goma Flower Stickers">
            <a:extLst>
              <a:ext uri="{FF2B5EF4-FFF2-40B4-BE49-F238E27FC236}">
                <a16:creationId xmlns:a16="http://schemas.microsoft.com/office/drawing/2014/main" id="{B0C80423-7716-4208-BE73-8E6E0CDFF01D}"/>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652657" y="3517130"/>
            <a:ext cx="2643112" cy="2101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6220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48CD6A1-0803-4B02-A264-6AE51E78B53E}"/>
              </a:ext>
            </a:extLst>
          </p:cNvPr>
          <p:cNvSpPr>
            <a:spLocks noGrp="1"/>
          </p:cNvSpPr>
          <p:nvPr>
            <p:ph type="body" sz="quarter" idx="11"/>
          </p:nvPr>
        </p:nvSpPr>
        <p:spPr>
          <a:xfrm>
            <a:off x="762000" y="2633132"/>
            <a:ext cx="5334000" cy="3276600"/>
          </a:xfrm>
        </p:spPr>
        <p:txBody>
          <a:bodyPr/>
          <a:lstStyle/>
          <a:p>
            <a:r>
              <a:rPr lang="en-US" dirty="0"/>
              <a:t>Features:</a:t>
            </a:r>
          </a:p>
          <a:p>
            <a:pPr marL="285750" indent="-285750">
              <a:buFont typeface="Arial" panose="020B0604020202020204" pitchFamily="34" charset="0"/>
              <a:buChar char="•"/>
            </a:pPr>
            <a:r>
              <a:rPr lang="en-GB" dirty="0"/>
              <a:t>Simple and User-friendly UI</a:t>
            </a:r>
          </a:p>
          <a:p>
            <a:pPr marL="285750" indent="-285750">
              <a:buFont typeface="Arial" panose="020B0604020202020204" pitchFamily="34" charset="0"/>
              <a:buChar char="•"/>
            </a:pPr>
            <a:r>
              <a:rPr lang="en-GB" dirty="0"/>
              <a:t>Person or Student selection radio button</a:t>
            </a:r>
            <a:endParaRPr lang="en-US" dirty="0"/>
          </a:p>
          <a:p>
            <a:pPr marL="285750" indent="-285750">
              <a:buFont typeface="Arial" panose="020B0604020202020204" pitchFamily="34" charset="0"/>
              <a:buChar char="•"/>
            </a:pPr>
            <a:r>
              <a:rPr lang="en-US" dirty="0"/>
              <a:t>Add, Delete or Update Person or Student Information</a:t>
            </a:r>
          </a:p>
          <a:p>
            <a:pPr marL="285750" indent="-285750">
              <a:buFont typeface="Arial" panose="020B0604020202020204" pitchFamily="34" charset="0"/>
              <a:buChar char="•"/>
            </a:pPr>
            <a:r>
              <a:rPr lang="en-US" dirty="0"/>
              <a:t>Sort alphabetically in ascending order</a:t>
            </a:r>
          </a:p>
          <a:p>
            <a:pPr marL="285750" indent="-285750">
              <a:buFont typeface="Arial" panose="020B0604020202020204" pitchFamily="34" charset="0"/>
              <a:buChar char="•"/>
            </a:pPr>
            <a:r>
              <a:rPr lang="en-US" dirty="0"/>
              <a:t>Save to local memory</a:t>
            </a:r>
          </a:p>
          <a:p>
            <a:pPr marL="285750" indent="-285750">
              <a:buFont typeface="Arial" panose="020B0604020202020204" pitchFamily="34" charset="0"/>
              <a:buChar char="•"/>
            </a:pPr>
            <a:r>
              <a:rPr lang="en-GB" dirty="0"/>
              <a:t>Automatic load from local memory</a:t>
            </a:r>
          </a:p>
          <a:p>
            <a:pPr marL="285750" indent="-285750">
              <a:buFont typeface="Arial" panose="020B0604020202020204" pitchFamily="34" charset="0"/>
              <a:buChar char="•"/>
            </a:pPr>
            <a:endParaRPr lang="en-GB" dirty="0"/>
          </a:p>
        </p:txBody>
      </p:sp>
      <p:sp>
        <p:nvSpPr>
          <p:cNvPr id="4" name="Title 3">
            <a:extLst>
              <a:ext uri="{FF2B5EF4-FFF2-40B4-BE49-F238E27FC236}">
                <a16:creationId xmlns:a16="http://schemas.microsoft.com/office/drawing/2014/main" id="{217784A7-CBC1-47F9-A724-BB1391CA7395}"/>
              </a:ext>
            </a:extLst>
          </p:cNvPr>
          <p:cNvSpPr>
            <a:spLocks noGrp="1"/>
          </p:cNvSpPr>
          <p:nvPr>
            <p:ph type="title"/>
          </p:nvPr>
        </p:nvSpPr>
        <p:spPr>
          <a:xfrm>
            <a:off x="762000" y="1075268"/>
            <a:ext cx="5630333" cy="1464732"/>
          </a:xfrm>
        </p:spPr>
        <p:txBody>
          <a:bodyPr>
            <a:noAutofit/>
          </a:bodyPr>
          <a:lstStyle/>
          <a:p>
            <a:r>
              <a:rPr lang="en-US" sz="2800" dirty="0"/>
              <a:t>Project: </a:t>
            </a:r>
            <a:br>
              <a:rPr lang="en-US" sz="2800" dirty="0"/>
            </a:br>
            <a:r>
              <a:rPr lang="en-US" sz="2800" dirty="0"/>
              <a:t>Person-Student Management System in Java using Java Swing</a:t>
            </a:r>
            <a:endParaRPr lang="en-GB" sz="2800" dirty="0"/>
          </a:p>
        </p:txBody>
      </p:sp>
      <p:pic>
        <p:nvPicPr>
          <p:cNvPr id="12" name="Picture 11">
            <a:extLst>
              <a:ext uri="{FF2B5EF4-FFF2-40B4-BE49-F238E27FC236}">
                <a16:creationId xmlns:a16="http://schemas.microsoft.com/office/drawing/2014/main" id="{6997045D-46D5-4356-8796-CDF1F7240ACA}"/>
              </a:ext>
            </a:extLst>
          </p:cNvPr>
          <p:cNvPicPr>
            <a:picLocks noChangeAspect="1"/>
          </p:cNvPicPr>
          <p:nvPr/>
        </p:nvPicPr>
        <p:blipFill>
          <a:blip r:embed="rId3"/>
          <a:stretch>
            <a:fillRect/>
          </a:stretch>
        </p:blipFill>
        <p:spPr>
          <a:xfrm>
            <a:off x="6578439" y="1540511"/>
            <a:ext cx="5225033" cy="4005577"/>
          </a:xfrm>
          <a:prstGeom prst="rect">
            <a:avLst/>
          </a:prstGeom>
        </p:spPr>
      </p:pic>
    </p:spTree>
    <p:extLst>
      <p:ext uri="{BB962C8B-B14F-4D97-AF65-F5344CB8AC3E}">
        <p14:creationId xmlns:p14="http://schemas.microsoft.com/office/powerpoint/2010/main" val="2418223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742495-1611-4261-AF87-C516307C0D14}"/>
              </a:ext>
            </a:extLst>
          </p:cNvPr>
          <p:cNvSpPr>
            <a:spLocks noGrp="1"/>
          </p:cNvSpPr>
          <p:nvPr>
            <p:ph type="title"/>
          </p:nvPr>
        </p:nvSpPr>
        <p:spPr>
          <a:xfrm>
            <a:off x="762000" y="716577"/>
            <a:ext cx="10668000" cy="615553"/>
          </a:xfrm>
        </p:spPr>
        <p:txBody>
          <a:bodyPr/>
          <a:lstStyle/>
          <a:p>
            <a:r>
              <a:rPr lang="en-US" dirty="0"/>
              <a:t>Project Demonstration</a:t>
            </a:r>
            <a:endParaRPr lang="en-GB" dirty="0"/>
          </a:p>
        </p:txBody>
      </p:sp>
      <p:pic>
        <p:nvPicPr>
          <p:cNvPr id="13" name="Picture 12">
            <a:extLst>
              <a:ext uri="{FF2B5EF4-FFF2-40B4-BE49-F238E27FC236}">
                <a16:creationId xmlns:a16="http://schemas.microsoft.com/office/drawing/2014/main" id="{276E5664-198B-45AD-9652-467139338843}"/>
              </a:ext>
            </a:extLst>
          </p:cNvPr>
          <p:cNvPicPr>
            <a:picLocks noChangeAspect="1"/>
          </p:cNvPicPr>
          <p:nvPr/>
        </p:nvPicPr>
        <p:blipFill>
          <a:blip r:embed="rId3"/>
          <a:stretch>
            <a:fillRect/>
          </a:stretch>
        </p:blipFill>
        <p:spPr>
          <a:xfrm>
            <a:off x="762000" y="1938129"/>
            <a:ext cx="3677163" cy="3743847"/>
          </a:xfrm>
          <a:prstGeom prst="rect">
            <a:avLst/>
          </a:prstGeom>
        </p:spPr>
      </p:pic>
      <p:pic>
        <p:nvPicPr>
          <p:cNvPr id="15" name="Picture 14">
            <a:extLst>
              <a:ext uri="{FF2B5EF4-FFF2-40B4-BE49-F238E27FC236}">
                <a16:creationId xmlns:a16="http://schemas.microsoft.com/office/drawing/2014/main" id="{54776B93-9D0F-4B5D-898D-6079F1C8383E}"/>
              </a:ext>
            </a:extLst>
          </p:cNvPr>
          <p:cNvPicPr>
            <a:picLocks noChangeAspect="1"/>
          </p:cNvPicPr>
          <p:nvPr/>
        </p:nvPicPr>
        <p:blipFill>
          <a:blip r:embed="rId4"/>
          <a:stretch>
            <a:fillRect/>
          </a:stretch>
        </p:blipFill>
        <p:spPr>
          <a:xfrm>
            <a:off x="5874927" y="1557076"/>
            <a:ext cx="5877745" cy="4505954"/>
          </a:xfrm>
          <a:prstGeom prst="rect">
            <a:avLst/>
          </a:prstGeom>
        </p:spPr>
      </p:pic>
    </p:spTree>
    <p:extLst>
      <p:ext uri="{BB962C8B-B14F-4D97-AF65-F5344CB8AC3E}">
        <p14:creationId xmlns:p14="http://schemas.microsoft.com/office/powerpoint/2010/main" val="3477364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742495-1611-4261-AF87-C516307C0D14}"/>
              </a:ext>
            </a:extLst>
          </p:cNvPr>
          <p:cNvSpPr>
            <a:spLocks noGrp="1"/>
          </p:cNvSpPr>
          <p:nvPr>
            <p:ph type="title"/>
          </p:nvPr>
        </p:nvSpPr>
        <p:spPr>
          <a:xfrm>
            <a:off x="762000" y="716577"/>
            <a:ext cx="10668000" cy="615553"/>
          </a:xfrm>
        </p:spPr>
        <p:txBody>
          <a:bodyPr/>
          <a:lstStyle/>
          <a:p>
            <a:r>
              <a:rPr lang="en-US" dirty="0"/>
              <a:t>Project Demonstration</a:t>
            </a:r>
            <a:endParaRPr lang="en-GB" dirty="0"/>
          </a:p>
        </p:txBody>
      </p:sp>
      <p:pic>
        <p:nvPicPr>
          <p:cNvPr id="9" name="Picture 8">
            <a:extLst>
              <a:ext uri="{FF2B5EF4-FFF2-40B4-BE49-F238E27FC236}">
                <a16:creationId xmlns:a16="http://schemas.microsoft.com/office/drawing/2014/main" id="{F79C1620-9CB5-438D-A465-9D27E053B008}"/>
              </a:ext>
            </a:extLst>
          </p:cNvPr>
          <p:cNvPicPr>
            <a:picLocks noChangeAspect="1"/>
          </p:cNvPicPr>
          <p:nvPr/>
        </p:nvPicPr>
        <p:blipFill>
          <a:blip r:embed="rId3"/>
          <a:stretch>
            <a:fillRect/>
          </a:stretch>
        </p:blipFill>
        <p:spPr>
          <a:xfrm>
            <a:off x="762000" y="3090332"/>
            <a:ext cx="5479187" cy="1202267"/>
          </a:xfrm>
          <a:prstGeom prst="rect">
            <a:avLst/>
          </a:prstGeom>
        </p:spPr>
      </p:pic>
      <p:pic>
        <p:nvPicPr>
          <p:cNvPr id="5" name="Picture 4">
            <a:extLst>
              <a:ext uri="{FF2B5EF4-FFF2-40B4-BE49-F238E27FC236}">
                <a16:creationId xmlns:a16="http://schemas.microsoft.com/office/drawing/2014/main" id="{590835E2-E6A4-4966-A079-B861B2202041}"/>
              </a:ext>
            </a:extLst>
          </p:cNvPr>
          <p:cNvPicPr>
            <a:picLocks noChangeAspect="1"/>
          </p:cNvPicPr>
          <p:nvPr/>
        </p:nvPicPr>
        <p:blipFill>
          <a:blip r:embed="rId4"/>
          <a:stretch>
            <a:fillRect/>
          </a:stretch>
        </p:blipFill>
        <p:spPr>
          <a:xfrm>
            <a:off x="6525924" y="1723721"/>
            <a:ext cx="5147618" cy="3935488"/>
          </a:xfrm>
          <a:prstGeom prst="rect">
            <a:avLst/>
          </a:prstGeom>
        </p:spPr>
      </p:pic>
    </p:spTree>
    <p:extLst>
      <p:ext uri="{BB962C8B-B14F-4D97-AF65-F5344CB8AC3E}">
        <p14:creationId xmlns:p14="http://schemas.microsoft.com/office/powerpoint/2010/main" val="3855154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742495-1611-4261-AF87-C516307C0D14}"/>
              </a:ext>
            </a:extLst>
          </p:cNvPr>
          <p:cNvSpPr>
            <a:spLocks noGrp="1"/>
          </p:cNvSpPr>
          <p:nvPr>
            <p:ph type="title"/>
          </p:nvPr>
        </p:nvSpPr>
        <p:spPr>
          <a:xfrm>
            <a:off x="762000" y="716577"/>
            <a:ext cx="10668000" cy="615553"/>
          </a:xfrm>
        </p:spPr>
        <p:txBody>
          <a:bodyPr/>
          <a:lstStyle/>
          <a:p>
            <a:r>
              <a:rPr lang="en-US" dirty="0"/>
              <a:t>Project Demonstration</a:t>
            </a:r>
            <a:endParaRPr lang="en-GB" dirty="0"/>
          </a:p>
        </p:txBody>
      </p:sp>
      <p:pic>
        <p:nvPicPr>
          <p:cNvPr id="6" name="Picture 5">
            <a:extLst>
              <a:ext uri="{FF2B5EF4-FFF2-40B4-BE49-F238E27FC236}">
                <a16:creationId xmlns:a16="http://schemas.microsoft.com/office/drawing/2014/main" id="{C87DFA59-D406-4166-8F2C-662D33DBDCF5}"/>
              </a:ext>
            </a:extLst>
          </p:cNvPr>
          <p:cNvPicPr>
            <a:picLocks noChangeAspect="1"/>
          </p:cNvPicPr>
          <p:nvPr/>
        </p:nvPicPr>
        <p:blipFill>
          <a:blip r:embed="rId3"/>
          <a:stretch>
            <a:fillRect/>
          </a:stretch>
        </p:blipFill>
        <p:spPr>
          <a:xfrm>
            <a:off x="6044053" y="2084312"/>
            <a:ext cx="5682164" cy="3939523"/>
          </a:xfrm>
          <a:prstGeom prst="rect">
            <a:avLst/>
          </a:prstGeom>
        </p:spPr>
      </p:pic>
      <p:pic>
        <p:nvPicPr>
          <p:cNvPr id="5" name="Picture 4">
            <a:extLst>
              <a:ext uri="{FF2B5EF4-FFF2-40B4-BE49-F238E27FC236}">
                <a16:creationId xmlns:a16="http://schemas.microsoft.com/office/drawing/2014/main" id="{6A99387C-BFE6-4C5C-B12F-99B66391FE35}"/>
              </a:ext>
            </a:extLst>
          </p:cNvPr>
          <p:cNvPicPr>
            <a:picLocks noChangeAspect="1"/>
          </p:cNvPicPr>
          <p:nvPr/>
        </p:nvPicPr>
        <p:blipFill>
          <a:blip r:embed="rId4"/>
          <a:stretch>
            <a:fillRect/>
          </a:stretch>
        </p:blipFill>
        <p:spPr>
          <a:xfrm>
            <a:off x="762000" y="2037781"/>
            <a:ext cx="5227423" cy="4032583"/>
          </a:xfrm>
          <a:prstGeom prst="rect">
            <a:avLst/>
          </a:prstGeom>
        </p:spPr>
      </p:pic>
    </p:spTree>
    <p:extLst>
      <p:ext uri="{BB962C8B-B14F-4D97-AF65-F5344CB8AC3E}">
        <p14:creationId xmlns:p14="http://schemas.microsoft.com/office/powerpoint/2010/main" val="2116748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FFCC38-D58E-4E17-AA29-4F5F2A66F1EA}"/>
              </a:ext>
            </a:extLst>
          </p:cNvPr>
          <p:cNvSpPr>
            <a:spLocks noGrp="1"/>
          </p:cNvSpPr>
          <p:nvPr>
            <p:ph type="title"/>
          </p:nvPr>
        </p:nvSpPr>
        <p:spPr/>
        <p:txBody>
          <a:bodyPr>
            <a:normAutofit/>
          </a:bodyPr>
          <a:lstStyle/>
          <a:p>
            <a:r>
              <a:rPr lang="en-US" dirty="0">
                <a:latin typeface="Calibri Light" panose="020F0302020204030204" pitchFamily="34" charset="0"/>
                <a:ea typeface="Calibri Light" panose="020F0302020204030204" pitchFamily="34" charset="0"/>
                <a:cs typeface="Calibri Light" panose="020F0302020204030204" pitchFamily="34" charset="0"/>
              </a:rPr>
              <a:t>Step by Step Procedure</a:t>
            </a:r>
            <a:br>
              <a:rPr lang="en-US" dirty="0">
                <a:latin typeface="Calibri Light" panose="020F0302020204030204" pitchFamily="34" charset="0"/>
                <a:ea typeface="Calibri Light" panose="020F0302020204030204" pitchFamily="34" charset="0"/>
                <a:cs typeface="Calibri Light" panose="020F0302020204030204" pitchFamily="34" charset="0"/>
              </a:rPr>
            </a:br>
            <a:endParaRPr lang="en-US"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9219" name="Rectangle 8">
            <a:extLst>
              <a:ext uri="{FF2B5EF4-FFF2-40B4-BE49-F238E27FC236}">
                <a16:creationId xmlns:a16="http://schemas.microsoft.com/office/drawing/2014/main" id="{A17D04F1-4318-4DD6-B27E-D66AE4D426B2}"/>
              </a:ext>
            </a:extLst>
          </p:cNvPr>
          <p:cNvSpPr>
            <a:spLocks noGrp="1" noChangeArrowheads="1"/>
          </p:cNvSpPr>
          <p:nvPr>
            <p:ph type="body" sz="quarter" idx="11"/>
          </p:nvPr>
        </p:nvSpPr>
        <p:spPr>
          <a:xfrm>
            <a:off x="761999" y="1905000"/>
            <a:ext cx="8957733" cy="3276600"/>
          </a:xfrm>
        </p:spPr>
        <p:txBody>
          <a:bodyPr wrap="square" anchor="t">
            <a:normAutofit lnSpcReduction="10000"/>
          </a:bodyPr>
          <a:lstStyle/>
          <a:p>
            <a:pPr marL="285750" indent="-285750">
              <a:buFont typeface="Arial" panose="020B0604020202020204" pitchFamily="34" charset="0"/>
              <a:buChar char="•"/>
            </a:pPr>
            <a:r>
              <a:rPr lang="en-US" altLang="en-US" dirty="0">
                <a:latin typeface="Calibri Light" panose="020F0302020204030204" pitchFamily="34" charset="0"/>
                <a:ea typeface="Calibri Light" panose="020F0302020204030204" pitchFamily="34" charset="0"/>
                <a:cs typeface="Calibri Light" panose="020F0302020204030204" pitchFamily="34" charset="0"/>
              </a:rPr>
              <a:t>Raugh Drawing of UI Interface to determine necessary Swing components </a:t>
            </a:r>
          </a:p>
          <a:p>
            <a:pPr marL="285750" indent="-285750">
              <a:buFont typeface="Arial" panose="020B0604020202020204" pitchFamily="34" charset="0"/>
              <a:buChar char="•"/>
            </a:pPr>
            <a:r>
              <a:rPr lang="en-US" altLang="en-US" dirty="0">
                <a:latin typeface="Calibri Light" panose="020F0302020204030204" pitchFamily="34" charset="0"/>
                <a:ea typeface="Calibri Light" panose="020F0302020204030204" pitchFamily="34" charset="0"/>
                <a:cs typeface="Calibri Light" panose="020F0302020204030204" pitchFamily="34" charset="0"/>
              </a:rPr>
              <a:t>Identifying necessary classes and Drawing UML Class Diagram according to requirement</a:t>
            </a:r>
          </a:p>
          <a:p>
            <a:pPr marL="285750" indent="-285750">
              <a:buFont typeface="Arial" panose="020B0604020202020204" pitchFamily="34" charset="0"/>
              <a:buChar char="•"/>
            </a:pPr>
            <a:r>
              <a:rPr lang="en-US" altLang="en-US" dirty="0">
                <a:latin typeface="Calibri Light" panose="020F0302020204030204" pitchFamily="34" charset="0"/>
                <a:ea typeface="Calibri Light" panose="020F0302020204030204" pitchFamily="34" charset="0"/>
                <a:cs typeface="Calibri Light" panose="020F0302020204030204" pitchFamily="34" charset="0"/>
              </a:rPr>
              <a:t>Writing Basic Classes (Address, Person, Student, Database, …) as base of back-end side </a:t>
            </a:r>
          </a:p>
          <a:p>
            <a:pPr marL="285750" indent="-285750">
              <a:buFont typeface="Arial" panose="020B0604020202020204" pitchFamily="34" charset="0"/>
              <a:buChar char="•"/>
            </a:pPr>
            <a:r>
              <a:rPr lang="en-US" altLang="en-US" dirty="0">
                <a:latin typeface="Calibri Light" panose="020F0302020204030204" pitchFamily="34" charset="0"/>
                <a:ea typeface="Calibri Light" panose="020F0302020204030204" pitchFamily="34" charset="0"/>
                <a:cs typeface="Calibri Light" panose="020F0302020204030204" pitchFamily="34" charset="0"/>
              </a:rPr>
              <a:t>Drag and Drop GUI Components to design front-end User Interface (UI)</a:t>
            </a:r>
          </a:p>
          <a:p>
            <a:pPr marL="285750" indent="-285750">
              <a:buFont typeface="Arial" panose="020B0604020202020204" pitchFamily="34" charset="0"/>
              <a:buChar char="•"/>
            </a:pPr>
            <a:r>
              <a:rPr lang="en-US" altLang="en-US" dirty="0">
                <a:latin typeface="Calibri Light" panose="020F0302020204030204" pitchFamily="34" charset="0"/>
                <a:ea typeface="Calibri Light" panose="020F0302020204030204" pitchFamily="34" charset="0"/>
                <a:cs typeface="Calibri Light" panose="020F0302020204030204" pitchFamily="34" charset="0"/>
              </a:rPr>
              <a:t>Defining instructions(code) for GUI components in respective method blocks</a:t>
            </a:r>
          </a:p>
          <a:p>
            <a:pPr marL="285750" indent="-285750">
              <a:buFont typeface="Arial" panose="020B0604020202020204" pitchFamily="34" charset="0"/>
              <a:buChar char="•"/>
            </a:pPr>
            <a:r>
              <a:rPr lang="en-US" altLang="en-US" dirty="0">
                <a:latin typeface="Calibri Light" panose="020F0302020204030204" pitchFamily="34" charset="0"/>
                <a:ea typeface="Calibri Light" panose="020F0302020204030204" pitchFamily="34" charset="0"/>
                <a:cs typeface="Calibri Light" panose="020F0302020204030204" pitchFamily="34" charset="0"/>
              </a:rPr>
              <a:t>Implement ActionListener Interface</a:t>
            </a:r>
          </a:p>
          <a:p>
            <a:pPr marL="285750" indent="-285750">
              <a:buFont typeface="Arial" panose="020B0604020202020204" pitchFamily="34" charset="0"/>
              <a:buChar char="•"/>
            </a:pPr>
            <a:r>
              <a:rPr lang="en-US" altLang="en-US" dirty="0">
                <a:latin typeface="Calibri Light" panose="020F0302020204030204" pitchFamily="34" charset="0"/>
                <a:ea typeface="Calibri Light" panose="020F0302020204030204" pitchFamily="34" charset="0"/>
                <a:cs typeface="Calibri Light" panose="020F0302020204030204" pitchFamily="34" charset="0"/>
              </a:rPr>
              <a:t>Implement Serialization and Deserialization</a:t>
            </a:r>
          </a:p>
          <a:p>
            <a:pPr marL="285750" indent="-285750">
              <a:buFont typeface="Arial" panose="020B0604020202020204" pitchFamily="34" charset="0"/>
              <a:buChar char="•"/>
            </a:pPr>
            <a:r>
              <a:rPr lang="en-US" altLang="en-US" dirty="0">
                <a:latin typeface="Calibri Light" panose="020F0302020204030204" pitchFamily="34" charset="0"/>
                <a:ea typeface="Calibri Light" panose="020F0302020204030204" pitchFamily="34" charset="0"/>
                <a:cs typeface="Calibri Light" panose="020F0302020204030204" pitchFamily="34" charset="0"/>
              </a:rPr>
              <a:t>Continuous Testing and Bug Fixing </a:t>
            </a:r>
          </a:p>
          <a:p>
            <a:pPr marL="285750" indent="-285750">
              <a:buFont typeface="Arial" panose="020B0604020202020204" pitchFamily="34" charset="0"/>
              <a:buChar char="•"/>
            </a:pPr>
            <a:r>
              <a:rPr lang="en-US" altLang="en-US" dirty="0">
                <a:latin typeface="Calibri Light" panose="020F0302020204030204" pitchFamily="34" charset="0"/>
                <a:ea typeface="Calibri Light" panose="020F0302020204030204" pitchFamily="34" charset="0"/>
                <a:cs typeface="Calibri Light" panose="020F0302020204030204" pitchFamily="34" charset="0"/>
              </a:rPr>
              <a:t>Export to executable JAR file</a:t>
            </a:r>
          </a:p>
        </p:txBody>
      </p:sp>
    </p:spTree>
    <p:extLst>
      <p:ext uri="{BB962C8B-B14F-4D97-AF65-F5344CB8AC3E}">
        <p14:creationId xmlns:p14="http://schemas.microsoft.com/office/powerpoint/2010/main" val="2671048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525301" y="175134"/>
            <a:ext cx="9141397" cy="615553"/>
          </a:xfrm>
        </p:spPr>
        <p:txBody>
          <a:bodyPr/>
          <a:lstStyle/>
          <a:p>
            <a:pPr algn="ctr"/>
            <a:r>
              <a:rPr lang="en-US" sz="4000" b="1" dirty="0">
                <a:solidFill>
                  <a:schemeClr val="tx1"/>
                </a:solidFill>
              </a:rPr>
              <a:t>UML Class Diagram </a:t>
            </a:r>
            <a:r>
              <a:rPr lang="en-US" sz="1600" b="1" dirty="0">
                <a:solidFill>
                  <a:schemeClr val="tx1"/>
                </a:solidFill>
              </a:rPr>
              <a:t>(Class name and relations only)</a:t>
            </a:r>
            <a:endParaRPr lang="en-US" sz="4000" b="1" dirty="0">
              <a:solidFill>
                <a:schemeClr val="tx1"/>
              </a:solidFill>
            </a:endParaRPr>
          </a:p>
        </p:txBody>
      </p:sp>
      <p:pic>
        <p:nvPicPr>
          <p:cNvPr id="3" name="Picture 2">
            <a:extLst>
              <a:ext uri="{FF2B5EF4-FFF2-40B4-BE49-F238E27FC236}">
                <a16:creationId xmlns:a16="http://schemas.microsoft.com/office/drawing/2014/main" id="{A6342552-C3B5-4992-946E-164D89EB5EDF}"/>
              </a:ext>
            </a:extLst>
          </p:cNvPr>
          <p:cNvPicPr>
            <a:picLocks noChangeAspect="1"/>
          </p:cNvPicPr>
          <p:nvPr/>
        </p:nvPicPr>
        <p:blipFill>
          <a:blip r:embed="rId3"/>
          <a:stretch>
            <a:fillRect/>
          </a:stretch>
        </p:blipFill>
        <p:spPr>
          <a:xfrm>
            <a:off x="3659476" y="921531"/>
            <a:ext cx="4873046" cy="5761335"/>
          </a:xfrm>
          <a:prstGeom prst="rect">
            <a:avLst/>
          </a:prstGeom>
        </p:spPr>
      </p:pic>
    </p:spTree>
    <p:extLst>
      <p:ext uri="{BB962C8B-B14F-4D97-AF65-F5344CB8AC3E}">
        <p14:creationId xmlns:p14="http://schemas.microsoft.com/office/powerpoint/2010/main" val="85230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525301" y="175134"/>
            <a:ext cx="9141397" cy="615553"/>
          </a:xfrm>
        </p:spPr>
        <p:txBody>
          <a:bodyPr/>
          <a:lstStyle/>
          <a:p>
            <a:pPr algn="ctr"/>
            <a:r>
              <a:rPr lang="en-US" sz="4000" b="1" dirty="0">
                <a:solidFill>
                  <a:schemeClr val="tx1"/>
                </a:solidFill>
              </a:rPr>
              <a:t>UML Class Diagram</a:t>
            </a:r>
          </a:p>
        </p:txBody>
      </p:sp>
      <p:pic>
        <p:nvPicPr>
          <p:cNvPr id="5" name="Picture 4">
            <a:extLst>
              <a:ext uri="{FF2B5EF4-FFF2-40B4-BE49-F238E27FC236}">
                <a16:creationId xmlns:a16="http://schemas.microsoft.com/office/drawing/2014/main" id="{56FED4D9-2E8E-4D58-8156-AB9ED7A4238B}"/>
              </a:ext>
            </a:extLst>
          </p:cNvPr>
          <p:cNvPicPr>
            <a:picLocks noChangeAspect="1"/>
          </p:cNvPicPr>
          <p:nvPr/>
        </p:nvPicPr>
        <p:blipFill rotWithShape="1">
          <a:blip r:embed="rId3"/>
          <a:srcRect t="3514" b="3947"/>
          <a:stretch/>
        </p:blipFill>
        <p:spPr>
          <a:xfrm>
            <a:off x="6516263" y="1062363"/>
            <a:ext cx="5425026" cy="5620503"/>
          </a:xfrm>
          <a:prstGeom prst="rect">
            <a:avLst/>
          </a:prstGeom>
        </p:spPr>
      </p:pic>
      <p:pic>
        <p:nvPicPr>
          <p:cNvPr id="3" name="Picture 2">
            <a:extLst>
              <a:ext uri="{FF2B5EF4-FFF2-40B4-BE49-F238E27FC236}">
                <a16:creationId xmlns:a16="http://schemas.microsoft.com/office/drawing/2014/main" id="{120A0923-6726-42A0-8688-45E60FBD35D3}"/>
              </a:ext>
            </a:extLst>
          </p:cNvPr>
          <p:cNvPicPr>
            <a:picLocks noChangeAspect="1"/>
          </p:cNvPicPr>
          <p:nvPr/>
        </p:nvPicPr>
        <p:blipFill>
          <a:blip r:embed="rId4"/>
          <a:stretch>
            <a:fillRect/>
          </a:stretch>
        </p:blipFill>
        <p:spPr>
          <a:xfrm>
            <a:off x="357325" y="1145015"/>
            <a:ext cx="5738674" cy="5215466"/>
          </a:xfrm>
          <a:prstGeom prst="rect">
            <a:avLst/>
          </a:prstGeom>
        </p:spPr>
      </p:pic>
    </p:spTree>
    <p:extLst>
      <p:ext uri="{BB962C8B-B14F-4D97-AF65-F5344CB8AC3E}">
        <p14:creationId xmlns:p14="http://schemas.microsoft.com/office/powerpoint/2010/main" val="1622870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037412-7BC5-4AAA-8ED5-FC377A84CB0C}"/>
              </a:ext>
            </a:extLst>
          </p:cNvPr>
          <p:cNvSpPr>
            <a:spLocks noGrp="1"/>
          </p:cNvSpPr>
          <p:nvPr>
            <p:ph type="title"/>
          </p:nvPr>
        </p:nvSpPr>
        <p:spPr>
          <a:xfrm>
            <a:off x="3890433" y="715961"/>
            <a:ext cx="7219043" cy="1189037"/>
          </a:xfrm>
        </p:spPr>
        <p:txBody>
          <a:bodyPr/>
          <a:lstStyle/>
          <a:p>
            <a:r>
              <a:rPr lang="en-US" dirty="0"/>
              <a:t>Essential Swing </a:t>
            </a:r>
            <a:r>
              <a:rPr lang="en-GB" dirty="0"/>
              <a:t>Components </a:t>
            </a:r>
            <a:endParaRPr lang="en-US" dirty="0"/>
          </a:p>
        </p:txBody>
      </p:sp>
      <p:sp>
        <p:nvSpPr>
          <p:cNvPr id="3" name="Text Placeholder 2">
            <a:extLst>
              <a:ext uri="{FF2B5EF4-FFF2-40B4-BE49-F238E27FC236}">
                <a16:creationId xmlns:a16="http://schemas.microsoft.com/office/drawing/2014/main" id="{EF99585A-5E1F-40FA-8E64-BB4F04611657}"/>
              </a:ext>
            </a:extLst>
          </p:cNvPr>
          <p:cNvSpPr>
            <a:spLocks noGrp="1"/>
          </p:cNvSpPr>
          <p:nvPr>
            <p:ph type="body" sz="quarter" idx="11"/>
          </p:nvPr>
        </p:nvSpPr>
        <p:spPr>
          <a:xfrm>
            <a:off x="3890434" y="1904999"/>
            <a:ext cx="7219043" cy="4588933"/>
          </a:xfrm>
        </p:spPr>
        <p:txBody>
          <a:bodyPr vert="horz" lIns="91440" tIns="45720" rIns="91440" bIns="45720" rtlCol="0" anchor="t">
            <a:normAutofit/>
          </a:bodyPr>
          <a:lstStyle/>
          <a:p>
            <a:pPr marL="285750" indent="-285750">
              <a:buFont typeface="Arial" panose="020B0604020202020204" pitchFamily="34" charset="0"/>
              <a:buChar char="•"/>
            </a:pPr>
            <a:r>
              <a:rPr lang="en-GB" dirty="0" err="1">
                <a:latin typeface="Calibri Light" panose="020F0302020204030204" pitchFamily="34" charset="0"/>
                <a:ea typeface="Calibri Light" panose="020F0302020204030204" pitchFamily="34" charset="0"/>
                <a:cs typeface="Calibri Light" panose="020F0302020204030204" pitchFamily="34" charset="0"/>
              </a:rPr>
              <a:t>JFrame</a:t>
            </a:r>
            <a:r>
              <a:rPr lang="en-GB" dirty="0">
                <a:latin typeface="Calibri Light" panose="020F0302020204030204" pitchFamily="34" charset="0"/>
                <a:ea typeface="Calibri Light" panose="020F0302020204030204" pitchFamily="34" charset="0"/>
                <a:cs typeface="Calibri Light" panose="020F0302020204030204" pitchFamily="34" charset="0"/>
              </a:rPr>
              <a:t>: </a:t>
            </a:r>
            <a:r>
              <a:rPr lang="en-GB" dirty="0" err="1">
                <a:latin typeface="Calibri Light" panose="020F0302020204030204" pitchFamily="34" charset="0"/>
                <a:ea typeface="Calibri Light" panose="020F0302020204030204" pitchFamily="34" charset="0"/>
                <a:cs typeface="Calibri Light" panose="020F0302020204030204" pitchFamily="34" charset="0"/>
              </a:rPr>
              <a:t>JFrame</a:t>
            </a:r>
            <a:r>
              <a:rPr lang="en-GB" dirty="0">
                <a:latin typeface="Calibri Light" panose="020F0302020204030204" pitchFamily="34" charset="0"/>
                <a:ea typeface="Calibri Light" panose="020F0302020204030204" pitchFamily="34" charset="0"/>
                <a:cs typeface="Calibri Light" panose="020F0302020204030204" pitchFamily="34" charset="0"/>
              </a:rPr>
              <a:t> represents a window on the screen and holds all the other GUI components.</a:t>
            </a:r>
          </a:p>
          <a:p>
            <a:pPr marL="285750" indent="-285750">
              <a:buFont typeface="Arial" panose="020B0604020202020204" pitchFamily="34" charset="0"/>
              <a:buChar char="•"/>
            </a:pPr>
            <a:r>
              <a:rPr lang="en-GB" dirty="0" err="1">
                <a:latin typeface="Calibri Light" panose="020F0302020204030204" pitchFamily="34" charset="0"/>
                <a:ea typeface="Calibri Light" panose="020F0302020204030204" pitchFamily="34" charset="0"/>
                <a:cs typeface="Calibri Light" panose="020F0302020204030204" pitchFamily="34" charset="0"/>
              </a:rPr>
              <a:t>JLabel</a:t>
            </a:r>
            <a:r>
              <a:rPr lang="en-GB" dirty="0">
                <a:latin typeface="Calibri Light" panose="020F0302020204030204" pitchFamily="34" charset="0"/>
                <a:ea typeface="Calibri Light" panose="020F0302020204030204" pitchFamily="34" charset="0"/>
                <a:cs typeface="Calibri Light" panose="020F0302020204030204" pitchFamily="34" charset="0"/>
              </a:rPr>
              <a:t>:  </a:t>
            </a:r>
            <a:r>
              <a:rPr lang="en-GB" dirty="0" err="1">
                <a:latin typeface="Calibri Light" panose="020F0302020204030204" pitchFamily="34" charset="0"/>
                <a:ea typeface="Calibri Light" panose="020F0302020204030204" pitchFamily="34" charset="0"/>
                <a:cs typeface="Calibri Light" panose="020F0302020204030204" pitchFamily="34" charset="0"/>
              </a:rPr>
              <a:t>JLabel</a:t>
            </a:r>
            <a:r>
              <a:rPr lang="en-GB" dirty="0">
                <a:latin typeface="Calibri Light" panose="020F0302020204030204" pitchFamily="34" charset="0"/>
                <a:ea typeface="Calibri Light" panose="020F0302020204030204" pitchFamily="34" charset="0"/>
                <a:cs typeface="Calibri Light" panose="020F0302020204030204" pitchFamily="34" charset="0"/>
              </a:rPr>
              <a:t> displays a text or image on the screen.</a:t>
            </a:r>
          </a:p>
          <a:p>
            <a:pPr marL="285750" indent="-285750">
              <a:buFont typeface="Arial" panose="020B0604020202020204" pitchFamily="34" charset="0"/>
              <a:buChar char="•"/>
            </a:pPr>
            <a:r>
              <a:rPr lang="en-GB" dirty="0" err="1">
                <a:latin typeface="Calibri Light" panose="020F0302020204030204" pitchFamily="34" charset="0"/>
                <a:ea typeface="Calibri Light" panose="020F0302020204030204" pitchFamily="34" charset="0"/>
                <a:cs typeface="Calibri Light" panose="020F0302020204030204" pitchFamily="34" charset="0"/>
              </a:rPr>
              <a:t>JButton</a:t>
            </a:r>
            <a:r>
              <a:rPr lang="en-GB" dirty="0">
                <a:latin typeface="Calibri Light" panose="020F0302020204030204" pitchFamily="34" charset="0"/>
                <a:ea typeface="Calibri Light" panose="020F0302020204030204" pitchFamily="34" charset="0"/>
                <a:cs typeface="Calibri Light" panose="020F0302020204030204" pitchFamily="34" charset="0"/>
              </a:rPr>
              <a:t>: </a:t>
            </a:r>
            <a:r>
              <a:rPr lang="en-GB" dirty="0" err="1">
                <a:latin typeface="Calibri Light" panose="020F0302020204030204" pitchFamily="34" charset="0"/>
                <a:ea typeface="Calibri Light" panose="020F0302020204030204" pitchFamily="34" charset="0"/>
                <a:cs typeface="Calibri Light" panose="020F0302020204030204" pitchFamily="34" charset="0"/>
              </a:rPr>
              <a:t>Jbutton</a:t>
            </a:r>
            <a:r>
              <a:rPr lang="en-GB" dirty="0">
                <a:latin typeface="Calibri Light" panose="020F0302020204030204" pitchFamily="34" charset="0"/>
                <a:ea typeface="Calibri Light" panose="020F0302020204030204" pitchFamily="34" charset="0"/>
                <a:cs typeface="Calibri Light" panose="020F0302020204030204" pitchFamily="34" charset="0"/>
              </a:rPr>
              <a:t> is a  clickable button that triggers an action when pressed. </a:t>
            </a:r>
          </a:p>
          <a:p>
            <a:pPr marL="285750" indent="-285750">
              <a:buFont typeface="Arial" panose="020B0604020202020204" pitchFamily="34" charset="0"/>
              <a:buChar char="•"/>
            </a:pPr>
            <a:r>
              <a:rPr lang="en-GB" dirty="0" err="1">
                <a:latin typeface="Calibri Light" panose="020F0302020204030204" pitchFamily="34" charset="0"/>
                <a:ea typeface="Calibri Light" panose="020F0302020204030204" pitchFamily="34" charset="0"/>
                <a:cs typeface="Calibri Light" panose="020F0302020204030204" pitchFamily="34" charset="0"/>
              </a:rPr>
              <a:t>JMenuBar</a:t>
            </a:r>
            <a:r>
              <a:rPr lang="en-GB" dirty="0">
                <a:latin typeface="Calibri Light" panose="020F0302020204030204" pitchFamily="34" charset="0"/>
                <a:ea typeface="Calibri Light" panose="020F0302020204030204" pitchFamily="34" charset="0"/>
                <a:cs typeface="Calibri Light" panose="020F0302020204030204" pitchFamily="34" charset="0"/>
              </a:rPr>
              <a:t>: </a:t>
            </a:r>
            <a:r>
              <a:rPr lang="en-GB" dirty="0" err="1">
                <a:latin typeface="Calibri Light" panose="020F0302020204030204" pitchFamily="34" charset="0"/>
                <a:ea typeface="Calibri Light" panose="020F0302020204030204" pitchFamily="34" charset="0"/>
                <a:cs typeface="Calibri Light" panose="020F0302020204030204" pitchFamily="34" charset="0"/>
              </a:rPr>
              <a:t>JMenuBar</a:t>
            </a:r>
            <a:r>
              <a:rPr lang="en-GB" dirty="0">
                <a:latin typeface="Calibri Light" panose="020F0302020204030204" pitchFamily="34" charset="0"/>
                <a:ea typeface="Calibri Light" panose="020F0302020204030204" pitchFamily="34" charset="0"/>
                <a:cs typeface="Calibri Light" panose="020F0302020204030204" pitchFamily="34" charset="0"/>
              </a:rPr>
              <a:t> is a horizontal bar that holds multiple </a:t>
            </a:r>
            <a:r>
              <a:rPr lang="en-GB" dirty="0" err="1">
                <a:latin typeface="Calibri Light" panose="020F0302020204030204" pitchFamily="34" charset="0"/>
                <a:ea typeface="Calibri Light" panose="020F0302020204030204" pitchFamily="34" charset="0"/>
                <a:cs typeface="Calibri Light" panose="020F0302020204030204" pitchFamily="34" charset="0"/>
              </a:rPr>
              <a:t>JMenu</a:t>
            </a:r>
            <a:r>
              <a:rPr lang="en-GB" dirty="0">
                <a:latin typeface="Calibri Light" panose="020F0302020204030204" pitchFamily="34" charset="0"/>
                <a:ea typeface="Calibri Light" panose="020F0302020204030204" pitchFamily="34" charset="0"/>
                <a:cs typeface="Calibri Light" panose="020F0302020204030204" pitchFamily="34" charset="0"/>
              </a:rPr>
              <a:t> objects and appears at the top of the </a:t>
            </a:r>
            <a:r>
              <a:rPr lang="en-GB" dirty="0" err="1">
                <a:latin typeface="Calibri Light" panose="020F0302020204030204" pitchFamily="34" charset="0"/>
                <a:ea typeface="Calibri Light" panose="020F0302020204030204" pitchFamily="34" charset="0"/>
                <a:cs typeface="Calibri Light" panose="020F0302020204030204" pitchFamily="34" charset="0"/>
              </a:rPr>
              <a:t>JFrame</a:t>
            </a:r>
            <a:r>
              <a:rPr lang="en-GB" dirty="0">
                <a:latin typeface="Calibri Light" panose="020F0302020204030204" pitchFamily="34" charset="0"/>
                <a:ea typeface="Calibri Light" panose="020F0302020204030204" pitchFamily="34" charset="0"/>
                <a:cs typeface="Calibri Light" panose="020F0302020204030204" pitchFamily="34" charset="0"/>
              </a:rPr>
              <a:t> by default.</a:t>
            </a:r>
          </a:p>
          <a:p>
            <a:pPr marL="285750" indent="-285750">
              <a:buFont typeface="Arial" panose="020B0604020202020204" pitchFamily="34" charset="0"/>
              <a:buChar char="•"/>
            </a:pPr>
            <a:r>
              <a:rPr lang="en-GB" dirty="0" err="1">
                <a:latin typeface="Calibri Light" panose="020F0302020204030204" pitchFamily="34" charset="0"/>
                <a:ea typeface="Calibri Light" panose="020F0302020204030204" pitchFamily="34" charset="0"/>
                <a:cs typeface="Calibri Light" panose="020F0302020204030204" pitchFamily="34" charset="0"/>
              </a:rPr>
              <a:t>JMenu</a:t>
            </a:r>
            <a:r>
              <a:rPr lang="en-GB" dirty="0">
                <a:latin typeface="Calibri Light" panose="020F0302020204030204" pitchFamily="34" charset="0"/>
                <a:ea typeface="Calibri Light" panose="020F0302020204030204" pitchFamily="34" charset="0"/>
                <a:cs typeface="Calibri Light" panose="020F0302020204030204" pitchFamily="34" charset="0"/>
              </a:rPr>
              <a:t>:  An individual menu within a menu bar. It holds a list of menu items.</a:t>
            </a:r>
          </a:p>
          <a:p>
            <a:pPr marL="285750" indent="-285750">
              <a:buFont typeface="Arial" panose="020B0604020202020204" pitchFamily="34" charset="0"/>
              <a:buChar char="•"/>
            </a:pPr>
            <a:r>
              <a:rPr lang="en-GB" dirty="0" err="1">
                <a:latin typeface="Calibri Light" panose="020F0302020204030204" pitchFamily="34" charset="0"/>
                <a:ea typeface="Calibri Light" panose="020F0302020204030204" pitchFamily="34" charset="0"/>
                <a:cs typeface="Calibri Light" panose="020F0302020204030204" pitchFamily="34" charset="0"/>
              </a:rPr>
              <a:t>JRadioButton</a:t>
            </a:r>
            <a:r>
              <a:rPr lang="en-GB" dirty="0">
                <a:latin typeface="Calibri Light" panose="020F0302020204030204" pitchFamily="34" charset="0"/>
                <a:ea typeface="Calibri Light" panose="020F0302020204030204" pitchFamily="34" charset="0"/>
                <a:cs typeface="Calibri Light" panose="020F0302020204030204" pitchFamily="34" charset="0"/>
              </a:rPr>
              <a:t>:  A button that represents selection of one option from a set of choices.</a:t>
            </a:r>
          </a:p>
          <a:p>
            <a:pPr marL="285750" indent="-285750">
              <a:buFont typeface="Arial" panose="020B0604020202020204" pitchFamily="34" charset="0"/>
              <a:buChar char="•"/>
            </a:pPr>
            <a:r>
              <a:rPr lang="en-GB" dirty="0" err="1">
                <a:latin typeface="Calibri Light" panose="020F0302020204030204" pitchFamily="34" charset="0"/>
                <a:ea typeface="Calibri Light" panose="020F0302020204030204" pitchFamily="34" charset="0"/>
                <a:cs typeface="Calibri Light" panose="020F0302020204030204" pitchFamily="34" charset="0"/>
              </a:rPr>
              <a:t>JTextField</a:t>
            </a:r>
            <a:r>
              <a:rPr lang="en-GB" dirty="0">
                <a:latin typeface="Calibri Light" panose="020F0302020204030204" pitchFamily="34" charset="0"/>
                <a:ea typeface="Calibri Light" panose="020F0302020204030204" pitchFamily="34" charset="0"/>
                <a:cs typeface="Calibri Light" panose="020F0302020204030204" pitchFamily="34" charset="0"/>
              </a:rPr>
              <a:t>: </a:t>
            </a:r>
            <a:r>
              <a:rPr lang="en-GB" dirty="0" err="1">
                <a:effectLst/>
                <a:latin typeface="Calibri Light" panose="020F0302020204030204" pitchFamily="34" charset="0"/>
                <a:ea typeface="Calibri Light" panose="020F0302020204030204" pitchFamily="34" charset="0"/>
                <a:cs typeface="Calibri Light" panose="020F0302020204030204" pitchFamily="34" charset="0"/>
              </a:rPr>
              <a:t>JTextField</a:t>
            </a:r>
            <a:r>
              <a:rPr lang="en-GB" dirty="0">
                <a:effectLst/>
                <a:latin typeface="Calibri Light" panose="020F0302020204030204" pitchFamily="34" charset="0"/>
                <a:ea typeface="Calibri Light" panose="020F0302020204030204" pitchFamily="34" charset="0"/>
                <a:cs typeface="Calibri Light" panose="020F0302020204030204" pitchFamily="34" charset="0"/>
              </a:rPr>
              <a:t> is a component used in Java Swing to allow users to input or edit a single line of text. </a:t>
            </a:r>
          </a:p>
          <a:p>
            <a:pPr marL="285750" indent="-285750">
              <a:buFont typeface="Arial" panose="020B0604020202020204" pitchFamily="34" charset="0"/>
              <a:buChar char="•"/>
            </a:pPr>
            <a:endParaRPr lang="en-US"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701910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Office Theme">
  <a:themeElements>
    <a:clrScheme name="Islander">
      <a:dk1>
        <a:srgbClr val="000000"/>
      </a:dk1>
      <a:lt1>
        <a:srgbClr val="FFFFFF"/>
      </a:lt1>
      <a:dk2>
        <a:srgbClr val="000000"/>
      </a:dk2>
      <a:lt2>
        <a:srgbClr val="E6E6E6"/>
      </a:lt2>
      <a:accent1>
        <a:srgbClr val="E56925"/>
      </a:accent1>
      <a:accent2>
        <a:srgbClr val="F19936"/>
      </a:accent2>
      <a:accent3>
        <a:srgbClr val="5DA3CC"/>
      </a:accent3>
      <a:accent4>
        <a:srgbClr val="B3DAD6"/>
      </a:accent4>
      <a:accent5>
        <a:srgbClr val="76B144"/>
      </a:accent5>
      <a:accent6>
        <a:srgbClr val="438F63"/>
      </a:accent6>
      <a:hlink>
        <a:srgbClr val="E2DD60"/>
      </a:hlink>
      <a:folHlink>
        <a:srgbClr val="E78576"/>
      </a:folHlink>
    </a:clrScheme>
    <a:fontScheme name="Custom 18">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sian Pacific heritage_TM10131490_Win32_LH_v4" id="{B2A0ACF3-34FF-4C5A-A737-2558AC4C9FEA}" vid="{FBDB92CC-0A39-410B-A16B-8C101333048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1D141EBB-3386-4164-A294-111C6309E3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F9CE79C-5104-4273-B83B-D03AD839A8F7}">
  <ds:schemaRefs>
    <ds:schemaRef ds:uri="http://schemas.microsoft.com/sharepoint/v3/contenttype/forms"/>
  </ds:schemaRefs>
</ds:datastoreItem>
</file>

<file path=customXml/itemProps3.xml><?xml version="1.0" encoding="utf-8"?>
<ds:datastoreItem xmlns:ds="http://schemas.openxmlformats.org/officeDocument/2006/customXml" ds:itemID="{4E18D074-6F3D-488C-8220-03C2DEFDE854}">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Asian Pacific American Heritage Month presentation</Template>
  <TotalTime>685</TotalTime>
  <Words>543</Words>
  <Application>Microsoft Office PowerPoint</Application>
  <PresentationFormat>Widescreen</PresentationFormat>
  <Paragraphs>49</Paragraphs>
  <Slides>12</Slides>
  <Notes>9</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 Light</vt:lpstr>
      <vt:lpstr>Segoe UI</vt:lpstr>
      <vt:lpstr>1_Office Theme</vt:lpstr>
      <vt:lpstr>Person-Student Management System</vt:lpstr>
      <vt:lpstr>Project:  Person-Student Management System in Java using Java Swing</vt:lpstr>
      <vt:lpstr>Project Demonstration</vt:lpstr>
      <vt:lpstr>Project Demonstration</vt:lpstr>
      <vt:lpstr>Project Demonstration</vt:lpstr>
      <vt:lpstr>Step by Step Procedure </vt:lpstr>
      <vt:lpstr>UML Class Diagram (Class name and relations only)</vt:lpstr>
      <vt:lpstr>UML Class Diagram</vt:lpstr>
      <vt:lpstr>Essential Swing Components </vt:lpstr>
      <vt:lpstr>Project Demonstration (Video)</vt:lpstr>
      <vt:lpstr>Questions &amp; answers</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Person-Student Management System</dc:title>
  <dc:subject/>
  <dc:creator>Kazi Rifat Morshed</dc:creator>
  <cp:keywords/>
  <dc:description/>
  <cp:lastModifiedBy>Kazi Rifat Morshed</cp:lastModifiedBy>
  <cp:revision>65</cp:revision>
  <dcterms:created xsi:type="dcterms:W3CDTF">2024-04-25T11:08:13Z</dcterms:created>
  <dcterms:modified xsi:type="dcterms:W3CDTF">2024-04-28T03:20:57Z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