
<file path=[Content_Types].xml><?xml version="1.0" encoding="utf-8"?>
<Types xmlns="http://schemas.openxmlformats.org/package/2006/content-types">
  <Default Extension="gif" ContentType="image/gif"/>
  <Default Extension="mkv" ContentType="video/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17"/>
  </p:notesMasterIdLst>
  <p:handoutMasterIdLst>
    <p:handoutMasterId r:id="rId18"/>
  </p:handoutMasterIdLst>
  <p:sldIdLst>
    <p:sldId id="1866" r:id="rId5"/>
    <p:sldId id="1889" r:id="rId6"/>
    <p:sldId id="1871" r:id="rId7"/>
    <p:sldId id="1890" r:id="rId8"/>
    <p:sldId id="1891" r:id="rId9"/>
    <p:sldId id="1872" r:id="rId10"/>
    <p:sldId id="1868" r:id="rId11"/>
    <p:sldId id="1892" r:id="rId12"/>
    <p:sldId id="1870" r:id="rId13"/>
    <p:sldId id="1874" r:id="rId14"/>
    <p:sldId id="1875" r:id="rId15"/>
    <p:sldId id="1876"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89"/>
            <p14:sldId id="1871"/>
            <p14:sldId id="1890"/>
            <p14:sldId id="1891"/>
            <p14:sldId id="1872"/>
            <p14:sldId id="1868"/>
            <p14:sldId id="1892"/>
            <p14:sldId id="1870"/>
            <p14:sldId id="1874"/>
            <p14:sldId id="1875"/>
            <p14:sldId id="1876"/>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107" d="100"/>
          <a:sy n="107" d="100"/>
        </p:scale>
        <p:origin x="750" y="10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4/28/2024</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Good morning everyone, this is Kazi Rifat Morshed, and, MD Rimon Islam, first year undergraduate student of Computer Science and Engineering Discipline of Khulna University, presenting our JAVA Graphical User Interface Project on Person-Student management System.</a:t>
            </a: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Java Swing Library, we made a simple and user friendly program to make a database of Person and student with add, delete, sorting operations. Our program uses </a:t>
            </a:r>
            <a:r>
              <a:rPr lang="en-US" dirty="0" err="1"/>
              <a:t>সিরিয়ালাইজার</a:t>
            </a:r>
            <a:r>
              <a:rPr lang="en-US" dirty="0"/>
              <a:t> and </a:t>
            </a:r>
            <a:r>
              <a:rPr lang="en-US" dirty="0" err="1"/>
              <a:t>ডিসিরাইলাইজার</a:t>
            </a:r>
            <a:r>
              <a:rPr lang="en-US" dirty="0"/>
              <a:t> to save data into local memory and load from local memory.</a:t>
            </a:r>
            <a:endParaRPr lang="en-GB"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387319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73B8FFD-95CE-4FC9-BD88-D2AD610ECC3C}"/>
              </a:ext>
            </a:extLst>
          </p:cNvPr>
          <p:cNvSpPr>
            <a:spLocks noGrp="1"/>
          </p:cNvSpPr>
          <p:nvPr>
            <p:ph type="body" idx="1"/>
          </p:nvPr>
        </p:nvSpPr>
        <p:spPr/>
        <p:txBody>
          <a:bodyPr/>
          <a:lstStyle/>
          <a:p>
            <a:r>
              <a:rPr lang="en-US" dirty="0"/>
              <a:t>When the program in launched, a new window appears with a menu bar. In the menu “Edit”, we have an option named “Edit Data”. This opens a new </a:t>
            </a:r>
            <a:r>
              <a:rPr lang="en-US" dirty="0" err="1"/>
              <a:t>wondow</a:t>
            </a:r>
            <a:r>
              <a:rPr lang="en-US" dirty="0"/>
              <a:t>, our Data Manipulation form.</a:t>
            </a:r>
            <a:endParaRPr lang="en-GB" dirty="0"/>
          </a:p>
        </p:txBody>
      </p:sp>
    </p:spTree>
    <p:extLst>
      <p:ext uri="{BB962C8B-B14F-4D97-AF65-F5344CB8AC3E}">
        <p14:creationId xmlns:p14="http://schemas.microsoft.com/office/powerpoint/2010/main" val="271910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24303C2-AA36-4494-BBC7-3F78018E6EC9}"/>
              </a:ext>
            </a:extLst>
          </p:cNvPr>
          <p:cNvSpPr>
            <a:spLocks noGrp="1"/>
          </p:cNvSpPr>
          <p:nvPr>
            <p:ph type="body" idx="1"/>
          </p:nvPr>
        </p:nvSpPr>
        <p:spPr/>
        <p:txBody>
          <a:bodyPr/>
          <a:lstStyle/>
          <a:p>
            <a:r>
              <a:rPr lang="en-US" dirty="0"/>
              <a:t>While opening the second window, if a save file is found in present directory, the program will load the data. The add button adds creates an object, add it to the </a:t>
            </a:r>
            <a:r>
              <a:rPr lang="en-US" dirty="0" err="1"/>
              <a:t>arrayList</a:t>
            </a:r>
            <a:r>
              <a:rPr lang="en-US" dirty="0"/>
              <a:t> and shows conformation message.</a:t>
            </a:r>
            <a:endParaRPr lang="en-GB" dirty="0"/>
          </a:p>
        </p:txBody>
      </p:sp>
    </p:spTree>
    <p:extLst>
      <p:ext uri="{BB962C8B-B14F-4D97-AF65-F5344CB8AC3E}">
        <p14:creationId xmlns:p14="http://schemas.microsoft.com/office/powerpoint/2010/main" val="220201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6A46B83-9E4D-4E49-8E67-00D7CDE01707}"/>
              </a:ext>
            </a:extLst>
          </p:cNvPr>
          <p:cNvSpPr>
            <a:spLocks noGrp="1"/>
          </p:cNvSpPr>
          <p:nvPr>
            <p:ph type="body" idx="1"/>
          </p:nvPr>
        </p:nvSpPr>
        <p:spPr/>
        <p:txBody>
          <a:bodyPr/>
          <a:lstStyle/>
          <a:p>
            <a:r>
              <a:rPr lang="en-US" dirty="0"/>
              <a:t>Delete button deletes the presently showing entry from the </a:t>
            </a:r>
            <a:r>
              <a:rPr lang="en-US" dirty="0" err="1"/>
              <a:t>arraylist</a:t>
            </a:r>
            <a:r>
              <a:rPr lang="en-US" dirty="0"/>
              <a:t>. Update button updates the edit and saves a file into local memory such as Hard Disk. Or SSD.</a:t>
            </a:r>
            <a:endParaRPr lang="en-GB" dirty="0"/>
          </a:p>
        </p:txBody>
      </p:sp>
    </p:spTree>
    <p:extLst>
      <p:ext uri="{BB962C8B-B14F-4D97-AF65-F5344CB8AC3E}">
        <p14:creationId xmlns:p14="http://schemas.microsoft.com/office/powerpoint/2010/main" val="251979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2954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4/28/2024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a:xfrm>
            <a:off x="2776393" y="263149"/>
            <a:ext cx="7022592" cy="1607985"/>
          </a:xfrm>
        </p:spPr>
        <p:txBody>
          <a:bodyPr anchor="ctr">
            <a:normAutofit/>
          </a:bodyPr>
          <a:lstStyle/>
          <a:p>
            <a: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Person-Student</a:t>
            </a:r>
            <a:b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Management System</a:t>
            </a:r>
          </a:p>
        </p:txBody>
      </p:sp>
      <p:pic>
        <p:nvPicPr>
          <p:cNvPr id="3" name="Picture 2">
            <a:extLst>
              <a:ext uri="{FF2B5EF4-FFF2-40B4-BE49-F238E27FC236}">
                <a16:creationId xmlns:a16="http://schemas.microsoft.com/office/drawing/2014/main" id="{CCB212F6-CD80-44A7-996A-7BA6CC2B140E}"/>
              </a:ext>
            </a:extLst>
          </p:cNvPr>
          <p:cNvPicPr>
            <a:picLocks noChangeAspect="1"/>
          </p:cNvPicPr>
          <p:nvPr/>
        </p:nvPicPr>
        <p:blipFill>
          <a:blip r:embed="rId3"/>
          <a:stretch>
            <a:fillRect/>
          </a:stretch>
        </p:blipFill>
        <p:spPr>
          <a:xfrm>
            <a:off x="4648200" y="1735667"/>
            <a:ext cx="2895600" cy="2895600"/>
          </a:xfrm>
          <a:prstGeom prst="rect">
            <a:avLst/>
          </a:prstGeom>
        </p:spPr>
      </p:pic>
      <p:sp>
        <p:nvSpPr>
          <p:cNvPr id="5" name="Title 5">
            <a:extLst>
              <a:ext uri="{FF2B5EF4-FFF2-40B4-BE49-F238E27FC236}">
                <a16:creationId xmlns:a16="http://schemas.microsoft.com/office/drawing/2014/main" id="{74A4894C-2970-4B26-BF5B-363A9D55B53B}"/>
              </a:ext>
            </a:extLst>
          </p:cNvPr>
          <p:cNvSpPr txBox="1">
            <a:spLocks/>
          </p:cNvSpPr>
          <p:nvPr/>
        </p:nvSpPr>
        <p:spPr>
          <a:xfrm>
            <a:off x="2584704" y="4463283"/>
            <a:ext cx="7022592" cy="2258568"/>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lang="en-US" sz="4800" b="1" kern="1200">
                <a:solidFill>
                  <a:schemeClr val="accent4">
                    <a:lumMod val="75000"/>
                  </a:schemeClr>
                </a:solidFill>
                <a:latin typeface="+mj-lt"/>
                <a:ea typeface="+mn-ea"/>
                <a:cs typeface="+mn-cs"/>
              </a:defRPr>
            </a:lvl1pPr>
          </a:lstStyle>
          <a:p>
            <a:pPr fontAlgn="auto">
              <a:lnSpc>
                <a:spcPct val="120000"/>
              </a:lnSpc>
              <a:spcAft>
                <a:spcPts val="0"/>
              </a:spcAft>
            </a:pP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Submitted by:</a:t>
            </a:r>
            <a:b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Kazi Rifat Morshed (Student ID: 230220)</a:t>
            </a:r>
            <a:b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Md Rimon Islam (Student ID: 230236)</a:t>
            </a:r>
          </a:p>
          <a:p>
            <a:pPr fontAlgn="auto">
              <a:lnSpc>
                <a:spcPct val="120000"/>
              </a:lnSpc>
              <a:spcAft>
                <a:spcPts val="0"/>
              </a:spcAft>
            </a:pP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r>
              <a:rPr lang="en-GB" sz="2000" baseline="30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a:t>
            </a: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Year 2</a:t>
            </a:r>
            <a:r>
              <a:rPr lang="en-GB" sz="2000" baseline="30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nd</a:t>
            </a: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Term</a:t>
            </a:r>
          </a:p>
          <a:p>
            <a:pPr fontAlgn="auto">
              <a:lnSpc>
                <a:spcPct val="120000"/>
              </a:lnSpc>
              <a:spcAft>
                <a:spcPts val="0"/>
              </a:spcAft>
            </a:pP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Computer Science and Engineering Discipline</a:t>
            </a:r>
            <a:b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Khulna University, Khulna</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8" name="2024-04-26 01-20-49">
            <a:hlinkClick r:id="" action="ppaction://media"/>
            <a:extLst>
              <a:ext uri="{FF2B5EF4-FFF2-40B4-BE49-F238E27FC236}">
                <a16:creationId xmlns:a16="http://schemas.microsoft.com/office/drawing/2014/main" id="{6D1E23C8-FCD4-4176-9593-01B76BEC2F3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28725" y="952633"/>
            <a:ext cx="9734550" cy="5475684"/>
          </a:xfrm>
          <a:prstGeom prst="rect">
            <a:avLst/>
          </a:prstGeom>
        </p:spPr>
      </p:pic>
      <p:sp>
        <p:nvSpPr>
          <p:cNvPr id="9" name="Title 3">
            <a:extLst>
              <a:ext uri="{FF2B5EF4-FFF2-40B4-BE49-F238E27FC236}">
                <a16:creationId xmlns:a16="http://schemas.microsoft.com/office/drawing/2014/main" id="{9F5CF396-24C8-4FE8-BA6E-31AE6FB59661}"/>
              </a:ext>
            </a:extLst>
          </p:cNvPr>
          <p:cNvSpPr>
            <a:spLocks noGrp="1"/>
          </p:cNvSpPr>
          <p:nvPr>
            <p:ph type="title"/>
          </p:nvPr>
        </p:nvSpPr>
        <p:spPr>
          <a:xfrm>
            <a:off x="762000" y="206573"/>
            <a:ext cx="10668000" cy="615553"/>
          </a:xfrm>
        </p:spPr>
        <p:txBody>
          <a:bodyPr/>
          <a:lstStyle/>
          <a:p>
            <a:r>
              <a:rPr lang="en-US" dirty="0"/>
              <a:t>Project Demonstration (Video)</a:t>
            </a:r>
            <a:endParaRPr lang="en-GB" dirty="0"/>
          </a:p>
        </p:txBody>
      </p:sp>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5803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8"/>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3121223"/>
            <a:ext cx="9141397" cy="615553"/>
          </a:xfrm>
        </p:spPr>
        <p:txBody>
          <a:bodyPr/>
          <a:lstStyle/>
          <a:p>
            <a:r>
              <a:rPr lang="en-US" dirty="0"/>
              <a:t>Questions </a:t>
            </a:r>
            <a:r>
              <a:rPr lang="en-US" dirty="0">
                <a:solidFill>
                  <a:schemeClr val="accent4">
                    <a:lumMod val="50000"/>
                  </a:schemeClr>
                </a:solidFill>
              </a:rPr>
              <a:t>&amp;</a:t>
            </a:r>
            <a:r>
              <a:rPr lang="en-US" dirty="0"/>
              <a:t> answers</a:t>
            </a:r>
          </a:p>
        </p:txBody>
      </p:sp>
    </p:spTree>
    <p:extLst>
      <p:ext uri="{BB962C8B-B14F-4D97-AF65-F5344CB8AC3E}">
        <p14:creationId xmlns:p14="http://schemas.microsoft.com/office/powerpoint/2010/main" val="38282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3602567" y="2165350"/>
            <a:ext cx="7219043" cy="973667"/>
          </a:xfrm>
        </p:spPr>
        <p:txBody>
          <a:bodyPr>
            <a:normAutofit lnSpcReduction="10000"/>
          </a:bodyPr>
          <a:lstStyle/>
          <a:p>
            <a:r>
              <a:rPr lang="en-US" altLang="en-US" sz="6600" dirty="0">
                <a:latin typeface="Calibri Light" panose="020F0302020204030204" pitchFamily="34" charset="0"/>
                <a:ea typeface="Calibri Light" panose="020F0302020204030204" pitchFamily="34" charset="0"/>
                <a:cs typeface="Calibri Light" panose="020F0302020204030204" pitchFamily="34" charset="0"/>
              </a:rPr>
              <a:t>Thank you very much</a:t>
            </a:r>
            <a:endParaRPr lang="en-US" sz="66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26" name="Picture 2" descr="Pin by sweetnothingsMD on Thank You | Cute gif, Cute love ...">
            <a:extLst>
              <a:ext uri="{FF2B5EF4-FFF2-40B4-BE49-F238E27FC236}">
                <a16:creationId xmlns:a16="http://schemas.microsoft.com/office/drawing/2014/main" id="{A48B478C-C256-4946-B6B4-C08A7535D2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02567" y="3139017"/>
            <a:ext cx="3524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ch And Goma Goma Sticker - Peach And Goma Goma Flower Stickers">
            <a:extLst>
              <a:ext uri="{FF2B5EF4-FFF2-40B4-BE49-F238E27FC236}">
                <a16:creationId xmlns:a16="http://schemas.microsoft.com/office/drawing/2014/main" id="{B0C80423-7716-4208-BE73-8E6E0CDFF01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52657" y="3517130"/>
            <a:ext cx="2643112" cy="210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CD6A1-0803-4B02-A264-6AE51E78B53E}"/>
              </a:ext>
            </a:extLst>
          </p:cNvPr>
          <p:cNvSpPr>
            <a:spLocks noGrp="1"/>
          </p:cNvSpPr>
          <p:nvPr>
            <p:ph type="body" sz="quarter" idx="11"/>
          </p:nvPr>
        </p:nvSpPr>
        <p:spPr>
          <a:xfrm>
            <a:off x="762000" y="2633132"/>
            <a:ext cx="5334000" cy="3276600"/>
          </a:xfrm>
        </p:spPr>
        <p:txBody>
          <a:bodyPr/>
          <a:lstStyle/>
          <a:p>
            <a:r>
              <a:rPr lang="en-US" dirty="0"/>
              <a:t>Features:</a:t>
            </a:r>
          </a:p>
          <a:p>
            <a:pPr marL="285750" indent="-285750">
              <a:buFont typeface="Arial" panose="020B0604020202020204" pitchFamily="34" charset="0"/>
              <a:buChar char="•"/>
            </a:pPr>
            <a:r>
              <a:rPr lang="en-GB" dirty="0"/>
              <a:t>Simple and User-friendly UI</a:t>
            </a:r>
          </a:p>
          <a:p>
            <a:pPr marL="285750" indent="-285750">
              <a:buFont typeface="Arial" panose="020B0604020202020204" pitchFamily="34" charset="0"/>
              <a:buChar char="•"/>
            </a:pPr>
            <a:r>
              <a:rPr lang="en-GB" dirty="0"/>
              <a:t>Person or Student selection radio button</a:t>
            </a:r>
            <a:endParaRPr lang="en-US" dirty="0"/>
          </a:p>
          <a:p>
            <a:pPr marL="285750" indent="-285750">
              <a:buFont typeface="Arial" panose="020B0604020202020204" pitchFamily="34" charset="0"/>
              <a:buChar char="•"/>
            </a:pPr>
            <a:r>
              <a:rPr lang="en-US" dirty="0"/>
              <a:t>Add, Delete or Update Person or Student Information</a:t>
            </a:r>
          </a:p>
          <a:p>
            <a:pPr marL="285750" indent="-285750">
              <a:buFont typeface="Arial" panose="020B0604020202020204" pitchFamily="34" charset="0"/>
              <a:buChar char="•"/>
            </a:pPr>
            <a:r>
              <a:rPr lang="en-US" dirty="0"/>
              <a:t>Sort alphabetically in ascending order</a:t>
            </a:r>
          </a:p>
          <a:p>
            <a:pPr marL="285750" indent="-285750">
              <a:buFont typeface="Arial" panose="020B0604020202020204" pitchFamily="34" charset="0"/>
              <a:buChar char="•"/>
            </a:pPr>
            <a:r>
              <a:rPr lang="en-US" dirty="0"/>
              <a:t>Save to local memory</a:t>
            </a:r>
          </a:p>
          <a:p>
            <a:pPr marL="285750" indent="-285750">
              <a:buFont typeface="Arial" panose="020B0604020202020204" pitchFamily="34" charset="0"/>
              <a:buChar char="•"/>
            </a:pPr>
            <a:r>
              <a:rPr lang="en-GB" dirty="0"/>
              <a:t>Automatic load from local memory</a:t>
            </a:r>
          </a:p>
          <a:p>
            <a:pPr marL="285750" indent="-285750">
              <a:buFont typeface="Arial" panose="020B0604020202020204" pitchFamily="34" charset="0"/>
              <a:buChar char="•"/>
            </a:pPr>
            <a:endParaRPr lang="en-GB" dirty="0"/>
          </a:p>
        </p:txBody>
      </p:sp>
      <p:sp>
        <p:nvSpPr>
          <p:cNvPr id="4" name="Title 3">
            <a:extLst>
              <a:ext uri="{FF2B5EF4-FFF2-40B4-BE49-F238E27FC236}">
                <a16:creationId xmlns:a16="http://schemas.microsoft.com/office/drawing/2014/main" id="{217784A7-CBC1-47F9-A724-BB1391CA7395}"/>
              </a:ext>
            </a:extLst>
          </p:cNvPr>
          <p:cNvSpPr>
            <a:spLocks noGrp="1"/>
          </p:cNvSpPr>
          <p:nvPr>
            <p:ph type="title"/>
          </p:nvPr>
        </p:nvSpPr>
        <p:spPr>
          <a:xfrm>
            <a:off x="762000" y="1075268"/>
            <a:ext cx="5630333" cy="1464732"/>
          </a:xfrm>
        </p:spPr>
        <p:txBody>
          <a:bodyPr>
            <a:noAutofit/>
          </a:bodyPr>
          <a:lstStyle/>
          <a:p>
            <a:r>
              <a:rPr lang="en-US" sz="2800" dirty="0"/>
              <a:t>Project: </a:t>
            </a:r>
            <a:br>
              <a:rPr lang="en-US" sz="2800" dirty="0"/>
            </a:br>
            <a:r>
              <a:rPr lang="en-US" sz="2800" dirty="0"/>
              <a:t>Person-Student Management System in Java using Java Swing</a:t>
            </a:r>
            <a:endParaRPr lang="en-GB" sz="2800" dirty="0"/>
          </a:p>
        </p:txBody>
      </p:sp>
      <p:pic>
        <p:nvPicPr>
          <p:cNvPr id="12" name="Picture 11">
            <a:extLst>
              <a:ext uri="{FF2B5EF4-FFF2-40B4-BE49-F238E27FC236}">
                <a16:creationId xmlns:a16="http://schemas.microsoft.com/office/drawing/2014/main" id="{6997045D-46D5-4356-8796-CDF1F7240ACA}"/>
              </a:ext>
            </a:extLst>
          </p:cNvPr>
          <p:cNvPicPr>
            <a:picLocks noChangeAspect="1"/>
          </p:cNvPicPr>
          <p:nvPr/>
        </p:nvPicPr>
        <p:blipFill>
          <a:blip r:embed="rId3"/>
          <a:stretch>
            <a:fillRect/>
          </a:stretch>
        </p:blipFill>
        <p:spPr>
          <a:xfrm>
            <a:off x="6578439" y="1540511"/>
            <a:ext cx="5225033" cy="4005577"/>
          </a:xfrm>
          <a:prstGeom prst="rect">
            <a:avLst/>
          </a:prstGeom>
        </p:spPr>
      </p:pic>
    </p:spTree>
    <p:extLst>
      <p:ext uri="{BB962C8B-B14F-4D97-AF65-F5344CB8AC3E}">
        <p14:creationId xmlns:p14="http://schemas.microsoft.com/office/powerpoint/2010/main" val="24182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13" name="Picture 12">
            <a:extLst>
              <a:ext uri="{FF2B5EF4-FFF2-40B4-BE49-F238E27FC236}">
                <a16:creationId xmlns:a16="http://schemas.microsoft.com/office/drawing/2014/main" id="{276E5664-198B-45AD-9652-467139338843}"/>
              </a:ext>
            </a:extLst>
          </p:cNvPr>
          <p:cNvPicPr>
            <a:picLocks noChangeAspect="1"/>
          </p:cNvPicPr>
          <p:nvPr/>
        </p:nvPicPr>
        <p:blipFill>
          <a:blip r:embed="rId3"/>
          <a:stretch>
            <a:fillRect/>
          </a:stretch>
        </p:blipFill>
        <p:spPr>
          <a:xfrm>
            <a:off x="762000" y="1938129"/>
            <a:ext cx="3677163" cy="3743847"/>
          </a:xfrm>
          <a:prstGeom prst="rect">
            <a:avLst/>
          </a:prstGeom>
        </p:spPr>
      </p:pic>
      <p:pic>
        <p:nvPicPr>
          <p:cNvPr id="15" name="Picture 14">
            <a:extLst>
              <a:ext uri="{FF2B5EF4-FFF2-40B4-BE49-F238E27FC236}">
                <a16:creationId xmlns:a16="http://schemas.microsoft.com/office/drawing/2014/main" id="{54776B93-9D0F-4B5D-898D-6079F1C8383E}"/>
              </a:ext>
            </a:extLst>
          </p:cNvPr>
          <p:cNvPicPr>
            <a:picLocks noChangeAspect="1"/>
          </p:cNvPicPr>
          <p:nvPr/>
        </p:nvPicPr>
        <p:blipFill>
          <a:blip r:embed="rId4"/>
          <a:stretch>
            <a:fillRect/>
          </a:stretch>
        </p:blipFill>
        <p:spPr>
          <a:xfrm>
            <a:off x="5874927" y="1557076"/>
            <a:ext cx="5877745" cy="4505954"/>
          </a:xfrm>
          <a:prstGeom prst="rect">
            <a:avLst/>
          </a:prstGeom>
        </p:spPr>
      </p:pic>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9" name="Picture 8">
            <a:extLst>
              <a:ext uri="{FF2B5EF4-FFF2-40B4-BE49-F238E27FC236}">
                <a16:creationId xmlns:a16="http://schemas.microsoft.com/office/drawing/2014/main" id="{F79C1620-9CB5-438D-A465-9D27E053B008}"/>
              </a:ext>
            </a:extLst>
          </p:cNvPr>
          <p:cNvPicPr>
            <a:picLocks noChangeAspect="1"/>
          </p:cNvPicPr>
          <p:nvPr/>
        </p:nvPicPr>
        <p:blipFill>
          <a:blip r:embed="rId3"/>
          <a:stretch>
            <a:fillRect/>
          </a:stretch>
        </p:blipFill>
        <p:spPr>
          <a:xfrm>
            <a:off x="762000" y="3090332"/>
            <a:ext cx="5479187" cy="1202267"/>
          </a:xfrm>
          <a:prstGeom prst="rect">
            <a:avLst/>
          </a:prstGeom>
        </p:spPr>
      </p:pic>
      <p:pic>
        <p:nvPicPr>
          <p:cNvPr id="5" name="Picture 4">
            <a:extLst>
              <a:ext uri="{FF2B5EF4-FFF2-40B4-BE49-F238E27FC236}">
                <a16:creationId xmlns:a16="http://schemas.microsoft.com/office/drawing/2014/main" id="{590835E2-E6A4-4966-A079-B861B2202041}"/>
              </a:ext>
            </a:extLst>
          </p:cNvPr>
          <p:cNvPicPr>
            <a:picLocks noChangeAspect="1"/>
          </p:cNvPicPr>
          <p:nvPr/>
        </p:nvPicPr>
        <p:blipFill>
          <a:blip r:embed="rId4"/>
          <a:stretch>
            <a:fillRect/>
          </a:stretch>
        </p:blipFill>
        <p:spPr>
          <a:xfrm>
            <a:off x="6525924" y="1723721"/>
            <a:ext cx="5147618" cy="3935488"/>
          </a:xfrm>
          <a:prstGeom prst="rect">
            <a:avLst/>
          </a:prstGeom>
        </p:spPr>
      </p:pic>
    </p:spTree>
    <p:extLst>
      <p:ext uri="{BB962C8B-B14F-4D97-AF65-F5344CB8AC3E}">
        <p14:creationId xmlns:p14="http://schemas.microsoft.com/office/powerpoint/2010/main" val="38551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6" name="Picture 5">
            <a:extLst>
              <a:ext uri="{FF2B5EF4-FFF2-40B4-BE49-F238E27FC236}">
                <a16:creationId xmlns:a16="http://schemas.microsoft.com/office/drawing/2014/main" id="{C87DFA59-D406-4166-8F2C-662D33DBDCF5}"/>
              </a:ext>
            </a:extLst>
          </p:cNvPr>
          <p:cNvPicPr>
            <a:picLocks noChangeAspect="1"/>
          </p:cNvPicPr>
          <p:nvPr/>
        </p:nvPicPr>
        <p:blipFill>
          <a:blip r:embed="rId3"/>
          <a:stretch>
            <a:fillRect/>
          </a:stretch>
        </p:blipFill>
        <p:spPr>
          <a:xfrm>
            <a:off x="6044053" y="2084312"/>
            <a:ext cx="5682164" cy="3939523"/>
          </a:xfrm>
          <a:prstGeom prst="rect">
            <a:avLst/>
          </a:prstGeom>
        </p:spPr>
      </p:pic>
      <p:pic>
        <p:nvPicPr>
          <p:cNvPr id="5" name="Picture 4">
            <a:extLst>
              <a:ext uri="{FF2B5EF4-FFF2-40B4-BE49-F238E27FC236}">
                <a16:creationId xmlns:a16="http://schemas.microsoft.com/office/drawing/2014/main" id="{6A99387C-BFE6-4C5C-B12F-99B66391FE35}"/>
              </a:ext>
            </a:extLst>
          </p:cNvPr>
          <p:cNvPicPr>
            <a:picLocks noChangeAspect="1"/>
          </p:cNvPicPr>
          <p:nvPr/>
        </p:nvPicPr>
        <p:blipFill>
          <a:blip r:embed="rId4"/>
          <a:stretch>
            <a:fillRect/>
          </a:stretch>
        </p:blipFill>
        <p:spPr>
          <a:xfrm>
            <a:off x="762000" y="2037781"/>
            <a:ext cx="5227423" cy="4032583"/>
          </a:xfrm>
          <a:prstGeom prst="rect">
            <a:avLst/>
          </a:prstGeom>
        </p:spPr>
      </p:pic>
    </p:spTree>
    <p:extLst>
      <p:ext uri="{BB962C8B-B14F-4D97-AF65-F5344CB8AC3E}">
        <p14:creationId xmlns:p14="http://schemas.microsoft.com/office/powerpoint/2010/main" val="21167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Step by Step Procedure</a:t>
            </a:r>
            <a:br>
              <a:rPr lang="en-US" dirty="0">
                <a:latin typeface="Calibri Light" panose="020F0302020204030204" pitchFamily="34" charset="0"/>
                <a:ea typeface="Calibri Light" panose="020F0302020204030204" pitchFamily="34" charset="0"/>
                <a:cs typeface="Calibri Light" panose="020F0302020204030204" pitchFamily="34" charset="0"/>
              </a:rPr>
            </a:b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1999" y="1905000"/>
            <a:ext cx="8957733" cy="3276600"/>
          </a:xfrm>
        </p:spPr>
        <p:txBody>
          <a:bodyPr wrap="square" anchor="t">
            <a:normAutofit lnSpcReduction="10000"/>
          </a:bodyPr>
          <a:lstStyle/>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Raugh Drawing of UI Interface to determine necessary Swing components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Identifying necessary classes and Drawing UML Class Diagram according to requirement</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Writing Basic Classes (Address, Person, Student, Database, …) as base of back-end side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Drag and Drop GUI Components to design front-end User Interface (UI)</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Defining instructions(code) for GUI components in respective method blocks</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Implement ActionListener Interface</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Implement Serialization and Deserialization</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Continuous Testing and Bug Fixing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Export to executable JAR file</a:t>
            </a:r>
          </a:p>
        </p:txBody>
      </p:sp>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75134"/>
            <a:ext cx="9141397" cy="615553"/>
          </a:xfrm>
        </p:spPr>
        <p:txBody>
          <a:bodyPr/>
          <a:lstStyle/>
          <a:p>
            <a:pPr algn="ctr"/>
            <a:r>
              <a:rPr lang="en-US" sz="4000" b="1" dirty="0">
                <a:solidFill>
                  <a:schemeClr val="tx1"/>
                </a:solidFill>
              </a:rPr>
              <a:t>UML Class Diagram </a:t>
            </a:r>
            <a:r>
              <a:rPr lang="en-US" sz="1600" b="1" dirty="0">
                <a:solidFill>
                  <a:schemeClr val="tx1"/>
                </a:solidFill>
              </a:rPr>
              <a:t>(Class name and relations only)</a:t>
            </a:r>
            <a:endParaRPr lang="en-US" sz="4000" b="1" dirty="0">
              <a:solidFill>
                <a:schemeClr val="tx1"/>
              </a:solidFill>
            </a:endParaRPr>
          </a:p>
        </p:txBody>
      </p:sp>
      <p:pic>
        <p:nvPicPr>
          <p:cNvPr id="3" name="Picture 2">
            <a:extLst>
              <a:ext uri="{FF2B5EF4-FFF2-40B4-BE49-F238E27FC236}">
                <a16:creationId xmlns:a16="http://schemas.microsoft.com/office/drawing/2014/main" id="{A6342552-C3B5-4992-946E-164D89EB5EDF}"/>
              </a:ext>
            </a:extLst>
          </p:cNvPr>
          <p:cNvPicPr>
            <a:picLocks noChangeAspect="1"/>
          </p:cNvPicPr>
          <p:nvPr/>
        </p:nvPicPr>
        <p:blipFill>
          <a:blip r:embed="rId3"/>
          <a:stretch>
            <a:fillRect/>
          </a:stretch>
        </p:blipFill>
        <p:spPr>
          <a:xfrm>
            <a:off x="3659476" y="921531"/>
            <a:ext cx="4873046" cy="5761335"/>
          </a:xfrm>
          <a:prstGeom prst="rect">
            <a:avLst/>
          </a:prstGeom>
        </p:spPr>
      </p:pic>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75134"/>
            <a:ext cx="9141397" cy="615553"/>
          </a:xfrm>
        </p:spPr>
        <p:txBody>
          <a:bodyPr/>
          <a:lstStyle/>
          <a:p>
            <a:pPr algn="ctr"/>
            <a:r>
              <a:rPr lang="en-US" sz="4000" b="1" dirty="0">
                <a:solidFill>
                  <a:schemeClr val="tx1"/>
                </a:solidFill>
              </a:rPr>
              <a:t>UML Class Diagram</a:t>
            </a:r>
          </a:p>
        </p:txBody>
      </p:sp>
      <p:pic>
        <p:nvPicPr>
          <p:cNvPr id="5" name="Picture 4">
            <a:extLst>
              <a:ext uri="{FF2B5EF4-FFF2-40B4-BE49-F238E27FC236}">
                <a16:creationId xmlns:a16="http://schemas.microsoft.com/office/drawing/2014/main" id="{56FED4D9-2E8E-4D58-8156-AB9ED7A4238B}"/>
              </a:ext>
            </a:extLst>
          </p:cNvPr>
          <p:cNvPicPr>
            <a:picLocks noChangeAspect="1"/>
          </p:cNvPicPr>
          <p:nvPr/>
        </p:nvPicPr>
        <p:blipFill rotWithShape="1">
          <a:blip r:embed="rId3"/>
          <a:srcRect t="3514" b="3947"/>
          <a:stretch/>
        </p:blipFill>
        <p:spPr>
          <a:xfrm>
            <a:off x="6516263" y="1062363"/>
            <a:ext cx="5425026" cy="5620503"/>
          </a:xfrm>
          <a:prstGeom prst="rect">
            <a:avLst/>
          </a:prstGeom>
        </p:spPr>
      </p:pic>
      <p:pic>
        <p:nvPicPr>
          <p:cNvPr id="3" name="Picture 2">
            <a:extLst>
              <a:ext uri="{FF2B5EF4-FFF2-40B4-BE49-F238E27FC236}">
                <a16:creationId xmlns:a16="http://schemas.microsoft.com/office/drawing/2014/main" id="{120A0923-6726-42A0-8688-45E60FBD35D3}"/>
              </a:ext>
            </a:extLst>
          </p:cNvPr>
          <p:cNvPicPr>
            <a:picLocks noChangeAspect="1"/>
          </p:cNvPicPr>
          <p:nvPr/>
        </p:nvPicPr>
        <p:blipFill>
          <a:blip r:embed="rId4"/>
          <a:stretch>
            <a:fillRect/>
          </a:stretch>
        </p:blipFill>
        <p:spPr>
          <a:xfrm>
            <a:off x="357325" y="1145015"/>
            <a:ext cx="5738674" cy="5215466"/>
          </a:xfrm>
          <a:prstGeom prst="rect">
            <a:avLst/>
          </a:prstGeom>
        </p:spPr>
      </p:pic>
    </p:spTree>
    <p:extLst>
      <p:ext uri="{BB962C8B-B14F-4D97-AF65-F5344CB8AC3E}">
        <p14:creationId xmlns:p14="http://schemas.microsoft.com/office/powerpoint/2010/main" val="162287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a:xfrm>
            <a:off x="3890433" y="715961"/>
            <a:ext cx="7219043" cy="1189037"/>
          </a:xfrm>
        </p:spPr>
        <p:txBody>
          <a:bodyPr/>
          <a:lstStyle/>
          <a:p>
            <a:r>
              <a:rPr lang="en-US" dirty="0"/>
              <a:t>Essential Swing </a:t>
            </a:r>
            <a:r>
              <a:rPr lang="en-GB" dirty="0"/>
              <a:t>Components </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890434" y="1904999"/>
            <a:ext cx="7219043" cy="4588933"/>
          </a:xfrm>
        </p:spPr>
        <p:txBody>
          <a:bodyPr vert="horz" lIns="91440" tIns="45720" rIns="91440" bIns="45720" rtlCol="0" anchor="t">
            <a:normAutofit/>
          </a:bodyPr>
          <a:lstStyle/>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represents a window on the screen and holds all the other GUI components.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JLabel</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JLabel</a:t>
            </a:r>
            <a:r>
              <a:rPr lang="en-GB" dirty="0">
                <a:latin typeface="Calibri Light" panose="020F0302020204030204" pitchFamily="34" charset="0"/>
                <a:ea typeface="Calibri Light" panose="020F0302020204030204" pitchFamily="34" charset="0"/>
                <a:cs typeface="Calibri Light" panose="020F0302020204030204" pitchFamily="34" charset="0"/>
              </a:rPr>
              <a:t> displays a text or image on the screen.</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JButton</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Jbutton</a:t>
            </a:r>
            <a:r>
              <a:rPr lang="en-GB" dirty="0">
                <a:latin typeface="Calibri Light" panose="020F0302020204030204" pitchFamily="34" charset="0"/>
                <a:ea typeface="Calibri Light" panose="020F0302020204030204" pitchFamily="34" charset="0"/>
                <a:cs typeface="Calibri Light" panose="020F0302020204030204" pitchFamily="34" charset="0"/>
              </a:rPr>
              <a:t> is a  clickable button that triggers an action when pressed. </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JMenuBar</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JMenuBar</a:t>
            </a:r>
            <a:r>
              <a:rPr lang="en-GB" dirty="0">
                <a:latin typeface="Calibri Light" panose="020F0302020204030204" pitchFamily="34" charset="0"/>
                <a:ea typeface="Calibri Light" panose="020F0302020204030204" pitchFamily="34" charset="0"/>
                <a:cs typeface="Calibri Light" panose="020F0302020204030204" pitchFamily="34" charset="0"/>
              </a:rPr>
              <a:t> is a horizontal bar that holds multiple </a:t>
            </a:r>
            <a:r>
              <a:rPr lang="en-GB" dirty="0" err="1">
                <a:latin typeface="Calibri Light" panose="020F0302020204030204" pitchFamily="34" charset="0"/>
                <a:ea typeface="Calibri Light" panose="020F0302020204030204" pitchFamily="34" charset="0"/>
                <a:cs typeface="Calibri Light" panose="020F0302020204030204" pitchFamily="34" charset="0"/>
              </a:rPr>
              <a:t>JMenu</a:t>
            </a:r>
            <a:r>
              <a:rPr lang="en-GB" dirty="0">
                <a:latin typeface="Calibri Light" panose="020F0302020204030204" pitchFamily="34" charset="0"/>
                <a:ea typeface="Calibri Light" panose="020F0302020204030204" pitchFamily="34" charset="0"/>
                <a:cs typeface="Calibri Light" panose="020F0302020204030204" pitchFamily="34" charset="0"/>
              </a:rPr>
              <a:t> objects and appears at the top of the </a:t>
            </a: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by default.</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JMenu</a:t>
            </a:r>
            <a:r>
              <a:rPr lang="en-GB" dirty="0">
                <a:latin typeface="Calibri Light" panose="020F0302020204030204" pitchFamily="34" charset="0"/>
                <a:ea typeface="Calibri Light" panose="020F0302020204030204" pitchFamily="34" charset="0"/>
                <a:cs typeface="Calibri Light" panose="020F0302020204030204" pitchFamily="34" charset="0"/>
              </a:rPr>
              <a:t>:  An individual menu within a menu bar. It holds a list of menu items.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JRadioButton</a:t>
            </a:r>
            <a:r>
              <a:rPr lang="en-GB" dirty="0">
                <a:latin typeface="Calibri Light" panose="020F0302020204030204" pitchFamily="34" charset="0"/>
                <a:ea typeface="Calibri Light" panose="020F0302020204030204" pitchFamily="34" charset="0"/>
                <a:cs typeface="Calibri Light" panose="020F0302020204030204" pitchFamily="34" charset="0"/>
              </a:rPr>
              <a:t>:  A button that represents selection of one option from a set of choices.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JTextField</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effectLst/>
                <a:latin typeface="Calibri Light" panose="020F0302020204030204" pitchFamily="34" charset="0"/>
                <a:ea typeface="Calibri Light" panose="020F0302020204030204" pitchFamily="34" charset="0"/>
                <a:cs typeface="Calibri Light" panose="020F0302020204030204" pitchFamily="34" charset="0"/>
              </a:rPr>
              <a:t>JTextField</a:t>
            </a:r>
            <a:r>
              <a:rPr lang="en-GB" dirty="0">
                <a:effectLst/>
                <a:latin typeface="Calibri Light" panose="020F0302020204030204" pitchFamily="34" charset="0"/>
                <a:ea typeface="Calibri Light" panose="020F0302020204030204" pitchFamily="34" charset="0"/>
                <a:cs typeface="Calibri Light" panose="020F0302020204030204" pitchFamily="34" charset="0"/>
              </a:rPr>
              <a:t> is a component used in Java Swing to allow users to input or edit a single line of text. </a:t>
            </a:r>
          </a:p>
          <a:p>
            <a:pPr marL="285750" indent="-285750">
              <a:buFont typeface="Arial" panose="020B0604020202020204" pitchFamily="34" charset="0"/>
              <a:buChar char="•"/>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F9CE79C-5104-4273-B83B-D03AD839A8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681</TotalTime>
  <Words>537</Words>
  <Application>Microsoft Office PowerPoint</Application>
  <PresentationFormat>Widescreen</PresentationFormat>
  <Paragraphs>48</Paragraphs>
  <Slides>12</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 Light</vt:lpstr>
      <vt:lpstr>Segoe UI</vt:lpstr>
      <vt:lpstr>1_Office Theme</vt:lpstr>
      <vt:lpstr>Person-Student Management System</vt:lpstr>
      <vt:lpstr>Project:  Person-Student Management System in Java using Java Swing</vt:lpstr>
      <vt:lpstr>Project Demonstration</vt:lpstr>
      <vt:lpstr>Project Demonstration</vt:lpstr>
      <vt:lpstr>Project Demonstration</vt:lpstr>
      <vt:lpstr>Step by Step Procedure </vt:lpstr>
      <vt:lpstr>UML Class Diagram (Class name and relations only)</vt:lpstr>
      <vt:lpstr>UML Class Diagram</vt:lpstr>
      <vt:lpstr>Essential Swing Components </vt:lpstr>
      <vt:lpstr>Project Demonstration (Video)</vt:lpstr>
      <vt:lpstr>Questions &amp; answers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Person-Student Management System</dc:title>
  <dc:subject/>
  <dc:creator>Kazi Rifat Morshed</dc:creator>
  <cp:keywords/>
  <dc:description/>
  <cp:lastModifiedBy>Kazi Rifat Morshed</cp:lastModifiedBy>
  <cp:revision>63</cp:revision>
  <dcterms:created xsi:type="dcterms:W3CDTF">2024-04-25T11:08:13Z</dcterms:created>
  <dcterms:modified xsi:type="dcterms:W3CDTF">2024-04-28T03:00:31Z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