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7"/>
  </p:notesMasterIdLst>
  <p:sldIdLst>
    <p:sldId id="256" r:id="rId2"/>
    <p:sldId id="257" r:id="rId3"/>
    <p:sldId id="258" r:id="rId4"/>
    <p:sldId id="265" r:id="rId5"/>
    <p:sldId id="264" r:id="rId6"/>
    <p:sldId id="313" r:id="rId7"/>
    <p:sldId id="307" r:id="rId8"/>
    <p:sldId id="271" r:id="rId9"/>
    <p:sldId id="270" r:id="rId10"/>
    <p:sldId id="266" r:id="rId11"/>
    <p:sldId id="279" r:id="rId12"/>
    <p:sldId id="280" r:id="rId13"/>
    <p:sldId id="269" r:id="rId14"/>
    <p:sldId id="314" r:id="rId15"/>
    <p:sldId id="315" r:id="rId16"/>
    <p:sldId id="316" r:id="rId17"/>
    <p:sldId id="317" r:id="rId18"/>
    <p:sldId id="318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25" r:id="rId29"/>
    <p:sldId id="338" r:id="rId30"/>
    <p:sldId id="340" r:id="rId31"/>
    <p:sldId id="345" r:id="rId32"/>
    <p:sldId id="349" r:id="rId33"/>
    <p:sldId id="350" r:id="rId34"/>
    <p:sldId id="351" r:id="rId35"/>
    <p:sldId id="35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400" dirty="0" smtClean="0"/>
            <a:t>Request Submitted by Employee</a:t>
          </a:r>
          <a:endParaRPr lang="en-US" sz="24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400" dirty="0" smtClean="0"/>
            <a:t>Request sent to a Controller as a new Request</a:t>
          </a:r>
          <a:endParaRPr lang="en-US" sz="24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CECE2D45-0EBC-4BF8-8BBB-586BB3CFD26B}">
      <dgm:prSet phldrT="[Text]" custT="1"/>
      <dgm:spPr/>
      <dgm:t>
        <a:bodyPr/>
        <a:lstStyle/>
        <a:p>
          <a:r>
            <a:rPr lang="en-US" sz="2400" dirty="0" smtClean="0"/>
            <a:t>Respond of the Controller</a:t>
          </a:r>
          <a:endParaRPr lang="en-US" sz="2400" dirty="0"/>
        </a:p>
      </dgm:t>
    </dgm:pt>
    <dgm:pt modelId="{09F7F6FA-DE62-40E3-9E3E-D6CA4A91CC37}" type="parTrans" cxnId="{EEDD951B-6566-42B0-AE0C-DD3348FF093F}">
      <dgm:prSet/>
      <dgm:spPr/>
      <dgm:t>
        <a:bodyPr/>
        <a:lstStyle/>
        <a:p>
          <a:endParaRPr lang="en-US"/>
        </a:p>
      </dgm:t>
    </dgm:pt>
    <dgm:pt modelId="{79D05494-7F8D-4CCE-929B-92746F2CE54B}" type="sibTrans" cxnId="{EEDD951B-6566-42B0-AE0C-DD3348FF093F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</dgm:pt>
    <dgm:pt modelId="{EF2F9333-022F-4543-9108-4A8104F6BD47}" type="pres">
      <dgm:prSet presAssocID="{52289503-B9B2-466F-9763-D47B2C16BAF4}" presName="node" presStyleLbl="node1" presStyleIdx="0" presStyleCnt="3" custScaleX="62938" custScaleY="62623" custLinFactNeighborX="2525" custLinFactNeighborY="-20657">
        <dgm:presLayoutVars>
          <dgm:bulletEnabled val="1"/>
        </dgm:presLayoutVars>
      </dgm:prSet>
      <dgm:spPr/>
    </dgm:pt>
    <dgm:pt modelId="{51749ACF-FFBA-4CA8-AEE6-2166B1620A83}" type="pres">
      <dgm:prSet presAssocID="{7A189598-83E9-40F2-B0F7-91E21A91B9EE}" presName="sibTrans" presStyleLbl="sibTrans2D1" presStyleIdx="0" presStyleCnt="2" custScaleX="59746" custScaleY="36825" custLinFactNeighborX="-2162"/>
      <dgm:spPr/>
    </dgm:pt>
    <dgm:pt modelId="{1D2C7A57-4C48-46C8-BA97-51A929F61C0E}" type="pres">
      <dgm:prSet presAssocID="{7A189598-83E9-40F2-B0F7-91E21A91B9EE}" presName="connectorText" presStyleLbl="sibTrans2D1" presStyleIdx="0" presStyleCnt="2"/>
      <dgm:spPr/>
    </dgm:pt>
    <dgm:pt modelId="{9254DCDA-E4C8-4B5F-AB8F-C2D6F13EB790}" type="pres">
      <dgm:prSet presAssocID="{32ABF20E-56A9-4870-8866-888B24C00DA9}" presName="node" presStyleLbl="node1" presStyleIdx="1" presStyleCnt="3" custScaleX="75153" custScaleY="62623" custLinFactNeighborX="-8120" custLinFactNeighborY="-20657">
        <dgm:presLayoutVars>
          <dgm:bulletEnabled val="1"/>
        </dgm:presLayoutVars>
      </dgm:prSet>
      <dgm:spPr/>
    </dgm:pt>
    <dgm:pt modelId="{66062924-0225-46CF-A1F2-A3B87C14D9CB}" type="pres">
      <dgm:prSet presAssocID="{D08AED38-F747-4178-8F30-A944E6AAFB37}" presName="sibTrans" presStyleLbl="sibTrans2D1" presStyleIdx="1" presStyleCnt="2" custScaleX="59746" custScaleY="36825" custLinFactNeighborX="-10918"/>
      <dgm:spPr/>
    </dgm:pt>
    <dgm:pt modelId="{A32FE428-C180-4AA4-ACA4-8424F4764793}" type="pres">
      <dgm:prSet presAssocID="{D08AED38-F747-4178-8F30-A944E6AAFB37}" presName="connectorText" presStyleLbl="sibTrans2D1" presStyleIdx="1" presStyleCnt="2"/>
      <dgm:spPr/>
    </dgm:pt>
    <dgm:pt modelId="{9676207E-64BA-4650-82FA-0E3E33FD30B7}" type="pres">
      <dgm:prSet presAssocID="{CECE2D45-0EBC-4BF8-8BBB-586BB3CFD26B}" presName="node" presStyleLbl="node1" presStyleIdx="2" presStyleCnt="3" custScaleX="48341" custScaleY="62623" custLinFactNeighborX="-10353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D5076-FAD5-4308-ADB5-C62587A17FF1}" type="presOf" srcId="{7A189598-83E9-40F2-B0F7-91E21A91B9EE}" destId="{1D2C7A57-4C48-46C8-BA97-51A929F61C0E}" srcOrd="1" destOrd="0" presId="urn:microsoft.com/office/officeart/2005/8/layout/process5"/>
    <dgm:cxn modelId="{19CF7608-F86D-449D-95B7-2707CA3F05FA}" type="presOf" srcId="{7A189598-83E9-40F2-B0F7-91E21A91B9EE}" destId="{51749ACF-FFBA-4CA8-AEE6-2166B1620A83}" srcOrd="0" destOrd="0" presId="urn:microsoft.com/office/officeart/2005/8/layout/process5"/>
    <dgm:cxn modelId="{0487D979-DFAA-4115-80B0-C7A1D75E8FC7}" type="presOf" srcId="{D08AED38-F747-4178-8F30-A944E6AAFB37}" destId="{A32FE428-C180-4AA4-ACA4-8424F4764793}" srcOrd="1" destOrd="0" presId="urn:microsoft.com/office/officeart/2005/8/layout/process5"/>
    <dgm:cxn modelId="{FBBA7B41-A72A-4E6A-8699-F7A683B5072D}" type="presOf" srcId="{3C575EA1-C74A-4459-8536-8BEEC9DE2F0E}" destId="{2A6C335F-5FDE-47A8-AF8A-070CCC89D75D}" srcOrd="0" destOrd="0" presId="urn:microsoft.com/office/officeart/2005/8/layout/process5"/>
    <dgm:cxn modelId="{44447104-7A4A-43D7-BF58-73090740DF1C}" type="presOf" srcId="{CECE2D45-0EBC-4BF8-8BBB-586BB3CFD26B}" destId="{9676207E-64BA-4650-82FA-0E3E33FD30B7}" srcOrd="0" destOrd="0" presId="urn:microsoft.com/office/officeart/2005/8/layout/process5"/>
    <dgm:cxn modelId="{7E9AD4F4-102F-4734-8637-96BE5D6F1044}" type="presOf" srcId="{32ABF20E-56A9-4870-8866-888B24C00DA9}" destId="{9254DCDA-E4C8-4B5F-AB8F-C2D6F13EB790}" srcOrd="0" destOrd="0" presId="urn:microsoft.com/office/officeart/2005/8/layout/process5"/>
    <dgm:cxn modelId="{EEDD951B-6566-42B0-AE0C-DD3348FF093F}" srcId="{3C575EA1-C74A-4459-8536-8BEEC9DE2F0E}" destId="{CECE2D45-0EBC-4BF8-8BBB-586BB3CFD26B}" srcOrd="2" destOrd="0" parTransId="{09F7F6FA-DE62-40E3-9E3E-D6CA4A91CC37}" sibTransId="{79D05494-7F8D-4CCE-929B-92746F2CE54B}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2EA1B3EF-B67D-4AF1-A868-0374E8811BEC}" type="presOf" srcId="{D08AED38-F747-4178-8F30-A944E6AAFB37}" destId="{66062924-0225-46CF-A1F2-A3B87C14D9CB}" srcOrd="0" destOrd="0" presId="urn:microsoft.com/office/officeart/2005/8/layout/process5"/>
    <dgm:cxn modelId="{4012BE42-A6F1-4F4E-A64B-37FBE4326723}" type="presOf" srcId="{52289503-B9B2-466F-9763-D47B2C16BAF4}" destId="{EF2F9333-022F-4543-9108-4A8104F6BD47}" srcOrd="0" destOrd="0" presId="urn:microsoft.com/office/officeart/2005/8/layout/process5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E9A81A5A-50A8-4D35-B1A1-96CFD6DE3E5D}" type="presParOf" srcId="{2A6C335F-5FDE-47A8-AF8A-070CCC89D75D}" destId="{EF2F9333-022F-4543-9108-4A8104F6BD47}" srcOrd="0" destOrd="0" presId="urn:microsoft.com/office/officeart/2005/8/layout/process5"/>
    <dgm:cxn modelId="{1A97E5FE-79B7-4DF6-971A-D9355C8A05F8}" type="presParOf" srcId="{2A6C335F-5FDE-47A8-AF8A-070CCC89D75D}" destId="{51749ACF-FFBA-4CA8-AEE6-2166B1620A83}" srcOrd="1" destOrd="0" presId="urn:microsoft.com/office/officeart/2005/8/layout/process5"/>
    <dgm:cxn modelId="{895654CE-67BF-4E73-A9D1-C9816A57E58D}" type="presParOf" srcId="{51749ACF-FFBA-4CA8-AEE6-2166B1620A83}" destId="{1D2C7A57-4C48-46C8-BA97-51A929F61C0E}" srcOrd="0" destOrd="0" presId="urn:microsoft.com/office/officeart/2005/8/layout/process5"/>
    <dgm:cxn modelId="{9B86E61F-E0A2-42E6-AF69-044A2528EE06}" type="presParOf" srcId="{2A6C335F-5FDE-47A8-AF8A-070CCC89D75D}" destId="{9254DCDA-E4C8-4B5F-AB8F-C2D6F13EB790}" srcOrd="2" destOrd="0" presId="urn:microsoft.com/office/officeart/2005/8/layout/process5"/>
    <dgm:cxn modelId="{FFEE71F2-72CF-492F-A1A3-F02526FB0498}" type="presParOf" srcId="{2A6C335F-5FDE-47A8-AF8A-070CCC89D75D}" destId="{66062924-0225-46CF-A1F2-A3B87C14D9CB}" srcOrd="3" destOrd="0" presId="urn:microsoft.com/office/officeart/2005/8/layout/process5"/>
    <dgm:cxn modelId="{01BEC327-FF93-4037-B644-8BC6CB51BFBC}" type="presParOf" srcId="{66062924-0225-46CF-A1F2-A3B87C14D9CB}" destId="{A32FE428-C180-4AA4-ACA4-8424F4764793}" srcOrd="0" destOrd="0" presId="urn:microsoft.com/office/officeart/2005/8/layout/process5"/>
    <dgm:cxn modelId="{055943C7-4662-4F2B-B4C9-3E0508765FF5}" type="presParOf" srcId="{2A6C335F-5FDE-47A8-AF8A-070CCC89D75D}" destId="{9676207E-64BA-4650-82FA-0E3E33FD30B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400" dirty="0" smtClean="0"/>
            <a:t>Assign</a:t>
          </a:r>
          <a:endParaRPr lang="en-US" sz="24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400" dirty="0" smtClean="0"/>
            <a:t>Notification to requester and driver</a:t>
          </a:r>
          <a:endParaRPr lang="en-US" sz="24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CECE2D45-0EBC-4BF8-8BBB-586BB3CFD26B}">
      <dgm:prSet phldrT="[Text]" custT="1"/>
      <dgm:spPr/>
      <dgm:t>
        <a:bodyPr/>
        <a:lstStyle/>
        <a:p>
          <a:r>
            <a:rPr lang="en-US" sz="2400" dirty="0" smtClean="0"/>
            <a:t>Feedback from requester</a:t>
          </a:r>
          <a:endParaRPr lang="en-US" sz="2400" dirty="0"/>
        </a:p>
      </dgm:t>
    </dgm:pt>
    <dgm:pt modelId="{09F7F6FA-DE62-40E3-9E3E-D6CA4A91CC37}" type="parTrans" cxnId="{EEDD951B-6566-42B0-AE0C-DD3348FF093F}">
      <dgm:prSet/>
      <dgm:spPr/>
      <dgm:t>
        <a:bodyPr/>
        <a:lstStyle/>
        <a:p>
          <a:endParaRPr lang="en-US"/>
        </a:p>
      </dgm:t>
    </dgm:pt>
    <dgm:pt modelId="{79D05494-7F8D-4CCE-929B-92746F2CE54B}" type="sibTrans" cxnId="{EEDD951B-6566-42B0-AE0C-DD3348FF093F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</dgm:pt>
    <dgm:pt modelId="{EF2F9333-022F-4543-9108-4A8104F6BD47}" type="pres">
      <dgm:prSet presAssocID="{52289503-B9B2-466F-9763-D47B2C16BAF4}" presName="node" presStyleLbl="node1" presStyleIdx="0" presStyleCnt="3" custScaleX="48341" custScaleY="47707" custLinFactNeighborX="2525" custLinFactNeighborY="-20657">
        <dgm:presLayoutVars>
          <dgm:bulletEnabled val="1"/>
        </dgm:presLayoutVars>
      </dgm:prSet>
      <dgm:spPr/>
    </dgm:pt>
    <dgm:pt modelId="{51749ACF-FFBA-4CA8-AEE6-2166B1620A83}" type="pres">
      <dgm:prSet presAssocID="{7A189598-83E9-40F2-B0F7-91E21A91B9EE}" presName="sibTrans" presStyleLbl="sibTrans2D1" presStyleIdx="0" presStyleCnt="2" custScaleX="59746" custScaleY="36825" custLinFactNeighborX="-2162"/>
      <dgm:spPr/>
    </dgm:pt>
    <dgm:pt modelId="{1D2C7A57-4C48-46C8-BA97-51A929F61C0E}" type="pres">
      <dgm:prSet presAssocID="{7A189598-83E9-40F2-B0F7-91E21A91B9EE}" presName="connectorText" presStyleLbl="sibTrans2D1" presStyleIdx="0" presStyleCnt="2"/>
      <dgm:spPr/>
    </dgm:pt>
    <dgm:pt modelId="{9254DCDA-E4C8-4B5F-AB8F-C2D6F13EB790}" type="pres">
      <dgm:prSet presAssocID="{32ABF20E-56A9-4870-8866-888B24C00DA9}" presName="node" presStyleLbl="node1" presStyleIdx="1" presStyleCnt="3" custScaleX="116634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2924-0225-46CF-A1F2-A3B87C14D9CB}" type="pres">
      <dgm:prSet presAssocID="{D08AED38-F747-4178-8F30-A944E6AAFB37}" presName="sibTrans" presStyleLbl="sibTrans2D1" presStyleIdx="1" presStyleCnt="2" custScaleX="59746" custScaleY="36825" custLinFactNeighborX="-10918"/>
      <dgm:spPr/>
    </dgm:pt>
    <dgm:pt modelId="{A32FE428-C180-4AA4-ACA4-8424F4764793}" type="pres">
      <dgm:prSet presAssocID="{D08AED38-F747-4178-8F30-A944E6AAFB37}" presName="connectorText" presStyleLbl="sibTrans2D1" presStyleIdx="1" presStyleCnt="2"/>
      <dgm:spPr/>
    </dgm:pt>
    <dgm:pt modelId="{9676207E-64BA-4650-82FA-0E3E33FD30B7}" type="pres">
      <dgm:prSet presAssocID="{CECE2D45-0EBC-4BF8-8BBB-586BB3CFD26B}" presName="node" presStyleLbl="node1" presStyleIdx="2" presStyleCnt="3" custScaleX="85783" custScaleY="47707" custLinFactNeighborX="-10353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C59AE331-A97F-48D5-96CE-2340E0C5BF16}" type="presOf" srcId="{52289503-B9B2-466F-9763-D47B2C16BAF4}" destId="{EF2F9333-022F-4543-9108-4A8104F6BD47}" srcOrd="0" destOrd="0" presId="urn:microsoft.com/office/officeart/2005/8/layout/process5"/>
    <dgm:cxn modelId="{29026CE6-BABA-4732-BFD5-77AE09990AC6}" type="presOf" srcId="{7A189598-83E9-40F2-B0F7-91E21A91B9EE}" destId="{51749ACF-FFBA-4CA8-AEE6-2166B1620A83}" srcOrd="0" destOrd="0" presId="urn:microsoft.com/office/officeart/2005/8/layout/process5"/>
    <dgm:cxn modelId="{1A1DDA56-4417-48B8-88FE-F08C5433CA98}" type="presOf" srcId="{D08AED38-F747-4178-8F30-A944E6AAFB37}" destId="{A32FE428-C180-4AA4-ACA4-8424F4764793}" srcOrd="1" destOrd="0" presId="urn:microsoft.com/office/officeart/2005/8/layout/process5"/>
    <dgm:cxn modelId="{CEEEC03F-561C-463A-8AD3-C073FB8C09B5}" type="presOf" srcId="{32ABF20E-56A9-4870-8866-888B24C00DA9}" destId="{9254DCDA-E4C8-4B5F-AB8F-C2D6F13EB790}" srcOrd="0" destOrd="0" presId="urn:microsoft.com/office/officeart/2005/8/layout/process5"/>
    <dgm:cxn modelId="{B7ABDEAF-41D3-4738-A8EB-00D01E8945BA}" type="presOf" srcId="{CECE2D45-0EBC-4BF8-8BBB-586BB3CFD26B}" destId="{9676207E-64BA-4650-82FA-0E3E33FD30B7}" srcOrd="0" destOrd="0" presId="urn:microsoft.com/office/officeart/2005/8/layout/process5"/>
    <dgm:cxn modelId="{87B45B51-B9B7-4FC9-82CE-215EAF5C8F44}" type="presOf" srcId="{D08AED38-F747-4178-8F30-A944E6AAFB37}" destId="{66062924-0225-46CF-A1F2-A3B87C14D9CB}" srcOrd="0" destOrd="0" presId="urn:microsoft.com/office/officeart/2005/8/layout/process5"/>
    <dgm:cxn modelId="{EF1F5737-A0D6-4100-A3E3-8F7684F0FA59}" type="presOf" srcId="{3C575EA1-C74A-4459-8536-8BEEC9DE2F0E}" destId="{2A6C335F-5FDE-47A8-AF8A-070CCC89D75D}" srcOrd="0" destOrd="0" presId="urn:microsoft.com/office/officeart/2005/8/layout/process5"/>
    <dgm:cxn modelId="{8552D4E4-928A-4642-A20F-5FA527807E81}" type="presOf" srcId="{7A189598-83E9-40F2-B0F7-91E21A91B9EE}" destId="{1D2C7A57-4C48-46C8-BA97-51A929F61C0E}" srcOrd="1" destOrd="0" presId="urn:microsoft.com/office/officeart/2005/8/layout/process5"/>
    <dgm:cxn modelId="{EEDD951B-6566-42B0-AE0C-DD3348FF093F}" srcId="{3C575EA1-C74A-4459-8536-8BEEC9DE2F0E}" destId="{CECE2D45-0EBC-4BF8-8BBB-586BB3CFD26B}" srcOrd="2" destOrd="0" parTransId="{09F7F6FA-DE62-40E3-9E3E-D6CA4A91CC37}" sibTransId="{79D05494-7F8D-4CCE-929B-92746F2CE54B}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C5C4BE1C-83FB-4746-96B8-281F908F3081}" type="presParOf" srcId="{2A6C335F-5FDE-47A8-AF8A-070CCC89D75D}" destId="{EF2F9333-022F-4543-9108-4A8104F6BD47}" srcOrd="0" destOrd="0" presId="urn:microsoft.com/office/officeart/2005/8/layout/process5"/>
    <dgm:cxn modelId="{B1F255E1-3931-4E35-BF3F-7919FC68E705}" type="presParOf" srcId="{2A6C335F-5FDE-47A8-AF8A-070CCC89D75D}" destId="{51749ACF-FFBA-4CA8-AEE6-2166B1620A83}" srcOrd="1" destOrd="0" presId="urn:microsoft.com/office/officeart/2005/8/layout/process5"/>
    <dgm:cxn modelId="{A5C40259-977D-4158-96F2-7DF44A1B91DF}" type="presParOf" srcId="{51749ACF-FFBA-4CA8-AEE6-2166B1620A83}" destId="{1D2C7A57-4C48-46C8-BA97-51A929F61C0E}" srcOrd="0" destOrd="0" presId="urn:microsoft.com/office/officeart/2005/8/layout/process5"/>
    <dgm:cxn modelId="{CB1ADCBE-BB18-4284-8C76-637DBB0E691B}" type="presParOf" srcId="{2A6C335F-5FDE-47A8-AF8A-070CCC89D75D}" destId="{9254DCDA-E4C8-4B5F-AB8F-C2D6F13EB790}" srcOrd="2" destOrd="0" presId="urn:microsoft.com/office/officeart/2005/8/layout/process5"/>
    <dgm:cxn modelId="{8E3F575B-2A17-4C05-A959-966E2C9544C4}" type="presParOf" srcId="{2A6C335F-5FDE-47A8-AF8A-070CCC89D75D}" destId="{66062924-0225-46CF-A1F2-A3B87C14D9CB}" srcOrd="3" destOrd="0" presId="urn:microsoft.com/office/officeart/2005/8/layout/process5"/>
    <dgm:cxn modelId="{B337515B-1DFA-4F5A-9B58-9648BDDE3B26}" type="presParOf" srcId="{66062924-0225-46CF-A1F2-A3B87C14D9CB}" destId="{A32FE428-C180-4AA4-ACA4-8424F4764793}" srcOrd="0" destOrd="0" presId="urn:microsoft.com/office/officeart/2005/8/layout/process5"/>
    <dgm:cxn modelId="{57B2E863-3598-48AF-8A28-1391A4E3FC81}" type="presParOf" srcId="{2A6C335F-5FDE-47A8-AF8A-070CCC89D75D}" destId="{9676207E-64BA-4650-82FA-0E3E33FD30B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575EA1-C74A-4459-8536-8BEEC9DE2F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89503-B9B2-466F-9763-D47B2C16BAF4}">
      <dgm:prSet phldrT="[Text]" custT="1"/>
      <dgm:spPr/>
      <dgm:t>
        <a:bodyPr/>
        <a:lstStyle/>
        <a:p>
          <a:r>
            <a:rPr lang="en-US" sz="2400" dirty="0" smtClean="0"/>
            <a:t>Refuse</a:t>
          </a:r>
          <a:endParaRPr lang="en-US" sz="2400" dirty="0"/>
        </a:p>
      </dgm:t>
    </dgm:pt>
    <dgm:pt modelId="{562065ED-5CDE-4C5B-92BC-BCB92E6AABA7}" type="parTrans" cxnId="{6ABBE16A-1B53-4061-8C92-27E55B11BD49}">
      <dgm:prSet/>
      <dgm:spPr/>
      <dgm:t>
        <a:bodyPr/>
        <a:lstStyle/>
        <a:p>
          <a:endParaRPr lang="en-US"/>
        </a:p>
      </dgm:t>
    </dgm:pt>
    <dgm:pt modelId="{7A189598-83E9-40F2-B0F7-91E21A91B9EE}" type="sibTrans" cxnId="{6ABBE16A-1B53-4061-8C92-27E55B11BD49}">
      <dgm:prSet/>
      <dgm:spPr/>
      <dgm:t>
        <a:bodyPr/>
        <a:lstStyle/>
        <a:p>
          <a:endParaRPr lang="en-US"/>
        </a:p>
      </dgm:t>
    </dgm:pt>
    <dgm:pt modelId="{32ABF20E-56A9-4870-8866-888B24C00DA9}">
      <dgm:prSet phldrT="[Text]" custT="1"/>
      <dgm:spPr/>
      <dgm:t>
        <a:bodyPr/>
        <a:lstStyle/>
        <a:p>
          <a:r>
            <a:rPr lang="en-US" sz="2400" dirty="0" smtClean="0"/>
            <a:t>Notification to requester</a:t>
          </a:r>
          <a:endParaRPr lang="en-US" sz="2400" dirty="0"/>
        </a:p>
      </dgm:t>
    </dgm:pt>
    <dgm:pt modelId="{3A069BE0-6641-4A48-996E-961951086827}" type="parTrans" cxnId="{1B613000-922A-4FEC-B1B9-D67B2664BCA1}">
      <dgm:prSet/>
      <dgm:spPr/>
      <dgm:t>
        <a:bodyPr/>
        <a:lstStyle/>
        <a:p>
          <a:endParaRPr lang="en-US"/>
        </a:p>
      </dgm:t>
    </dgm:pt>
    <dgm:pt modelId="{D08AED38-F747-4178-8F30-A944E6AAFB37}" type="sibTrans" cxnId="{1B613000-922A-4FEC-B1B9-D67B2664BCA1}">
      <dgm:prSet/>
      <dgm:spPr/>
      <dgm:t>
        <a:bodyPr/>
        <a:lstStyle/>
        <a:p>
          <a:endParaRPr lang="en-US"/>
        </a:p>
      </dgm:t>
    </dgm:pt>
    <dgm:pt modelId="{CECE2D45-0EBC-4BF8-8BBB-586BB3CFD26B}">
      <dgm:prSet phldrT="[Text]" custT="1"/>
      <dgm:spPr/>
      <dgm:t>
        <a:bodyPr/>
        <a:lstStyle/>
        <a:p>
          <a:r>
            <a:rPr lang="en-US" sz="2400" dirty="0" smtClean="0"/>
            <a:t>Feedback from requester</a:t>
          </a:r>
          <a:endParaRPr lang="en-US" sz="2400" dirty="0"/>
        </a:p>
      </dgm:t>
    </dgm:pt>
    <dgm:pt modelId="{09F7F6FA-DE62-40E3-9E3E-D6CA4A91CC37}" type="parTrans" cxnId="{EEDD951B-6566-42B0-AE0C-DD3348FF093F}">
      <dgm:prSet/>
      <dgm:spPr/>
      <dgm:t>
        <a:bodyPr/>
        <a:lstStyle/>
        <a:p>
          <a:endParaRPr lang="en-US"/>
        </a:p>
      </dgm:t>
    </dgm:pt>
    <dgm:pt modelId="{79D05494-7F8D-4CCE-929B-92746F2CE54B}" type="sibTrans" cxnId="{EEDD951B-6566-42B0-AE0C-DD3348FF093F}">
      <dgm:prSet/>
      <dgm:spPr/>
      <dgm:t>
        <a:bodyPr/>
        <a:lstStyle/>
        <a:p>
          <a:endParaRPr lang="en-US"/>
        </a:p>
      </dgm:t>
    </dgm:pt>
    <dgm:pt modelId="{2A6C335F-5FDE-47A8-AF8A-070CCC89D75D}" type="pres">
      <dgm:prSet presAssocID="{3C575EA1-C74A-4459-8536-8BEEC9DE2F0E}" presName="diagram" presStyleCnt="0">
        <dgm:presLayoutVars>
          <dgm:dir/>
          <dgm:resizeHandles val="exact"/>
        </dgm:presLayoutVars>
      </dgm:prSet>
      <dgm:spPr/>
    </dgm:pt>
    <dgm:pt modelId="{EF2F9333-022F-4543-9108-4A8104F6BD47}" type="pres">
      <dgm:prSet presAssocID="{52289503-B9B2-466F-9763-D47B2C16BAF4}" presName="node" presStyleLbl="node1" presStyleIdx="0" presStyleCnt="3" custScaleX="48341" custScaleY="47707" custLinFactNeighborX="2525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9ACF-FFBA-4CA8-AEE6-2166B1620A83}" type="pres">
      <dgm:prSet presAssocID="{7A189598-83E9-40F2-B0F7-91E21A91B9EE}" presName="sibTrans" presStyleLbl="sibTrans2D1" presStyleIdx="0" presStyleCnt="2" custScaleX="59746" custScaleY="36825" custLinFactNeighborX="-2162"/>
      <dgm:spPr/>
    </dgm:pt>
    <dgm:pt modelId="{1D2C7A57-4C48-46C8-BA97-51A929F61C0E}" type="pres">
      <dgm:prSet presAssocID="{7A189598-83E9-40F2-B0F7-91E21A91B9EE}" presName="connectorText" presStyleLbl="sibTrans2D1" presStyleIdx="0" presStyleCnt="2"/>
      <dgm:spPr/>
    </dgm:pt>
    <dgm:pt modelId="{9254DCDA-E4C8-4B5F-AB8F-C2D6F13EB790}" type="pres">
      <dgm:prSet presAssocID="{32ABF20E-56A9-4870-8866-888B24C00DA9}" presName="node" presStyleLbl="node1" presStyleIdx="1" presStyleCnt="3" custScaleX="116634" custScaleY="47707" custLinFactNeighborX="-8120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2924-0225-46CF-A1F2-A3B87C14D9CB}" type="pres">
      <dgm:prSet presAssocID="{D08AED38-F747-4178-8F30-A944E6AAFB37}" presName="sibTrans" presStyleLbl="sibTrans2D1" presStyleIdx="1" presStyleCnt="2" custScaleX="59746" custScaleY="36825" custLinFactNeighborX="-10918"/>
      <dgm:spPr/>
    </dgm:pt>
    <dgm:pt modelId="{A32FE428-C180-4AA4-ACA4-8424F4764793}" type="pres">
      <dgm:prSet presAssocID="{D08AED38-F747-4178-8F30-A944E6AAFB37}" presName="connectorText" presStyleLbl="sibTrans2D1" presStyleIdx="1" presStyleCnt="2"/>
      <dgm:spPr/>
    </dgm:pt>
    <dgm:pt modelId="{9676207E-64BA-4650-82FA-0E3E33FD30B7}" type="pres">
      <dgm:prSet presAssocID="{CECE2D45-0EBC-4BF8-8BBB-586BB3CFD26B}" presName="node" presStyleLbl="node1" presStyleIdx="2" presStyleCnt="3" custScaleX="85783" custScaleY="47707" custLinFactNeighborX="-10353" custLinFactNeighborY="-2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015D5-8E2B-4C3E-BF10-4A11FA20A08F}" type="presOf" srcId="{7A189598-83E9-40F2-B0F7-91E21A91B9EE}" destId="{51749ACF-FFBA-4CA8-AEE6-2166B1620A83}" srcOrd="0" destOrd="0" presId="urn:microsoft.com/office/officeart/2005/8/layout/process5"/>
    <dgm:cxn modelId="{F221AD58-A3E8-436F-A167-150AA97F9DE8}" type="presOf" srcId="{3C575EA1-C74A-4459-8536-8BEEC9DE2F0E}" destId="{2A6C335F-5FDE-47A8-AF8A-070CCC89D75D}" srcOrd="0" destOrd="0" presId="urn:microsoft.com/office/officeart/2005/8/layout/process5"/>
    <dgm:cxn modelId="{184CCF5A-BA6E-4B38-92C5-215B5D531E85}" type="presOf" srcId="{D08AED38-F747-4178-8F30-A944E6AAFB37}" destId="{A32FE428-C180-4AA4-ACA4-8424F4764793}" srcOrd="1" destOrd="0" presId="urn:microsoft.com/office/officeart/2005/8/layout/process5"/>
    <dgm:cxn modelId="{A94B9345-EE57-42A7-96AD-20BB073FDEF5}" type="presOf" srcId="{32ABF20E-56A9-4870-8866-888B24C00DA9}" destId="{9254DCDA-E4C8-4B5F-AB8F-C2D6F13EB790}" srcOrd="0" destOrd="0" presId="urn:microsoft.com/office/officeart/2005/8/layout/process5"/>
    <dgm:cxn modelId="{FBFC3D1A-BEFD-43F2-B1AB-CB52C6F7E1A2}" type="presOf" srcId="{7A189598-83E9-40F2-B0F7-91E21A91B9EE}" destId="{1D2C7A57-4C48-46C8-BA97-51A929F61C0E}" srcOrd="1" destOrd="0" presId="urn:microsoft.com/office/officeart/2005/8/layout/process5"/>
    <dgm:cxn modelId="{5A24F0B0-031D-4339-81A7-36809A4F03B0}" type="presOf" srcId="{CECE2D45-0EBC-4BF8-8BBB-586BB3CFD26B}" destId="{9676207E-64BA-4650-82FA-0E3E33FD30B7}" srcOrd="0" destOrd="0" presId="urn:microsoft.com/office/officeart/2005/8/layout/process5"/>
    <dgm:cxn modelId="{6ABBE16A-1B53-4061-8C92-27E55B11BD49}" srcId="{3C575EA1-C74A-4459-8536-8BEEC9DE2F0E}" destId="{52289503-B9B2-466F-9763-D47B2C16BAF4}" srcOrd="0" destOrd="0" parTransId="{562065ED-5CDE-4C5B-92BC-BCB92E6AABA7}" sibTransId="{7A189598-83E9-40F2-B0F7-91E21A91B9EE}"/>
    <dgm:cxn modelId="{1B613000-922A-4FEC-B1B9-D67B2664BCA1}" srcId="{3C575EA1-C74A-4459-8536-8BEEC9DE2F0E}" destId="{32ABF20E-56A9-4870-8866-888B24C00DA9}" srcOrd="1" destOrd="0" parTransId="{3A069BE0-6641-4A48-996E-961951086827}" sibTransId="{D08AED38-F747-4178-8F30-A944E6AAFB37}"/>
    <dgm:cxn modelId="{ADD4C3E7-348E-4717-A06B-1A30C7E33469}" type="presOf" srcId="{52289503-B9B2-466F-9763-D47B2C16BAF4}" destId="{EF2F9333-022F-4543-9108-4A8104F6BD47}" srcOrd="0" destOrd="0" presId="urn:microsoft.com/office/officeart/2005/8/layout/process5"/>
    <dgm:cxn modelId="{8DAC2C86-D3CB-444C-B83C-55BF3D477A92}" type="presOf" srcId="{D08AED38-F747-4178-8F30-A944E6AAFB37}" destId="{66062924-0225-46CF-A1F2-A3B87C14D9CB}" srcOrd="0" destOrd="0" presId="urn:microsoft.com/office/officeart/2005/8/layout/process5"/>
    <dgm:cxn modelId="{EEDD951B-6566-42B0-AE0C-DD3348FF093F}" srcId="{3C575EA1-C74A-4459-8536-8BEEC9DE2F0E}" destId="{CECE2D45-0EBC-4BF8-8BBB-586BB3CFD26B}" srcOrd="2" destOrd="0" parTransId="{09F7F6FA-DE62-40E3-9E3E-D6CA4A91CC37}" sibTransId="{79D05494-7F8D-4CCE-929B-92746F2CE54B}"/>
    <dgm:cxn modelId="{074B9168-135B-4EFE-83AA-7B8FA16D6A08}" type="presParOf" srcId="{2A6C335F-5FDE-47A8-AF8A-070CCC89D75D}" destId="{EF2F9333-022F-4543-9108-4A8104F6BD47}" srcOrd="0" destOrd="0" presId="urn:microsoft.com/office/officeart/2005/8/layout/process5"/>
    <dgm:cxn modelId="{94B80FDD-27EA-4E21-AFC5-D594A4680721}" type="presParOf" srcId="{2A6C335F-5FDE-47A8-AF8A-070CCC89D75D}" destId="{51749ACF-FFBA-4CA8-AEE6-2166B1620A83}" srcOrd="1" destOrd="0" presId="urn:microsoft.com/office/officeart/2005/8/layout/process5"/>
    <dgm:cxn modelId="{85D0D246-5C4D-4D56-B6E6-EDE81F7AB70E}" type="presParOf" srcId="{51749ACF-FFBA-4CA8-AEE6-2166B1620A83}" destId="{1D2C7A57-4C48-46C8-BA97-51A929F61C0E}" srcOrd="0" destOrd="0" presId="urn:microsoft.com/office/officeart/2005/8/layout/process5"/>
    <dgm:cxn modelId="{71D2FAC5-2786-4D9D-8C48-B82D3A084CD2}" type="presParOf" srcId="{2A6C335F-5FDE-47A8-AF8A-070CCC89D75D}" destId="{9254DCDA-E4C8-4B5F-AB8F-C2D6F13EB790}" srcOrd="2" destOrd="0" presId="urn:microsoft.com/office/officeart/2005/8/layout/process5"/>
    <dgm:cxn modelId="{EBADBB5C-C5BE-4FC1-A818-28863E58B16C}" type="presParOf" srcId="{2A6C335F-5FDE-47A8-AF8A-070CCC89D75D}" destId="{66062924-0225-46CF-A1F2-A3B87C14D9CB}" srcOrd="3" destOrd="0" presId="urn:microsoft.com/office/officeart/2005/8/layout/process5"/>
    <dgm:cxn modelId="{78C919AD-E0D1-414C-9573-E0B0C67B73BA}" type="presParOf" srcId="{66062924-0225-46CF-A1F2-A3B87C14D9CB}" destId="{A32FE428-C180-4AA4-ACA4-8424F4764793}" srcOrd="0" destOrd="0" presId="urn:microsoft.com/office/officeart/2005/8/layout/process5"/>
    <dgm:cxn modelId="{A9AB1AFC-7F6C-47B3-833F-9FA0DF565152}" type="presParOf" srcId="{2A6C335F-5FDE-47A8-AF8A-070CCC89D75D}" destId="{9676207E-64BA-4650-82FA-0E3E33FD30B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86830" y="0"/>
          <a:ext cx="2068221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Submitted by Employee</a:t>
          </a:r>
          <a:endParaRPr lang="en-US" sz="2400" kern="1200" dirty="0"/>
        </a:p>
      </dsp:txBody>
      <dsp:txXfrm>
        <a:off x="122994" y="36164"/>
        <a:ext cx="1995893" cy="1162394"/>
      </dsp:txXfrm>
    </dsp:sp>
    <dsp:sp modelId="{51749ACF-FFBA-4CA8-AEE6-2166B1620A83}">
      <dsp:nvSpPr>
        <dsp:cNvPr id="0" name=""/>
        <dsp:cNvSpPr/>
      </dsp:nvSpPr>
      <dsp:spPr>
        <a:xfrm>
          <a:off x="2459120" y="467306"/>
          <a:ext cx="305457" cy="30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9120" y="527328"/>
        <a:ext cx="215425" cy="180064"/>
      </dsp:txXfrm>
    </dsp:sp>
    <dsp:sp modelId="{9254DCDA-E4C8-4B5F-AB8F-C2D6F13EB790}">
      <dsp:nvSpPr>
        <dsp:cNvPr id="0" name=""/>
        <dsp:cNvSpPr/>
      </dsp:nvSpPr>
      <dsp:spPr>
        <a:xfrm>
          <a:off x="3119693" y="0"/>
          <a:ext cx="2469621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sent to a Controller as a new Request</a:t>
          </a:r>
          <a:endParaRPr lang="en-US" sz="2400" kern="1200" dirty="0"/>
        </a:p>
      </dsp:txBody>
      <dsp:txXfrm>
        <a:off x="3155857" y="36164"/>
        <a:ext cx="2397293" cy="1162394"/>
      </dsp:txXfrm>
    </dsp:sp>
    <dsp:sp modelId="{66062924-0225-46CF-A1F2-A3B87C14D9CB}">
      <dsp:nvSpPr>
        <dsp:cNvPr id="0" name=""/>
        <dsp:cNvSpPr/>
      </dsp:nvSpPr>
      <dsp:spPr>
        <a:xfrm>
          <a:off x="5922924" y="467306"/>
          <a:ext cx="392989" cy="30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22924" y="527328"/>
        <a:ext cx="302957" cy="180064"/>
      </dsp:txXfrm>
    </dsp:sp>
    <dsp:sp modelId="{9676207E-64BA-4650-82FA-0E3E33FD30B7}">
      <dsp:nvSpPr>
        <dsp:cNvPr id="0" name=""/>
        <dsp:cNvSpPr/>
      </dsp:nvSpPr>
      <dsp:spPr>
        <a:xfrm>
          <a:off x="6830386" y="0"/>
          <a:ext cx="1588545" cy="1234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Respond of the Controller</a:t>
          </a:r>
          <a:endParaRPr lang="en-US" sz="2400" kern="1200" dirty="0"/>
        </a:p>
      </dsp:txBody>
      <dsp:txXfrm>
        <a:off x="6866550" y="36164"/>
        <a:ext cx="1516217" cy="116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68177" y="0"/>
          <a:ext cx="1280351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Assign</a:t>
          </a:r>
          <a:endParaRPr lang="en-US" sz="2400" kern="1200" dirty="0"/>
        </a:p>
      </dsp:txBody>
      <dsp:txXfrm>
        <a:off x="90382" y="22205"/>
        <a:ext cx="1235941" cy="713725"/>
      </dsp:txXfrm>
    </dsp:sp>
    <dsp:sp modelId="{51749ACF-FFBA-4CA8-AEE6-2166B1620A83}">
      <dsp:nvSpPr>
        <dsp:cNvPr id="0" name=""/>
        <dsp:cNvSpPr/>
      </dsp:nvSpPr>
      <dsp:spPr>
        <a:xfrm>
          <a:off x="1593605" y="258125"/>
          <a:ext cx="246195" cy="241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93605" y="306502"/>
        <a:ext cx="173630" cy="145130"/>
      </dsp:txXfrm>
    </dsp:sp>
    <dsp:sp modelId="{9254DCDA-E4C8-4B5F-AB8F-C2D6F13EB790}">
      <dsp:nvSpPr>
        <dsp:cNvPr id="0" name=""/>
        <dsp:cNvSpPr/>
      </dsp:nvSpPr>
      <dsp:spPr>
        <a:xfrm>
          <a:off x="2126020" y="0"/>
          <a:ext cx="3089147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Notification to requester and driver</a:t>
          </a:r>
          <a:endParaRPr lang="en-US" sz="2400" kern="1200" dirty="0"/>
        </a:p>
      </dsp:txBody>
      <dsp:txXfrm>
        <a:off x="2148225" y="22205"/>
        <a:ext cx="3044737" cy="713725"/>
      </dsp:txXfrm>
    </dsp:sp>
    <dsp:sp modelId="{66062924-0225-46CF-A1F2-A3B87C14D9CB}">
      <dsp:nvSpPr>
        <dsp:cNvPr id="0" name=""/>
        <dsp:cNvSpPr/>
      </dsp:nvSpPr>
      <dsp:spPr>
        <a:xfrm>
          <a:off x="5484053" y="258125"/>
          <a:ext cx="316745" cy="241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84053" y="306502"/>
        <a:ext cx="244180" cy="145130"/>
      </dsp:txXfrm>
    </dsp:sp>
    <dsp:sp modelId="{9676207E-64BA-4650-82FA-0E3E33FD30B7}">
      <dsp:nvSpPr>
        <dsp:cNvPr id="0" name=""/>
        <dsp:cNvSpPr/>
      </dsp:nvSpPr>
      <dsp:spPr>
        <a:xfrm>
          <a:off x="6215457" y="0"/>
          <a:ext cx="2272033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Feedback from requester</a:t>
          </a:r>
          <a:endParaRPr lang="en-US" sz="2400" kern="1200" dirty="0"/>
        </a:p>
      </dsp:txBody>
      <dsp:txXfrm>
        <a:off x="6237662" y="22205"/>
        <a:ext cx="2227623" cy="713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F9333-022F-4543-9108-4A8104F6BD47}">
      <dsp:nvSpPr>
        <dsp:cNvPr id="0" name=""/>
        <dsp:cNvSpPr/>
      </dsp:nvSpPr>
      <dsp:spPr>
        <a:xfrm>
          <a:off x="68177" y="0"/>
          <a:ext cx="1280351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Refuse</a:t>
          </a:r>
          <a:endParaRPr lang="en-US" sz="2400" kern="1200" dirty="0"/>
        </a:p>
      </dsp:txBody>
      <dsp:txXfrm>
        <a:off x="90382" y="22205"/>
        <a:ext cx="1235941" cy="713725"/>
      </dsp:txXfrm>
    </dsp:sp>
    <dsp:sp modelId="{51749ACF-FFBA-4CA8-AEE6-2166B1620A83}">
      <dsp:nvSpPr>
        <dsp:cNvPr id="0" name=""/>
        <dsp:cNvSpPr/>
      </dsp:nvSpPr>
      <dsp:spPr>
        <a:xfrm>
          <a:off x="1593605" y="258125"/>
          <a:ext cx="246195" cy="241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93605" y="306502"/>
        <a:ext cx="173630" cy="145130"/>
      </dsp:txXfrm>
    </dsp:sp>
    <dsp:sp modelId="{9254DCDA-E4C8-4B5F-AB8F-C2D6F13EB790}">
      <dsp:nvSpPr>
        <dsp:cNvPr id="0" name=""/>
        <dsp:cNvSpPr/>
      </dsp:nvSpPr>
      <dsp:spPr>
        <a:xfrm>
          <a:off x="2126020" y="0"/>
          <a:ext cx="3089147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Notification to requester</a:t>
          </a:r>
          <a:endParaRPr lang="en-US" sz="2400" kern="1200" dirty="0"/>
        </a:p>
      </dsp:txBody>
      <dsp:txXfrm>
        <a:off x="2148225" y="22205"/>
        <a:ext cx="3044737" cy="713725"/>
      </dsp:txXfrm>
    </dsp:sp>
    <dsp:sp modelId="{66062924-0225-46CF-A1F2-A3B87C14D9CB}">
      <dsp:nvSpPr>
        <dsp:cNvPr id="0" name=""/>
        <dsp:cNvSpPr/>
      </dsp:nvSpPr>
      <dsp:spPr>
        <a:xfrm>
          <a:off x="5484053" y="258125"/>
          <a:ext cx="316745" cy="241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84053" y="306502"/>
        <a:ext cx="244180" cy="145130"/>
      </dsp:txXfrm>
    </dsp:sp>
    <dsp:sp modelId="{9676207E-64BA-4650-82FA-0E3E33FD30B7}">
      <dsp:nvSpPr>
        <dsp:cNvPr id="0" name=""/>
        <dsp:cNvSpPr/>
      </dsp:nvSpPr>
      <dsp:spPr>
        <a:xfrm>
          <a:off x="6215457" y="0"/>
          <a:ext cx="2272033" cy="75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Feedback from requester</a:t>
          </a:r>
          <a:endParaRPr lang="en-US" sz="2400" kern="1200" dirty="0"/>
        </a:p>
      </dsp:txBody>
      <dsp:txXfrm>
        <a:off x="6237662" y="22205"/>
        <a:ext cx="2227623" cy="71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C32618-BF8B-4796-94BD-85030160C70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A35EC6-7FDF-457A-801B-72BFE0958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7166BE6-ABD4-4AFB-81B1-CA3BC8B14B27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C1000-FA5C-FB49-B5AF-D87E87A711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A57BB-E7C1-154D-8D84-83D105C5E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t>29</a:t>
            </a:r>
          </a:p>
          <a:p>
            <a:endParaRPr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dirty="0" err="1">
                <a:latin typeface="Times New Roman" charset="0"/>
              </a:rPr>
              <a:t>This</a:t>
            </a:r>
            <a:r>
              <a:rPr lang="nl-NL" dirty="0">
                <a:latin typeface="Times New Roman" charset="0"/>
              </a:rPr>
              <a:t> slide </a:t>
            </a:r>
            <a:r>
              <a:rPr lang="nl-NL" dirty="0" err="1">
                <a:latin typeface="Times New Roman" charset="0"/>
              </a:rPr>
              <a:t>alreadyintroduces</a:t>
            </a:r>
            <a:r>
              <a:rPr lang="nl-NL" dirty="0">
                <a:latin typeface="Times New Roman" charset="0"/>
              </a:rPr>
              <a:t> the </a:t>
            </a:r>
            <a:r>
              <a:rPr lang="nl-NL" dirty="0" err="1">
                <a:latin typeface="Times New Roman" charset="0"/>
              </a:rPr>
              <a:t>essentialelements</a:t>
            </a:r>
            <a:r>
              <a:rPr lang="nl-NL" dirty="0">
                <a:latin typeface="Times New Roman" charset="0"/>
              </a:rPr>
              <a:t> of real-time systems;</a:t>
            </a:r>
          </a:p>
          <a:p>
            <a:r>
              <a:rPr lang="nl-NL" dirty="0">
                <a:latin typeface="Times New Roman" charset="0"/>
              </a:rPr>
              <a:t>event, response, </a:t>
            </a:r>
            <a:r>
              <a:rPr lang="nl-NL" dirty="0" err="1">
                <a:latin typeface="Times New Roman" charset="0"/>
              </a:rPr>
              <a:t>and</a:t>
            </a:r>
            <a:r>
              <a:rPr lang="nl-NL" dirty="0">
                <a:latin typeface="Times New Roman" charset="0"/>
              </a:rPr>
              <a:t> deadline(s).</a:t>
            </a:r>
          </a:p>
          <a:p>
            <a:endParaRPr lang="nl-NL" dirty="0">
              <a:latin typeface="Times New Roman" charset="0"/>
            </a:endParaRPr>
          </a:p>
          <a:p>
            <a:r>
              <a:rPr lang="nl-NL" dirty="0" err="1">
                <a:latin typeface="Times New Roman" charset="0"/>
              </a:rPr>
              <a:t>Fromthisexample</a:t>
            </a:r>
            <a:r>
              <a:rPr lang="nl-NL" dirty="0">
                <a:latin typeface="Times New Roman" charset="0"/>
              </a:rPr>
              <a:t>, </a:t>
            </a:r>
            <a:r>
              <a:rPr lang="nl-NL" dirty="0" err="1">
                <a:latin typeface="Times New Roman" charset="0"/>
              </a:rPr>
              <a:t>itimmediatelyfollowsthat</a:t>
            </a:r>
            <a:r>
              <a:rPr lang="nl-NL" dirty="0" smtClean="0">
                <a:latin typeface="Times New Roman" charset="0"/>
              </a:rPr>
              <a:t>responses </a:t>
            </a:r>
            <a:r>
              <a:rPr lang="nl-NL" dirty="0" err="1">
                <a:latin typeface="Times New Roman" charset="0"/>
              </a:rPr>
              <a:t>shouldnotbe</a:t>
            </a:r>
            <a:r>
              <a:rPr lang="nl-NL" dirty="0">
                <a:latin typeface="Times New Roman" charset="0"/>
              </a:rPr>
              <a:t> “</a:t>
            </a:r>
            <a:r>
              <a:rPr lang="nl-NL" dirty="0" err="1">
                <a:latin typeface="Times New Roman" charset="0"/>
              </a:rPr>
              <a:t>toofast</a:t>
            </a:r>
            <a:r>
              <a:rPr lang="nl-NL" dirty="0">
                <a:latin typeface="Times New Roman" charset="0"/>
              </a:rPr>
              <a:t>”.</a:t>
            </a:r>
          </a:p>
          <a:p>
            <a:r>
              <a:rPr lang="nl-NL" dirty="0" err="1">
                <a:latin typeface="Times New Roman" charset="0"/>
              </a:rPr>
              <a:t>Stateddifferently</a:t>
            </a:r>
            <a:r>
              <a:rPr lang="nl-NL" dirty="0">
                <a:latin typeface="Times New Roman" charset="0"/>
              </a:rPr>
              <a:t>, </a:t>
            </a:r>
            <a:r>
              <a:rPr lang="nl-NL" dirty="0" err="1">
                <a:latin typeface="Times New Roman" charset="0"/>
              </a:rPr>
              <a:t>itprovides</a:t>
            </a:r>
            <a:r>
              <a:rPr lang="nl-NL" dirty="0">
                <a:latin typeface="Times New Roman" charset="0"/>
              </a:rPr>
              <a:t> a “</a:t>
            </a:r>
            <a:r>
              <a:rPr lang="nl-NL" dirty="0" err="1">
                <a:latin typeface="Times New Roman" charset="0"/>
              </a:rPr>
              <a:t>reasond’etre</a:t>
            </a:r>
            <a:r>
              <a:rPr lang="nl-NL" dirty="0">
                <a:latin typeface="Times New Roman" charset="0"/>
              </a:rPr>
              <a:t>” </a:t>
            </a:r>
            <a:r>
              <a:rPr lang="nl-NL" dirty="0" err="1">
                <a:latin typeface="Times New Roman" charset="0"/>
              </a:rPr>
              <a:t>for</a:t>
            </a:r>
            <a:r>
              <a:rPr lang="nl-NL" dirty="0">
                <a:latin typeface="Times New Roman" charset="0"/>
              </a:rPr>
              <a:t> “best-case deadlines”.</a:t>
            </a:r>
          </a:p>
          <a:p>
            <a:r>
              <a:rPr lang="nl-NL" dirty="0">
                <a:latin typeface="Times New Roman" charset="0"/>
              </a:rPr>
              <a:t>In </a:t>
            </a:r>
            <a:r>
              <a:rPr lang="nl-NL" dirty="0" err="1">
                <a:latin typeface="Times New Roman" charset="0"/>
              </a:rPr>
              <a:t>many</a:t>
            </a:r>
            <a:r>
              <a:rPr lang="nl-NL" dirty="0">
                <a:latin typeface="Times New Roman" charset="0"/>
              </a:rPr>
              <a:t> cases, we </a:t>
            </a:r>
            <a:r>
              <a:rPr lang="nl-NL" dirty="0" err="1">
                <a:latin typeface="Times New Roman" charset="0"/>
              </a:rPr>
              <a:t>willonlyencounter</a:t>
            </a:r>
            <a:r>
              <a:rPr lang="nl-NL" dirty="0">
                <a:latin typeface="Times New Roman" charset="0"/>
              </a:rPr>
              <a:t> “worst-case deadlines”.</a:t>
            </a:r>
            <a:endParaRPr lang="en-GB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r>
              <a:t>Response time = latency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A57BB-E7C1-154D-8D84-83D105C5E4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A57BB-E7C1-154D-8D84-83D105C5E4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A57BB-E7C1-154D-8D84-83D105C5E4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909C-E72C-4B39-A0C8-04656F087CC9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2B53F-D14C-4FD8-92E1-B82232BEE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1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F85-4B51-4B15-87AE-105410A1F03A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1FE9-7EDE-450B-A2A2-4D0FA7249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57900"/>
            <a:ext cx="5715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724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124200"/>
            <a:ext cx="8696325" cy="12763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D009-A64F-4BEE-A23F-CA08E06CEAA5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AFC5-E693-45E9-98B3-8915ECC14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34664-EFA3-4AE9-8E80-91A4AFF3D700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7B456-08DC-46E6-A72F-1333647A9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06AC-6053-49DC-B632-17CC59066177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BAE0B-CB8B-4459-A442-1400A2E7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623C-E797-4246-91E4-D92221865E64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4535-62AB-43AB-A272-C7BEA1BCF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16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27C8-0DC7-4C70-A10F-3B6BF3DF9C89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49C29-FFC7-428E-9436-CC8973F0F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62400" y="228600"/>
            <a:ext cx="4962525" cy="11477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5CCA-4302-49A4-97BF-051CB7C657E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5CC8-6E7F-456C-B369-A28E8D1CA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1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6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317B-BE0F-4CFE-997F-6A1254E41A67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8F4D-B803-42E1-B96B-1BEC74013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 userDrawn="1"/>
        </p:nvSpPr>
        <p:spPr>
          <a:xfrm>
            <a:off x="201613" y="228600"/>
            <a:ext cx="8789987" cy="154940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22"/>
          <p:cNvGrpSpPr>
            <a:grpSpLocks noChangeAspect="1"/>
          </p:cNvGrpSpPr>
          <p:nvPr userDrawn="1"/>
        </p:nvGrpSpPr>
        <p:grpSpPr bwMode="auto">
          <a:xfrm>
            <a:off x="184150" y="1316038"/>
            <a:ext cx="8807450" cy="512762"/>
            <a:chOff x="-3905251" y="4294188"/>
            <a:chExt cx="13027839" cy="1892300"/>
          </a:xfrm>
        </p:grpSpPr>
        <p:sp>
          <p:nvSpPr>
            <p:cNvPr id="103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4" name="Freeform 27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1778000"/>
            <a:ext cx="7408862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rgbClr val="0B5395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rgbClr val="0B5395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rgbClr val="0B5395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rgbClr val="0B5395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rgbClr val="0B5395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ews@first-asd.eu" TargetMode="External"/><Relationship Id="rId2" Type="http://schemas.openxmlformats.org/officeDocument/2006/relationships/hyperlink" Target="http://www.first-asd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.Mitkov@wlv.ac.u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405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4800" b="1" dirty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Vehicle Requisition </a:t>
            </a:r>
            <a:r>
              <a:rPr lang="en-US" sz="4800" b="1" dirty="0" smtClean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</a:t>
            </a:r>
            <a:endParaRPr lang="en-US" sz="4800" b="1" dirty="0">
              <a:ln w="28575">
                <a:solidFill>
                  <a:srgbClr val="FFC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85"/>
            <a:ext cx="9144000" cy="158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6" y="2286000"/>
            <a:ext cx="4149906" cy="2847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1" y="4191000"/>
            <a:ext cx="419099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A Software to make the Vehicle Requisition process smarter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/>
            <a:r>
              <a:rPr lang="fr-BE" altLang="en-US" dirty="0" smtClean="0">
                <a:solidFill>
                  <a:srgbClr val="0B5395"/>
                </a:solidFill>
              </a:rPr>
              <a:t>Beta version </a:t>
            </a:r>
            <a:r>
              <a:rPr lang="fr-BE" altLang="en-US" dirty="0" err="1" smtClean="0">
                <a:solidFill>
                  <a:srgbClr val="0B5395"/>
                </a:solidFill>
              </a:rPr>
              <a:t>is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expected</a:t>
            </a:r>
            <a:r>
              <a:rPr lang="fr-BE" altLang="en-US" dirty="0" smtClean="0">
                <a:solidFill>
                  <a:srgbClr val="0B5395"/>
                </a:solidFill>
              </a:rPr>
              <a:t> to </a:t>
            </a:r>
            <a:r>
              <a:rPr lang="fr-BE" altLang="en-US" dirty="0" err="1" smtClean="0">
                <a:solidFill>
                  <a:srgbClr val="0B5395"/>
                </a:solidFill>
              </a:rPr>
              <a:t>be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available</a:t>
            </a:r>
            <a:r>
              <a:rPr lang="fr-BE" altLang="en-US" dirty="0" smtClean="0">
                <a:solidFill>
                  <a:srgbClr val="0B5395"/>
                </a:solidFill>
              </a:rPr>
              <a:t> for public use and </a:t>
            </a:r>
            <a:r>
              <a:rPr lang="fr-BE" altLang="en-US" dirty="0" err="1" smtClean="0">
                <a:solidFill>
                  <a:srgbClr val="0B5395"/>
                </a:solidFill>
              </a:rPr>
              <a:t>testing</a:t>
            </a:r>
            <a:r>
              <a:rPr lang="fr-BE" altLang="en-US" dirty="0" smtClean="0">
                <a:solidFill>
                  <a:srgbClr val="0B5395"/>
                </a:solidFill>
              </a:rPr>
              <a:t> in </a:t>
            </a:r>
            <a:r>
              <a:rPr lang="fr-BE" altLang="en-US" dirty="0" smtClean="0">
                <a:solidFill>
                  <a:srgbClr val="0B5395"/>
                </a:solidFill>
              </a:rPr>
              <a:t>2018 </a:t>
            </a:r>
            <a:endParaRPr lang="fr-BE" altLang="en-US" dirty="0" smtClean="0">
              <a:solidFill>
                <a:srgbClr val="0B5395"/>
              </a:solidFill>
            </a:endParaRPr>
          </a:p>
          <a:p>
            <a:pPr eaLnBrk="1" hangingPunct="1"/>
            <a:r>
              <a:rPr lang="fr-BE" altLang="en-US" dirty="0" smtClean="0">
                <a:solidFill>
                  <a:srgbClr val="0B5395"/>
                </a:solidFill>
              </a:rPr>
              <a:t>Final version </a:t>
            </a:r>
            <a:r>
              <a:rPr lang="fr-BE" altLang="en-US" dirty="0" err="1" smtClean="0">
                <a:solidFill>
                  <a:srgbClr val="0B5395"/>
                </a:solidFill>
              </a:rPr>
              <a:t>is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scheduled</a:t>
            </a:r>
            <a:r>
              <a:rPr lang="fr-BE" altLang="en-US" dirty="0" smtClean="0">
                <a:solidFill>
                  <a:srgbClr val="0B5395"/>
                </a:solidFill>
              </a:rPr>
              <a:t> for release </a:t>
            </a:r>
            <a:r>
              <a:rPr lang="fr-BE" altLang="en-US" dirty="0" err="1" smtClean="0">
                <a:solidFill>
                  <a:srgbClr val="0B5395"/>
                </a:solidFill>
              </a:rPr>
              <a:t>late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smtClean="0">
                <a:solidFill>
                  <a:srgbClr val="0B5395"/>
                </a:solidFill>
              </a:rPr>
              <a:t>2018</a:t>
            </a:r>
            <a:endParaRPr lang="fr-BE" altLang="en-US" dirty="0" smtClean="0">
              <a:solidFill>
                <a:srgbClr val="0B5395"/>
              </a:solidFill>
            </a:endParaRPr>
          </a:p>
          <a:p>
            <a:pPr eaLnBrk="1" hangingPunct="1"/>
            <a:r>
              <a:rPr lang="fr-BE" altLang="en-US" dirty="0" smtClean="0">
                <a:solidFill>
                  <a:srgbClr val="0B5395"/>
                </a:solidFill>
              </a:rPr>
              <a:t>Product </a:t>
            </a:r>
            <a:r>
              <a:rPr lang="fr-BE" altLang="en-US" dirty="0" err="1" smtClean="0">
                <a:solidFill>
                  <a:srgbClr val="0B5395"/>
                </a:solidFill>
              </a:rPr>
              <a:t>launch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will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be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held</a:t>
            </a:r>
            <a:r>
              <a:rPr lang="fr-BE" altLang="en-US" dirty="0" smtClean="0">
                <a:solidFill>
                  <a:srgbClr val="0B5395"/>
                </a:solidFill>
              </a:rPr>
              <a:t> in </a:t>
            </a:r>
            <a:r>
              <a:rPr lang="fr-BE" altLang="en-US" dirty="0" smtClean="0">
                <a:solidFill>
                  <a:srgbClr val="0B5395"/>
                </a:solidFill>
              </a:rPr>
              <a:t>2018</a:t>
            </a:r>
            <a:endParaRPr lang="fr-BE" altLang="en-US" dirty="0" smtClean="0">
              <a:solidFill>
                <a:srgbClr val="FF0000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/>
            <a:r>
              <a:rPr lang="fr-BE" altLang="en-US" dirty="0" smtClean="0">
                <a:solidFill>
                  <a:srgbClr val="0B5395"/>
                </a:solidFill>
              </a:rPr>
              <a:t>Training </a:t>
            </a:r>
            <a:r>
              <a:rPr lang="fr-BE" altLang="en-US" dirty="0" err="1" smtClean="0">
                <a:solidFill>
                  <a:srgbClr val="0B5395"/>
                </a:solidFill>
              </a:rPr>
              <a:t>will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be</a:t>
            </a:r>
            <a:r>
              <a:rPr lang="fr-BE" altLang="en-US" dirty="0" smtClean="0">
                <a:solidFill>
                  <a:srgbClr val="0B5395"/>
                </a:solidFill>
              </a:rPr>
              <a:t> </a:t>
            </a:r>
            <a:r>
              <a:rPr lang="fr-BE" altLang="en-US" dirty="0" err="1" smtClean="0">
                <a:solidFill>
                  <a:srgbClr val="0B5395"/>
                </a:solidFill>
              </a:rPr>
              <a:t>available</a:t>
            </a:r>
            <a:r>
              <a:rPr lang="fr-BE" altLang="en-US" dirty="0" smtClean="0">
                <a:solidFill>
                  <a:srgbClr val="0B5395"/>
                </a:solidFill>
              </a:rPr>
              <a:t> for </a:t>
            </a:r>
            <a:r>
              <a:rPr lang="fr-BE" altLang="en-US" dirty="0" err="1" smtClean="0">
                <a:solidFill>
                  <a:srgbClr val="0B5395"/>
                </a:solidFill>
              </a:rPr>
              <a:t>professionals</a:t>
            </a:r>
            <a:r>
              <a:rPr lang="fr-BE" altLang="en-US" dirty="0" smtClean="0">
                <a:solidFill>
                  <a:srgbClr val="0B5395"/>
                </a:solidFill>
              </a:rPr>
              <a:t> in </a:t>
            </a:r>
            <a:r>
              <a:rPr lang="fr-BE" altLang="en-US" dirty="0" smtClean="0">
                <a:solidFill>
                  <a:srgbClr val="0B5395"/>
                </a:solidFill>
              </a:rPr>
              <a:t>2018</a:t>
            </a:r>
            <a:endParaRPr lang="fr-BE" altLang="en-US" dirty="0" smtClean="0">
              <a:solidFill>
                <a:srgbClr val="0B5395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fr-BE" dirty="0" smtClean="0"/>
              <a:t>Check </a:t>
            </a:r>
            <a:r>
              <a:rPr lang="fr-BE" dirty="0" err="1" smtClean="0"/>
              <a:t>website</a:t>
            </a:r>
            <a:r>
              <a:rPr lang="fr-BE" dirty="0" smtClean="0"/>
              <a:t> for updates: </a:t>
            </a:r>
            <a:r>
              <a:rPr lang="fr-B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http://www.first-asd.eu</a:t>
            </a:r>
            <a:endParaRPr lang="fr-B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fr-BE" dirty="0" err="1" smtClean="0"/>
              <a:t>Join</a:t>
            </a:r>
            <a:r>
              <a:rPr lang="fr-BE" dirty="0" smtClean="0"/>
              <a:t> </a:t>
            </a:r>
            <a:r>
              <a:rPr lang="fr-BE" dirty="0" err="1" smtClean="0"/>
              <a:t>our</a:t>
            </a:r>
            <a:r>
              <a:rPr lang="fr-BE" dirty="0" smtClean="0"/>
              <a:t> mailing </a:t>
            </a:r>
            <a:r>
              <a:rPr lang="fr-BE" dirty="0" err="1" smtClean="0"/>
              <a:t>list</a:t>
            </a:r>
            <a:r>
              <a:rPr lang="fr-BE" dirty="0" smtClean="0"/>
              <a:t>: </a:t>
            </a:r>
            <a:r>
              <a:rPr lang="fr-BE" u="sng" dirty="0" smtClean="0">
                <a:hlinkClick r:id="rId3"/>
              </a:rPr>
              <a:t>news@first-asd.eu</a:t>
            </a:r>
            <a:endParaRPr lang="fr-BE" u="sng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fr-BE" dirty="0"/>
              <a:t>Contact us: </a:t>
            </a:r>
            <a:r>
              <a:rPr lang="fr-BE" u="sng" dirty="0" smtClean="0">
                <a:hlinkClick r:id="rId4"/>
              </a:rPr>
              <a:t>contact@first-asd.eu</a:t>
            </a:r>
            <a:endParaRPr lang="fr-BE" dirty="0"/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More information &amp;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fr-BE" altLang="en-US" b="1" dirty="0" smtClean="0">
                <a:solidFill>
                  <a:srgbClr val="0B5395"/>
                </a:solidFill>
              </a:rPr>
              <a:t>BKIICT</a:t>
            </a:r>
          </a:p>
          <a:p>
            <a:pPr eaLnBrk="1" hangingPunct="1">
              <a:buFont typeface="Arial" charset="0"/>
              <a:buChar char="•"/>
            </a:pPr>
            <a:r>
              <a:rPr lang="fr-BE" altLang="en-US" b="1" dirty="0" smtClean="0">
                <a:solidFill>
                  <a:srgbClr val="0B5395"/>
                </a:solidFill>
              </a:rPr>
              <a:t>BCC</a:t>
            </a:r>
            <a:endParaRPr lang="fr-BE" altLang="en-US" dirty="0" smtClean="0">
              <a:solidFill>
                <a:srgbClr val="0B5395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Project partners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Issuance of requisition letters for vehicles.</a:t>
            </a:r>
          </a:p>
          <a:p>
            <a:pPr lvl="0"/>
            <a:r>
              <a:rPr lang="en-US" dirty="0"/>
              <a:t>Generation of log book.</a:t>
            </a:r>
          </a:p>
          <a:p>
            <a:pPr lvl="0"/>
            <a:r>
              <a:rPr lang="en-US" dirty="0" smtClean="0"/>
              <a:t>Generation </a:t>
            </a:r>
            <a:r>
              <a:rPr lang="en-US" dirty="0"/>
              <a:t>of payment calculation chart and release order.</a:t>
            </a:r>
          </a:p>
          <a:p>
            <a:pPr lvl="0"/>
            <a:r>
              <a:rPr lang="en-US" dirty="0"/>
              <a:t>Information about payment / POL to vehicle </a:t>
            </a:r>
            <a:r>
              <a:rPr lang="en-US" dirty="0" smtClean="0"/>
              <a:t>owners.</a:t>
            </a:r>
            <a:endParaRPr lang="en-US" dirty="0"/>
          </a:p>
          <a:p>
            <a:pPr lvl="0"/>
            <a:r>
              <a:rPr lang="en-US" dirty="0" smtClean="0"/>
              <a:t>Capturing </a:t>
            </a:r>
            <a:r>
              <a:rPr lang="en-US" dirty="0"/>
              <a:t>of vehicle details with address, Mobile number and bank details of Owner &amp; Driver.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4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6752579"/>
              </p:ext>
            </p:extLst>
          </p:nvPr>
        </p:nvGraphicFramePr>
        <p:xfrm>
          <a:off x="228600" y="1778000"/>
          <a:ext cx="8763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94683654"/>
              </p:ext>
            </p:extLst>
          </p:nvPr>
        </p:nvGraphicFramePr>
        <p:xfrm>
          <a:off x="228600" y="3886200"/>
          <a:ext cx="8763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23371655"/>
              </p:ext>
            </p:extLst>
          </p:nvPr>
        </p:nvGraphicFramePr>
        <p:xfrm>
          <a:off x="304800" y="4953000"/>
          <a:ext cx="8763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/>
          <p:cNvGrpSpPr/>
          <p:nvPr/>
        </p:nvGrpSpPr>
        <p:grpSpPr>
          <a:xfrm rot="5400000">
            <a:off x="4375506" y="3278946"/>
            <a:ext cx="392989" cy="300108"/>
            <a:chOff x="5922924" y="467306"/>
            <a:chExt cx="392989" cy="300108"/>
          </a:xfrm>
        </p:grpSpPr>
        <p:sp>
          <p:nvSpPr>
            <p:cNvPr id="12" name="Right Arrow 11"/>
            <p:cNvSpPr/>
            <p:nvPr/>
          </p:nvSpPr>
          <p:spPr>
            <a:xfrm>
              <a:off x="5922924" y="467306"/>
              <a:ext cx="392989" cy="3001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5922924" y="527328"/>
              <a:ext cx="302957" cy="180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92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Login-page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40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5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Employee Dash Board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7539"/>
            <a:ext cx="8610600" cy="437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Requisition entry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" y="1727005"/>
            <a:ext cx="7226490" cy="482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Requisition entry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313203" cy="4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752600"/>
            <a:ext cx="7408862" cy="4876800"/>
          </a:xfrm>
          <a:extLst/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Introduction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Audience / market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 the program will work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Software development process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final product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Technical specifications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Availability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Training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More information &amp; updates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Project partners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Acknowledgements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Dash Board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6" y="1752600"/>
            <a:ext cx="8763000" cy="43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Awaiting requests panel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1738313"/>
            <a:ext cx="9109256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requests assigning panel</a:t>
            </a:r>
            <a:endParaRPr lang="en-US" dirty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0573"/>
            <a:ext cx="7912675" cy="4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537"/>
          </a:xfrm>
        </p:spPr>
        <p:txBody>
          <a:bodyPr/>
          <a:lstStyle/>
          <a:p>
            <a:r>
              <a:rPr lang="en-US" dirty="0" smtClean="0"/>
              <a:t>Admin assigned requisitions list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17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8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Employee’s </a:t>
            </a:r>
            <a:r>
              <a:rPr lang="en-US" sz="3600" dirty="0"/>
              <a:t>Assigned Requisitions </a:t>
            </a:r>
            <a:r>
              <a:rPr lang="en-US" sz="3600" dirty="0" smtClean="0"/>
              <a:t>List</a:t>
            </a:r>
            <a:endParaRPr lang="en-US" sz="36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" y="1828800"/>
            <a:ext cx="8915400" cy="397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4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Employee’s </a:t>
            </a:r>
            <a:r>
              <a:rPr lang="en-US" sz="3600" dirty="0"/>
              <a:t>Assigned Requisitions </a:t>
            </a:r>
            <a:r>
              <a:rPr lang="en-US" sz="3600" dirty="0" smtClean="0"/>
              <a:t>List</a:t>
            </a:r>
            <a:endParaRPr lang="en-US" sz="36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7418"/>
            <a:ext cx="7848600" cy="501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5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Employee’s </a:t>
            </a:r>
            <a:r>
              <a:rPr lang="en-US" sz="3600" dirty="0" smtClean="0"/>
              <a:t>feedback</a:t>
            </a:r>
            <a:endParaRPr lang="en-US" sz="36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4014"/>
            <a:ext cx="8229600" cy="448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90600"/>
          </a:xfrm>
        </p:spPr>
        <p:txBody>
          <a:bodyPr/>
          <a:lstStyle/>
          <a:p>
            <a:r>
              <a:rPr lang="en-US" sz="3600" dirty="0" smtClean="0"/>
              <a:t>Administrative setup page</a:t>
            </a:r>
            <a:endParaRPr lang="en-US" sz="3600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1" y="1763421"/>
            <a:ext cx="7977189" cy="448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reporting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99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system</a:t>
            </a:r>
            <a:r>
              <a:rPr lang="en-US" dirty="0"/>
              <a:t> is a set of </a:t>
            </a:r>
            <a:r>
              <a:rPr lang="en-US" dirty="0" smtClean="0"/>
              <a:t>interacting components </a:t>
            </a:r>
            <a:r>
              <a:rPr lang="en-US" dirty="0"/>
              <a:t>forming an integrated </a:t>
            </a:r>
            <a:r>
              <a:rPr lang="en-US" dirty="0" smtClean="0"/>
              <a:t>whole</a:t>
            </a:r>
            <a:endParaRPr lang="en-US" b="1" dirty="0" smtClean="0"/>
          </a:p>
          <a:p>
            <a:r>
              <a:rPr lang="en-US" b="1" dirty="0" smtClean="0"/>
              <a:t>Architecture</a:t>
            </a:r>
            <a:r>
              <a:rPr lang="en-US" dirty="0" smtClean="0"/>
              <a:t> is a </a:t>
            </a:r>
            <a:r>
              <a:rPr lang="en-US" b="1" dirty="0" smtClean="0"/>
              <a:t>description</a:t>
            </a:r>
            <a:r>
              <a:rPr lang="en-US" dirty="0" smtClean="0"/>
              <a:t> of the individual components and their interactions</a:t>
            </a:r>
          </a:p>
          <a:p>
            <a:pPr lvl="1"/>
            <a:r>
              <a:rPr lang="en-US" dirty="0" smtClean="0"/>
              <a:t>Collection of models describing the system from different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025A855F-C6D8-5944-9B1B-50E202AEB8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752600"/>
            <a:ext cx="7408862" cy="4495800"/>
          </a:xfrm>
          <a:extLst/>
        </p:spPr>
        <p:txBody>
          <a:bodyPr rtlCol="0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tool for simplifying documents and text</a:t>
            </a:r>
          </a:p>
          <a:p>
            <a:pPr>
              <a:lnSpc>
                <a:spcPct val="170000"/>
              </a:lnSpc>
            </a:pPr>
            <a:r>
              <a:rPr lang="en-US" dirty="0"/>
              <a:t>Primarily for people </a:t>
            </a:r>
            <a:r>
              <a:rPr lang="en-US" dirty="0" smtClean="0"/>
              <a:t>who wants to request for a vehicle requisition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Using MVC platform and computerized automated technologies</a:t>
            </a:r>
          </a:p>
          <a:p>
            <a:pPr>
              <a:lnSpc>
                <a:spcPct val="170000"/>
              </a:lnSpc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removes the need for </a:t>
            </a:r>
            <a:r>
              <a:rPr lang="en-US" dirty="0" smtClean="0"/>
              <a:t>paper works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Developed by </a:t>
            </a:r>
            <a:r>
              <a:rPr lang="en-US" dirty="0" smtClean="0"/>
              <a:t>a team of BKIICT students</a:t>
            </a: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Introducing</a:t>
            </a:r>
            <a:r>
              <a:rPr lang="en-US" altLang="en-US" sz="3600" b="1" dirty="0" smtClean="0"/>
              <a:t>: </a:t>
            </a:r>
            <a:r>
              <a:rPr lang="en-US" altLang="en-US" sz="3200" b="1" dirty="0" smtClean="0"/>
              <a:t>a new software program</a:t>
            </a:r>
            <a:endParaRPr lang="fr-BE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architecture of a car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7" y="1600200"/>
            <a:ext cx="5186763" cy="4264085"/>
          </a:xfrm>
        </p:spPr>
        <p:txBody>
          <a:bodyPr>
            <a:normAutofit/>
          </a:bodyPr>
          <a:lstStyle/>
          <a:p>
            <a:r>
              <a:rPr lang="en-US" dirty="0" smtClean="0"/>
              <a:t>Electronic Control Unit (ECU)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ensors and actuators</a:t>
            </a:r>
          </a:p>
          <a:p>
            <a:pPr lvl="1"/>
            <a:r>
              <a:rPr lang="en-US" dirty="0"/>
              <a:t>Microcontroller </a:t>
            </a:r>
            <a:endParaRPr lang="en-US" dirty="0" smtClean="0"/>
          </a:p>
          <a:p>
            <a:pPr lvl="1"/>
            <a:r>
              <a:rPr lang="en-US" dirty="0" smtClean="0"/>
              <a:t>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Connects individual ECUs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Interconnect between buses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385D65D4-6F63-2147-A957-5093430513A9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882297" y="2353426"/>
            <a:ext cx="4105275" cy="2767013"/>
            <a:chOff x="113" y="1071"/>
            <a:chExt cx="2586" cy="1743"/>
          </a:xfrm>
        </p:grpSpPr>
        <p:pic>
          <p:nvPicPr>
            <p:cNvPr id="7" name="Picture 8" descr="vw2006passat1767404m"/>
            <p:cNvPicPr>
              <a:picLocks noChangeAspect="1" noChangeArrowheads="1"/>
            </p:cNvPicPr>
            <p:nvPr/>
          </p:nvPicPr>
          <p:blipFill>
            <a:blip r:embed="rId3">
              <a:lum bright="44000" contrast="-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071"/>
              <a:ext cx="2586" cy="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v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072"/>
              <a:ext cx="2267" cy="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domains</a:t>
            </a:r>
          </a:p>
          <a:p>
            <a:r>
              <a:rPr lang="en-US" dirty="0" smtClean="0"/>
              <a:t>Network architecture of a car</a:t>
            </a:r>
          </a:p>
          <a:p>
            <a:r>
              <a:rPr lang="en-US" b="1" dirty="0" smtClean="0"/>
              <a:t>Requirements for function realizations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385D65D4-6F63-2147-A957-5093430513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Timeliness </a:t>
            </a:r>
            <a:r>
              <a:rPr lang="en-US" dirty="0"/>
              <a:t>requirements</a:t>
            </a:r>
          </a:p>
        </p:txBody>
      </p:sp>
      <p:sp>
        <p:nvSpPr>
          <p:cNvPr id="615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Example: inflation of an air bag</a:t>
            </a:r>
          </a:p>
          <a:p>
            <a:pPr lvl="1"/>
            <a:r>
              <a:rPr lang="en-GB" dirty="0" smtClean="0"/>
              <a:t>real-time </a:t>
            </a:r>
            <a:r>
              <a:rPr lang="en-GB" dirty="0" smtClean="0">
                <a:sym typeface="Symbol" charset="0"/>
              </a:rPr>
              <a:t> fast</a:t>
            </a:r>
          </a:p>
          <a:p>
            <a:pPr lvl="1"/>
            <a:r>
              <a:rPr lang="en-US" dirty="0" smtClean="0">
                <a:sym typeface="Symbol" charset="0"/>
              </a:rPr>
              <a:t>real time: fulfill specific timing requirements</a:t>
            </a:r>
            <a:endParaRPr lang="en-GB" dirty="0" smtClean="0">
              <a:sym typeface="Symbol" charset="0"/>
            </a:endParaRPr>
          </a:p>
          <a:p>
            <a:pPr lvl="2"/>
            <a:endParaRPr lang="en-GB" dirty="0"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025A855F-C6D8-5944-9B1B-50E202AEB8A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3" y="3105509"/>
            <a:ext cx="7570961" cy="28766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922889" y="4473223"/>
            <a:ext cx="224366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Software </a:t>
            </a:r>
            <a:r>
              <a:rPr lang="en-US" dirty="0"/>
              <a:t>controlling </a:t>
            </a:r>
            <a:r>
              <a:rPr lang="en-US" dirty="0" smtClean="0"/>
              <a:t>the deployment of airbags </a:t>
            </a:r>
            <a:r>
              <a:rPr lang="en-US" dirty="0"/>
              <a:t>has 15 to 40 milliseconds to </a:t>
            </a:r>
            <a:r>
              <a:rPr lang="en-US" dirty="0" smtClean="0"/>
              <a:t>determine which and in what order to activate</a:t>
            </a:r>
            <a:endParaRPr lang="en-US" dirty="0"/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Lower and upper bounds on the response time</a:t>
            </a:r>
          </a:p>
          <a:p>
            <a:r>
              <a:rPr lang="en-US" dirty="0" smtClean="0"/>
              <a:t>Metrics:</a:t>
            </a:r>
          </a:p>
          <a:p>
            <a:pPr lvl="1"/>
            <a:r>
              <a:rPr lang="en-US" dirty="0" smtClean="0"/>
              <a:t>Worst-case response time</a:t>
            </a:r>
          </a:p>
          <a:p>
            <a:pPr lvl="1"/>
            <a:r>
              <a:rPr lang="en-US" dirty="0"/>
              <a:t>Tardiness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385D65D4-6F63-2147-A957-5093430513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 in 3 dimensions:</a:t>
            </a:r>
          </a:p>
          <a:p>
            <a:pPr lvl="1"/>
            <a:r>
              <a:rPr lang="en-US" dirty="0"/>
              <a:t>Availability: readiness for correct </a:t>
            </a:r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Metric: probability </a:t>
            </a:r>
            <a:r>
              <a:rPr lang="en-US" dirty="0"/>
              <a:t>of the system being ready to </a:t>
            </a:r>
            <a:r>
              <a:rPr lang="en-US" dirty="0" smtClean="0"/>
              <a:t>use</a:t>
            </a:r>
          </a:p>
          <a:p>
            <a:pPr lvl="3"/>
            <a:r>
              <a:rPr lang="en-US" dirty="0" smtClean="0"/>
              <a:t>Mean </a:t>
            </a:r>
            <a:r>
              <a:rPr lang="en-US" dirty="0"/>
              <a:t>Time To </a:t>
            </a:r>
            <a:r>
              <a:rPr lang="en-US" dirty="0" smtClean="0"/>
              <a:t>Failure (MTTF), Mean </a:t>
            </a:r>
            <a:r>
              <a:rPr lang="en-US" dirty="0"/>
              <a:t>Time To </a:t>
            </a:r>
            <a:r>
              <a:rPr lang="en-US" dirty="0" smtClean="0"/>
              <a:t>Repair (MTTR)</a:t>
            </a:r>
          </a:p>
          <a:p>
            <a:pPr lvl="3"/>
            <a:r>
              <a:rPr lang="en-US" dirty="0" smtClean="0"/>
              <a:t>Availability</a:t>
            </a:r>
            <a:r>
              <a:rPr lang="en-US" dirty="0"/>
              <a:t>: MTTF/(MTTF+MTTR)</a:t>
            </a:r>
            <a:endParaRPr lang="en-US" dirty="0" smtClean="0"/>
          </a:p>
          <a:p>
            <a:pPr lvl="1"/>
            <a:r>
              <a:rPr lang="en-US" dirty="0"/>
              <a:t>Reliability: continuity of correct </a:t>
            </a:r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Metric: </a:t>
            </a:r>
            <a:r>
              <a:rPr lang="en-US" dirty="0"/>
              <a:t>expected time until not being available</a:t>
            </a:r>
            <a:endParaRPr lang="en-US" dirty="0" smtClean="0"/>
          </a:p>
          <a:p>
            <a:pPr lvl="1"/>
            <a:r>
              <a:rPr lang="en-US" dirty="0"/>
              <a:t>Safety: absence of catastrophic consequences on the </a:t>
            </a:r>
            <a:r>
              <a:rPr lang="en-US" dirty="0" smtClean="0"/>
              <a:t>user </a:t>
            </a:r>
            <a:r>
              <a:rPr lang="en-US" dirty="0"/>
              <a:t>and the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Metric: </a:t>
            </a:r>
            <a:r>
              <a:rPr lang="en-US" dirty="0"/>
              <a:t>catastrophic </a:t>
            </a:r>
            <a:r>
              <a:rPr lang="en-US" dirty="0" smtClean="0"/>
              <a:t>states are </a:t>
            </a:r>
            <a:r>
              <a:rPr lang="en-US" dirty="0"/>
              <a:t>not </a:t>
            </a:r>
            <a:r>
              <a:rPr lang="en-US" dirty="0" smtClean="0"/>
              <a:t>reachable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385D65D4-6F63-2147-A957-5093430513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controlled system </a:t>
            </a:r>
            <a:r>
              <a:rPr lang="en-US" i="1" dirty="0"/>
              <a:t>must </a:t>
            </a:r>
            <a:r>
              <a:rPr lang="en-US" dirty="0"/>
              <a:t>remain </a:t>
            </a:r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hazardous </a:t>
            </a:r>
            <a:r>
              <a:rPr lang="en-US" dirty="0"/>
              <a:t>states unreachable (e.g., extremely </a:t>
            </a:r>
            <a:r>
              <a:rPr lang="en-US" dirty="0" smtClean="0"/>
              <a:t>high temperatures)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in erroneous conditions, safety must be maintained (no “error exit”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Certification</a:t>
            </a:r>
            <a:r>
              <a:rPr lang="en-US" dirty="0"/>
              <a:t>: approval by independent </a:t>
            </a:r>
            <a:r>
              <a:rPr lang="en-US" dirty="0" smtClean="0"/>
              <a:t>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37946" y="6426739"/>
            <a:ext cx="992565" cy="276999"/>
          </a:xfrm>
          <a:prstGeom prst="rect">
            <a:avLst/>
          </a:prstGeom>
        </p:spPr>
        <p:txBody>
          <a:bodyPr/>
          <a:lstStyle/>
          <a:p>
            <a:fld id="{385D65D4-6F63-2147-A957-5093430513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Primarily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the organizations needed to manage a large number of vehicles rent process</a:t>
            </a:r>
            <a:endParaRPr lang="en-US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Also </a:t>
            </a:r>
            <a:r>
              <a:rPr lang="en-US" dirty="0"/>
              <a:t>useful </a:t>
            </a:r>
            <a:r>
              <a:rPr lang="en-US" dirty="0" smtClean="0"/>
              <a:t>for –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Organizations who </a:t>
            </a:r>
            <a:r>
              <a:rPr lang="en-US" dirty="0"/>
              <a:t>have </a:t>
            </a:r>
            <a:r>
              <a:rPr lang="en-US" dirty="0" smtClean="0"/>
              <a:t>vehicle requisition facilities</a:t>
            </a:r>
            <a:endParaRPr lang="en-US" dirty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Organizations want to reduce paper work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Organizations want to make the rent/requisition process smarter.</a:t>
            </a:r>
            <a:endParaRPr lang="fr-BE" dirty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Audience /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How the progam will 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is a web based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request for rent/requisition using their web browser through internet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controller will get the request through internet and will assign a vehicle against the request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Controllers action will send as a notification to the requester and then driver of assigned vehicle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Software development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057400"/>
            <a:ext cx="7408333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Identifying user requirements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structural complexity of languages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ambiguity in meaning of words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Designing </a:t>
            </a:r>
            <a:r>
              <a:rPr lang="en-US" dirty="0"/>
              <a:t>system architecture &amp; user </a:t>
            </a:r>
            <a:r>
              <a:rPr lang="en-US" dirty="0" smtClean="0"/>
              <a:t>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Generating personalized </a:t>
            </a:r>
            <a:r>
              <a:rPr lang="en-US" dirty="0" smtClean="0"/>
              <a:t>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 &amp; </a:t>
            </a:r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sz="2800" b="1" dirty="0" err="1" smtClean="0"/>
              <a:t>Designing</a:t>
            </a:r>
            <a:r>
              <a:rPr lang="fr-BE" sz="2800" b="1" dirty="0" smtClean="0"/>
              <a:t> system </a:t>
            </a:r>
            <a:r>
              <a:rPr lang="fr-BE" sz="2800" b="1" dirty="0"/>
              <a:t>architecture &amp;</a:t>
            </a:r>
            <a:r>
              <a:rPr lang="fr-BE" sz="2800" b="1" dirty="0" smtClean="0"/>
              <a:t> user interface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/>
              <a:t>Combining</a:t>
            </a:r>
            <a:r>
              <a:rPr lang="fr-BE" dirty="0"/>
              <a:t> the parts </a:t>
            </a:r>
            <a:r>
              <a:rPr lang="fr-BE" dirty="0" smtClean="0"/>
              <a:t>to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functioning</a:t>
            </a:r>
            <a:r>
              <a:rPr lang="fr-BE" dirty="0" smtClean="0"/>
              <a:t> software system 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/>
              <a:t>Designing</a:t>
            </a:r>
            <a:r>
              <a:rPr lang="fr-BE" dirty="0" smtClean="0"/>
              <a:t> a user interface </a:t>
            </a:r>
            <a:r>
              <a:rPr lang="fr-BE" dirty="0"/>
              <a:t>for people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 smtClean="0"/>
              <a:t>Autism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</a:t>
            </a:r>
            <a:r>
              <a:rPr lang="fr-BE" dirty="0" err="1" smtClean="0"/>
              <a:t>contains</a:t>
            </a:r>
            <a:r>
              <a:rPr lang="fr-BE" dirty="0" smtClean="0"/>
              <a:t> minimal </a:t>
            </a:r>
            <a:r>
              <a:rPr lang="fr-BE" dirty="0" err="1" smtClean="0"/>
              <a:t>visual</a:t>
            </a:r>
            <a:r>
              <a:rPr lang="fr-BE" dirty="0" smtClean="0"/>
              <a:t> distractions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/>
              <a:t>Designing</a:t>
            </a:r>
            <a:r>
              <a:rPr lang="fr-BE" dirty="0" smtClean="0"/>
              <a:t> a user interface for </a:t>
            </a:r>
            <a:r>
              <a:rPr lang="fr-BE" dirty="0" err="1" smtClean="0"/>
              <a:t>intermediaries</a:t>
            </a:r>
            <a:r>
              <a:rPr lang="fr-BE" dirty="0" smtClean="0"/>
              <a:t> </a:t>
            </a:r>
            <a:r>
              <a:rPr lang="fr-BE" dirty="0" err="1" smtClean="0"/>
              <a:t>who</a:t>
            </a:r>
            <a:r>
              <a:rPr lang="fr-BE" dirty="0" smtClean="0"/>
              <a:t> </a:t>
            </a:r>
            <a:r>
              <a:rPr lang="fr-BE" dirty="0" err="1" smtClean="0"/>
              <a:t>will</a:t>
            </a:r>
            <a:r>
              <a:rPr lang="fr-BE" dirty="0" smtClean="0"/>
              <a:t> help people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Autism</a:t>
            </a:r>
            <a:r>
              <a:rPr lang="fr-BE" dirty="0" smtClean="0"/>
              <a:t> to use the software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/>
              <a:t>User interface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accessible on desktop, </a:t>
            </a:r>
            <a:r>
              <a:rPr lang="fr-BE" dirty="0" err="1" smtClean="0"/>
              <a:t>laptop</a:t>
            </a:r>
            <a:r>
              <a:rPr lang="fr-BE" dirty="0" smtClean="0"/>
              <a:t> &amp; </a:t>
            </a:r>
            <a:r>
              <a:rPr lang="fr-BE" dirty="0" err="1" smtClean="0"/>
              <a:t>tablet</a:t>
            </a:r>
            <a:r>
              <a:rPr lang="fr-BE" dirty="0" smtClean="0"/>
              <a:t> computers (if </a:t>
            </a:r>
            <a:r>
              <a:rPr lang="fr-BE" dirty="0" err="1" smtClean="0"/>
              <a:t>there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enough</a:t>
            </a:r>
            <a:r>
              <a:rPr lang="fr-BE" dirty="0" smtClean="0"/>
              <a:t> </a:t>
            </a:r>
            <a:r>
              <a:rPr lang="fr-BE" dirty="0" err="1" smtClean="0"/>
              <a:t>demand</a:t>
            </a:r>
            <a:r>
              <a:rPr lang="fr-BE" dirty="0" smtClean="0"/>
              <a:t>, </a:t>
            </a:r>
            <a:r>
              <a:rPr lang="fr-BE" dirty="0" err="1" smtClean="0"/>
              <a:t>also</a:t>
            </a:r>
            <a:r>
              <a:rPr lang="fr-BE" dirty="0" smtClean="0"/>
              <a:t> on for hand-</a:t>
            </a:r>
            <a:r>
              <a:rPr lang="fr-BE" dirty="0" err="1" smtClean="0"/>
              <a:t>held</a:t>
            </a:r>
            <a:r>
              <a:rPr lang="fr-BE" dirty="0" smtClean="0"/>
              <a:t> </a:t>
            </a:r>
            <a:r>
              <a:rPr lang="fr-BE" dirty="0" err="1" smtClean="0"/>
              <a:t>devices</a:t>
            </a:r>
            <a:r>
              <a:rPr lang="fr-BE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/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Software development process</a:t>
            </a:r>
            <a:endParaRPr lang="fr-BE" altLang="en-US" sz="27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/>
            <a:endParaRPr lang="fr-BE" altLang="en-US" dirty="0" smtClean="0">
              <a:solidFill>
                <a:srgbClr val="0B5395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The final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871538" y="1828800"/>
            <a:ext cx="7408862" cy="4724400"/>
          </a:xfrm>
        </p:spPr>
        <p:txBody>
          <a:bodyPr/>
          <a:lstStyle/>
          <a:p>
            <a:pPr eaLnBrk="1" hangingPunct="1"/>
            <a:endParaRPr lang="fr-BE" altLang="en-US" dirty="0" smtClean="0">
              <a:solidFill>
                <a:srgbClr val="0B5395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b="1" smtClean="0"/>
              <a:t>Technical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</TotalTime>
  <Words>779</Words>
  <Application>Microsoft Office PowerPoint</Application>
  <PresentationFormat>On-screen Show (4:3)</PresentationFormat>
  <Paragraphs>158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Candara</vt:lpstr>
      <vt:lpstr>Symbol</vt:lpstr>
      <vt:lpstr>Calibri</vt:lpstr>
      <vt:lpstr>ＭＳ Ｐゴシック</vt:lpstr>
      <vt:lpstr>Waveform</vt:lpstr>
      <vt:lpstr>PowerPoint Presentation</vt:lpstr>
      <vt:lpstr>Contents</vt:lpstr>
      <vt:lpstr>Introducing: a new software program</vt:lpstr>
      <vt:lpstr>Audience / market</vt:lpstr>
      <vt:lpstr>How the progam will work</vt:lpstr>
      <vt:lpstr>Software development process</vt:lpstr>
      <vt:lpstr>Software development process</vt:lpstr>
      <vt:lpstr>The final product</vt:lpstr>
      <vt:lpstr>Technical specifications</vt:lpstr>
      <vt:lpstr>Availability</vt:lpstr>
      <vt:lpstr>Training</vt:lpstr>
      <vt:lpstr>More information &amp; updates</vt:lpstr>
      <vt:lpstr>Project partners</vt:lpstr>
      <vt:lpstr>Objectives:</vt:lpstr>
      <vt:lpstr>Process flow</vt:lpstr>
      <vt:lpstr>Login-page</vt:lpstr>
      <vt:lpstr>Employee Dash Board</vt:lpstr>
      <vt:lpstr>Requisition entry</vt:lpstr>
      <vt:lpstr>Requisition entry</vt:lpstr>
      <vt:lpstr>Admin Dash Board</vt:lpstr>
      <vt:lpstr>Admin Awaiting requests panel</vt:lpstr>
      <vt:lpstr>Admin requests assigning panel</vt:lpstr>
      <vt:lpstr>Admin assigned requisitions list</vt:lpstr>
      <vt:lpstr>Employee’s Assigned Requisitions List</vt:lpstr>
      <vt:lpstr>Employee’s Assigned Requisitions List</vt:lpstr>
      <vt:lpstr>Employee’s feedback</vt:lpstr>
      <vt:lpstr>Administrative setup page</vt:lpstr>
      <vt:lpstr>Vehicle reporting</vt:lpstr>
      <vt:lpstr>System architecture</vt:lpstr>
      <vt:lpstr>Network architecture of a car</vt:lpstr>
      <vt:lpstr>Outline</vt:lpstr>
      <vt:lpstr>Timeliness requirements</vt:lpstr>
      <vt:lpstr>Timeliness requirements</vt:lpstr>
      <vt:lpstr>Dependability requirements</vt:lpstr>
      <vt:lpstr>Safety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[Software project presentation]</dc:title>
  <dc:creator>Nikki Sullings</dc:creator>
  <cp:lastModifiedBy>Rwnk</cp:lastModifiedBy>
  <cp:revision>241</cp:revision>
  <dcterms:created xsi:type="dcterms:W3CDTF">2006-08-16T00:00:00Z</dcterms:created>
  <dcterms:modified xsi:type="dcterms:W3CDTF">2018-11-05T09:22:15Z</dcterms:modified>
</cp:coreProperties>
</file>