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58" r:id="rId5"/>
    <p:sldId id="257" r:id="rId6"/>
    <p:sldId id="263" r:id="rId7"/>
    <p:sldId id="272" r:id="rId8"/>
    <p:sldId id="260" r:id="rId9"/>
    <p:sldId id="271" r:id="rId10"/>
    <p:sldId id="278" r:id="rId11"/>
    <p:sldId id="279" r:id="rId12"/>
    <p:sldId id="264" r:id="rId13"/>
    <p:sldId id="275" r:id="rId14"/>
    <p:sldId id="262" r:id="rId15"/>
    <p:sldId id="277" r:id="rId16"/>
    <p:sldId id="27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zdkR8HvDqDAg87Ravs+jvUr/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C13E3-887A-4CB0-B048-F10614AB054E}">
  <a:tblStyle styleId="{4F1C13E3-887A-4CB0-B048-F10614AB054E}" styleName="Table_0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FAF9"/>
          </a:solidFill>
        </a:fill>
      </a:tcStyle>
    </a:wholeTbl>
    <a:band1H>
      <a:tcTxStyle/>
      <a:tcStyle>
        <a:tcBdr/>
        <a:fill>
          <a:solidFill>
            <a:srgbClr val="F6F5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6F5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77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8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312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3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8"/>
          <p:cNvSpPr>
            <a:spLocks noGrp="1"/>
          </p:cNvSpPr>
          <p:nvPr>
            <p:ph type="dgm" idx="2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38"/>
          <p:cNvCxnSpPr/>
          <p:nvPr/>
        </p:nvCxnSpPr>
        <p:spPr>
          <a:xfrm rot="10800000" flipH="1">
            <a:off x="0" y="0"/>
            <a:ext cx="25908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38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9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3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39"/>
          <p:cNvSpPr>
            <a:spLocks noGrp="1"/>
          </p:cNvSpPr>
          <p:nvPr>
            <p:ph type="pic" idx="4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39"/>
          <p:cNvSpPr txBox="1">
            <a:spLocks noGrp="1"/>
          </p:cNvSpPr>
          <p:nvPr>
            <p:ph type="body" idx="5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6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4" name="Google Shape;224;p39"/>
          <p:cNvSpPr>
            <a:spLocks noGrp="1"/>
          </p:cNvSpPr>
          <p:nvPr>
            <p:ph type="pic" idx="7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39"/>
          <p:cNvSpPr txBox="1">
            <a:spLocks noGrp="1"/>
          </p:cNvSpPr>
          <p:nvPr>
            <p:ph type="body" idx="8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9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7" name="Google Shape;227;p39"/>
          <p:cNvSpPr>
            <a:spLocks noGrp="1"/>
          </p:cNvSpPr>
          <p:nvPr>
            <p:ph type="pic" idx="13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39"/>
          <p:cNvSpPr txBox="1">
            <a:spLocks noGrp="1"/>
          </p:cNvSpPr>
          <p:nvPr>
            <p:ph type="body" idx="14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230" name="Google Shape;230;p39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39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61" name="Google Shape;261;p44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44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5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1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body" idx="3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8" name="Google Shape;278;p41"/>
          <p:cNvSpPr>
            <a:spLocks noGrp="1"/>
          </p:cNvSpPr>
          <p:nvPr>
            <p:ph type="pic" idx="4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9" name="Google Shape;279;p41"/>
          <p:cNvSpPr txBox="1">
            <a:spLocks noGrp="1"/>
          </p:cNvSpPr>
          <p:nvPr>
            <p:ph type="body" idx="5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6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1" name="Google Shape;281;p41"/>
          <p:cNvSpPr>
            <a:spLocks noGrp="1"/>
          </p:cNvSpPr>
          <p:nvPr>
            <p:ph type="pic" idx="7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2" name="Google Shape;282;p41"/>
          <p:cNvSpPr txBox="1">
            <a:spLocks noGrp="1"/>
          </p:cNvSpPr>
          <p:nvPr>
            <p:ph type="body" idx="8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9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4" name="Google Shape;284;p41"/>
          <p:cNvSpPr>
            <a:spLocks noGrp="1"/>
          </p:cNvSpPr>
          <p:nvPr>
            <p:ph type="pic" idx="13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5" name="Google Shape;285;p41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body" idx="15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7" name="Google Shape;287;p41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8" name="Google Shape;288;p41"/>
          <p:cNvSpPr txBox="1">
            <a:spLocks noGrp="1"/>
          </p:cNvSpPr>
          <p:nvPr>
            <p:ph type="body" idx="17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body" idx="18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0" name="Google Shape;290;p41"/>
          <p:cNvSpPr>
            <a:spLocks noGrp="1"/>
          </p:cNvSpPr>
          <p:nvPr>
            <p:ph type="pic" idx="19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1" name="Google Shape;291;p41"/>
          <p:cNvSpPr txBox="1">
            <a:spLocks noGrp="1"/>
          </p:cNvSpPr>
          <p:nvPr>
            <p:ph type="body" idx="20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21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3" name="Google Shape;293;p41"/>
          <p:cNvSpPr>
            <a:spLocks noGrp="1"/>
          </p:cNvSpPr>
          <p:nvPr>
            <p:ph type="pic" idx="22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4" name="Google Shape;294;p41"/>
          <p:cNvSpPr txBox="1">
            <a:spLocks noGrp="1"/>
          </p:cNvSpPr>
          <p:nvPr>
            <p:ph type="body" idx="23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24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6" name="Google Shape;296;p41"/>
          <p:cNvSpPr>
            <a:spLocks noGrp="1"/>
          </p:cNvSpPr>
          <p:nvPr>
            <p:ph type="pic" idx="25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" name="Google Shape;297;p41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27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4"/>
          <p:cNvPicPr preferRelativeResize="0"/>
          <p:nvPr/>
        </p:nvPicPr>
        <p:blipFill rotWithShape="1">
          <a:blip r:embed="rId2">
            <a:alphaModFix/>
          </a:blip>
          <a:srcRect t="18301" r="28340" b="23070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6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7" name="Google Shape;37;p2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2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2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40;p2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3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4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5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6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7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8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26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58;p26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3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4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7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76" name="Google Shape;76;p28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28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30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30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3" name="Google Shape;103;p31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31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31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4" r:id="rId10"/>
    <p:sldLayoutId id="2147483665" r:id="rId11"/>
    <p:sldLayoutId id="2147483667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"/>
          <p:cNvSpPr txBox="1">
            <a:spLocks noGrp="1"/>
          </p:cNvSpPr>
          <p:nvPr>
            <p:ph type="ctrTitle"/>
          </p:nvPr>
        </p:nvSpPr>
        <p:spPr>
          <a:xfrm>
            <a:off x="4168232" y="4515731"/>
            <a:ext cx="8164445" cy="140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RFID BASE ATTENDANCE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1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77C819-7AF4-65DE-81F4-2FA82465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03" y="0"/>
            <a:ext cx="9492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93EBD-7594-98F7-F6CD-427F2034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88" y="384260"/>
            <a:ext cx="4077062" cy="1794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9852E-4C47-4D6D-E00B-D027AEB1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688" y="2344021"/>
            <a:ext cx="4077062" cy="1794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3D564-771F-1BB7-3527-F874B3E3E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688" y="4303782"/>
            <a:ext cx="4077062" cy="205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EAEAA-011F-918C-61C9-46FFF8E1D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367" y="384261"/>
            <a:ext cx="4646688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2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title"/>
          </p:nvPr>
        </p:nvSpPr>
        <p:spPr>
          <a:xfrm>
            <a:off x="4867275" y="1984113"/>
            <a:ext cx="682742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69" name="Google Shape;669;p20"/>
          <p:cNvSpPr txBox="1">
            <a:spLocks noGrp="1"/>
          </p:cNvSpPr>
          <p:nvPr>
            <p:ph type="body" idx="1"/>
          </p:nvPr>
        </p:nvSpPr>
        <p:spPr>
          <a:xfrm>
            <a:off x="5581900" y="3531017"/>
            <a:ext cx="6474494" cy="181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1.   Run perfectly, no implementation error</a:t>
            </a:r>
          </a:p>
          <a:p>
            <a:pPr marL="0" indent="0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2.  Interconnected to each other</a:t>
            </a:r>
          </a:p>
          <a:p>
            <a:pPr marL="0" indent="0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3.  Operate the process perfectly.</a:t>
            </a:r>
            <a:endParaRPr lang="en-IN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72" name="Google Shape;67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"/>
          <p:cNvSpPr txBox="1">
            <a:spLocks noGrp="1"/>
          </p:cNvSpPr>
          <p:nvPr>
            <p:ph type="ctrTitle"/>
          </p:nvPr>
        </p:nvSpPr>
        <p:spPr>
          <a:xfrm>
            <a:off x="6352674" y="533887"/>
            <a:ext cx="5309937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7E2A3-C65F-43F9-D005-C38377CCF8EC}"/>
              </a:ext>
            </a:extLst>
          </p:cNvPr>
          <p:cNvSpPr txBox="1"/>
          <p:nvPr/>
        </p:nvSpPr>
        <p:spPr>
          <a:xfrm>
            <a:off x="7324344" y="2951946"/>
            <a:ext cx="4443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1. Time management system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2. Automatic act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3. Sound System</a:t>
            </a:r>
            <a:endParaRPr lang="en-IN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title"/>
          </p:nvPr>
        </p:nvSpPr>
        <p:spPr>
          <a:xfrm>
            <a:off x="3936833" y="328069"/>
            <a:ext cx="6827420" cy="78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References of online Resources/Articles: </a:t>
            </a:r>
            <a:endParaRPr dirty="0"/>
          </a:p>
        </p:txBody>
      </p:sp>
      <p:sp>
        <p:nvSpPr>
          <p:cNvPr id="669" name="Google Shape;669;p20"/>
          <p:cNvSpPr txBox="1">
            <a:spLocks noGrp="1"/>
          </p:cNvSpPr>
          <p:nvPr>
            <p:ph type="body" idx="1"/>
          </p:nvPr>
        </p:nvSpPr>
        <p:spPr>
          <a:xfrm>
            <a:off x="5373353" y="2646947"/>
            <a:ext cx="6474494" cy="303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/>
            <a:r>
              <a:rPr lang="en-US" sz="2000" dirty="0">
                <a:latin typeface="+mj-lt"/>
                <a:cs typeface="Times New Roman" panose="02020603050405020304" pitchFamily="18" charset="0"/>
              </a:rPr>
              <a:t>1. https://www.electronicwings.com/8051/8051-uart </a:t>
            </a:r>
          </a:p>
          <a:p>
            <a:pPr marL="0" lvl="0" indent="0"/>
            <a:r>
              <a:rPr lang="en-IN" sz="2000" dirty="0">
                <a:latin typeface="+mj-lt"/>
                <a:cs typeface="Times New Roman" panose="02020603050405020304" pitchFamily="18" charset="0"/>
              </a:rPr>
              <a:t>2. https://www.camcode.com/asset-tags/what-are-rfid-tags/</a:t>
            </a:r>
          </a:p>
          <a:p>
            <a:pPr marL="0" lvl="0" indent="0"/>
            <a:r>
              <a:rPr lang="en-IN" sz="2000" dirty="0">
                <a:latin typeface="+mj-lt"/>
                <a:cs typeface="Times New Roman" panose="02020603050405020304" pitchFamily="18" charset="0"/>
              </a:rPr>
              <a:t>3. https://www.circuitstoday.com/rfid-based-attendance-system</a:t>
            </a:r>
          </a:p>
          <a:p>
            <a:pPr marL="0" lvl="0" indent="0"/>
            <a:r>
              <a:rPr lang="en-IN" sz="2000" dirty="0">
                <a:latin typeface="+mj-lt"/>
                <a:cs typeface="Times New Roman" panose="02020603050405020304" pitchFamily="18" charset="0"/>
              </a:rPr>
              <a:t>4. https://www.projectsof8051.com/rfid-based-attendance- </a:t>
            </a:r>
            <a:r>
              <a:rPr lang="en-IN" sz="2000" dirty="0" err="1">
                <a:latin typeface="+mj-lt"/>
                <a:cs typeface="Times New Roman" panose="02020603050405020304" pitchFamily="18" charset="0"/>
              </a:rPr>
              <a:t>managementsystem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672" name="Google Shape;67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56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1"/>
          <p:cNvSpPr txBox="1">
            <a:spLocks noGrp="1"/>
          </p:cNvSpPr>
          <p:nvPr>
            <p:ph type="ctrTitle"/>
          </p:nvPr>
        </p:nvSpPr>
        <p:spPr>
          <a:xfrm>
            <a:off x="6470904" y="2447840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681" name="Google Shape;681;p21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"/>
          <p:cNvSpPr txBox="1">
            <a:spLocks noGrp="1"/>
          </p:cNvSpPr>
          <p:nvPr>
            <p:ph type="body" idx="1"/>
          </p:nvPr>
        </p:nvSpPr>
        <p:spPr>
          <a:xfrm>
            <a:off x="2315598" y="4452400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b="1" dirty="0"/>
              <a:t>Md. </a:t>
            </a:r>
            <a:r>
              <a:rPr lang="en-US" sz="2400" b="1" dirty="0" err="1"/>
              <a:t>Sawkat</a:t>
            </a:r>
            <a:r>
              <a:rPr lang="en-US" sz="2400" b="1" dirty="0"/>
              <a:t> Ali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dirty="0"/>
              <a:t>Assistant Professor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dirty="0"/>
              <a:t>Department of Computer Science and Engineering</a:t>
            </a:r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C4060-8EB7-8A89-98C7-9249977A6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5295" r="3986" b="5130"/>
          <a:stretch/>
        </p:blipFill>
        <p:spPr bwMode="auto">
          <a:xfrm>
            <a:off x="3472040" y="1242742"/>
            <a:ext cx="2478024" cy="2688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642CBD-25A1-89A5-2A2F-F1D6831E653D}"/>
              </a:ext>
            </a:extLst>
          </p:cNvPr>
          <p:cNvSpPr txBox="1"/>
          <p:nvPr/>
        </p:nvSpPr>
        <p:spPr>
          <a:xfrm>
            <a:off x="500320" y="587624"/>
            <a:ext cx="4210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INSTRUCTOR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" name="Google Shape;592;p17">
            <a:extLst>
              <a:ext uri="{FF2B5EF4-FFF2-40B4-BE49-F238E27FC236}">
                <a16:creationId xmlns:a16="http://schemas.microsoft.com/office/drawing/2014/main" id="{F2C2C852-1691-AC68-82B0-29FBE4F8D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3499" y="321259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MEET THE TEAM</a:t>
            </a:r>
            <a:endParaRPr dirty="0"/>
          </a:p>
        </p:txBody>
      </p:sp>
      <p:sp>
        <p:nvSpPr>
          <p:cNvPr id="23" name="Google Shape;595;p17">
            <a:extLst>
              <a:ext uri="{FF2B5EF4-FFF2-40B4-BE49-F238E27FC236}">
                <a16:creationId xmlns:a16="http://schemas.microsoft.com/office/drawing/2014/main" id="{5742F47D-8C7F-36A6-9B4F-8AFC5C3B5257}"/>
              </a:ext>
            </a:extLst>
          </p:cNvPr>
          <p:cNvSpPr txBox="1">
            <a:spLocks/>
          </p:cNvSpPr>
          <p:nvPr/>
        </p:nvSpPr>
        <p:spPr>
          <a:xfrm>
            <a:off x="779984" y="5160736"/>
            <a:ext cx="2864520" cy="75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000"/>
            </a:pPr>
            <a:r>
              <a:rPr lang="en-US" b="1" dirty="0"/>
              <a:t>Kazi Sifat Al Maksud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000"/>
            </a:pPr>
            <a:r>
              <a:rPr lang="en-US" dirty="0"/>
              <a:t>ID: 2019-3-60-050</a:t>
            </a:r>
          </a:p>
        </p:txBody>
      </p:sp>
      <p:sp>
        <p:nvSpPr>
          <p:cNvPr id="26" name="Google Shape;598;p17">
            <a:extLst>
              <a:ext uri="{FF2B5EF4-FFF2-40B4-BE49-F238E27FC236}">
                <a16:creationId xmlns:a16="http://schemas.microsoft.com/office/drawing/2014/main" id="{C1DB0D56-E610-2ABF-9964-BE7B5502CDDB}"/>
              </a:ext>
            </a:extLst>
          </p:cNvPr>
          <p:cNvSpPr txBox="1">
            <a:spLocks/>
          </p:cNvSpPr>
          <p:nvPr/>
        </p:nvSpPr>
        <p:spPr>
          <a:xfrm>
            <a:off x="4628011" y="5160736"/>
            <a:ext cx="2864520" cy="9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000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Noortaz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Ahmed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000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ID:2019-3-60-030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Google Shape;601;p17">
            <a:extLst>
              <a:ext uri="{FF2B5EF4-FFF2-40B4-BE49-F238E27FC236}">
                <a16:creationId xmlns:a16="http://schemas.microsoft.com/office/drawing/2014/main" id="{FFB91F60-9CF0-9D02-A5D5-7AFD4BA5AE0E}"/>
              </a:ext>
            </a:extLst>
          </p:cNvPr>
          <p:cNvSpPr txBox="1">
            <a:spLocks/>
          </p:cNvSpPr>
          <p:nvPr/>
        </p:nvSpPr>
        <p:spPr>
          <a:xfrm>
            <a:off x="8213558" y="5160736"/>
            <a:ext cx="35032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1000"/>
            </a:pPr>
            <a:r>
              <a:rPr lang="en-US" sz="2000" b="1" dirty="0" err="1">
                <a:solidFill>
                  <a:schemeClr val="bg1"/>
                </a:solidFill>
              </a:rPr>
              <a:t>Samiha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Korim</a:t>
            </a:r>
            <a:r>
              <a:rPr lang="en-US" sz="2000" b="1" dirty="0">
                <a:solidFill>
                  <a:schemeClr val="bg1"/>
                </a:solidFill>
              </a:rPr>
              <a:t> Chowdhury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1000"/>
            </a:pPr>
            <a:r>
              <a:rPr lang="en-US" sz="2000" dirty="0">
                <a:solidFill>
                  <a:schemeClr val="bg1"/>
                </a:solidFill>
              </a:rPr>
              <a:t>ID: 2019-3-60-100</a:t>
            </a:r>
          </a:p>
        </p:txBody>
      </p:sp>
      <p:pic>
        <p:nvPicPr>
          <p:cNvPr id="9" name="Picture 8" descr="A picture containing tree, grass, outdoor, person&#10;&#10;Description automatically generated">
            <a:extLst>
              <a:ext uri="{FF2B5EF4-FFF2-40B4-BE49-F238E27FC236}">
                <a16:creationId xmlns:a16="http://schemas.microsoft.com/office/drawing/2014/main" id="{C717E93E-E28D-49B6-C2CF-464B2FB6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08" y="2155727"/>
            <a:ext cx="2485123" cy="2485123"/>
          </a:xfrm>
          <a:prstGeom prst="rect">
            <a:avLst/>
          </a:prstGeom>
        </p:spPr>
      </p:pic>
      <p:pic>
        <p:nvPicPr>
          <p:cNvPr id="11" name="Picture 10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7128F954-8940-8303-C678-FC33C2FC7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735" y="2130836"/>
            <a:ext cx="2534904" cy="2534904"/>
          </a:xfrm>
          <a:prstGeom prst="rect">
            <a:avLst/>
          </a:prstGeom>
        </p:spPr>
      </p:pic>
      <p:pic>
        <p:nvPicPr>
          <p:cNvPr id="13" name="Picture 12" descr="A picture containing tree, outdoor, ground, person&#10;&#10;Description automatically generated">
            <a:extLst>
              <a:ext uri="{FF2B5EF4-FFF2-40B4-BE49-F238E27FC236}">
                <a16:creationId xmlns:a16="http://schemas.microsoft.com/office/drawing/2014/main" id="{14C0B6EB-C2A6-8CC9-EE41-83F7E1F1D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944" y="2130836"/>
            <a:ext cx="2569889" cy="2569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365" name="Google Shape;365;p3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dirty="0"/>
              <a:t>What is Microcontroller ?</a:t>
            </a:r>
            <a:endParaRPr sz="2400" dirty="0"/>
          </a:p>
        </p:txBody>
      </p:sp>
      <p:sp>
        <p:nvSpPr>
          <p:cNvPr id="366" name="Google Shape;366;p3"/>
          <p:cNvSpPr txBox="1">
            <a:spLocks noGrp="1"/>
          </p:cNvSpPr>
          <p:nvPr>
            <p:ph type="body" idx="6"/>
          </p:nvPr>
        </p:nvSpPr>
        <p:spPr>
          <a:xfrm>
            <a:off x="4986028" y="260916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dirty="0"/>
              <a:t>What is RFID?</a:t>
            </a:r>
            <a:endParaRPr sz="2400" dirty="0"/>
          </a:p>
        </p:txBody>
      </p:sp>
      <p:sp>
        <p:nvSpPr>
          <p:cNvPr id="367" name="Google Shape;367;p3"/>
          <p:cNvSpPr txBox="1">
            <a:spLocks noGrp="1"/>
          </p:cNvSpPr>
          <p:nvPr>
            <p:ph type="body" idx="7"/>
          </p:nvPr>
        </p:nvSpPr>
        <p:spPr>
          <a:xfrm>
            <a:off x="5576937" y="3691226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dirty="0"/>
              <a:t>RIFD’s working process</a:t>
            </a:r>
            <a:endParaRPr sz="2400" dirty="0"/>
          </a:p>
        </p:txBody>
      </p:sp>
      <p:sp>
        <p:nvSpPr>
          <p:cNvPr id="368" name="Google Shape;368;p3"/>
          <p:cNvSpPr txBox="1">
            <a:spLocks noGrp="1"/>
          </p:cNvSpPr>
          <p:nvPr>
            <p:ph type="body" idx="8"/>
          </p:nvPr>
        </p:nvSpPr>
        <p:spPr>
          <a:xfrm>
            <a:off x="6175279" y="4712136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dirty="0"/>
              <a:t>Real Life Application </a:t>
            </a:r>
            <a:endParaRPr sz="2400" dirty="0"/>
          </a:p>
        </p:txBody>
      </p:sp>
      <p:sp>
        <p:nvSpPr>
          <p:cNvPr id="371" name="Google Shape;371;p3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"/>
          <p:cNvSpPr txBox="1">
            <a:spLocks noGrp="1"/>
          </p:cNvSpPr>
          <p:nvPr>
            <p:ph type="title"/>
          </p:nvPr>
        </p:nvSpPr>
        <p:spPr>
          <a:xfrm>
            <a:off x="2364480" y="538162"/>
            <a:ext cx="3171825" cy="93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/>
              <a:t>OBJECTIVES</a:t>
            </a:r>
            <a:endParaRPr dirty="0"/>
          </a:p>
        </p:txBody>
      </p:sp>
      <p:sp>
        <p:nvSpPr>
          <p:cNvPr id="355" name="Google Shape;355;p2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Google Shape;423;p8">
            <a:extLst>
              <a:ext uri="{FF2B5EF4-FFF2-40B4-BE49-F238E27FC236}">
                <a16:creationId xmlns:a16="http://schemas.microsoft.com/office/drawing/2014/main" id="{2F913C0A-460A-5AA1-BE35-BD61EE88A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796" y="2079860"/>
            <a:ext cx="5433204" cy="398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000"/>
            </a:pPr>
            <a:r>
              <a:rPr lang="en-US" sz="2400" dirty="0"/>
              <a:t>1. Take automatic attendance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SzPct val="86000"/>
            </a:pPr>
            <a:r>
              <a:rPr lang="en-US" sz="2400" dirty="0"/>
              <a:t>2.  Prevent Outsider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SzPct val="86000"/>
            </a:pPr>
            <a:r>
              <a:rPr lang="en-US" sz="2400" dirty="0"/>
              <a:t>3.  Reduce manually work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SzPct val="86000"/>
            </a:pPr>
            <a:r>
              <a:rPr lang="en-US" sz="2400" dirty="0"/>
              <a:t>4.  Save Time</a:t>
            </a:r>
          </a:p>
          <a:p>
            <a:pPr marL="0" indent="0">
              <a:spcBef>
                <a:spcPts val="0"/>
              </a:spcBef>
            </a:pPr>
            <a:endParaRPr lang="en-US" sz="2400" dirty="0"/>
          </a:p>
          <a:p>
            <a:pPr marL="0" indent="0">
              <a:spcBef>
                <a:spcPts val="0"/>
              </a:spcBef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>
            <a:spLocks noGrp="1"/>
          </p:cNvSpPr>
          <p:nvPr>
            <p:ph type="title"/>
          </p:nvPr>
        </p:nvSpPr>
        <p:spPr>
          <a:xfrm>
            <a:off x="5293895" y="954166"/>
            <a:ext cx="6439185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600" dirty="0"/>
              <a:t>EQUIPMENT &amp; COMPONENTS</a:t>
            </a:r>
            <a:endParaRPr sz="3600" dirty="0"/>
          </a:p>
        </p:txBody>
      </p:sp>
      <p:sp>
        <p:nvSpPr>
          <p:cNvPr id="423" name="Google Shape;423;p8"/>
          <p:cNvSpPr txBox="1">
            <a:spLocks noGrp="1"/>
          </p:cNvSpPr>
          <p:nvPr>
            <p:ph type="body" idx="1"/>
          </p:nvPr>
        </p:nvSpPr>
        <p:spPr>
          <a:xfrm>
            <a:off x="4491789" y="2368618"/>
            <a:ext cx="6861584" cy="12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000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Necessary components to build 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Microcontroller based automatic attendance system </a:t>
            </a:r>
            <a:endParaRPr lang="en-US" sz="2400" dirty="0">
              <a:latin typeface="+mj-lt"/>
            </a:endParaRPr>
          </a:p>
        </p:txBody>
      </p: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BE8F-0460-9B0A-F15B-5DD543A5B690}"/>
              </a:ext>
            </a:extLst>
          </p:cNvPr>
          <p:cNvSpPr txBox="1"/>
          <p:nvPr/>
        </p:nvSpPr>
        <p:spPr>
          <a:xfrm>
            <a:off x="3818021" y="4581890"/>
            <a:ext cx="71525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1. 8051 Microcontroller (AT89C51)</a:t>
            </a:r>
            <a:br>
              <a:rPr lang="en-US" sz="1400" dirty="0">
                <a:latin typeface="+mj-lt"/>
                <a:cs typeface="Times New Roman" panose="02020603050405020304" pitchFamily="18" charset="0"/>
              </a:rPr>
            </a:br>
            <a:r>
              <a:rPr lang="en-US" sz="1400" dirty="0">
                <a:latin typeface="+mj-lt"/>
                <a:cs typeface="Times New Roman" panose="02020603050405020304" pitchFamily="18" charset="0"/>
              </a:rPr>
              <a:t>2. Alphanumeric 16x2 LCD Display</a:t>
            </a:r>
            <a:br>
              <a:rPr lang="en-US" sz="1400" dirty="0">
                <a:latin typeface="+mj-lt"/>
                <a:cs typeface="Times New Roman" panose="02020603050405020304" pitchFamily="18" charset="0"/>
              </a:rPr>
            </a:br>
            <a:r>
              <a:rPr lang="en-US" sz="1400" dirty="0">
                <a:latin typeface="+mj-lt"/>
                <a:cs typeface="Times New Roman" panose="02020603050405020304" pitchFamily="18" charset="0"/>
              </a:rPr>
              <a:t>3. RFID Rider</a:t>
            </a:r>
            <a:br>
              <a:rPr lang="en-US" sz="1400" dirty="0">
                <a:latin typeface="+mj-lt"/>
                <a:cs typeface="Times New Roman" panose="02020603050405020304" pitchFamily="18" charset="0"/>
              </a:rPr>
            </a:br>
            <a:r>
              <a:rPr lang="en-US" sz="1400" dirty="0">
                <a:latin typeface="+mj-lt"/>
                <a:cs typeface="Times New Roman" panose="02020603050405020304" pitchFamily="18" charset="0"/>
              </a:rPr>
              <a:t>4. Wire </a:t>
            </a:r>
            <a:br>
              <a:rPr lang="en-US" sz="1400" dirty="0">
                <a:latin typeface="+mj-lt"/>
                <a:cs typeface="Times New Roman" panose="02020603050405020304" pitchFamily="18" charset="0"/>
              </a:rPr>
            </a:b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1B393-6925-E915-390B-74A61026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54" y="1075001"/>
            <a:ext cx="7972927" cy="5056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919C2-BE04-C76F-9A90-0B2E141C53E5}"/>
              </a:ext>
            </a:extLst>
          </p:cNvPr>
          <p:cNvSpPr txBox="1"/>
          <p:nvPr/>
        </p:nvSpPr>
        <p:spPr>
          <a:xfrm>
            <a:off x="1667554" y="349690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AE1B2-AA59-643E-28DD-86D5FF223581}"/>
              </a:ext>
            </a:extLst>
          </p:cNvPr>
          <p:cNvSpPr txBox="1"/>
          <p:nvPr/>
        </p:nvSpPr>
        <p:spPr>
          <a:xfrm>
            <a:off x="2023311" y="6356350"/>
            <a:ext cx="8145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arlow Light" panose="020B0604020202020204" charset="0"/>
              </a:rPr>
              <a:t>Design of Microprocessor based automatic attendance recorder with RFID system </a:t>
            </a:r>
            <a:br>
              <a:rPr lang="en-US" dirty="0">
                <a:latin typeface="Barlow Light" panose="020B0604020202020204" charset="0"/>
              </a:rPr>
            </a:br>
            <a:endParaRPr lang="en-US" dirty="0">
              <a:latin typeface="Barlow Light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403" name="Google Shape;403;p5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5DB4E-FCAF-07FF-1AF1-4351374CBA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8200" y="785239"/>
            <a:ext cx="6772059" cy="557111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Implementation Steps:</a:t>
            </a:r>
          </a:p>
          <a:p>
            <a:pPr marL="0" lvl="0" indent="0">
              <a:buNone/>
            </a:pPr>
            <a:b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1. Initialize the LCD</a:t>
            </a:r>
            <a:b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2. Initialize the Serial Communication (9600 Baud Rate)</a:t>
            </a:r>
            <a:b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3. Receive the 13 bytes and check</a:t>
            </a:r>
            <a:b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4. And display them into the LCD Display.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 this project, we use only 13 bytes of student id given by our university. But we can take any arbitrary number. If it is matching it can run the motor. </a:t>
            </a:r>
            <a:br>
              <a:rPr lang="en-US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44D64-9353-55AC-843B-9DCD4E11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64" y="431343"/>
            <a:ext cx="5408814" cy="5995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276C8-06E7-125F-12BF-9EE4B7859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23" y="431343"/>
            <a:ext cx="5073477" cy="6011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A235E3-9EC9-4CE2-BE77-64FF2564EA90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312</Words>
  <Application>Microsoft Office PowerPoint</Application>
  <PresentationFormat>Widescreen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Barlow Light</vt:lpstr>
      <vt:lpstr>Calibri</vt:lpstr>
      <vt:lpstr>Roboto</vt:lpstr>
      <vt:lpstr>Wingdings</vt:lpstr>
      <vt:lpstr>Monoline</vt:lpstr>
      <vt:lpstr>RFID BASE ATTENDANCE SYSTEM</vt:lpstr>
      <vt:lpstr>PowerPoint Presentation</vt:lpstr>
      <vt:lpstr>MEET THE TEAM</vt:lpstr>
      <vt:lpstr>Introduction</vt:lpstr>
      <vt:lpstr>OBJECTIVES</vt:lpstr>
      <vt:lpstr>EQUIPMENT &amp; COMPONENTS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Improvements</vt:lpstr>
      <vt:lpstr>References of online Resources/Articles: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Kazi Sifat Al Maksud</dc:creator>
  <cp:lastModifiedBy>Kazi Sifat Al Maksud</cp:lastModifiedBy>
  <cp:revision>4</cp:revision>
  <dcterms:created xsi:type="dcterms:W3CDTF">2021-09-21T06:10:42Z</dcterms:created>
  <dcterms:modified xsi:type="dcterms:W3CDTF">2023-07-10T13:30:56Z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