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ebas Neue Bold" panose="020B0604020202020204" charset="0"/>
      <p:regular r:id="rId15"/>
    </p:embeddedFont>
    <p:embeddedFont>
      <p:font typeface="Calibri" panose="020F0502020204030204" pitchFamily="34" charset="0"/>
      <p:regular r:id="rId16"/>
      <p:bold r:id="rId17"/>
      <p:italic r:id="rId18"/>
      <p:boldItalic r:id="rId19"/>
    </p:embeddedFont>
    <p:embeddedFont>
      <p:font typeface="Montserrat Classic" panose="020B0604020202020204" charset="0"/>
      <p:regular r:id="rId20"/>
    </p:embeddedFont>
    <p:embeddedFont>
      <p:font typeface="Montserrat Classic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9" d="100"/>
          <a:sy n="79" d="100"/>
        </p:scale>
        <p:origin x="2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16020" y="1324502"/>
            <a:ext cx="6815819" cy="7338701"/>
          </a:xfrm>
          <a:custGeom>
            <a:avLst/>
            <a:gdLst/>
            <a:ahLst/>
            <a:cxnLst/>
            <a:rect l="l" t="t" r="r" b="b"/>
            <a:pathLst>
              <a:path w="6815819" h="7338701">
                <a:moveTo>
                  <a:pt x="0" y="0"/>
                </a:moveTo>
                <a:lnTo>
                  <a:pt x="6815819" y="0"/>
                </a:lnTo>
                <a:lnTo>
                  <a:pt x="6815819" y="7338702"/>
                </a:lnTo>
                <a:lnTo>
                  <a:pt x="0" y="73387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8883888" y="6801938"/>
            <a:ext cx="6862994" cy="914899"/>
          </a:xfrm>
          <a:prstGeom prst="rect">
            <a:avLst/>
          </a:prstGeom>
        </p:spPr>
        <p:txBody>
          <a:bodyPr lIns="0" tIns="0" rIns="0" bIns="0" rtlCol="0" anchor="t">
            <a:spAutoFit/>
          </a:bodyPr>
          <a:lstStyle/>
          <a:p>
            <a:pPr>
              <a:lnSpc>
                <a:spcPts val="7468"/>
              </a:lnSpc>
              <a:spcBef>
                <a:spcPct val="0"/>
              </a:spcBef>
            </a:pPr>
            <a:r>
              <a:rPr lang="en-US" sz="5334">
                <a:solidFill>
                  <a:srgbClr val="5479F7"/>
                </a:solidFill>
                <a:latin typeface="Montserrat Classic"/>
              </a:rPr>
              <a:t>Presentation</a:t>
            </a:r>
          </a:p>
        </p:txBody>
      </p:sp>
      <p:sp>
        <p:nvSpPr>
          <p:cNvPr id="7" name="TextBox 7"/>
          <p:cNvSpPr txBox="1"/>
          <p:nvPr/>
        </p:nvSpPr>
        <p:spPr>
          <a:xfrm>
            <a:off x="8868670" y="3538384"/>
            <a:ext cx="8390630" cy="3215739"/>
          </a:xfrm>
          <a:prstGeom prst="rect">
            <a:avLst/>
          </a:prstGeom>
        </p:spPr>
        <p:txBody>
          <a:bodyPr lIns="0" tIns="0" rIns="0" bIns="0" rtlCol="0" anchor="t">
            <a:spAutoFit/>
          </a:bodyPr>
          <a:lstStyle/>
          <a:p>
            <a:pPr>
              <a:lnSpc>
                <a:spcPts val="12101"/>
              </a:lnSpc>
            </a:pPr>
            <a:r>
              <a:rPr lang="en-US" sz="12873">
                <a:solidFill>
                  <a:srgbClr val="000000"/>
                </a:solidFill>
                <a:latin typeface="Bebas Neue Bold"/>
              </a:rPr>
              <a:t>GADGET SHOP SYSTEM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912495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48512" y="400954"/>
            <a:ext cx="17590976" cy="9485091"/>
            <a:chOff x="0" y="0"/>
            <a:chExt cx="4633014" cy="2498131"/>
          </a:xfrm>
        </p:grpSpPr>
        <p:sp>
          <p:nvSpPr>
            <p:cNvPr id="6" name="Freeform 6"/>
            <p:cNvSpPr/>
            <p:nvPr/>
          </p:nvSpPr>
          <p:spPr>
            <a:xfrm>
              <a:off x="0" y="0"/>
              <a:ext cx="4633014" cy="2498131"/>
            </a:xfrm>
            <a:custGeom>
              <a:avLst/>
              <a:gdLst/>
              <a:ahLst/>
              <a:cxnLst/>
              <a:rect l="l" t="t" r="r" b="b"/>
              <a:pathLst>
                <a:path w="4633014" h="2498131">
                  <a:moveTo>
                    <a:pt x="14964" y="0"/>
                  </a:moveTo>
                  <a:lnTo>
                    <a:pt x="4618050" y="0"/>
                  </a:lnTo>
                  <a:cubicBezTo>
                    <a:pt x="4626315" y="0"/>
                    <a:pt x="4633014" y="6699"/>
                    <a:pt x="4633014" y="14964"/>
                  </a:cubicBezTo>
                  <a:lnTo>
                    <a:pt x="4633014" y="2483167"/>
                  </a:lnTo>
                  <a:cubicBezTo>
                    <a:pt x="4633014" y="2491432"/>
                    <a:pt x="4626315" y="2498131"/>
                    <a:pt x="4618050" y="2498131"/>
                  </a:cubicBezTo>
                  <a:lnTo>
                    <a:pt x="14964" y="2498131"/>
                  </a:lnTo>
                  <a:cubicBezTo>
                    <a:pt x="10995" y="2498131"/>
                    <a:pt x="7189" y="2496555"/>
                    <a:pt x="4383" y="2493748"/>
                  </a:cubicBezTo>
                  <a:cubicBezTo>
                    <a:pt x="1577" y="2490942"/>
                    <a:pt x="0" y="2487136"/>
                    <a:pt x="0" y="2483167"/>
                  </a:cubicBezTo>
                  <a:lnTo>
                    <a:pt x="0" y="14964"/>
                  </a:lnTo>
                  <a:cubicBezTo>
                    <a:pt x="0" y="6699"/>
                    <a:pt x="6699" y="0"/>
                    <a:pt x="14964" y="0"/>
                  </a:cubicBezTo>
                  <a:close/>
                </a:path>
              </a:pathLst>
            </a:custGeom>
            <a:solidFill>
              <a:srgbClr val="FFFFFF"/>
            </a:solidFill>
            <a:ln w="19050" cap="rnd">
              <a:solidFill>
                <a:srgbClr val="000000"/>
              </a:solidFill>
              <a:prstDash val="solid"/>
              <a:round/>
            </a:ln>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2099886"/>
            <a:ext cx="7617639" cy="6294322"/>
          </a:xfrm>
          <a:custGeom>
            <a:avLst/>
            <a:gdLst/>
            <a:ahLst/>
            <a:cxnLst/>
            <a:rect l="l" t="t" r="r" b="b"/>
            <a:pathLst>
              <a:path w="7617639" h="6294322">
                <a:moveTo>
                  <a:pt x="0" y="0"/>
                </a:moveTo>
                <a:lnTo>
                  <a:pt x="7617639" y="0"/>
                </a:lnTo>
                <a:lnTo>
                  <a:pt x="7617639" y="6294322"/>
                </a:lnTo>
                <a:lnTo>
                  <a:pt x="0" y="6294322"/>
                </a:lnTo>
                <a:lnTo>
                  <a:pt x="0" y="0"/>
                </a:lnTo>
                <a:close/>
              </a:path>
            </a:pathLst>
          </a:custGeom>
          <a:blipFill>
            <a:blip r:embed="rId2"/>
            <a:stretch>
              <a:fillRect r="-2403"/>
            </a:stretch>
          </a:blipFill>
        </p:spPr>
        <p:txBody>
          <a:bodyPr/>
          <a:lstStyle/>
          <a:p>
            <a:endParaRPr lang="en-US"/>
          </a:p>
        </p:txBody>
      </p:sp>
      <p:sp>
        <p:nvSpPr>
          <p:cNvPr id="9" name="Freeform 9"/>
          <p:cNvSpPr/>
          <p:nvPr/>
        </p:nvSpPr>
        <p:spPr>
          <a:xfrm>
            <a:off x="8969754" y="2294162"/>
            <a:ext cx="8289546" cy="5698677"/>
          </a:xfrm>
          <a:custGeom>
            <a:avLst/>
            <a:gdLst/>
            <a:ahLst/>
            <a:cxnLst/>
            <a:rect l="l" t="t" r="r" b="b"/>
            <a:pathLst>
              <a:path w="8289546" h="5698677">
                <a:moveTo>
                  <a:pt x="0" y="0"/>
                </a:moveTo>
                <a:lnTo>
                  <a:pt x="8289546" y="0"/>
                </a:lnTo>
                <a:lnTo>
                  <a:pt x="8289546" y="5698676"/>
                </a:lnTo>
                <a:lnTo>
                  <a:pt x="0" y="5698676"/>
                </a:lnTo>
                <a:lnTo>
                  <a:pt x="0" y="0"/>
                </a:lnTo>
                <a:close/>
              </a:path>
            </a:pathLst>
          </a:custGeom>
          <a:blipFill>
            <a:blip r:embed="rId3"/>
            <a:stretch>
              <a:fillRect l="-28750" t="-13630" r="-10435" b="-6195"/>
            </a:stretch>
          </a:blipFill>
        </p:spPr>
        <p:txBody>
          <a:bodyPr/>
          <a:lstStyle/>
          <a:p>
            <a:endParaRPr lang="en-US"/>
          </a:p>
        </p:txBody>
      </p:sp>
      <p:sp>
        <p:nvSpPr>
          <p:cNvPr id="10" name="TextBox 10"/>
          <p:cNvSpPr txBox="1"/>
          <p:nvPr/>
        </p:nvSpPr>
        <p:spPr>
          <a:xfrm>
            <a:off x="6901494" y="1133475"/>
            <a:ext cx="448501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manage order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56140" y="1416150"/>
            <a:ext cx="897572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Dynamic test</a:t>
            </a:r>
          </a:p>
        </p:txBody>
      </p:sp>
      <p:grpSp>
        <p:nvGrpSpPr>
          <p:cNvPr id="3" name="Group 3"/>
          <p:cNvGrpSpPr/>
          <p:nvPr/>
        </p:nvGrpSpPr>
        <p:grpSpPr>
          <a:xfrm>
            <a:off x="1325202" y="2984002"/>
            <a:ext cx="7297379" cy="1787316"/>
            <a:chOff x="0" y="0"/>
            <a:chExt cx="909057" cy="222651"/>
          </a:xfrm>
        </p:grpSpPr>
        <p:sp>
          <p:nvSpPr>
            <p:cNvPr id="4" name="Freeform 4"/>
            <p:cNvSpPr/>
            <p:nvPr/>
          </p:nvSpPr>
          <p:spPr>
            <a:xfrm>
              <a:off x="0" y="0"/>
              <a:ext cx="909057" cy="222651"/>
            </a:xfrm>
            <a:custGeom>
              <a:avLst/>
              <a:gdLst/>
              <a:ahLst/>
              <a:cxnLst/>
              <a:rect l="l" t="t" r="r" b="b"/>
              <a:pathLst>
                <a:path w="909057" h="222651">
                  <a:moveTo>
                    <a:pt x="36071" y="0"/>
                  </a:moveTo>
                  <a:lnTo>
                    <a:pt x="872985" y="0"/>
                  </a:lnTo>
                  <a:cubicBezTo>
                    <a:pt x="892907" y="0"/>
                    <a:pt x="909057" y="16150"/>
                    <a:pt x="909057" y="36071"/>
                  </a:cubicBezTo>
                  <a:lnTo>
                    <a:pt x="909057" y="186580"/>
                  </a:lnTo>
                  <a:cubicBezTo>
                    <a:pt x="909057" y="206502"/>
                    <a:pt x="892907" y="222651"/>
                    <a:pt x="872985" y="222651"/>
                  </a:cubicBezTo>
                  <a:lnTo>
                    <a:pt x="36071" y="222651"/>
                  </a:lnTo>
                  <a:cubicBezTo>
                    <a:pt x="16150" y="222651"/>
                    <a:pt x="0" y="206502"/>
                    <a:pt x="0" y="186580"/>
                  </a:cubicBezTo>
                  <a:lnTo>
                    <a:pt x="0" y="36071"/>
                  </a:lnTo>
                  <a:cubicBezTo>
                    <a:pt x="0" y="16150"/>
                    <a:pt x="16150" y="0"/>
                    <a:pt x="36071" y="0"/>
                  </a:cubicBezTo>
                  <a:close/>
                </a:path>
              </a:pathLst>
            </a:custGeom>
            <a:solidFill>
              <a:srgbClr val="CADDFF"/>
            </a:solidFill>
            <a:ln w="19050" cap="rnd">
              <a:solidFill>
                <a:srgbClr val="000000"/>
              </a:solidFill>
              <a:prstDash val="solid"/>
              <a:round/>
            </a:ln>
          </p:spPr>
          <p:txBody>
            <a:bodyPr/>
            <a:lstStyle/>
            <a:p>
              <a:endParaRPr lang="en-US"/>
            </a:p>
          </p:txBody>
        </p:sp>
        <p:sp>
          <p:nvSpPr>
            <p:cNvPr id="5" name="TextBox 5"/>
            <p:cNvSpPr txBox="1"/>
            <p:nvPr/>
          </p:nvSpPr>
          <p:spPr>
            <a:xfrm>
              <a:off x="0" y="-38100"/>
              <a:ext cx="812800" cy="850900"/>
            </a:xfrm>
            <a:prstGeom prst="rect">
              <a:avLst/>
            </a:prstGeom>
          </p:spPr>
          <p:txBody>
            <a:bodyPr lIns="131276" tIns="131276" rIns="131276" bIns="131276" rtlCol="0" anchor="ctr"/>
            <a:lstStyle/>
            <a:p>
              <a:pPr marL="0" lvl="0" indent="0" algn="ctr">
                <a:lnSpc>
                  <a:spcPts val="2660"/>
                </a:lnSpc>
                <a:spcBef>
                  <a:spcPct val="0"/>
                </a:spcBef>
              </a:pPr>
              <a:endParaRPr/>
            </a:p>
          </p:txBody>
        </p:sp>
      </p:grpSp>
      <p:sp>
        <p:nvSpPr>
          <p:cNvPr id="6" name="TextBox 6"/>
          <p:cNvSpPr txBox="1"/>
          <p:nvPr/>
        </p:nvSpPr>
        <p:spPr>
          <a:xfrm>
            <a:off x="1763075" y="3513935"/>
            <a:ext cx="6421633" cy="1090295"/>
          </a:xfrm>
          <a:prstGeom prst="rect">
            <a:avLst/>
          </a:prstGeom>
        </p:spPr>
        <p:txBody>
          <a:bodyPr lIns="0" tIns="0" rIns="0" bIns="0" rtlCol="0" anchor="t">
            <a:spAutoFit/>
          </a:bodyPr>
          <a:lstStyle/>
          <a:p>
            <a:pPr algn="ctr">
              <a:lnSpc>
                <a:spcPts val="4239"/>
              </a:lnSpc>
            </a:pPr>
            <a:r>
              <a:rPr lang="en-US" sz="3999">
                <a:solidFill>
                  <a:srgbClr val="000000"/>
                </a:solidFill>
                <a:latin typeface="Montserrat Classic"/>
              </a:rPr>
              <a:t>Test Case 1: User Login </a:t>
            </a:r>
          </a:p>
          <a:p>
            <a:pPr marL="0" lvl="0" indent="0" algn="ctr">
              <a:lnSpc>
                <a:spcPts val="4239"/>
              </a:lnSpc>
            </a:pPr>
            <a:endParaRPr lang="en-US" sz="3999">
              <a:solidFill>
                <a:srgbClr val="000000"/>
              </a:solidFill>
              <a:latin typeface="Montserrat Classic"/>
            </a:endParaRPr>
          </a:p>
        </p:txBody>
      </p:sp>
      <p:grpSp>
        <p:nvGrpSpPr>
          <p:cNvPr id="7" name="Group 7"/>
          <p:cNvGrpSpPr/>
          <p:nvPr/>
        </p:nvGrpSpPr>
        <p:grpSpPr>
          <a:xfrm>
            <a:off x="9665419" y="2984002"/>
            <a:ext cx="7297379" cy="1787316"/>
            <a:chOff x="0" y="0"/>
            <a:chExt cx="909057" cy="222651"/>
          </a:xfrm>
        </p:grpSpPr>
        <p:sp>
          <p:nvSpPr>
            <p:cNvPr id="8" name="Freeform 8"/>
            <p:cNvSpPr/>
            <p:nvPr/>
          </p:nvSpPr>
          <p:spPr>
            <a:xfrm>
              <a:off x="0" y="0"/>
              <a:ext cx="909057" cy="222651"/>
            </a:xfrm>
            <a:custGeom>
              <a:avLst/>
              <a:gdLst/>
              <a:ahLst/>
              <a:cxnLst/>
              <a:rect l="l" t="t" r="r" b="b"/>
              <a:pathLst>
                <a:path w="909057" h="222651">
                  <a:moveTo>
                    <a:pt x="26523" y="0"/>
                  </a:moveTo>
                  <a:lnTo>
                    <a:pt x="882534" y="0"/>
                  </a:lnTo>
                  <a:cubicBezTo>
                    <a:pt x="897182" y="0"/>
                    <a:pt x="909057" y="11875"/>
                    <a:pt x="909057" y="26523"/>
                  </a:cubicBezTo>
                  <a:lnTo>
                    <a:pt x="909057" y="196128"/>
                  </a:lnTo>
                  <a:cubicBezTo>
                    <a:pt x="909057" y="210777"/>
                    <a:pt x="897182" y="222651"/>
                    <a:pt x="882534" y="222651"/>
                  </a:cubicBezTo>
                  <a:lnTo>
                    <a:pt x="26523" y="222651"/>
                  </a:lnTo>
                  <a:cubicBezTo>
                    <a:pt x="11875" y="222651"/>
                    <a:pt x="0" y="210777"/>
                    <a:pt x="0" y="196128"/>
                  </a:cubicBezTo>
                  <a:lnTo>
                    <a:pt x="0" y="26523"/>
                  </a:lnTo>
                  <a:cubicBezTo>
                    <a:pt x="0" y="11875"/>
                    <a:pt x="11875" y="0"/>
                    <a:pt x="26523" y="0"/>
                  </a:cubicBezTo>
                  <a:close/>
                </a:path>
              </a:pathLst>
            </a:custGeom>
            <a:solidFill>
              <a:srgbClr val="CADDFF"/>
            </a:solidFill>
            <a:ln w="9525" cap="rnd">
              <a:solidFill>
                <a:srgbClr val="000000"/>
              </a:solidFill>
              <a:prstDash val="solid"/>
              <a:round/>
            </a:ln>
          </p:spPr>
          <p:txBody>
            <a:bodyPr/>
            <a:lstStyle/>
            <a:p>
              <a:endParaRPr lang="en-US"/>
            </a:p>
          </p:txBody>
        </p:sp>
        <p:sp>
          <p:nvSpPr>
            <p:cNvPr id="9" name="TextBox 9"/>
            <p:cNvSpPr txBox="1"/>
            <p:nvPr/>
          </p:nvSpPr>
          <p:spPr>
            <a:xfrm>
              <a:off x="0" y="-38100"/>
              <a:ext cx="812800" cy="850900"/>
            </a:xfrm>
            <a:prstGeom prst="rect">
              <a:avLst/>
            </a:prstGeom>
          </p:spPr>
          <p:txBody>
            <a:bodyPr lIns="131276" tIns="131276" rIns="131276" bIns="131276" rtlCol="0" anchor="ctr"/>
            <a:lstStyle/>
            <a:p>
              <a:pPr marL="0" lvl="0" indent="0" algn="ctr">
                <a:lnSpc>
                  <a:spcPts val="2660"/>
                </a:lnSpc>
                <a:spcBef>
                  <a:spcPct val="0"/>
                </a:spcBef>
              </a:pPr>
              <a:endParaRPr/>
            </a:p>
          </p:txBody>
        </p:sp>
      </p:grpSp>
      <p:sp>
        <p:nvSpPr>
          <p:cNvPr id="10" name="TextBox 10"/>
          <p:cNvSpPr txBox="1"/>
          <p:nvPr/>
        </p:nvSpPr>
        <p:spPr>
          <a:xfrm>
            <a:off x="10103292" y="3349038"/>
            <a:ext cx="6421633" cy="1623695"/>
          </a:xfrm>
          <a:prstGeom prst="rect">
            <a:avLst/>
          </a:prstGeom>
        </p:spPr>
        <p:txBody>
          <a:bodyPr lIns="0" tIns="0" rIns="0" bIns="0" rtlCol="0" anchor="t">
            <a:spAutoFit/>
          </a:bodyPr>
          <a:lstStyle/>
          <a:p>
            <a:pPr algn="ctr">
              <a:lnSpc>
                <a:spcPts val="4239"/>
              </a:lnSpc>
            </a:pPr>
            <a:r>
              <a:rPr lang="en-US" sz="3999">
                <a:solidFill>
                  <a:srgbClr val="000000"/>
                </a:solidFill>
                <a:latin typeface="Montserrat Classic"/>
              </a:rPr>
              <a:t>Test Case 2: Searching Products</a:t>
            </a:r>
          </a:p>
          <a:p>
            <a:pPr marL="0" lvl="0" indent="0" algn="ctr">
              <a:lnSpc>
                <a:spcPts val="4239"/>
              </a:lnSpc>
            </a:pPr>
            <a:endParaRPr lang="en-US" sz="3999">
              <a:solidFill>
                <a:srgbClr val="000000"/>
              </a:solidFill>
              <a:latin typeface="Montserrat Classic"/>
            </a:endParaRPr>
          </a:p>
        </p:txBody>
      </p:sp>
      <p:grpSp>
        <p:nvGrpSpPr>
          <p:cNvPr id="11" name="Group 11"/>
          <p:cNvGrpSpPr/>
          <p:nvPr/>
        </p:nvGrpSpPr>
        <p:grpSpPr>
          <a:xfrm>
            <a:off x="9665419" y="5515681"/>
            <a:ext cx="7297379" cy="1787316"/>
            <a:chOff x="0" y="0"/>
            <a:chExt cx="909057" cy="222651"/>
          </a:xfrm>
        </p:grpSpPr>
        <p:sp>
          <p:nvSpPr>
            <p:cNvPr id="12" name="Freeform 12"/>
            <p:cNvSpPr/>
            <p:nvPr/>
          </p:nvSpPr>
          <p:spPr>
            <a:xfrm>
              <a:off x="0" y="0"/>
              <a:ext cx="909057" cy="222651"/>
            </a:xfrm>
            <a:custGeom>
              <a:avLst/>
              <a:gdLst/>
              <a:ahLst/>
              <a:cxnLst/>
              <a:rect l="l" t="t" r="r" b="b"/>
              <a:pathLst>
                <a:path w="909057" h="222651">
                  <a:moveTo>
                    <a:pt x="26523" y="0"/>
                  </a:moveTo>
                  <a:lnTo>
                    <a:pt x="882534" y="0"/>
                  </a:lnTo>
                  <a:cubicBezTo>
                    <a:pt x="897182" y="0"/>
                    <a:pt x="909057" y="11875"/>
                    <a:pt x="909057" y="26523"/>
                  </a:cubicBezTo>
                  <a:lnTo>
                    <a:pt x="909057" y="196128"/>
                  </a:lnTo>
                  <a:cubicBezTo>
                    <a:pt x="909057" y="210777"/>
                    <a:pt x="897182" y="222651"/>
                    <a:pt x="882534" y="222651"/>
                  </a:cubicBezTo>
                  <a:lnTo>
                    <a:pt x="26523" y="222651"/>
                  </a:lnTo>
                  <a:cubicBezTo>
                    <a:pt x="11875" y="222651"/>
                    <a:pt x="0" y="210777"/>
                    <a:pt x="0" y="196128"/>
                  </a:cubicBezTo>
                  <a:lnTo>
                    <a:pt x="0" y="26523"/>
                  </a:lnTo>
                  <a:cubicBezTo>
                    <a:pt x="0" y="11875"/>
                    <a:pt x="11875" y="0"/>
                    <a:pt x="26523" y="0"/>
                  </a:cubicBezTo>
                  <a:close/>
                </a:path>
              </a:pathLst>
            </a:custGeom>
            <a:solidFill>
              <a:srgbClr val="CADDFF"/>
            </a:solidFill>
            <a:ln w="9525" cap="rnd">
              <a:solidFill>
                <a:srgbClr val="000000"/>
              </a:solidFill>
              <a:prstDash val="solid"/>
              <a:round/>
            </a:ln>
          </p:spPr>
          <p:txBody>
            <a:bodyPr/>
            <a:lstStyle/>
            <a:p>
              <a:endParaRPr lang="en-US"/>
            </a:p>
          </p:txBody>
        </p:sp>
        <p:sp>
          <p:nvSpPr>
            <p:cNvPr id="13" name="TextBox 13"/>
            <p:cNvSpPr txBox="1"/>
            <p:nvPr/>
          </p:nvSpPr>
          <p:spPr>
            <a:xfrm>
              <a:off x="0" y="-38100"/>
              <a:ext cx="812800" cy="850900"/>
            </a:xfrm>
            <a:prstGeom prst="rect">
              <a:avLst/>
            </a:prstGeom>
          </p:spPr>
          <p:txBody>
            <a:bodyPr lIns="131276" tIns="131276" rIns="131276" bIns="131276" rtlCol="0" anchor="ctr"/>
            <a:lstStyle/>
            <a:p>
              <a:pPr marL="0" lvl="0" indent="0" algn="ctr">
                <a:lnSpc>
                  <a:spcPts val="2660"/>
                </a:lnSpc>
                <a:spcBef>
                  <a:spcPct val="0"/>
                </a:spcBef>
              </a:pPr>
              <a:endParaRPr/>
            </a:p>
          </p:txBody>
        </p:sp>
      </p:grpSp>
      <p:sp>
        <p:nvSpPr>
          <p:cNvPr id="14" name="TextBox 14"/>
          <p:cNvSpPr txBox="1"/>
          <p:nvPr/>
        </p:nvSpPr>
        <p:spPr>
          <a:xfrm>
            <a:off x="10103292" y="5887133"/>
            <a:ext cx="6421633" cy="1623695"/>
          </a:xfrm>
          <a:prstGeom prst="rect">
            <a:avLst/>
          </a:prstGeom>
        </p:spPr>
        <p:txBody>
          <a:bodyPr lIns="0" tIns="0" rIns="0" bIns="0" rtlCol="0" anchor="t">
            <a:spAutoFit/>
          </a:bodyPr>
          <a:lstStyle/>
          <a:p>
            <a:pPr algn="ctr">
              <a:lnSpc>
                <a:spcPts val="4239"/>
              </a:lnSpc>
            </a:pPr>
            <a:r>
              <a:rPr lang="en-US" sz="3999">
                <a:solidFill>
                  <a:srgbClr val="000000"/>
                </a:solidFill>
                <a:latin typeface="Montserrat Classic"/>
              </a:rPr>
              <a:t>Test Case 4: Registan Account</a:t>
            </a:r>
          </a:p>
          <a:p>
            <a:pPr marL="0" lvl="0" indent="0" algn="ctr">
              <a:lnSpc>
                <a:spcPts val="4239"/>
              </a:lnSpc>
            </a:pPr>
            <a:endParaRPr lang="en-US" sz="3999">
              <a:solidFill>
                <a:srgbClr val="000000"/>
              </a:solidFill>
              <a:latin typeface="Montserrat Classic"/>
            </a:endParaRPr>
          </a:p>
        </p:txBody>
      </p:sp>
      <p:grpSp>
        <p:nvGrpSpPr>
          <p:cNvPr id="15" name="Group 15"/>
          <p:cNvGrpSpPr/>
          <p:nvPr/>
        </p:nvGrpSpPr>
        <p:grpSpPr>
          <a:xfrm>
            <a:off x="1325202" y="5515681"/>
            <a:ext cx="7297379" cy="1787316"/>
            <a:chOff x="0" y="0"/>
            <a:chExt cx="909057" cy="222651"/>
          </a:xfrm>
        </p:grpSpPr>
        <p:sp>
          <p:nvSpPr>
            <p:cNvPr id="16" name="Freeform 16"/>
            <p:cNvSpPr/>
            <p:nvPr/>
          </p:nvSpPr>
          <p:spPr>
            <a:xfrm>
              <a:off x="0" y="0"/>
              <a:ext cx="909057" cy="222651"/>
            </a:xfrm>
            <a:custGeom>
              <a:avLst/>
              <a:gdLst/>
              <a:ahLst/>
              <a:cxnLst/>
              <a:rect l="l" t="t" r="r" b="b"/>
              <a:pathLst>
                <a:path w="909057" h="222651">
                  <a:moveTo>
                    <a:pt x="26523" y="0"/>
                  </a:moveTo>
                  <a:lnTo>
                    <a:pt x="882534" y="0"/>
                  </a:lnTo>
                  <a:cubicBezTo>
                    <a:pt x="897182" y="0"/>
                    <a:pt x="909057" y="11875"/>
                    <a:pt x="909057" y="26523"/>
                  </a:cubicBezTo>
                  <a:lnTo>
                    <a:pt x="909057" y="196128"/>
                  </a:lnTo>
                  <a:cubicBezTo>
                    <a:pt x="909057" y="210777"/>
                    <a:pt x="897182" y="222651"/>
                    <a:pt x="882534" y="222651"/>
                  </a:cubicBezTo>
                  <a:lnTo>
                    <a:pt x="26523" y="222651"/>
                  </a:lnTo>
                  <a:cubicBezTo>
                    <a:pt x="11875" y="222651"/>
                    <a:pt x="0" y="210777"/>
                    <a:pt x="0" y="196128"/>
                  </a:cubicBezTo>
                  <a:lnTo>
                    <a:pt x="0" y="26523"/>
                  </a:lnTo>
                  <a:cubicBezTo>
                    <a:pt x="0" y="11875"/>
                    <a:pt x="11875" y="0"/>
                    <a:pt x="26523" y="0"/>
                  </a:cubicBezTo>
                  <a:close/>
                </a:path>
              </a:pathLst>
            </a:custGeom>
            <a:solidFill>
              <a:srgbClr val="CADDFF"/>
            </a:solidFill>
            <a:ln w="9525" cap="rnd">
              <a:solidFill>
                <a:srgbClr val="000000"/>
              </a:solidFill>
              <a:prstDash val="solid"/>
              <a:round/>
            </a:ln>
          </p:spPr>
          <p:txBody>
            <a:bodyPr/>
            <a:lstStyle/>
            <a:p>
              <a:endParaRPr lang="en-US"/>
            </a:p>
          </p:txBody>
        </p:sp>
        <p:sp>
          <p:nvSpPr>
            <p:cNvPr id="17" name="TextBox 17"/>
            <p:cNvSpPr txBox="1"/>
            <p:nvPr/>
          </p:nvSpPr>
          <p:spPr>
            <a:xfrm>
              <a:off x="0" y="-38100"/>
              <a:ext cx="812800" cy="850900"/>
            </a:xfrm>
            <a:prstGeom prst="rect">
              <a:avLst/>
            </a:prstGeom>
          </p:spPr>
          <p:txBody>
            <a:bodyPr lIns="131276" tIns="131276" rIns="131276" bIns="131276" rtlCol="0" anchor="ctr"/>
            <a:lstStyle/>
            <a:p>
              <a:pPr marL="0" lvl="0" indent="0" algn="ctr">
                <a:lnSpc>
                  <a:spcPts val="2660"/>
                </a:lnSpc>
                <a:spcBef>
                  <a:spcPct val="0"/>
                </a:spcBef>
              </a:pPr>
              <a:endParaRPr/>
            </a:p>
          </p:txBody>
        </p:sp>
      </p:grpSp>
      <p:sp>
        <p:nvSpPr>
          <p:cNvPr id="18" name="TextBox 18"/>
          <p:cNvSpPr txBox="1"/>
          <p:nvPr/>
        </p:nvSpPr>
        <p:spPr>
          <a:xfrm>
            <a:off x="2164485" y="5824240"/>
            <a:ext cx="5618813" cy="1623695"/>
          </a:xfrm>
          <a:prstGeom prst="rect">
            <a:avLst/>
          </a:prstGeom>
        </p:spPr>
        <p:txBody>
          <a:bodyPr lIns="0" tIns="0" rIns="0" bIns="0" rtlCol="0" anchor="t">
            <a:spAutoFit/>
          </a:bodyPr>
          <a:lstStyle/>
          <a:p>
            <a:pPr algn="ctr">
              <a:lnSpc>
                <a:spcPts val="4239"/>
              </a:lnSpc>
            </a:pPr>
            <a:r>
              <a:rPr lang="en-US" sz="3999">
                <a:solidFill>
                  <a:srgbClr val="000000"/>
                </a:solidFill>
                <a:latin typeface="Montserrat Classic"/>
              </a:rPr>
              <a:t>Test Case 3: Place Oder</a:t>
            </a:r>
          </a:p>
          <a:p>
            <a:pPr marL="0" lvl="0" indent="0" algn="ctr">
              <a:lnSpc>
                <a:spcPts val="4239"/>
              </a:lnSpc>
            </a:pPr>
            <a:endParaRPr lang="en-US" sz="3999">
              <a:solidFill>
                <a:srgbClr val="000000"/>
              </a:solidFill>
              <a:latin typeface="Montserrat Classic"/>
            </a:endParaRPr>
          </a:p>
        </p:txBody>
      </p:sp>
      <p:sp>
        <p:nvSpPr>
          <p:cNvPr id="19" name="TextBox 19"/>
          <p:cNvSpPr txBox="1"/>
          <p:nvPr/>
        </p:nvSpPr>
        <p:spPr>
          <a:xfrm>
            <a:off x="3972315" y="2216174"/>
            <a:ext cx="11037511" cy="580391"/>
          </a:xfrm>
          <a:prstGeom prst="rect">
            <a:avLst/>
          </a:prstGeom>
        </p:spPr>
        <p:txBody>
          <a:bodyPr lIns="0" tIns="0" rIns="0" bIns="0" rtlCol="0" anchor="t">
            <a:spAutoFit/>
          </a:bodyPr>
          <a:lstStyle/>
          <a:p>
            <a:pPr algn="just">
              <a:lnSpc>
                <a:spcPts val="4759"/>
              </a:lnSpc>
              <a:spcBef>
                <a:spcPct val="0"/>
              </a:spcBef>
            </a:pPr>
            <a:r>
              <a:rPr lang="en-US" sz="3399">
                <a:solidFill>
                  <a:srgbClr val="000000"/>
                </a:solidFill>
                <a:latin typeface="Montserrat Classic"/>
              </a:rPr>
              <a:t>we are create five test case on selenium for User </a:t>
            </a:r>
          </a:p>
        </p:txBody>
      </p:sp>
      <p:grpSp>
        <p:nvGrpSpPr>
          <p:cNvPr id="20" name="Group 20"/>
          <p:cNvGrpSpPr/>
          <p:nvPr/>
        </p:nvGrpSpPr>
        <p:grpSpPr>
          <a:xfrm>
            <a:off x="5842381" y="7685173"/>
            <a:ext cx="7297379" cy="1787316"/>
            <a:chOff x="0" y="0"/>
            <a:chExt cx="909057" cy="222651"/>
          </a:xfrm>
        </p:grpSpPr>
        <p:sp>
          <p:nvSpPr>
            <p:cNvPr id="21" name="Freeform 21"/>
            <p:cNvSpPr/>
            <p:nvPr/>
          </p:nvSpPr>
          <p:spPr>
            <a:xfrm>
              <a:off x="0" y="0"/>
              <a:ext cx="909057" cy="222651"/>
            </a:xfrm>
            <a:custGeom>
              <a:avLst/>
              <a:gdLst/>
              <a:ahLst/>
              <a:cxnLst/>
              <a:rect l="l" t="t" r="r" b="b"/>
              <a:pathLst>
                <a:path w="909057" h="222651">
                  <a:moveTo>
                    <a:pt x="26523" y="0"/>
                  </a:moveTo>
                  <a:lnTo>
                    <a:pt x="882534" y="0"/>
                  </a:lnTo>
                  <a:cubicBezTo>
                    <a:pt x="897182" y="0"/>
                    <a:pt x="909057" y="11875"/>
                    <a:pt x="909057" y="26523"/>
                  </a:cubicBezTo>
                  <a:lnTo>
                    <a:pt x="909057" y="196128"/>
                  </a:lnTo>
                  <a:cubicBezTo>
                    <a:pt x="909057" y="210777"/>
                    <a:pt x="897182" y="222651"/>
                    <a:pt x="882534" y="222651"/>
                  </a:cubicBezTo>
                  <a:lnTo>
                    <a:pt x="26523" y="222651"/>
                  </a:lnTo>
                  <a:cubicBezTo>
                    <a:pt x="11875" y="222651"/>
                    <a:pt x="0" y="210777"/>
                    <a:pt x="0" y="196128"/>
                  </a:cubicBezTo>
                  <a:lnTo>
                    <a:pt x="0" y="26523"/>
                  </a:lnTo>
                  <a:cubicBezTo>
                    <a:pt x="0" y="11875"/>
                    <a:pt x="11875" y="0"/>
                    <a:pt x="26523" y="0"/>
                  </a:cubicBezTo>
                  <a:close/>
                </a:path>
              </a:pathLst>
            </a:custGeom>
            <a:solidFill>
              <a:srgbClr val="CADDFF"/>
            </a:solidFill>
            <a:ln w="9525" cap="rnd">
              <a:solidFill>
                <a:srgbClr val="000000"/>
              </a:solidFill>
              <a:prstDash val="solid"/>
              <a:round/>
            </a:ln>
          </p:spPr>
          <p:txBody>
            <a:bodyPr/>
            <a:lstStyle/>
            <a:p>
              <a:endParaRPr lang="en-US"/>
            </a:p>
          </p:txBody>
        </p:sp>
        <p:sp>
          <p:nvSpPr>
            <p:cNvPr id="22" name="TextBox 22"/>
            <p:cNvSpPr txBox="1"/>
            <p:nvPr/>
          </p:nvSpPr>
          <p:spPr>
            <a:xfrm>
              <a:off x="0" y="-38100"/>
              <a:ext cx="812800" cy="850900"/>
            </a:xfrm>
            <a:prstGeom prst="rect">
              <a:avLst/>
            </a:prstGeom>
          </p:spPr>
          <p:txBody>
            <a:bodyPr lIns="131276" tIns="131276" rIns="131276" bIns="131276" rtlCol="0" anchor="ctr"/>
            <a:lstStyle/>
            <a:p>
              <a:pPr marL="0" lvl="0" indent="0" algn="ctr">
                <a:lnSpc>
                  <a:spcPts val="2660"/>
                </a:lnSpc>
                <a:spcBef>
                  <a:spcPct val="0"/>
                </a:spcBef>
              </a:pPr>
              <a:endParaRPr/>
            </a:p>
          </p:txBody>
        </p:sp>
      </p:grpSp>
      <p:sp>
        <p:nvSpPr>
          <p:cNvPr id="23" name="TextBox 23"/>
          <p:cNvSpPr txBox="1"/>
          <p:nvPr/>
        </p:nvSpPr>
        <p:spPr>
          <a:xfrm>
            <a:off x="6280254" y="8177006"/>
            <a:ext cx="6421633" cy="1090295"/>
          </a:xfrm>
          <a:prstGeom prst="rect">
            <a:avLst/>
          </a:prstGeom>
        </p:spPr>
        <p:txBody>
          <a:bodyPr lIns="0" tIns="0" rIns="0" bIns="0" rtlCol="0" anchor="t">
            <a:spAutoFit/>
          </a:bodyPr>
          <a:lstStyle/>
          <a:p>
            <a:pPr marL="0" lvl="0" indent="0" algn="ctr">
              <a:lnSpc>
                <a:spcPts val="4239"/>
              </a:lnSpc>
            </a:pPr>
            <a:r>
              <a:rPr lang="en-US" sz="3999">
                <a:solidFill>
                  <a:srgbClr val="000000"/>
                </a:solidFill>
                <a:latin typeface="Montserrat Classic"/>
              </a:rPr>
              <a:t>Test Case 4: Registan Account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56140" y="1416150"/>
            <a:ext cx="897572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Dynamic test</a:t>
            </a:r>
          </a:p>
        </p:txBody>
      </p:sp>
      <p:grpSp>
        <p:nvGrpSpPr>
          <p:cNvPr id="3" name="Group 3"/>
          <p:cNvGrpSpPr/>
          <p:nvPr/>
        </p:nvGrpSpPr>
        <p:grpSpPr>
          <a:xfrm>
            <a:off x="1028700" y="3907195"/>
            <a:ext cx="7574108" cy="1855094"/>
            <a:chOff x="0" y="0"/>
            <a:chExt cx="909057" cy="222651"/>
          </a:xfrm>
        </p:grpSpPr>
        <p:sp>
          <p:nvSpPr>
            <p:cNvPr id="4" name="Freeform 4"/>
            <p:cNvSpPr/>
            <p:nvPr/>
          </p:nvSpPr>
          <p:spPr>
            <a:xfrm>
              <a:off x="0" y="0"/>
              <a:ext cx="909057" cy="222651"/>
            </a:xfrm>
            <a:custGeom>
              <a:avLst/>
              <a:gdLst/>
              <a:ahLst/>
              <a:cxnLst/>
              <a:rect l="l" t="t" r="r" b="b"/>
              <a:pathLst>
                <a:path w="909057" h="222651">
                  <a:moveTo>
                    <a:pt x="34753" y="0"/>
                  </a:moveTo>
                  <a:lnTo>
                    <a:pt x="874303" y="0"/>
                  </a:lnTo>
                  <a:cubicBezTo>
                    <a:pt x="893497" y="0"/>
                    <a:pt x="909057" y="15560"/>
                    <a:pt x="909057" y="34753"/>
                  </a:cubicBezTo>
                  <a:lnTo>
                    <a:pt x="909057" y="187898"/>
                  </a:lnTo>
                  <a:cubicBezTo>
                    <a:pt x="909057" y="207092"/>
                    <a:pt x="893497" y="222651"/>
                    <a:pt x="874303" y="222651"/>
                  </a:cubicBezTo>
                  <a:lnTo>
                    <a:pt x="34753" y="222651"/>
                  </a:lnTo>
                  <a:cubicBezTo>
                    <a:pt x="15560" y="222651"/>
                    <a:pt x="0" y="207092"/>
                    <a:pt x="0" y="187898"/>
                  </a:cubicBezTo>
                  <a:lnTo>
                    <a:pt x="0" y="34753"/>
                  </a:lnTo>
                  <a:cubicBezTo>
                    <a:pt x="0" y="15560"/>
                    <a:pt x="15560" y="0"/>
                    <a:pt x="34753" y="0"/>
                  </a:cubicBezTo>
                  <a:close/>
                </a:path>
              </a:pathLst>
            </a:custGeom>
            <a:solidFill>
              <a:srgbClr val="CADDFF"/>
            </a:solidFill>
            <a:ln w="19050" cap="rnd">
              <a:solidFill>
                <a:srgbClr val="000000"/>
              </a:solidFill>
              <a:prstDash val="solid"/>
              <a:round/>
            </a:ln>
          </p:spPr>
          <p:txBody>
            <a:bodyPr/>
            <a:lstStyle/>
            <a:p>
              <a:endParaRPr lang="en-US"/>
            </a:p>
          </p:txBody>
        </p:sp>
        <p:sp>
          <p:nvSpPr>
            <p:cNvPr id="5" name="TextBox 5"/>
            <p:cNvSpPr txBox="1"/>
            <p:nvPr/>
          </p:nvSpPr>
          <p:spPr>
            <a:xfrm>
              <a:off x="0" y="-38100"/>
              <a:ext cx="812800" cy="850900"/>
            </a:xfrm>
            <a:prstGeom prst="rect">
              <a:avLst/>
            </a:prstGeom>
          </p:spPr>
          <p:txBody>
            <a:bodyPr lIns="136254" tIns="136254" rIns="136254" bIns="136254" rtlCol="0" anchor="ctr"/>
            <a:lstStyle/>
            <a:p>
              <a:pPr marL="0" lvl="0" indent="0" algn="ctr">
                <a:lnSpc>
                  <a:spcPts val="2659"/>
                </a:lnSpc>
                <a:spcBef>
                  <a:spcPct val="0"/>
                </a:spcBef>
              </a:pPr>
              <a:endParaRPr/>
            </a:p>
          </p:txBody>
        </p:sp>
      </p:grpSp>
      <p:sp>
        <p:nvSpPr>
          <p:cNvPr id="6" name="TextBox 6"/>
          <p:cNvSpPr txBox="1"/>
          <p:nvPr/>
        </p:nvSpPr>
        <p:spPr>
          <a:xfrm>
            <a:off x="1483178" y="4428234"/>
            <a:ext cx="6665152" cy="1334056"/>
          </a:xfrm>
          <a:prstGeom prst="rect">
            <a:avLst/>
          </a:prstGeom>
        </p:spPr>
        <p:txBody>
          <a:bodyPr lIns="0" tIns="0" rIns="0" bIns="0" rtlCol="0" anchor="t">
            <a:spAutoFit/>
          </a:bodyPr>
          <a:lstStyle/>
          <a:p>
            <a:pPr algn="ctr">
              <a:lnSpc>
                <a:spcPts val="4240"/>
              </a:lnSpc>
            </a:pPr>
            <a:r>
              <a:rPr lang="en-US" sz="4000">
                <a:solidFill>
                  <a:srgbClr val="000000"/>
                </a:solidFill>
                <a:latin typeface="Montserrat Classic"/>
              </a:rPr>
              <a:t>Test case 1: Admin Login </a:t>
            </a:r>
          </a:p>
          <a:p>
            <a:pPr marL="0" lvl="0" indent="0" algn="ctr">
              <a:lnSpc>
                <a:spcPts val="6047"/>
              </a:lnSpc>
            </a:pPr>
            <a:endParaRPr lang="en-US" sz="4000">
              <a:solidFill>
                <a:srgbClr val="000000"/>
              </a:solidFill>
              <a:latin typeface="Montserrat Classic"/>
            </a:endParaRPr>
          </a:p>
        </p:txBody>
      </p:sp>
      <p:grpSp>
        <p:nvGrpSpPr>
          <p:cNvPr id="7" name="Group 7"/>
          <p:cNvGrpSpPr/>
          <p:nvPr/>
        </p:nvGrpSpPr>
        <p:grpSpPr>
          <a:xfrm>
            <a:off x="9685192" y="3907195"/>
            <a:ext cx="7574108" cy="1855094"/>
            <a:chOff x="0" y="0"/>
            <a:chExt cx="909057" cy="222651"/>
          </a:xfrm>
        </p:grpSpPr>
        <p:sp>
          <p:nvSpPr>
            <p:cNvPr id="8" name="Freeform 8"/>
            <p:cNvSpPr/>
            <p:nvPr/>
          </p:nvSpPr>
          <p:spPr>
            <a:xfrm>
              <a:off x="0" y="0"/>
              <a:ext cx="909057" cy="222651"/>
            </a:xfrm>
            <a:custGeom>
              <a:avLst/>
              <a:gdLst/>
              <a:ahLst/>
              <a:cxnLst/>
              <a:rect l="l" t="t" r="r" b="b"/>
              <a:pathLst>
                <a:path w="909057" h="222651">
                  <a:moveTo>
                    <a:pt x="25554" y="0"/>
                  </a:moveTo>
                  <a:lnTo>
                    <a:pt x="883503" y="0"/>
                  </a:lnTo>
                  <a:cubicBezTo>
                    <a:pt x="897616" y="0"/>
                    <a:pt x="909057" y="11441"/>
                    <a:pt x="909057" y="25554"/>
                  </a:cubicBezTo>
                  <a:lnTo>
                    <a:pt x="909057" y="197098"/>
                  </a:lnTo>
                  <a:cubicBezTo>
                    <a:pt x="909057" y="211211"/>
                    <a:pt x="897616" y="222651"/>
                    <a:pt x="883503" y="222651"/>
                  </a:cubicBezTo>
                  <a:lnTo>
                    <a:pt x="25554" y="222651"/>
                  </a:lnTo>
                  <a:cubicBezTo>
                    <a:pt x="18777" y="222651"/>
                    <a:pt x="12277" y="219959"/>
                    <a:pt x="7485" y="215167"/>
                  </a:cubicBezTo>
                  <a:cubicBezTo>
                    <a:pt x="2692" y="210375"/>
                    <a:pt x="0" y="203875"/>
                    <a:pt x="0" y="197098"/>
                  </a:cubicBezTo>
                  <a:lnTo>
                    <a:pt x="0" y="25554"/>
                  </a:lnTo>
                  <a:cubicBezTo>
                    <a:pt x="0" y="11441"/>
                    <a:pt x="11441" y="0"/>
                    <a:pt x="25554" y="0"/>
                  </a:cubicBezTo>
                  <a:close/>
                </a:path>
              </a:pathLst>
            </a:custGeom>
            <a:solidFill>
              <a:srgbClr val="CADDFF"/>
            </a:solidFill>
            <a:ln w="9525" cap="rnd">
              <a:solidFill>
                <a:srgbClr val="000000"/>
              </a:solidFill>
              <a:prstDash val="solid"/>
              <a:round/>
            </a:ln>
          </p:spPr>
          <p:txBody>
            <a:bodyPr/>
            <a:lstStyle/>
            <a:p>
              <a:endParaRPr lang="en-US"/>
            </a:p>
          </p:txBody>
        </p:sp>
        <p:sp>
          <p:nvSpPr>
            <p:cNvPr id="9" name="TextBox 9"/>
            <p:cNvSpPr txBox="1"/>
            <p:nvPr/>
          </p:nvSpPr>
          <p:spPr>
            <a:xfrm>
              <a:off x="0" y="-38100"/>
              <a:ext cx="812800" cy="850900"/>
            </a:xfrm>
            <a:prstGeom prst="rect">
              <a:avLst/>
            </a:prstGeom>
          </p:spPr>
          <p:txBody>
            <a:bodyPr lIns="136254" tIns="136254" rIns="136254" bIns="136254" rtlCol="0" anchor="ctr"/>
            <a:lstStyle/>
            <a:p>
              <a:pPr marL="0" lvl="0" indent="0" algn="ctr">
                <a:lnSpc>
                  <a:spcPts val="2659"/>
                </a:lnSpc>
                <a:spcBef>
                  <a:spcPct val="0"/>
                </a:spcBef>
              </a:pPr>
              <a:endParaRPr/>
            </a:p>
          </p:txBody>
        </p:sp>
      </p:grpSp>
      <p:sp>
        <p:nvSpPr>
          <p:cNvPr id="10" name="TextBox 10"/>
          <p:cNvSpPr txBox="1"/>
          <p:nvPr/>
        </p:nvSpPr>
        <p:spPr>
          <a:xfrm>
            <a:off x="10139670" y="4355465"/>
            <a:ext cx="6665152" cy="1623695"/>
          </a:xfrm>
          <a:prstGeom prst="rect">
            <a:avLst/>
          </a:prstGeom>
        </p:spPr>
        <p:txBody>
          <a:bodyPr lIns="0" tIns="0" rIns="0" bIns="0" rtlCol="0" anchor="t">
            <a:spAutoFit/>
          </a:bodyPr>
          <a:lstStyle/>
          <a:p>
            <a:pPr algn="ctr">
              <a:lnSpc>
                <a:spcPts val="4240"/>
              </a:lnSpc>
            </a:pPr>
            <a:r>
              <a:rPr lang="en-US" sz="4000">
                <a:solidFill>
                  <a:srgbClr val="000000"/>
                </a:solidFill>
                <a:latin typeface="Montserrat Classic"/>
              </a:rPr>
              <a:t>Test Case 2: Add Employee</a:t>
            </a:r>
          </a:p>
          <a:p>
            <a:pPr marL="0" lvl="0" indent="0" algn="ctr">
              <a:lnSpc>
                <a:spcPts val="4240"/>
              </a:lnSpc>
            </a:pPr>
            <a:endParaRPr lang="en-US" sz="4000">
              <a:solidFill>
                <a:srgbClr val="000000"/>
              </a:solidFill>
              <a:latin typeface="Montserrat Classic"/>
            </a:endParaRPr>
          </a:p>
        </p:txBody>
      </p:sp>
      <p:grpSp>
        <p:nvGrpSpPr>
          <p:cNvPr id="11" name="Group 11"/>
          <p:cNvGrpSpPr/>
          <p:nvPr/>
        </p:nvGrpSpPr>
        <p:grpSpPr>
          <a:xfrm>
            <a:off x="5356946" y="6479095"/>
            <a:ext cx="7574108" cy="1855094"/>
            <a:chOff x="0" y="0"/>
            <a:chExt cx="909057" cy="222651"/>
          </a:xfrm>
        </p:grpSpPr>
        <p:sp>
          <p:nvSpPr>
            <p:cNvPr id="12" name="Freeform 12"/>
            <p:cNvSpPr/>
            <p:nvPr/>
          </p:nvSpPr>
          <p:spPr>
            <a:xfrm>
              <a:off x="0" y="0"/>
              <a:ext cx="909057" cy="222651"/>
            </a:xfrm>
            <a:custGeom>
              <a:avLst/>
              <a:gdLst/>
              <a:ahLst/>
              <a:cxnLst/>
              <a:rect l="l" t="t" r="r" b="b"/>
              <a:pathLst>
                <a:path w="909057" h="222651">
                  <a:moveTo>
                    <a:pt x="25554" y="0"/>
                  </a:moveTo>
                  <a:lnTo>
                    <a:pt x="883503" y="0"/>
                  </a:lnTo>
                  <a:cubicBezTo>
                    <a:pt x="897616" y="0"/>
                    <a:pt x="909057" y="11441"/>
                    <a:pt x="909057" y="25554"/>
                  </a:cubicBezTo>
                  <a:lnTo>
                    <a:pt x="909057" y="197098"/>
                  </a:lnTo>
                  <a:cubicBezTo>
                    <a:pt x="909057" y="211211"/>
                    <a:pt x="897616" y="222651"/>
                    <a:pt x="883503" y="222651"/>
                  </a:cubicBezTo>
                  <a:lnTo>
                    <a:pt x="25554" y="222651"/>
                  </a:lnTo>
                  <a:cubicBezTo>
                    <a:pt x="18777" y="222651"/>
                    <a:pt x="12277" y="219959"/>
                    <a:pt x="7485" y="215167"/>
                  </a:cubicBezTo>
                  <a:cubicBezTo>
                    <a:pt x="2692" y="210375"/>
                    <a:pt x="0" y="203875"/>
                    <a:pt x="0" y="197098"/>
                  </a:cubicBezTo>
                  <a:lnTo>
                    <a:pt x="0" y="25554"/>
                  </a:lnTo>
                  <a:cubicBezTo>
                    <a:pt x="0" y="11441"/>
                    <a:pt x="11441" y="0"/>
                    <a:pt x="25554" y="0"/>
                  </a:cubicBezTo>
                  <a:close/>
                </a:path>
              </a:pathLst>
            </a:custGeom>
            <a:solidFill>
              <a:srgbClr val="CADDFF"/>
            </a:solidFill>
            <a:ln w="9525" cap="rnd">
              <a:solidFill>
                <a:srgbClr val="000000"/>
              </a:solidFill>
              <a:prstDash val="solid"/>
              <a:round/>
            </a:ln>
          </p:spPr>
          <p:txBody>
            <a:bodyPr/>
            <a:lstStyle/>
            <a:p>
              <a:endParaRPr lang="en-US"/>
            </a:p>
          </p:txBody>
        </p:sp>
        <p:sp>
          <p:nvSpPr>
            <p:cNvPr id="13" name="TextBox 13"/>
            <p:cNvSpPr txBox="1"/>
            <p:nvPr/>
          </p:nvSpPr>
          <p:spPr>
            <a:xfrm>
              <a:off x="0" y="-38100"/>
              <a:ext cx="812800" cy="850900"/>
            </a:xfrm>
            <a:prstGeom prst="rect">
              <a:avLst/>
            </a:prstGeom>
          </p:spPr>
          <p:txBody>
            <a:bodyPr lIns="136254" tIns="136254" rIns="136254" bIns="136254" rtlCol="0" anchor="ctr"/>
            <a:lstStyle/>
            <a:p>
              <a:pPr marL="0" lvl="0" indent="0" algn="ctr">
                <a:lnSpc>
                  <a:spcPts val="2659"/>
                </a:lnSpc>
                <a:spcBef>
                  <a:spcPct val="0"/>
                </a:spcBef>
              </a:pPr>
              <a:endParaRPr/>
            </a:p>
          </p:txBody>
        </p:sp>
      </p:grpSp>
      <p:sp>
        <p:nvSpPr>
          <p:cNvPr id="14" name="TextBox 14"/>
          <p:cNvSpPr txBox="1"/>
          <p:nvPr/>
        </p:nvSpPr>
        <p:spPr>
          <a:xfrm>
            <a:off x="6228056" y="7027318"/>
            <a:ext cx="6465831" cy="1090295"/>
          </a:xfrm>
          <a:prstGeom prst="rect">
            <a:avLst/>
          </a:prstGeom>
        </p:spPr>
        <p:txBody>
          <a:bodyPr lIns="0" tIns="0" rIns="0" bIns="0" rtlCol="0" anchor="t">
            <a:spAutoFit/>
          </a:bodyPr>
          <a:lstStyle/>
          <a:p>
            <a:pPr algn="ctr">
              <a:lnSpc>
                <a:spcPts val="4240"/>
              </a:lnSpc>
            </a:pPr>
            <a:r>
              <a:rPr lang="en-US" sz="4000">
                <a:solidFill>
                  <a:srgbClr val="000000"/>
                </a:solidFill>
                <a:latin typeface="Montserrat Classic"/>
              </a:rPr>
              <a:t>Test Case 3: Add Admin</a:t>
            </a:r>
          </a:p>
          <a:p>
            <a:pPr marL="0" lvl="0" indent="0" algn="ctr">
              <a:lnSpc>
                <a:spcPts val="4240"/>
              </a:lnSpc>
            </a:pPr>
            <a:endParaRPr lang="en-US" sz="4000">
              <a:solidFill>
                <a:srgbClr val="000000"/>
              </a:solidFill>
              <a:latin typeface="Montserrat Classic"/>
            </a:endParaRPr>
          </a:p>
        </p:txBody>
      </p:sp>
      <p:sp>
        <p:nvSpPr>
          <p:cNvPr id="15" name="TextBox 15"/>
          <p:cNvSpPr txBox="1"/>
          <p:nvPr/>
        </p:nvSpPr>
        <p:spPr>
          <a:xfrm>
            <a:off x="4057478" y="2216174"/>
            <a:ext cx="10749355" cy="1780541"/>
          </a:xfrm>
          <a:prstGeom prst="rect">
            <a:avLst/>
          </a:prstGeom>
        </p:spPr>
        <p:txBody>
          <a:bodyPr lIns="0" tIns="0" rIns="0" bIns="0" rtlCol="0" anchor="t">
            <a:spAutoFit/>
          </a:bodyPr>
          <a:lstStyle/>
          <a:p>
            <a:pPr algn="ctr">
              <a:lnSpc>
                <a:spcPts val="4759"/>
              </a:lnSpc>
            </a:pPr>
            <a:r>
              <a:rPr lang="en-US" sz="3399">
                <a:solidFill>
                  <a:srgbClr val="000000"/>
                </a:solidFill>
                <a:latin typeface="Montserrat Classic"/>
              </a:rPr>
              <a:t>we also creating 3 additional test case for Admin Pannal on selenium</a:t>
            </a:r>
          </a:p>
          <a:p>
            <a:pPr algn="just">
              <a:lnSpc>
                <a:spcPts val="4759"/>
              </a:lnSpc>
              <a:spcBef>
                <a:spcPct val="0"/>
              </a:spcBef>
            </a:pPr>
            <a:endParaRPr lang="en-US" sz="3399">
              <a:solidFill>
                <a:srgbClr val="000000"/>
              </a:solidFill>
              <a:latin typeface="Montserrat Class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546703" y="3879564"/>
            <a:ext cx="7194594" cy="2804098"/>
          </a:xfrm>
          <a:prstGeom prst="rect">
            <a:avLst/>
          </a:prstGeom>
        </p:spPr>
        <p:txBody>
          <a:bodyPr lIns="0" tIns="0" rIns="0" bIns="0" rtlCol="0" anchor="t">
            <a:spAutoFit/>
          </a:bodyPr>
          <a:lstStyle/>
          <a:p>
            <a:pPr>
              <a:lnSpc>
                <a:spcPts val="10588"/>
              </a:lnSpc>
            </a:pPr>
            <a:r>
              <a:rPr lang="en-US" sz="11264">
                <a:solidFill>
                  <a:srgbClr val="000000"/>
                </a:solidFill>
                <a:latin typeface="Bebas Neue Bold"/>
              </a:rPr>
              <a:t>THANK YOU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31704" y="1304925"/>
            <a:ext cx="8624592" cy="1496606"/>
          </a:xfrm>
          <a:prstGeom prst="rect">
            <a:avLst/>
          </a:prstGeom>
        </p:spPr>
        <p:txBody>
          <a:bodyPr lIns="0" tIns="0" rIns="0" bIns="0" rtlCol="0" anchor="t">
            <a:spAutoFit/>
          </a:bodyPr>
          <a:lstStyle/>
          <a:p>
            <a:pPr algn="ctr">
              <a:lnSpc>
                <a:spcPts val="10879"/>
              </a:lnSpc>
            </a:pPr>
            <a:r>
              <a:rPr lang="en-US" sz="11574">
                <a:solidFill>
                  <a:srgbClr val="000000"/>
                </a:solidFill>
                <a:latin typeface="Bebas Neue Bold"/>
              </a:rPr>
              <a:t>GROUP MEMBER</a:t>
            </a:r>
          </a:p>
        </p:txBody>
      </p:sp>
      <p:sp>
        <p:nvSpPr>
          <p:cNvPr id="3" name="Freeform 3"/>
          <p:cNvSpPr/>
          <p:nvPr/>
        </p:nvSpPr>
        <p:spPr>
          <a:xfrm>
            <a:off x="7681264" y="2414718"/>
            <a:ext cx="5598604" cy="386813"/>
          </a:xfrm>
          <a:custGeom>
            <a:avLst/>
            <a:gdLst/>
            <a:ahLst/>
            <a:cxnLst/>
            <a:rect l="l" t="t" r="r" b="b"/>
            <a:pathLst>
              <a:path w="5598604" h="386813">
                <a:moveTo>
                  <a:pt x="0" y="0"/>
                </a:moveTo>
                <a:lnTo>
                  <a:pt x="5598604" y="0"/>
                </a:lnTo>
                <a:lnTo>
                  <a:pt x="5598604" y="386813"/>
                </a:lnTo>
                <a:lnTo>
                  <a:pt x="0" y="3868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578605" y="4464110"/>
            <a:ext cx="4524054" cy="1358781"/>
            <a:chOff x="0" y="0"/>
            <a:chExt cx="1154403" cy="346720"/>
          </a:xfrm>
        </p:grpSpPr>
        <p:sp>
          <p:nvSpPr>
            <p:cNvPr id="5" name="Freeform 5"/>
            <p:cNvSpPr/>
            <p:nvPr/>
          </p:nvSpPr>
          <p:spPr>
            <a:xfrm>
              <a:off x="0" y="0"/>
              <a:ext cx="1154403" cy="346720"/>
            </a:xfrm>
            <a:custGeom>
              <a:avLst/>
              <a:gdLst/>
              <a:ahLst/>
              <a:cxnLst/>
              <a:rect l="l" t="t" r="r" b="b"/>
              <a:pathLst>
                <a:path w="1154403" h="346720">
                  <a:moveTo>
                    <a:pt x="58184" y="0"/>
                  </a:moveTo>
                  <a:lnTo>
                    <a:pt x="1096220" y="0"/>
                  </a:lnTo>
                  <a:cubicBezTo>
                    <a:pt x="1128354" y="0"/>
                    <a:pt x="1154403" y="26050"/>
                    <a:pt x="1154403" y="58184"/>
                  </a:cubicBezTo>
                  <a:lnTo>
                    <a:pt x="1154403" y="288537"/>
                  </a:lnTo>
                  <a:cubicBezTo>
                    <a:pt x="1154403" y="303968"/>
                    <a:pt x="1148273" y="318767"/>
                    <a:pt x="1137362" y="329679"/>
                  </a:cubicBezTo>
                  <a:cubicBezTo>
                    <a:pt x="1126450" y="340590"/>
                    <a:pt x="1111651" y="346720"/>
                    <a:pt x="1096220" y="346720"/>
                  </a:cubicBezTo>
                  <a:lnTo>
                    <a:pt x="58184" y="346720"/>
                  </a:lnTo>
                  <a:cubicBezTo>
                    <a:pt x="42752" y="346720"/>
                    <a:pt x="27953" y="340590"/>
                    <a:pt x="17042" y="329679"/>
                  </a:cubicBezTo>
                  <a:cubicBezTo>
                    <a:pt x="6130" y="318767"/>
                    <a:pt x="0" y="303968"/>
                    <a:pt x="0" y="288537"/>
                  </a:cubicBezTo>
                  <a:lnTo>
                    <a:pt x="0" y="58184"/>
                  </a:lnTo>
                  <a:cubicBezTo>
                    <a:pt x="0" y="42752"/>
                    <a:pt x="6130" y="27953"/>
                    <a:pt x="17042" y="17042"/>
                  </a:cubicBezTo>
                  <a:cubicBezTo>
                    <a:pt x="27953" y="6130"/>
                    <a:pt x="42752" y="0"/>
                    <a:pt x="58184" y="0"/>
                  </a:cubicBezTo>
                  <a:close/>
                </a:path>
              </a:pathLst>
            </a:custGeom>
            <a:solidFill>
              <a:srgbClr val="CADDFF"/>
            </a:solidFill>
            <a:ln w="19050" cap="rnd">
              <a:solidFill>
                <a:srgbClr val="000000"/>
              </a:solidFill>
              <a:prstDash val="solid"/>
              <a:round/>
            </a:ln>
          </p:spPr>
          <p:txBody>
            <a:bodyPr/>
            <a:lstStyle/>
            <a:p>
              <a:endParaRPr lang="en-US"/>
            </a:p>
          </p:txBody>
        </p:sp>
        <p:sp>
          <p:nvSpPr>
            <p:cNvPr id="6" name="TextBox 6"/>
            <p:cNvSpPr txBox="1"/>
            <p:nvPr/>
          </p:nvSpPr>
          <p:spPr>
            <a:xfrm>
              <a:off x="0" y="-38100"/>
              <a:ext cx="812800" cy="850900"/>
            </a:xfrm>
            <a:prstGeom prst="rect">
              <a:avLst/>
            </a:prstGeom>
          </p:spPr>
          <p:txBody>
            <a:bodyPr lIns="64088" tIns="64088" rIns="64088" bIns="64088" rtlCol="0" anchor="ctr"/>
            <a:lstStyle/>
            <a:p>
              <a:pPr marL="0" lvl="0" indent="0" algn="ctr">
                <a:lnSpc>
                  <a:spcPts val="2659"/>
                </a:lnSpc>
                <a:spcBef>
                  <a:spcPct val="0"/>
                </a:spcBef>
              </a:pPr>
              <a:endParaRPr/>
            </a:p>
          </p:txBody>
        </p:sp>
      </p:grpSp>
      <p:sp>
        <p:nvSpPr>
          <p:cNvPr id="7" name="TextBox 7"/>
          <p:cNvSpPr txBox="1"/>
          <p:nvPr/>
        </p:nvSpPr>
        <p:spPr>
          <a:xfrm>
            <a:off x="2157987" y="4770435"/>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Sakibur Rahaman</a:t>
            </a:r>
          </a:p>
        </p:txBody>
      </p:sp>
      <p:sp>
        <p:nvSpPr>
          <p:cNvPr id="8" name="TextBox 8"/>
          <p:cNvSpPr txBox="1"/>
          <p:nvPr/>
        </p:nvSpPr>
        <p:spPr>
          <a:xfrm>
            <a:off x="2157987" y="5172075"/>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2019-3-60-028</a:t>
            </a:r>
          </a:p>
        </p:txBody>
      </p:sp>
      <p:grpSp>
        <p:nvGrpSpPr>
          <p:cNvPr id="9" name="Group 9"/>
          <p:cNvGrpSpPr/>
          <p:nvPr/>
        </p:nvGrpSpPr>
        <p:grpSpPr>
          <a:xfrm>
            <a:off x="6881973" y="4464110"/>
            <a:ext cx="4524054" cy="1358781"/>
            <a:chOff x="0" y="0"/>
            <a:chExt cx="1154403" cy="346720"/>
          </a:xfrm>
        </p:grpSpPr>
        <p:sp>
          <p:nvSpPr>
            <p:cNvPr id="10" name="Freeform 10"/>
            <p:cNvSpPr/>
            <p:nvPr/>
          </p:nvSpPr>
          <p:spPr>
            <a:xfrm>
              <a:off x="0" y="0"/>
              <a:ext cx="1154403" cy="346720"/>
            </a:xfrm>
            <a:custGeom>
              <a:avLst/>
              <a:gdLst/>
              <a:ahLst/>
              <a:cxnLst/>
              <a:rect l="l" t="t" r="r" b="b"/>
              <a:pathLst>
                <a:path w="1154403" h="346720">
                  <a:moveTo>
                    <a:pt x="58184" y="0"/>
                  </a:moveTo>
                  <a:lnTo>
                    <a:pt x="1096220" y="0"/>
                  </a:lnTo>
                  <a:cubicBezTo>
                    <a:pt x="1128354" y="0"/>
                    <a:pt x="1154403" y="26050"/>
                    <a:pt x="1154403" y="58184"/>
                  </a:cubicBezTo>
                  <a:lnTo>
                    <a:pt x="1154403" y="288537"/>
                  </a:lnTo>
                  <a:cubicBezTo>
                    <a:pt x="1154403" y="303968"/>
                    <a:pt x="1148273" y="318767"/>
                    <a:pt x="1137362" y="329679"/>
                  </a:cubicBezTo>
                  <a:cubicBezTo>
                    <a:pt x="1126450" y="340590"/>
                    <a:pt x="1111651" y="346720"/>
                    <a:pt x="1096220" y="346720"/>
                  </a:cubicBezTo>
                  <a:lnTo>
                    <a:pt x="58184" y="346720"/>
                  </a:lnTo>
                  <a:cubicBezTo>
                    <a:pt x="42752" y="346720"/>
                    <a:pt x="27953" y="340590"/>
                    <a:pt x="17042" y="329679"/>
                  </a:cubicBezTo>
                  <a:cubicBezTo>
                    <a:pt x="6130" y="318767"/>
                    <a:pt x="0" y="303968"/>
                    <a:pt x="0" y="288537"/>
                  </a:cubicBezTo>
                  <a:lnTo>
                    <a:pt x="0" y="58184"/>
                  </a:lnTo>
                  <a:cubicBezTo>
                    <a:pt x="0" y="42752"/>
                    <a:pt x="6130" y="27953"/>
                    <a:pt x="17042" y="17042"/>
                  </a:cubicBezTo>
                  <a:cubicBezTo>
                    <a:pt x="27953" y="6130"/>
                    <a:pt x="42752" y="0"/>
                    <a:pt x="58184" y="0"/>
                  </a:cubicBezTo>
                  <a:close/>
                </a:path>
              </a:pathLst>
            </a:custGeom>
            <a:solidFill>
              <a:srgbClr val="CADDFF"/>
            </a:solidFill>
            <a:ln w="19050" cap="rnd">
              <a:solidFill>
                <a:srgbClr val="000000"/>
              </a:solidFill>
              <a:prstDash val="solid"/>
              <a:round/>
            </a:ln>
          </p:spPr>
          <p:txBody>
            <a:bodyPr/>
            <a:lstStyle/>
            <a:p>
              <a:endParaRPr lang="en-US"/>
            </a:p>
          </p:txBody>
        </p:sp>
        <p:sp>
          <p:nvSpPr>
            <p:cNvPr id="11" name="TextBox 11"/>
            <p:cNvSpPr txBox="1"/>
            <p:nvPr/>
          </p:nvSpPr>
          <p:spPr>
            <a:xfrm>
              <a:off x="0" y="-38100"/>
              <a:ext cx="812800" cy="850900"/>
            </a:xfrm>
            <a:prstGeom prst="rect">
              <a:avLst/>
            </a:prstGeom>
          </p:spPr>
          <p:txBody>
            <a:bodyPr lIns="64088" tIns="64088" rIns="64088" bIns="64088" rtlCol="0" anchor="ctr"/>
            <a:lstStyle/>
            <a:p>
              <a:pPr marL="0" lvl="0" indent="0" algn="ctr">
                <a:lnSpc>
                  <a:spcPts val="2659"/>
                </a:lnSpc>
                <a:spcBef>
                  <a:spcPct val="0"/>
                </a:spcBef>
              </a:pPr>
              <a:endParaRPr/>
            </a:p>
          </p:txBody>
        </p:sp>
      </p:grpSp>
      <p:grpSp>
        <p:nvGrpSpPr>
          <p:cNvPr id="12" name="Group 12"/>
          <p:cNvGrpSpPr/>
          <p:nvPr/>
        </p:nvGrpSpPr>
        <p:grpSpPr>
          <a:xfrm>
            <a:off x="12185341" y="4464110"/>
            <a:ext cx="4524054" cy="1358781"/>
            <a:chOff x="0" y="0"/>
            <a:chExt cx="1154403" cy="346720"/>
          </a:xfrm>
        </p:grpSpPr>
        <p:sp>
          <p:nvSpPr>
            <p:cNvPr id="13" name="Freeform 13"/>
            <p:cNvSpPr/>
            <p:nvPr/>
          </p:nvSpPr>
          <p:spPr>
            <a:xfrm>
              <a:off x="0" y="0"/>
              <a:ext cx="1154403" cy="346720"/>
            </a:xfrm>
            <a:custGeom>
              <a:avLst/>
              <a:gdLst/>
              <a:ahLst/>
              <a:cxnLst/>
              <a:rect l="l" t="t" r="r" b="b"/>
              <a:pathLst>
                <a:path w="1154403" h="346720">
                  <a:moveTo>
                    <a:pt x="58184" y="0"/>
                  </a:moveTo>
                  <a:lnTo>
                    <a:pt x="1096220" y="0"/>
                  </a:lnTo>
                  <a:cubicBezTo>
                    <a:pt x="1128354" y="0"/>
                    <a:pt x="1154403" y="26050"/>
                    <a:pt x="1154403" y="58184"/>
                  </a:cubicBezTo>
                  <a:lnTo>
                    <a:pt x="1154403" y="288537"/>
                  </a:lnTo>
                  <a:cubicBezTo>
                    <a:pt x="1154403" y="303968"/>
                    <a:pt x="1148273" y="318767"/>
                    <a:pt x="1137362" y="329679"/>
                  </a:cubicBezTo>
                  <a:cubicBezTo>
                    <a:pt x="1126450" y="340590"/>
                    <a:pt x="1111651" y="346720"/>
                    <a:pt x="1096220" y="346720"/>
                  </a:cubicBezTo>
                  <a:lnTo>
                    <a:pt x="58184" y="346720"/>
                  </a:lnTo>
                  <a:cubicBezTo>
                    <a:pt x="42752" y="346720"/>
                    <a:pt x="27953" y="340590"/>
                    <a:pt x="17042" y="329679"/>
                  </a:cubicBezTo>
                  <a:cubicBezTo>
                    <a:pt x="6130" y="318767"/>
                    <a:pt x="0" y="303968"/>
                    <a:pt x="0" y="288537"/>
                  </a:cubicBezTo>
                  <a:lnTo>
                    <a:pt x="0" y="58184"/>
                  </a:lnTo>
                  <a:cubicBezTo>
                    <a:pt x="0" y="42752"/>
                    <a:pt x="6130" y="27953"/>
                    <a:pt x="17042" y="17042"/>
                  </a:cubicBezTo>
                  <a:cubicBezTo>
                    <a:pt x="27953" y="6130"/>
                    <a:pt x="42752" y="0"/>
                    <a:pt x="58184" y="0"/>
                  </a:cubicBezTo>
                  <a:close/>
                </a:path>
              </a:pathLst>
            </a:custGeom>
            <a:solidFill>
              <a:srgbClr val="CADDFF"/>
            </a:solidFill>
            <a:ln w="19050" cap="rnd">
              <a:solidFill>
                <a:srgbClr val="000000"/>
              </a:solidFill>
              <a:prstDash val="solid"/>
              <a:round/>
            </a:ln>
          </p:spPr>
          <p:txBody>
            <a:bodyPr/>
            <a:lstStyle/>
            <a:p>
              <a:endParaRPr lang="en-US"/>
            </a:p>
          </p:txBody>
        </p:sp>
        <p:sp>
          <p:nvSpPr>
            <p:cNvPr id="14" name="TextBox 14"/>
            <p:cNvSpPr txBox="1"/>
            <p:nvPr/>
          </p:nvSpPr>
          <p:spPr>
            <a:xfrm>
              <a:off x="0" y="-38100"/>
              <a:ext cx="812800" cy="850900"/>
            </a:xfrm>
            <a:prstGeom prst="rect">
              <a:avLst/>
            </a:prstGeom>
          </p:spPr>
          <p:txBody>
            <a:bodyPr lIns="64088" tIns="64088" rIns="64088" bIns="64088" rtlCol="0" anchor="ctr"/>
            <a:lstStyle/>
            <a:p>
              <a:pPr marL="0" lvl="0" indent="0" algn="ctr">
                <a:lnSpc>
                  <a:spcPts val="2659"/>
                </a:lnSpc>
                <a:spcBef>
                  <a:spcPct val="0"/>
                </a:spcBef>
              </a:pPr>
              <a:endParaRPr/>
            </a:p>
          </p:txBody>
        </p:sp>
      </p:grpSp>
      <p:grpSp>
        <p:nvGrpSpPr>
          <p:cNvPr id="15" name="Group 15"/>
          <p:cNvGrpSpPr/>
          <p:nvPr/>
        </p:nvGrpSpPr>
        <p:grpSpPr>
          <a:xfrm>
            <a:off x="3529568" y="6694713"/>
            <a:ext cx="4524054" cy="1358781"/>
            <a:chOff x="0" y="0"/>
            <a:chExt cx="1154403" cy="346720"/>
          </a:xfrm>
        </p:grpSpPr>
        <p:sp>
          <p:nvSpPr>
            <p:cNvPr id="16" name="Freeform 16"/>
            <p:cNvSpPr/>
            <p:nvPr/>
          </p:nvSpPr>
          <p:spPr>
            <a:xfrm>
              <a:off x="0" y="0"/>
              <a:ext cx="1154403" cy="346720"/>
            </a:xfrm>
            <a:custGeom>
              <a:avLst/>
              <a:gdLst/>
              <a:ahLst/>
              <a:cxnLst/>
              <a:rect l="l" t="t" r="r" b="b"/>
              <a:pathLst>
                <a:path w="1154403" h="346720">
                  <a:moveTo>
                    <a:pt x="58184" y="0"/>
                  </a:moveTo>
                  <a:lnTo>
                    <a:pt x="1096220" y="0"/>
                  </a:lnTo>
                  <a:cubicBezTo>
                    <a:pt x="1128354" y="0"/>
                    <a:pt x="1154403" y="26050"/>
                    <a:pt x="1154403" y="58184"/>
                  </a:cubicBezTo>
                  <a:lnTo>
                    <a:pt x="1154403" y="288537"/>
                  </a:lnTo>
                  <a:cubicBezTo>
                    <a:pt x="1154403" y="303968"/>
                    <a:pt x="1148273" y="318767"/>
                    <a:pt x="1137362" y="329679"/>
                  </a:cubicBezTo>
                  <a:cubicBezTo>
                    <a:pt x="1126450" y="340590"/>
                    <a:pt x="1111651" y="346720"/>
                    <a:pt x="1096220" y="346720"/>
                  </a:cubicBezTo>
                  <a:lnTo>
                    <a:pt x="58184" y="346720"/>
                  </a:lnTo>
                  <a:cubicBezTo>
                    <a:pt x="42752" y="346720"/>
                    <a:pt x="27953" y="340590"/>
                    <a:pt x="17042" y="329679"/>
                  </a:cubicBezTo>
                  <a:cubicBezTo>
                    <a:pt x="6130" y="318767"/>
                    <a:pt x="0" y="303968"/>
                    <a:pt x="0" y="288537"/>
                  </a:cubicBezTo>
                  <a:lnTo>
                    <a:pt x="0" y="58184"/>
                  </a:lnTo>
                  <a:cubicBezTo>
                    <a:pt x="0" y="42752"/>
                    <a:pt x="6130" y="27953"/>
                    <a:pt x="17042" y="17042"/>
                  </a:cubicBezTo>
                  <a:cubicBezTo>
                    <a:pt x="27953" y="6130"/>
                    <a:pt x="42752" y="0"/>
                    <a:pt x="58184" y="0"/>
                  </a:cubicBezTo>
                  <a:close/>
                </a:path>
              </a:pathLst>
            </a:custGeom>
            <a:solidFill>
              <a:srgbClr val="CADDFF"/>
            </a:solidFill>
            <a:ln w="19050" cap="rnd">
              <a:solidFill>
                <a:srgbClr val="000000"/>
              </a:solidFill>
              <a:prstDash val="solid"/>
              <a:round/>
            </a:ln>
          </p:spPr>
          <p:txBody>
            <a:bodyPr/>
            <a:lstStyle/>
            <a:p>
              <a:endParaRPr lang="en-US"/>
            </a:p>
          </p:txBody>
        </p:sp>
        <p:sp>
          <p:nvSpPr>
            <p:cNvPr id="17" name="TextBox 17"/>
            <p:cNvSpPr txBox="1"/>
            <p:nvPr/>
          </p:nvSpPr>
          <p:spPr>
            <a:xfrm>
              <a:off x="0" y="-38100"/>
              <a:ext cx="812800" cy="850900"/>
            </a:xfrm>
            <a:prstGeom prst="rect">
              <a:avLst/>
            </a:prstGeom>
          </p:spPr>
          <p:txBody>
            <a:bodyPr lIns="64088" tIns="64088" rIns="64088" bIns="64088" rtlCol="0" anchor="ctr"/>
            <a:lstStyle/>
            <a:p>
              <a:pPr marL="0" lvl="0" indent="0" algn="ctr">
                <a:lnSpc>
                  <a:spcPts val="2659"/>
                </a:lnSpc>
                <a:spcBef>
                  <a:spcPct val="0"/>
                </a:spcBef>
              </a:pPr>
              <a:endParaRPr/>
            </a:p>
          </p:txBody>
        </p:sp>
      </p:grpSp>
      <p:grpSp>
        <p:nvGrpSpPr>
          <p:cNvPr id="18" name="Group 18"/>
          <p:cNvGrpSpPr/>
          <p:nvPr/>
        </p:nvGrpSpPr>
        <p:grpSpPr>
          <a:xfrm>
            <a:off x="10031857" y="6694713"/>
            <a:ext cx="4524054" cy="1358781"/>
            <a:chOff x="0" y="0"/>
            <a:chExt cx="1154403" cy="346720"/>
          </a:xfrm>
        </p:grpSpPr>
        <p:sp>
          <p:nvSpPr>
            <p:cNvPr id="19" name="Freeform 19"/>
            <p:cNvSpPr/>
            <p:nvPr/>
          </p:nvSpPr>
          <p:spPr>
            <a:xfrm>
              <a:off x="0" y="0"/>
              <a:ext cx="1154403" cy="346720"/>
            </a:xfrm>
            <a:custGeom>
              <a:avLst/>
              <a:gdLst/>
              <a:ahLst/>
              <a:cxnLst/>
              <a:rect l="l" t="t" r="r" b="b"/>
              <a:pathLst>
                <a:path w="1154403" h="346720">
                  <a:moveTo>
                    <a:pt x="58184" y="0"/>
                  </a:moveTo>
                  <a:lnTo>
                    <a:pt x="1096220" y="0"/>
                  </a:lnTo>
                  <a:cubicBezTo>
                    <a:pt x="1128354" y="0"/>
                    <a:pt x="1154403" y="26050"/>
                    <a:pt x="1154403" y="58184"/>
                  </a:cubicBezTo>
                  <a:lnTo>
                    <a:pt x="1154403" y="288537"/>
                  </a:lnTo>
                  <a:cubicBezTo>
                    <a:pt x="1154403" y="303968"/>
                    <a:pt x="1148273" y="318767"/>
                    <a:pt x="1137362" y="329679"/>
                  </a:cubicBezTo>
                  <a:cubicBezTo>
                    <a:pt x="1126450" y="340590"/>
                    <a:pt x="1111651" y="346720"/>
                    <a:pt x="1096220" y="346720"/>
                  </a:cubicBezTo>
                  <a:lnTo>
                    <a:pt x="58184" y="346720"/>
                  </a:lnTo>
                  <a:cubicBezTo>
                    <a:pt x="42752" y="346720"/>
                    <a:pt x="27953" y="340590"/>
                    <a:pt x="17042" y="329679"/>
                  </a:cubicBezTo>
                  <a:cubicBezTo>
                    <a:pt x="6130" y="318767"/>
                    <a:pt x="0" y="303968"/>
                    <a:pt x="0" y="288537"/>
                  </a:cubicBezTo>
                  <a:lnTo>
                    <a:pt x="0" y="58184"/>
                  </a:lnTo>
                  <a:cubicBezTo>
                    <a:pt x="0" y="42752"/>
                    <a:pt x="6130" y="27953"/>
                    <a:pt x="17042" y="17042"/>
                  </a:cubicBezTo>
                  <a:cubicBezTo>
                    <a:pt x="27953" y="6130"/>
                    <a:pt x="42752" y="0"/>
                    <a:pt x="58184" y="0"/>
                  </a:cubicBezTo>
                  <a:close/>
                </a:path>
              </a:pathLst>
            </a:custGeom>
            <a:solidFill>
              <a:srgbClr val="CADDFF"/>
            </a:solidFill>
            <a:ln w="19050" cap="rnd">
              <a:solidFill>
                <a:srgbClr val="000000"/>
              </a:solidFill>
              <a:prstDash val="solid"/>
              <a:round/>
            </a:ln>
          </p:spPr>
          <p:txBody>
            <a:bodyPr/>
            <a:lstStyle/>
            <a:p>
              <a:endParaRPr lang="en-US"/>
            </a:p>
          </p:txBody>
        </p:sp>
        <p:sp>
          <p:nvSpPr>
            <p:cNvPr id="20" name="TextBox 20"/>
            <p:cNvSpPr txBox="1"/>
            <p:nvPr/>
          </p:nvSpPr>
          <p:spPr>
            <a:xfrm>
              <a:off x="0" y="-38100"/>
              <a:ext cx="812800" cy="850900"/>
            </a:xfrm>
            <a:prstGeom prst="rect">
              <a:avLst/>
            </a:prstGeom>
          </p:spPr>
          <p:txBody>
            <a:bodyPr lIns="64088" tIns="64088" rIns="64088" bIns="64088" rtlCol="0" anchor="ctr"/>
            <a:lstStyle/>
            <a:p>
              <a:pPr marL="0" lvl="0" indent="0" algn="ctr">
                <a:lnSpc>
                  <a:spcPts val="2659"/>
                </a:lnSpc>
                <a:spcBef>
                  <a:spcPct val="0"/>
                </a:spcBef>
              </a:pPr>
              <a:endParaRPr/>
            </a:p>
          </p:txBody>
        </p:sp>
      </p:grpSp>
      <p:sp>
        <p:nvSpPr>
          <p:cNvPr id="21" name="TextBox 21"/>
          <p:cNvSpPr txBox="1"/>
          <p:nvPr/>
        </p:nvSpPr>
        <p:spPr>
          <a:xfrm>
            <a:off x="7345967" y="4770435"/>
            <a:ext cx="359606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Kazi Sifat Al Maksud</a:t>
            </a:r>
          </a:p>
        </p:txBody>
      </p:sp>
      <p:sp>
        <p:nvSpPr>
          <p:cNvPr id="22" name="TextBox 22"/>
          <p:cNvSpPr txBox="1"/>
          <p:nvPr/>
        </p:nvSpPr>
        <p:spPr>
          <a:xfrm>
            <a:off x="7643164" y="5172075"/>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2019-3-60-050</a:t>
            </a:r>
          </a:p>
        </p:txBody>
      </p:sp>
      <p:sp>
        <p:nvSpPr>
          <p:cNvPr id="23" name="TextBox 23"/>
          <p:cNvSpPr txBox="1"/>
          <p:nvPr/>
        </p:nvSpPr>
        <p:spPr>
          <a:xfrm>
            <a:off x="12649335" y="4770435"/>
            <a:ext cx="359606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Firoz Mahmud Rizvi</a:t>
            </a:r>
          </a:p>
        </p:txBody>
      </p:sp>
      <p:sp>
        <p:nvSpPr>
          <p:cNvPr id="24" name="TextBox 24"/>
          <p:cNvSpPr txBox="1"/>
          <p:nvPr/>
        </p:nvSpPr>
        <p:spPr>
          <a:xfrm>
            <a:off x="12879860" y="5172075"/>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2019-3-2-60-076</a:t>
            </a:r>
          </a:p>
        </p:txBody>
      </p:sp>
      <p:sp>
        <p:nvSpPr>
          <p:cNvPr id="25" name="TextBox 25"/>
          <p:cNvSpPr txBox="1"/>
          <p:nvPr/>
        </p:nvSpPr>
        <p:spPr>
          <a:xfrm>
            <a:off x="4210951" y="6991514"/>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Md Al-amin</a:t>
            </a:r>
          </a:p>
        </p:txBody>
      </p:sp>
      <p:sp>
        <p:nvSpPr>
          <p:cNvPr id="26" name="TextBox 26"/>
          <p:cNvSpPr txBox="1"/>
          <p:nvPr/>
        </p:nvSpPr>
        <p:spPr>
          <a:xfrm>
            <a:off x="3990295" y="7402679"/>
            <a:ext cx="3576327"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2019-1-65-003 (Sec:1)</a:t>
            </a:r>
          </a:p>
        </p:txBody>
      </p:sp>
      <p:sp>
        <p:nvSpPr>
          <p:cNvPr id="27" name="TextBox 27"/>
          <p:cNvSpPr txBox="1"/>
          <p:nvPr/>
        </p:nvSpPr>
        <p:spPr>
          <a:xfrm>
            <a:off x="10202863" y="6814552"/>
            <a:ext cx="4182042" cy="726990"/>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Abu Fahim Khan Shantanu</a:t>
            </a:r>
          </a:p>
        </p:txBody>
      </p:sp>
      <p:sp>
        <p:nvSpPr>
          <p:cNvPr id="28" name="TextBox 28"/>
          <p:cNvSpPr txBox="1"/>
          <p:nvPr/>
        </p:nvSpPr>
        <p:spPr>
          <a:xfrm>
            <a:off x="10778180" y="7518340"/>
            <a:ext cx="3135016" cy="373065"/>
          </a:xfrm>
          <a:prstGeom prst="rect">
            <a:avLst/>
          </a:prstGeom>
        </p:spPr>
        <p:txBody>
          <a:bodyPr lIns="0" tIns="0" rIns="0" bIns="0" rtlCol="0" anchor="t">
            <a:spAutoFit/>
          </a:bodyPr>
          <a:lstStyle/>
          <a:p>
            <a:pPr marL="0" lvl="0" indent="0" algn="ctr">
              <a:lnSpc>
                <a:spcPts val="2844"/>
              </a:lnSpc>
            </a:pPr>
            <a:r>
              <a:rPr lang="en-US" sz="2683">
                <a:solidFill>
                  <a:srgbClr val="000000"/>
                </a:solidFill>
                <a:latin typeface="Montserrat Classic"/>
              </a:rPr>
              <a:t>2019-1-60-048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10389" y="1416150"/>
            <a:ext cx="1066722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Inroduction</a:t>
            </a:r>
          </a:p>
        </p:txBody>
      </p:sp>
      <p:sp>
        <p:nvSpPr>
          <p:cNvPr id="3" name="TextBox 3"/>
          <p:cNvSpPr txBox="1"/>
          <p:nvPr/>
        </p:nvSpPr>
        <p:spPr>
          <a:xfrm>
            <a:off x="2592262" y="3120408"/>
            <a:ext cx="12893447" cy="1541145"/>
          </a:xfrm>
          <a:prstGeom prst="rect">
            <a:avLst/>
          </a:prstGeom>
        </p:spPr>
        <p:txBody>
          <a:bodyPr lIns="0" tIns="0" rIns="0" bIns="0" rtlCol="0" anchor="t">
            <a:spAutoFit/>
          </a:bodyPr>
          <a:lstStyle/>
          <a:p>
            <a:pPr marL="0" lvl="0" indent="0" algn="just">
              <a:lnSpc>
                <a:spcPts val="4199"/>
              </a:lnSpc>
              <a:spcBef>
                <a:spcPct val="0"/>
              </a:spcBef>
            </a:pPr>
            <a:r>
              <a:rPr lang="en-US" sz="2799">
                <a:solidFill>
                  <a:srgbClr val="000000"/>
                </a:solidFill>
                <a:latin typeface="Montserrat Classic"/>
              </a:rPr>
              <a:t>our system is a Gadget shop management web app. where people by sealing original products at reasonable prices such as mobile, computer, headphone, sound-box, etc.</a:t>
            </a:r>
          </a:p>
        </p:txBody>
      </p:sp>
      <p:grpSp>
        <p:nvGrpSpPr>
          <p:cNvPr id="4" name="Group 4"/>
          <p:cNvGrpSpPr/>
          <p:nvPr/>
        </p:nvGrpSpPr>
        <p:grpSpPr>
          <a:xfrm>
            <a:off x="5327580" y="7562880"/>
            <a:ext cx="2318114" cy="567766"/>
            <a:chOff x="0" y="0"/>
            <a:chExt cx="909057" cy="222651"/>
          </a:xfrm>
        </p:grpSpPr>
        <p:sp>
          <p:nvSpPr>
            <p:cNvPr id="5" name="Freeform 5"/>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6" name="TextBox 6"/>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7983111" y="7562880"/>
            <a:ext cx="2318114" cy="567766"/>
            <a:chOff x="0" y="0"/>
            <a:chExt cx="909057" cy="222651"/>
          </a:xfrm>
        </p:grpSpPr>
        <p:sp>
          <p:nvSpPr>
            <p:cNvPr id="8" name="Freeform 8"/>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9" name="TextBox 9"/>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0883032" y="7539368"/>
            <a:ext cx="2318114" cy="567766"/>
            <a:chOff x="0" y="0"/>
            <a:chExt cx="909057" cy="222651"/>
          </a:xfrm>
        </p:grpSpPr>
        <p:sp>
          <p:nvSpPr>
            <p:cNvPr id="11" name="Freeform 11"/>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12" name="TextBox 12"/>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10883032" y="6570493"/>
            <a:ext cx="2318114" cy="567766"/>
            <a:chOff x="0" y="0"/>
            <a:chExt cx="909057" cy="222651"/>
          </a:xfrm>
        </p:grpSpPr>
        <p:sp>
          <p:nvSpPr>
            <p:cNvPr id="14" name="Freeform 14"/>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15" name="TextBox 15"/>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2592262" y="6570493"/>
            <a:ext cx="2318114" cy="567766"/>
            <a:chOff x="0" y="0"/>
            <a:chExt cx="909057" cy="222651"/>
          </a:xfrm>
        </p:grpSpPr>
        <p:sp>
          <p:nvSpPr>
            <p:cNvPr id="17" name="Freeform 17"/>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18" name="TextBox 18"/>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5327580" y="6570493"/>
            <a:ext cx="2318114" cy="567766"/>
            <a:chOff x="0" y="0"/>
            <a:chExt cx="909057" cy="222651"/>
          </a:xfrm>
        </p:grpSpPr>
        <p:sp>
          <p:nvSpPr>
            <p:cNvPr id="20" name="Freeform 20"/>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21" name="TextBox 21"/>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8061070" y="6570493"/>
            <a:ext cx="2318114" cy="567766"/>
            <a:chOff x="0" y="0"/>
            <a:chExt cx="909057" cy="222651"/>
          </a:xfrm>
        </p:grpSpPr>
        <p:sp>
          <p:nvSpPr>
            <p:cNvPr id="23" name="Freeform 23"/>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24" name="TextBox 24"/>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5" name="Group 25"/>
          <p:cNvGrpSpPr/>
          <p:nvPr/>
        </p:nvGrpSpPr>
        <p:grpSpPr>
          <a:xfrm>
            <a:off x="2592262" y="7562880"/>
            <a:ext cx="2318114" cy="567766"/>
            <a:chOff x="0" y="0"/>
            <a:chExt cx="909057" cy="222651"/>
          </a:xfrm>
        </p:grpSpPr>
        <p:sp>
          <p:nvSpPr>
            <p:cNvPr id="26" name="Freeform 26"/>
            <p:cNvSpPr/>
            <p:nvPr/>
          </p:nvSpPr>
          <p:spPr>
            <a:xfrm>
              <a:off x="0" y="0"/>
              <a:ext cx="909057" cy="222651"/>
            </a:xfrm>
            <a:custGeom>
              <a:avLst/>
              <a:gdLst/>
              <a:ahLst/>
              <a:cxnLst/>
              <a:rect l="l" t="t" r="r" b="b"/>
              <a:pathLst>
                <a:path w="909057" h="222651">
                  <a:moveTo>
                    <a:pt x="111326" y="0"/>
                  </a:moveTo>
                  <a:lnTo>
                    <a:pt x="797731" y="0"/>
                  </a:lnTo>
                  <a:cubicBezTo>
                    <a:pt x="827256" y="0"/>
                    <a:pt x="855572" y="11729"/>
                    <a:pt x="876450" y="32607"/>
                  </a:cubicBezTo>
                  <a:cubicBezTo>
                    <a:pt x="897328" y="53484"/>
                    <a:pt x="909057" y="81800"/>
                    <a:pt x="909057" y="111326"/>
                  </a:cubicBezTo>
                  <a:lnTo>
                    <a:pt x="909057" y="111326"/>
                  </a:lnTo>
                  <a:cubicBezTo>
                    <a:pt x="909057" y="172809"/>
                    <a:pt x="859214" y="222651"/>
                    <a:pt x="797731" y="222651"/>
                  </a:cubicBezTo>
                  <a:lnTo>
                    <a:pt x="111326" y="222651"/>
                  </a:lnTo>
                  <a:cubicBezTo>
                    <a:pt x="81800" y="222651"/>
                    <a:pt x="53484" y="210922"/>
                    <a:pt x="32607" y="190045"/>
                  </a:cubicBezTo>
                  <a:cubicBezTo>
                    <a:pt x="11729" y="169167"/>
                    <a:pt x="0" y="140851"/>
                    <a:pt x="0" y="111326"/>
                  </a:cubicBezTo>
                  <a:lnTo>
                    <a:pt x="0" y="111326"/>
                  </a:lnTo>
                  <a:cubicBezTo>
                    <a:pt x="0" y="81800"/>
                    <a:pt x="11729" y="53484"/>
                    <a:pt x="32607" y="32607"/>
                  </a:cubicBezTo>
                  <a:cubicBezTo>
                    <a:pt x="53484" y="11729"/>
                    <a:pt x="81800" y="0"/>
                    <a:pt x="111326" y="0"/>
                  </a:cubicBezTo>
                  <a:close/>
                </a:path>
              </a:pathLst>
            </a:custGeom>
            <a:solidFill>
              <a:srgbClr val="CADDFF"/>
            </a:solidFill>
            <a:ln w="19050" cap="rnd">
              <a:solidFill>
                <a:srgbClr val="000000"/>
              </a:solidFill>
              <a:prstDash val="solid"/>
              <a:round/>
            </a:ln>
          </p:spPr>
          <p:txBody>
            <a:bodyPr/>
            <a:lstStyle/>
            <a:p>
              <a:endParaRPr lang="en-US"/>
            </a:p>
          </p:txBody>
        </p:sp>
        <p:sp>
          <p:nvSpPr>
            <p:cNvPr id="27" name="TextBox 27"/>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8" name="TextBox 28"/>
          <p:cNvSpPr txBox="1"/>
          <p:nvPr/>
        </p:nvSpPr>
        <p:spPr>
          <a:xfrm>
            <a:off x="5430278" y="7735141"/>
            <a:ext cx="2112718"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Show Bill</a:t>
            </a:r>
          </a:p>
        </p:txBody>
      </p:sp>
      <p:sp>
        <p:nvSpPr>
          <p:cNvPr id="29" name="TextBox 29"/>
          <p:cNvSpPr txBox="1"/>
          <p:nvPr/>
        </p:nvSpPr>
        <p:spPr>
          <a:xfrm>
            <a:off x="8085809" y="7735141"/>
            <a:ext cx="2112718"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Admin panel</a:t>
            </a:r>
          </a:p>
        </p:txBody>
      </p:sp>
      <p:sp>
        <p:nvSpPr>
          <p:cNvPr id="30" name="TextBox 30"/>
          <p:cNvSpPr txBox="1"/>
          <p:nvPr/>
        </p:nvSpPr>
        <p:spPr>
          <a:xfrm>
            <a:off x="10985730" y="7711629"/>
            <a:ext cx="2112718"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Sell Report</a:t>
            </a:r>
          </a:p>
        </p:txBody>
      </p:sp>
      <p:sp>
        <p:nvSpPr>
          <p:cNvPr id="31" name="TextBox 31"/>
          <p:cNvSpPr txBox="1"/>
          <p:nvPr/>
        </p:nvSpPr>
        <p:spPr>
          <a:xfrm>
            <a:off x="10985730" y="6604095"/>
            <a:ext cx="2112718" cy="472588"/>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product managmnet</a:t>
            </a:r>
          </a:p>
        </p:txBody>
      </p:sp>
      <p:sp>
        <p:nvSpPr>
          <p:cNvPr id="32" name="TextBox 32"/>
          <p:cNvSpPr txBox="1"/>
          <p:nvPr/>
        </p:nvSpPr>
        <p:spPr>
          <a:xfrm>
            <a:off x="2731358" y="6742755"/>
            <a:ext cx="2039921"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Login System</a:t>
            </a:r>
          </a:p>
        </p:txBody>
      </p:sp>
      <p:sp>
        <p:nvSpPr>
          <p:cNvPr id="33" name="TextBox 33"/>
          <p:cNvSpPr txBox="1"/>
          <p:nvPr/>
        </p:nvSpPr>
        <p:spPr>
          <a:xfrm>
            <a:off x="5466676" y="6742755"/>
            <a:ext cx="2039921"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Search Item</a:t>
            </a:r>
          </a:p>
        </p:txBody>
      </p:sp>
      <p:sp>
        <p:nvSpPr>
          <p:cNvPr id="34" name="TextBox 34"/>
          <p:cNvSpPr txBox="1"/>
          <p:nvPr/>
        </p:nvSpPr>
        <p:spPr>
          <a:xfrm>
            <a:off x="8200166" y="6742755"/>
            <a:ext cx="2039921" cy="242292"/>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Ordering System</a:t>
            </a:r>
          </a:p>
        </p:txBody>
      </p:sp>
      <p:sp>
        <p:nvSpPr>
          <p:cNvPr id="35" name="TextBox 35"/>
          <p:cNvSpPr txBox="1"/>
          <p:nvPr/>
        </p:nvSpPr>
        <p:spPr>
          <a:xfrm>
            <a:off x="2858871" y="7596482"/>
            <a:ext cx="1784894" cy="472588"/>
          </a:xfrm>
          <a:prstGeom prst="rect">
            <a:avLst/>
          </a:prstGeom>
        </p:spPr>
        <p:txBody>
          <a:bodyPr lIns="0" tIns="0" rIns="0" bIns="0" rtlCol="0" anchor="t">
            <a:spAutoFit/>
          </a:bodyPr>
          <a:lstStyle/>
          <a:p>
            <a:pPr marL="0" lvl="0" indent="0" algn="ctr">
              <a:lnSpc>
                <a:spcPts val="1850"/>
              </a:lnSpc>
            </a:pPr>
            <a:r>
              <a:rPr lang="en-US" sz="1746">
                <a:solidFill>
                  <a:srgbClr val="000000"/>
                </a:solidFill>
                <a:latin typeface="Montserrat Classic"/>
              </a:rPr>
              <a:t>Stock Managment</a:t>
            </a:r>
          </a:p>
        </p:txBody>
      </p:sp>
      <p:sp>
        <p:nvSpPr>
          <p:cNvPr id="36" name="TextBox 36"/>
          <p:cNvSpPr txBox="1"/>
          <p:nvPr/>
        </p:nvSpPr>
        <p:spPr>
          <a:xfrm>
            <a:off x="2592262" y="5614963"/>
            <a:ext cx="10608884" cy="533400"/>
          </a:xfrm>
          <a:prstGeom prst="rect">
            <a:avLst/>
          </a:prstGeom>
        </p:spPr>
        <p:txBody>
          <a:bodyPr lIns="0" tIns="0" rIns="0" bIns="0" rtlCol="0" anchor="t">
            <a:spAutoFit/>
          </a:bodyPr>
          <a:lstStyle/>
          <a:p>
            <a:pPr marL="0" lvl="0" indent="0" algn="just">
              <a:lnSpc>
                <a:spcPts val="4499"/>
              </a:lnSpc>
              <a:spcBef>
                <a:spcPct val="0"/>
              </a:spcBef>
            </a:pPr>
            <a:r>
              <a:rPr lang="en-US" sz="2999">
                <a:solidFill>
                  <a:srgbClr val="EB3C35"/>
                </a:solidFill>
                <a:latin typeface="Montserrat Classic"/>
              </a:rPr>
              <a:t>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882218" y="1002538"/>
            <a:ext cx="6377082" cy="8281924"/>
          </a:xfrm>
          <a:custGeom>
            <a:avLst/>
            <a:gdLst/>
            <a:ahLst/>
            <a:cxnLst/>
            <a:rect l="l" t="t" r="r" b="b"/>
            <a:pathLst>
              <a:path w="6377082" h="8281924">
                <a:moveTo>
                  <a:pt x="0" y="0"/>
                </a:moveTo>
                <a:lnTo>
                  <a:pt x="6377082" y="0"/>
                </a:lnTo>
                <a:lnTo>
                  <a:pt x="6377082" y="8281924"/>
                </a:lnTo>
                <a:lnTo>
                  <a:pt x="0" y="8281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584164" y="5628704"/>
            <a:ext cx="6118937" cy="1466851"/>
          </a:xfrm>
          <a:prstGeom prst="rect">
            <a:avLst/>
          </a:prstGeom>
        </p:spPr>
        <p:txBody>
          <a:bodyPr lIns="0" tIns="0" rIns="0" bIns="0" rtlCol="0" anchor="t">
            <a:spAutoFit/>
          </a:bodyPr>
          <a:lstStyle/>
          <a:p>
            <a:pPr marL="863593" lvl="1" indent="-431796">
              <a:lnSpc>
                <a:spcPts val="5999"/>
              </a:lnSpc>
              <a:buFont typeface="Arial"/>
              <a:buChar char="•"/>
            </a:pPr>
            <a:r>
              <a:rPr lang="en-US" sz="3999">
                <a:solidFill>
                  <a:srgbClr val="000000"/>
                </a:solidFill>
                <a:latin typeface="Montserrat Classic Bold"/>
              </a:rPr>
              <a:t>Static Analysis</a:t>
            </a:r>
          </a:p>
          <a:p>
            <a:pPr marL="863593" lvl="1" indent="-431796" algn="l">
              <a:lnSpc>
                <a:spcPts val="5999"/>
              </a:lnSpc>
              <a:buFont typeface="Arial"/>
              <a:buChar char="•"/>
            </a:pPr>
            <a:r>
              <a:rPr lang="en-US" sz="3999">
                <a:solidFill>
                  <a:srgbClr val="000000"/>
                </a:solidFill>
                <a:latin typeface="Montserrat Classic Bold"/>
              </a:rPr>
              <a:t>Dynamic Testing</a:t>
            </a:r>
          </a:p>
        </p:txBody>
      </p:sp>
      <p:sp>
        <p:nvSpPr>
          <p:cNvPr id="7" name="TextBox 7"/>
          <p:cNvSpPr txBox="1"/>
          <p:nvPr/>
        </p:nvSpPr>
        <p:spPr>
          <a:xfrm>
            <a:off x="1584164" y="2187791"/>
            <a:ext cx="6235269" cy="2264915"/>
          </a:xfrm>
          <a:prstGeom prst="rect">
            <a:avLst/>
          </a:prstGeom>
        </p:spPr>
        <p:txBody>
          <a:bodyPr lIns="0" tIns="0" rIns="0" bIns="0" rtlCol="0" anchor="t">
            <a:spAutoFit/>
          </a:bodyPr>
          <a:lstStyle/>
          <a:p>
            <a:pPr marL="0" lvl="0" indent="0">
              <a:lnSpc>
                <a:spcPts val="8685"/>
              </a:lnSpc>
            </a:pPr>
            <a:r>
              <a:rPr lang="en-US" sz="8599">
                <a:solidFill>
                  <a:srgbClr val="000000"/>
                </a:solidFill>
                <a:latin typeface="Bebas Neue Bold"/>
              </a:rPr>
              <a:t>two Type of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60992" y="3019625"/>
            <a:ext cx="5202614" cy="5222197"/>
          </a:xfrm>
          <a:custGeom>
            <a:avLst/>
            <a:gdLst/>
            <a:ahLst/>
            <a:cxnLst/>
            <a:rect l="l" t="t" r="r" b="b"/>
            <a:pathLst>
              <a:path w="5202614" h="5222197">
                <a:moveTo>
                  <a:pt x="0" y="0"/>
                </a:moveTo>
                <a:lnTo>
                  <a:pt x="5202614" y="0"/>
                </a:lnTo>
                <a:lnTo>
                  <a:pt x="5202614" y="5222197"/>
                </a:lnTo>
                <a:lnTo>
                  <a:pt x="0" y="522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810389" y="1416150"/>
            <a:ext cx="1066722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What Is Static Analysis?</a:t>
            </a:r>
          </a:p>
        </p:txBody>
      </p:sp>
      <p:sp>
        <p:nvSpPr>
          <p:cNvPr id="4" name="TextBox 4"/>
          <p:cNvSpPr txBox="1"/>
          <p:nvPr/>
        </p:nvSpPr>
        <p:spPr>
          <a:xfrm>
            <a:off x="8723225" y="3726716"/>
            <a:ext cx="8536075" cy="208216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Montserrat Classic"/>
              </a:rPr>
              <a:t>Static Testing is a software testing technique which is used to check defects in software application without executing the code. Static testing is done to avoid errors at an early stage of development as it is easier to identify the errors and solve the errors. </a:t>
            </a:r>
          </a:p>
        </p:txBody>
      </p:sp>
      <p:sp>
        <p:nvSpPr>
          <p:cNvPr id="5" name="TextBox 5"/>
          <p:cNvSpPr txBox="1"/>
          <p:nvPr/>
        </p:nvSpPr>
        <p:spPr>
          <a:xfrm>
            <a:off x="8723225" y="6446953"/>
            <a:ext cx="7170390" cy="166306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Montserrat Classic"/>
              </a:rPr>
              <a:t>The two main types of static testing techniques</a:t>
            </a:r>
          </a:p>
          <a:p>
            <a:pPr marL="518157" lvl="1" indent="-259078" algn="just">
              <a:lnSpc>
                <a:spcPts val="3359"/>
              </a:lnSpc>
              <a:spcBef>
                <a:spcPct val="0"/>
              </a:spcBef>
              <a:buFont typeface="Arial"/>
              <a:buChar char="•"/>
            </a:pPr>
            <a:r>
              <a:rPr lang="en-US" sz="2399">
                <a:solidFill>
                  <a:srgbClr val="000000"/>
                </a:solidFill>
                <a:latin typeface="Montserrat Classic"/>
              </a:rPr>
              <a:t>Manual examinations</a:t>
            </a:r>
          </a:p>
          <a:p>
            <a:pPr marL="518157" lvl="1" indent="-259078" algn="just">
              <a:lnSpc>
                <a:spcPts val="3359"/>
              </a:lnSpc>
              <a:spcBef>
                <a:spcPct val="0"/>
              </a:spcBef>
              <a:buFont typeface="Arial"/>
              <a:buChar char="•"/>
            </a:pPr>
            <a:r>
              <a:rPr lang="en-US" sz="2399">
                <a:solidFill>
                  <a:srgbClr val="EB3C35"/>
                </a:solidFill>
                <a:latin typeface="Montserrat Classic"/>
              </a:rPr>
              <a:t>Automated analysis using tools (LTS)</a:t>
            </a:r>
          </a:p>
          <a:p>
            <a:pPr algn="just">
              <a:lnSpc>
                <a:spcPts val="3359"/>
              </a:lnSpc>
              <a:spcBef>
                <a:spcPct val="0"/>
              </a:spcBef>
            </a:pPr>
            <a:endParaRPr lang="en-US" sz="2399">
              <a:solidFill>
                <a:srgbClr val="EB3C35"/>
              </a:solidFill>
              <a:latin typeface="Montserrat Class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17827" y="5802247"/>
            <a:ext cx="8641473" cy="3398979"/>
          </a:xfrm>
          <a:custGeom>
            <a:avLst/>
            <a:gdLst/>
            <a:ahLst/>
            <a:cxnLst/>
            <a:rect l="l" t="t" r="r" b="b"/>
            <a:pathLst>
              <a:path w="8641473" h="3398979">
                <a:moveTo>
                  <a:pt x="0" y="0"/>
                </a:moveTo>
                <a:lnTo>
                  <a:pt x="8641473" y="0"/>
                </a:lnTo>
                <a:lnTo>
                  <a:pt x="8641473" y="3398980"/>
                </a:lnTo>
                <a:lnTo>
                  <a:pt x="0" y="339898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810389" y="1416150"/>
            <a:ext cx="1066722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Dynamic testing</a:t>
            </a:r>
          </a:p>
        </p:txBody>
      </p:sp>
      <p:sp>
        <p:nvSpPr>
          <p:cNvPr id="4" name="TextBox 4"/>
          <p:cNvSpPr txBox="1"/>
          <p:nvPr/>
        </p:nvSpPr>
        <p:spPr>
          <a:xfrm>
            <a:off x="1161651" y="3426949"/>
            <a:ext cx="7336181" cy="208216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Montserrat Classic"/>
              </a:rPr>
              <a:t>The dynamic testing is working with the software by giving input values and verifying if the output is expected by implementing a specific test case that can be done manually or with an automation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546703" y="3879564"/>
            <a:ext cx="7194594" cy="4143841"/>
          </a:xfrm>
          <a:prstGeom prst="rect">
            <a:avLst/>
          </a:prstGeom>
        </p:spPr>
        <p:txBody>
          <a:bodyPr lIns="0" tIns="0" rIns="0" bIns="0" rtlCol="0" anchor="t">
            <a:spAutoFit/>
          </a:bodyPr>
          <a:lstStyle/>
          <a:p>
            <a:pPr algn="ctr">
              <a:lnSpc>
                <a:spcPts val="10588"/>
              </a:lnSpc>
            </a:pPr>
            <a:r>
              <a:rPr lang="en-US" sz="11264">
                <a:solidFill>
                  <a:srgbClr val="000000"/>
                </a:solidFill>
                <a:latin typeface="Bebas Neue Bold"/>
              </a:rPr>
              <a:t>STATIC ANALYSIS  </a:t>
            </a:r>
          </a:p>
          <a:p>
            <a:pPr algn="ctr">
              <a:lnSpc>
                <a:spcPts val="10588"/>
              </a:lnSpc>
            </a:pPr>
            <a:endParaRPr lang="en-US" sz="11264">
              <a:solidFill>
                <a:srgbClr val="000000"/>
              </a:solidFill>
              <a:latin typeface="Bebas Neue Bold"/>
            </a:endParaRPr>
          </a:p>
        </p:txBody>
      </p:sp>
      <p:sp>
        <p:nvSpPr>
          <p:cNvPr id="6" name="TextBox 6"/>
          <p:cNvSpPr txBox="1"/>
          <p:nvPr/>
        </p:nvSpPr>
        <p:spPr>
          <a:xfrm>
            <a:off x="6449070" y="6351336"/>
            <a:ext cx="5462974" cy="914899"/>
          </a:xfrm>
          <a:prstGeom prst="rect">
            <a:avLst/>
          </a:prstGeom>
        </p:spPr>
        <p:txBody>
          <a:bodyPr lIns="0" tIns="0" rIns="0" bIns="0" rtlCol="0" anchor="t">
            <a:spAutoFit/>
          </a:bodyPr>
          <a:lstStyle/>
          <a:p>
            <a:pPr>
              <a:lnSpc>
                <a:spcPts val="7468"/>
              </a:lnSpc>
              <a:spcBef>
                <a:spcPct val="0"/>
              </a:spcBef>
            </a:pPr>
            <a:r>
              <a:rPr lang="en-US" sz="5334">
                <a:solidFill>
                  <a:srgbClr val="5479F7"/>
                </a:solidFill>
                <a:latin typeface="Montserrat Classic"/>
              </a:rPr>
              <a:t>Using LTS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912495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48512" y="400954"/>
            <a:ext cx="17590976" cy="9485091"/>
            <a:chOff x="0" y="0"/>
            <a:chExt cx="4633014" cy="2498131"/>
          </a:xfrm>
        </p:grpSpPr>
        <p:sp>
          <p:nvSpPr>
            <p:cNvPr id="6" name="Freeform 6"/>
            <p:cNvSpPr/>
            <p:nvPr/>
          </p:nvSpPr>
          <p:spPr>
            <a:xfrm>
              <a:off x="0" y="0"/>
              <a:ext cx="4633014" cy="2498131"/>
            </a:xfrm>
            <a:custGeom>
              <a:avLst/>
              <a:gdLst/>
              <a:ahLst/>
              <a:cxnLst/>
              <a:rect l="l" t="t" r="r" b="b"/>
              <a:pathLst>
                <a:path w="4633014" h="2498131">
                  <a:moveTo>
                    <a:pt x="14964" y="0"/>
                  </a:moveTo>
                  <a:lnTo>
                    <a:pt x="4618050" y="0"/>
                  </a:lnTo>
                  <a:cubicBezTo>
                    <a:pt x="4626315" y="0"/>
                    <a:pt x="4633014" y="6699"/>
                    <a:pt x="4633014" y="14964"/>
                  </a:cubicBezTo>
                  <a:lnTo>
                    <a:pt x="4633014" y="2483167"/>
                  </a:lnTo>
                  <a:cubicBezTo>
                    <a:pt x="4633014" y="2491432"/>
                    <a:pt x="4626315" y="2498131"/>
                    <a:pt x="4618050" y="2498131"/>
                  </a:cubicBezTo>
                  <a:lnTo>
                    <a:pt x="14964" y="2498131"/>
                  </a:lnTo>
                  <a:cubicBezTo>
                    <a:pt x="10995" y="2498131"/>
                    <a:pt x="7189" y="2496555"/>
                    <a:pt x="4383" y="2493748"/>
                  </a:cubicBezTo>
                  <a:cubicBezTo>
                    <a:pt x="1577" y="2490942"/>
                    <a:pt x="0" y="2487136"/>
                    <a:pt x="0" y="2483167"/>
                  </a:cubicBezTo>
                  <a:lnTo>
                    <a:pt x="0" y="14964"/>
                  </a:lnTo>
                  <a:cubicBezTo>
                    <a:pt x="0" y="6699"/>
                    <a:pt x="6699" y="0"/>
                    <a:pt x="14964" y="0"/>
                  </a:cubicBezTo>
                  <a:close/>
                </a:path>
              </a:pathLst>
            </a:custGeom>
            <a:solidFill>
              <a:srgbClr val="FFFFFF"/>
            </a:solidFill>
            <a:ln w="19050" cap="rnd">
              <a:solidFill>
                <a:srgbClr val="000000"/>
              </a:solidFill>
              <a:prstDash val="solid"/>
              <a:round/>
            </a:ln>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611422" y="3500963"/>
            <a:ext cx="7647878" cy="3979639"/>
            <a:chOff x="0" y="0"/>
            <a:chExt cx="10197170" cy="5306186"/>
          </a:xfrm>
        </p:grpSpPr>
        <p:sp>
          <p:nvSpPr>
            <p:cNvPr id="9" name="Freeform 9"/>
            <p:cNvSpPr/>
            <p:nvPr/>
          </p:nvSpPr>
          <p:spPr>
            <a:xfrm>
              <a:off x="0" y="0"/>
              <a:ext cx="10197170" cy="3479265"/>
            </a:xfrm>
            <a:custGeom>
              <a:avLst/>
              <a:gdLst/>
              <a:ahLst/>
              <a:cxnLst/>
              <a:rect l="l" t="t" r="r" b="b"/>
              <a:pathLst>
                <a:path w="10197170" h="3479265">
                  <a:moveTo>
                    <a:pt x="0" y="0"/>
                  </a:moveTo>
                  <a:lnTo>
                    <a:pt x="10197170" y="0"/>
                  </a:lnTo>
                  <a:lnTo>
                    <a:pt x="10197170" y="3479265"/>
                  </a:lnTo>
                  <a:lnTo>
                    <a:pt x="0" y="3479265"/>
                  </a:lnTo>
                  <a:lnTo>
                    <a:pt x="0" y="0"/>
                  </a:lnTo>
                  <a:close/>
                </a:path>
              </a:pathLst>
            </a:custGeom>
            <a:blipFill>
              <a:blip r:embed="rId2"/>
              <a:stretch>
                <a:fillRect l="-35700" t="-40340" r="-19785" b="-25843"/>
              </a:stretch>
            </a:blipFill>
          </p:spPr>
          <p:txBody>
            <a:bodyPr/>
            <a:lstStyle/>
            <a:p>
              <a:endParaRPr lang="en-US"/>
            </a:p>
          </p:txBody>
        </p:sp>
        <p:sp>
          <p:nvSpPr>
            <p:cNvPr id="10" name="Freeform 10"/>
            <p:cNvSpPr/>
            <p:nvPr/>
          </p:nvSpPr>
          <p:spPr>
            <a:xfrm>
              <a:off x="161466" y="3974295"/>
              <a:ext cx="9874239" cy="1331891"/>
            </a:xfrm>
            <a:custGeom>
              <a:avLst/>
              <a:gdLst/>
              <a:ahLst/>
              <a:cxnLst/>
              <a:rect l="l" t="t" r="r" b="b"/>
              <a:pathLst>
                <a:path w="9874239" h="1331891">
                  <a:moveTo>
                    <a:pt x="0" y="0"/>
                  </a:moveTo>
                  <a:lnTo>
                    <a:pt x="9874239" y="0"/>
                  </a:lnTo>
                  <a:lnTo>
                    <a:pt x="9874239" y="1331891"/>
                  </a:lnTo>
                  <a:lnTo>
                    <a:pt x="0" y="1331891"/>
                  </a:lnTo>
                  <a:lnTo>
                    <a:pt x="0" y="0"/>
                  </a:lnTo>
                  <a:close/>
                </a:path>
              </a:pathLst>
            </a:custGeom>
            <a:blipFill>
              <a:blip r:embed="rId3"/>
              <a:stretch>
                <a:fillRect t="-296368" r="-10376" b="-39381"/>
              </a:stretch>
            </a:blipFill>
          </p:spPr>
          <p:txBody>
            <a:bodyPr/>
            <a:lstStyle/>
            <a:p>
              <a:endParaRPr lang="en-US"/>
            </a:p>
          </p:txBody>
        </p:sp>
      </p:grpSp>
      <p:sp>
        <p:nvSpPr>
          <p:cNvPr id="11" name="Freeform 11"/>
          <p:cNvSpPr/>
          <p:nvPr/>
        </p:nvSpPr>
        <p:spPr>
          <a:xfrm>
            <a:off x="1028700" y="2720396"/>
            <a:ext cx="7997995" cy="5540774"/>
          </a:xfrm>
          <a:custGeom>
            <a:avLst/>
            <a:gdLst/>
            <a:ahLst/>
            <a:cxnLst/>
            <a:rect l="l" t="t" r="r" b="b"/>
            <a:pathLst>
              <a:path w="7997995" h="5540774">
                <a:moveTo>
                  <a:pt x="0" y="0"/>
                </a:moveTo>
                <a:lnTo>
                  <a:pt x="7997995" y="0"/>
                </a:lnTo>
                <a:lnTo>
                  <a:pt x="7997995" y="5540773"/>
                </a:lnTo>
                <a:lnTo>
                  <a:pt x="0" y="5540773"/>
                </a:lnTo>
                <a:lnTo>
                  <a:pt x="0" y="0"/>
                </a:lnTo>
                <a:close/>
              </a:path>
            </a:pathLst>
          </a:custGeom>
          <a:blipFill>
            <a:blip r:embed="rId4"/>
            <a:stretch>
              <a:fillRect r="-7247"/>
            </a:stretch>
          </a:blipFill>
        </p:spPr>
        <p:txBody>
          <a:bodyPr/>
          <a:lstStyle/>
          <a:p>
            <a:endParaRPr lang="en-US"/>
          </a:p>
        </p:txBody>
      </p:sp>
      <p:sp>
        <p:nvSpPr>
          <p:cNvPr id="12" name="TextBox 12"/>
          <p:cNvSpPr txBox="1"/>
          <p:nvPr/>
        </p:nvSpPr>
        <p:spPr>
          <a:xfrm>
            <a:off x="6901494" y="1133475"/>
            <a:ext cx="448501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manage order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a:off x="-373281" y="0"/>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48512" y="410479"/>
            <a:ext cx="17590976" cy="9485091"/>
            <a:chOff x="0" y="0"/>
            <a:chExt cx="4633014" cy="2498131"/>
          </a:xfrm>
        </p:grpSpPr>
        <p:sp>
          <p:nvSpPr>
            <p:cNvPr id="6" name="Freeform 6"/>
            <p:cNvSpPr/>
            <p:nvPr/>
          </p:nvSpPr>
          <p:spPr>
            <a:xfrm>
              <a:off x="0" y="0"/>
              <a:ext cx="4633014" cy="2498131"/>
            </a:xfrm>
            <a:custGeom>
              <a:avLst/>
              <a:gdLst/>
              <a:ahLst/>
              <a:cxnLst/>
              <a:rect l="l" t="t" r="r" b="b"/>
              <a:pathLst>
                <a:path w="4633014" h="2498131">
                  <a:moveTo>
                    <a:pt x="14964" y="0"/>
                  </a:moveTo>
                  <a:lnTo>
                    <a:pt x="4618050" y="0"/>
                  </a:lnTo>
                  <a:cubicBezTo>
                    <a:pt x="4626315" y="0"/>
                    <a:pt x="4633014" y="6699"/>
                    <a:pt x="4633014" y="14964"/>
                  </a:cubicBezTo>
                  <a:lnTo>
                    <a:pt x="4633014" y="2483167"/>
                  </a:lnTo>
                  <a:cubicBezTo>
                    <a:pt x="4633014" y="2491432"/>
                    <a:pt x="4626315" y="2498131"/>
                    <a:pt x="4618050" y="2498131"/>
                  </a:cubicBezTo>
                  <a:lnTo>
                    <a:pt x="14964" y="2498131"/>
                  </a:lnTo>
                  <a:cubicBezTo>
                    <a:pt x="10995" y="2498131"/>
                    <a:pt x="7189" y="2496555"/>
                    <a:pt x="4383" y="2493748"/>
                  </a:cubicBezTo>
                  <a:cubicBezTo>
                    <a:pt x="1577" y="2490942"/>
                    <a:pt x="0" y="2487136"/>
                    <a:pt x="0" y="2483167"/>
                  </a:cubicBezTo>
                  <a:lnTo>
                    <a:pt x="0" y="14964"/>
                  </a:lnTo>
                  <a:cubicBezTo>
                    <a:pt x="0" y="6699"/>
                    <a:pt x="6699" y="0"/>
                    <a:pt x="14964" y="0"/>
                  </a:cubicBezTo>
                  <a:close/>
                </a:path>
              </a:pathLst>
            </a:custGeom>
            <a:solidFill>
              <a:srgbClr val="FFFFFF"/>
            </a:solidFill>
            <a:ln w="19050" cap="rnd">
              <a:solidFill>
                <a:srgbClr val="000000"/>
              </a:solidFill>
              <a:prstDash val="solid"/>
              <a:round/>
            </a:ln>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441546" y="4054549"/>
            <a:ext cx="8144809" cy="1638414"/>
          </a:xfrm>
          <a:custGeom>
            <a:avLst/>
            <a:gdLst/>
            <a:ahLst/>
            <a:cxnLst/>
            <a:rect l="l" t="t" r="r" b="b"/>
            <a:pathLst>
              <a:path w="8144809" h="1638414">
                <a:moveTo>
                  <a:pt x="0" y="0"/>
                </a:moveTo>
                <a:lnTo>
                  <a:pt x="8144810" y="0"/>
                </a:lnTo>
                <a:lnTo>
                  <a:pt x="8144810" y="1638415"/>
                </a:lnTo>
                <a:lnTo>
                  <a:pt x="0" y="1638415"/>
                </a:lnTo>
                <a:lnTo>
                  <a:pt x="0" y="0"/>
                </a:lnTo>
                <a:close/>
              </a:path>
            </a:pathLst>
          </a:custGeom>
          <a:blipFill>
            <a:blip r:embed="rId2"/>
            <a:stretch>
              <a:fillRect/>
            </a:stretch>
          </a:blipFill>
        </p:spPr>
        <p:txBody>
          <a:bodyPr/>
          <a:lstStyle/>
          <a:p>
            <a:endParaRPr lang="en-US"/>
          </a:p>
        </p:txBody>
      </p:sp>
      <p:sp>
        <p:nvSpPr>
          <p:cNvPr id="9" name="Freeform 9"/>
          <p:cNvSpPr/>
          <p:nvPr/>
        </p:nvSpPr>
        <p:spPr>
          <a:xfrm>
            <a:off x="9323479" y="6123202"/>
            <a:ext cx="8089836" cy="916285"/>
          </a:xfrm>
          <a:custGeom>
            <a:avLst/>
            <a:gdLst/>
            <a:ahLst/>
            <a:cxnLst/>
            <a:rect l="l" t="t" r="r" b="b"/>
            <a:pathLst>
              <a:path w="8089836" h="916285">
                <a:moveTo>
                  <a:pt x="0" y="0"/>
                </a:moveTo>
                <a:lnTo>
                  <a:pt x="8089835" y="0"/>
                </a:lnTo>
                <a:lnTo>
                  <a:pt x="8089835" y="916285"/>
                </a:lnTo>
                <a:lnTo>
                  <a:pt x="0" y="916285"/>
                </a:lnTo>
                <a:lnTo>
                  <a:pt x="0" y="0"/>
                </a:lnTo>
                <a:close/>
              </a:path>
            </a:pathLst>
          </a:custGeom>
          <a:blipFill>
            <a:blip r:embed="rId3"/>
            <a:stretch>
              <a:fillRect/>
            </a:stretch>
          </a:blipFill>
        </p:spPr>
        <p:txBody>
          <a:bodyPr/>
          <a:lstStyle/>
          <a:p>
            <a:endParaRPr lang="en-US"/>
          </a:p>
        </p:txBody>
      </p:sp>
      <p:sp>
        <p:nvSpPr>
          <p:cNvPr id="10" name="Freeform 10"/>
          <p:cNvSpPr/>
          <p:nvPr/>
        </p:nvSpPr>
        <p:spPr>
          <a:xfrm>
            <a:off x="1028700" y="2127627"/>
            <a:ext cx="7901263" cy="6779740"/>
          </a:xfrm>
          <a:custGeom>
            <a:avLst/>
            <a:gdLst/>
            <a:ahLst/>
            <a:cxnLst/>
            <a:rect l="l" t="t" r="r" b="b"/>
            <a:pathLst>
              <a:path w="7901263" h="6779740">
                <a:moveTo>
                  <a:pt x="0" y="0"/>
                </a:moveTo>
                <a:lnTo>
                  <a:pt x="7901263" y="0"/>
                </a:lnTo>
                <a:lnTo>
                  <a:pt x="7901263" y="6779740"/>
                </a:lnTo>
                <a:lnTo>
                  <a:pt x="0" y="6779740"/>
                </a:lnTo>
                <a:lnTo>
                  <a:pt x="0" y="0"/>
                </a:lnTo>
                <a:close/>
              </a:path>
            </a:pathLst>
          </a:custGeom>
          <a:blipFill>
            <a:blip r:embed="rId4"/>
            <a:stretch>
              <a:fillRect l="-7054" r="-6046" b="-9689"/>
            </a:stretch>
          </a:blipFill>
        </p:spPr>
        <p:txBody>
          <a:bodyPr/>
          <a:lstStyle/>
          <a:p>
            <a:endParaRPr lang="en-US"/>
          </a:p>
        </p:txBody>
      </p:sp>
      <p:sp>
        <p:nvSpPr>
          <p:cNvPr id="11" name="TextBox 11"/>
          <p:cNvSpPr txBox="1"/>
          <p:nvPr/>
        </p:nvSpPr>
        <p:spPr>
          <a:xfrm>
            <a:off x="6901494" y="1133475"/>
            <a:ext cx="4485011" cy="866698"/>
          </a:xfrm>
          <a:prstGeom prst="rect">
            <a:avLst/>
          </a:prstGeom>
        </p:spPr>
        <p:txBody>
          <a:bodyPr lIns="0" tIns="0" rIns="0" bIns="0" rtlCol="0" anchor="t">
            <a:spAutoFit/>
          </a:bodyPr>
          <a:lstStyle/>
          <a:p>
            <a:pPr marL="0" lvl="0" indent="0" algn="ctr">
              <a:lnSpc>
                <a:spcPts val="6375"/>
              </a:lnSpc>
              <a:spcBef>
                <a:spcPct val="0"/>
              </a:spcBef>
            </a:pPr>
            <a:r>
              <a:rPr lang="en-US" sz="6312">
                <a:solidFill>
                  <a:srgbClr val="000000"/>
                </a:solidFill>
                <a:latin typeface="Bebas Neue Bold"/>
              </a:rPr>
              <a:t>login test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Custom</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Montserrat Classic</vt:lpstr>
      <vt:lpstr>Bebas Neue Bold</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&amp; White Practical Uses of AI in EFL Presentation</dc:title>
  <cp:lastModifiedBy>Kazi Sifat Al Maksud</cp:lastModifiedBy>
  <cp:revision>2</cp:revision>
  <dcterms:created xsi:type="dcterms:W3CDTF">2006-08-16T00:00:00Z</dcterms:created>
  <dcterms:modified xsi:type="dcterms:W3CDTF">2023-09-19T13:10:26Z</dcterms:modified>
  <dc:identifier>DAFuuDkeFvk</dc:identifier>
</cp:coreProperties>
</file>