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77" r:id="rId4"/>
    <p:sldId id="278" r:id="rId5"/>
    <p:sldId id="279" r:id="rId6"/>
    <p:sldId id="280" r:id="rId7"/>
    <p:sldId id="281" r:id="rId8"/>
    <p:sldId id="282" r:id="rId9"/>
    <p:sldId id="283" r:id="rId10"/>
    <p:sldId id="285" r:id="rId11"/>
    <p:sldId id="267" r:id="rId12"/>
    <p:sldId id="268" r:id="rId13"/>
    <p:sldId id="269" r:id="rId14"/>
    <p:sldId id="270" r:id="rId15"/>
    <p:sldId id="258" r:id="rId16"/>
    <p:sldId id="271" r:id="rId17"/>
    <p:sldId id="273" r:id="rId18"/>
    <p:sldId id="275" r:id="rId19"/>
    <p:sldId id="274" r:id="rId20"/>
    <p:sldId id="276" r:id="rId21"/>
    <p:sldId id="264"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2"/>
    <p:restoredTop sz="92157" autoAdjust="0"/>
  </p:normalViewPr>
  <p:slideViewPr>
    <p:cSldViewPr snapToGrid="0" snapToObjects="1">
      <p:cViewPr varScale="1">
        <p:scale>
          <a:sx n="58" d="100"/>
          <a:sy n="58" d="100"/>
        </p:scale>
        <p:origin x="116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F448-7BA4-480B-B564-ADB798C85B6D}" type="datetimeFigureOut">
              <a:rPr lang="en-US" smtClean="0"/>
              <a:t>10/21/2025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8669-65FF-463C-98E1-9914589FD11D}" type="slidenum">
              <a:rPr lang="en-US" smtClean="0"/>
              <a:t>‹#›</a:t>
            </a:fld>
            <a:endParaRPr lang="en-US"/>
          </a:p>
        </p:txBody>
      </p:sp>
    </p:spTree>
    <p:extLst>
      <p:ext uri="{BB962C8B-B14F-4D97-AF65-F5344CB8AC3E}">
        <p14:creationId xmlns:p14="http://schemas.microsoft.com/office/powerpoint/2010/main" val="21015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10/21/2025</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10/21/2025</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96303027"/>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a:t>
                      </a:r>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Kazi Tanvir ; DS0501D ; </a:t>
                      </a:r>
                      <a:r>
                        <a:rPr lang="en-US" i="1" dirty="0" err="1"/>
                        <a:t>kazi.</a:t>
                      </a:r>
                      <a:r>
                        <a:rPr lang="en-US" i="1" err="1"/>
                        <a:t>tanvir</a:t>
                      </a:r>
                      <a:r>
                        <a:rPr lang="en-US" i="1"/>
                        <a:t>@aiub.edu</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060364"/>
            <a:ext cx="8609414" cy="41227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Final 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Final Term </a:t>
            </a:r>
            <a:r>
              <a:rPr lang="en-US" sz="2800" dirty="0">
                <a:solidFill>
                  <a:sysClr val="windowText" lastClr="000000"/>
                </a:solidFill>
                <a:latin typeface="Calibri"/>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40</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80000"/>
              </a:lnSpc>
              <a:spcBef>
                <a:spcPct val="20000"/>
              </a:spcBef>
              <a:spcAft>
                <a:spcPct val="0"/>
              </a:spcAft>
              <a:buClr>
                <a:srgbClr val="FF0000"/>
              </a:buClr>
              <a:buSzTx/>
              <a:buFont typeface="Wingdings" pitchFamily="2" charset="2"/>
              <a:buChar char="§"/>
              <a:tabLst/>
              <a:defRPr/>
            </a:pPr>
            <a:r>
              <a:rPr kumimoji="0" lang="en-US" sz="2800" b="1" i="0" u="none" strike="noStrike" kern="1200" cap="none" spc="0" normalizeH="0" baseline="0" noProof="0" dirty="0">
                <a:ln>
                  <a:noFill/>
                </a:ln>
                <a:solidFill>
                  <a:srgbClr val="0000FF"/>
                </a:solidFill>
                <a:effectLst/>
                <a:uLnTx/>
                <a:uFillTx/>
                <a:latin typeface="Calibri"/>
                <a:ea typeface="+mn-ea"/>
                <a:cs typeface="+mn-cs"/>
              </a:rPr>
              <a:t>Grand Final = </a:t>
            </a:r>
            <a:r>
              <a:rPr kumimoji="0" lang="en-US" sz="2800" b="1" i="0" u="none" strike="noStrike" kern="1200" cap="none" spc="0" normalizeH="0" baseline="0" noProof="0" dirty="0">
                <a:ln>
                  <a:noFill/>
                </a:ln>
                <a:solidFill>
                  <a:srgbClr val="FF0000"/>
                </a:solidFill>
                <a:effectLst/>
                <a:uLnTx/>
                <a:uFillTx/>
                <a:latin typeface="Calibri"/>
                <a:ea typeface="+mn-ea"/>
                <a:cs typeface="+mn-cs"/>
              </a:rPr>
              <a:t>40%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Midterm + </a:t>
            </a:r>
            <a:r>
              <a:rPr kumimoji="0" lang="en-US" sz="2800" b="1" i="0" u="none" strike="noStrike" kern="1200" cap="none" spc="0" normalizeH="0" baseline="0" noProof="0" dirty="0">
                <a:ln>
                  <a:noFill/>
                </a:ln>
                <a:solidFill>
                  <a:srgbClr val="FF0000"/>
                </a:solidFill>
                <a:effectLst/>
                <a:uLnTx/>
                <a:uFillTx/>
                <a:latin typeface="Calibri"/>
                <a:ea typeface="+mn-ea"/>
                <a:cs typeface="+mn-cs"/>
              </a:rPr>
              <a:t>60%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Final Term</a:t>
            </a:r>
          </a:p>
        </p:txBody>
      </p:sp>
    </p:spTree>
    <p:extLst>
      <p:ext uri="{BB962C8B-B14F-4D97-AF65-F5344CB8AC3E}">
        <p14:creationId xmlns:p14="http://schemas.microsoft.com/office/powerpoint/2010/main" val="1618377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Objectives and Outcomes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2954655"/>
          </a:xfrm>
          <a:prstGeom prst="rect">
            <a:avLst/>
          </a:prstGeom>
          <a:noFill/>
        </p:spPr>
        <p:txBody>
          <a:bodyPr wrap="none" rtlCol="0">
            <a:spAutoFit/>
          </a:bodyPr>
          <a:lstStyle/>
          <a:p>
            <a:r>
              <a:rPr lang="en-US" sz="2000" b="1" dirty="0"/>
              <a:t>Objectives:</a:t>
            </a:r>
            <a:endParaRPr lang="en-US" sz="2000" dirty="0"/>
          </a:p>
          <a:p>
            <a:pPr marL="800100" lvl="1" indent="-342900">
              <a:buFont typeface="Wingdings" panose="05000000000000000000" pitchFamily="2" charset="2"/>
              <a:buChar char="Ø"/>
            </a:pPr>
            <a:r>
              <a:rPr lang="en-US" dirty="0"/>
              <a:t>Understand the objective of this Course</a:t>
            </a:r>
          </a:p>
          <a:p>
            <a:pPr marL="800100" lvl="1" indent="-342900">
              <a:buFont typeface="Wingdings" panose="05000000000000000000" pitchFamily="2" charset="2"/>
              <a:buChar char="Ø"/>
            </a:pPr>
            <a:r>
              <a:rPr lang="en-US" dirty="0"/>
              <a:t>Understand the basic concept of a compiler</a:t>
            </a:r>
          </a:p>
          <a:p>
            <a:pPr lvl="1"/>
            <a:endParaRPr lang="en-US" dirty="0"/>
          </a:p>
          <a:p>
            <a:pPr marL="342900" indent="-342900">
              <a:buFont typeface="Wingdings" panose="05000000000000000000" pitchFamily="2" charset="2"/>
              <a:buChar char="Ø"/>
            </a:pPr>
            <a:endParaRPr lang="en-US" sz="2000" b="1" dirty="0"/>
          </a:p>
          <a:p>
            <a:r>
              <a:rPr lang="en-US" sz="2000" b="1" dirty="0"/>
              <a:t>Outcomes:</a:t>
            </a:r>
          </a:p>
          <a:p>
            <a:pPr marL="800100" lvl="1" indent="-342900">
              <a:buFont typeface="Wingdings" panose="05000000000000000000" pitchFamily="2" charset="2"/>
              <a:buChar char="Ø"/>
            </a:pPr>
            <a:r>
              <a:rPr lang="en-US" dirty="0"/>
              <a:t>Students should be able to understand the importance of a compiler</a:t>
            </a:r>
          </a:p>
          <a:p>
            <a:pPr marL="800100" lvl="1" indent="-342900">
              <a:buFont typeface="Wingdings" panose="05000000000000000000" pitchFamily="2" charset="2"/>
              <a:buChar char="Ø"/>
            </a:pPr>
            <a:r>
              <a:rPr lang="en-US" dirty="0"/>
              <a:t>Students will analyze  the language Processors.</a:t>
            </a:r>
          </a:p>
          <a:p>
            <a:pPr lvl="1"/>
            <a:endParaRPr lang="en-US" dirty="0"/>
          </a:p>
          <a:p>
            <a:r>
              <a:rPr lang="en-US" dirty="0"/>
              <a:t>                                                                                                                                          </a:t>
            </a:r>
            <a:endParaRPr lang="en-FI" dirty="0"/>
          </a:p>
        </p:txBody>
      </p:sp>
    </p:spTree>
    <p:extLst>
      <p:ext uri="{BB962C8B-B14F-4D97-AF65-F5344CB8AC3E}">
        <p14:creationId xmlns:p14="http://schemas.microsoft.com/office/powerpoint/2010/main" val="3132154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1754326"/>
          </a:xfrm>
          <a:prstGeom prst="rect">
            <a:avLst/>
          </a:prstGeom>
          <a:noFill/>
        </p:spPr>
        <p:txBody>
          <a:bodyPr wrap="none" rtlCol="0">
            <a:spAutoFit/>
          </a:bodyPr>
          <a:lstStyle/>
          <a:p>
            <a:pPr marL="342900" indent="-342900">
              <a:buAutoNum type="arabicPeriod"/>
            </a:pPr>
            <a:r>
              <a:rPr lang="en-US" dirty="0"/>
              <a:t>What is a Compiler?</a:t>
            </a:r>
          </a:p>
          <a:p>
            <a:pPr marL="342900" indent="-342900">
              <a:buAutoNum type="arabicPeriod"/>
            </a:pPr>
            <a:r>
              <a:rPr lang="en-US" dirty="0"/>
              <a:t>Why do we need a compiler?</a:t>
            </a:r>
          </a:p>
          <a:p>
            <a:pPr marL="342900" indent="-342900">
              <a:buAutoNum type="arabicPeriod"/>
            </a:pPr>
            <a:r>
              <a:rPr lang="en-US" dirty="0"/>
              <a:t>Why study compilers?</a:t>
            </a:r>
          </a:p>
          <a:p>
            <a:pPr marL="342900" indent="-342900">
              <a:buAutoNum type="arabicPeriod"/>
            </a:pPr>
            <a:endParaRPr lang="en-US" dirty="0"/>
          </a:p>
          <a:p>
            <a:pPr lvl="1"/>
            <a:endParaRPr lang="en-US" dirty="0"/>
          </a:p>
          <a:p>
            <a:r>
              <a:rPr lang="en-US" dirty="0"/>
              <a:t>                                                                                                                                          </a:t>
            </a:r>
            <a:endParaRPr lang="en-FI" dirty="0"/>
          </a:p>
        </p:txBody>
      </p:sp>
    </p:spTree>
    <p:extLst>
      <p:ext uri="{BB962C8B-B14F-4D97-AF65-F5344CB8AC3E}">
        <p14:creationId xmlns:p14="http://schemas.microsoft.com/office/powerpoint/2010/main" val="3061500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098266"/>
            <a:ext cx="7329985" cy="6340197"/>
          </a:xfrm>
          <a:prstGeom prst="rect">
            <a:avLst/>
          </a:prstGeom>
          <a:noFill/>
        </p:spPr>
        <p:txBody>
          <a:bodyPr wrap="square" rtlCol="0">
            <a:spAutoFit/>
          </a:bodyPr>
          <a:lstStyle/>
          <a:p>
            <a:r>
              <a:rPr lang="en-US" sz="2400" b="1" dirty="0"/>
              <a:t>Compilers Construction touches many topics in Computer Science</a:t>
            </a:r>
            <a:endParaRPr lang="en-US" sz="2400" dirty="0"/>
          </a:p>
          <a:p>
            <a:pPr marL="457200" indent="-457200">
              <a:buFont typeface="+mj-lt"/>
              <a:buAutoNum type="arabicPeriod"/>
            </a:pPr>
            <a:r>
              <a:rPr lang="en-US" sz="2000" dirty="0"/>
              <a:t>Theory</a:t>
            </a:r>
          </a:p>
          <a:p>
            <a:pPr marL="800100" lvl="1" indent="-342900">
              <a:buFont typeface="Wingdings" panose="05000000000000000000" pitchFamily="2" charset="2"/>
              <a:buChar char="§"/>
            </a:pPr>
            <a:r>
              <a:rPr lang="en-US" sz="2000" dirty="0"/>
              <a:t>Finite State Automata, Grammars and Parsing, data-flow</a:t>
            </a:r>
          </a:p>
          <a:p>
            <a:pPr marL="457200" indent="-457200">
              <a:buFont typeface="+mj-lt"/>
              <a:buAutoNum type="arabicPeriod"/>
            </a:pPr>
            <a:r>
              <a:rPr lang="en-US" sz="2000" dirty="0"/>
              <a:t>Algorithms</a:t>
            </a:r>
          </a:p>
          <a:p>
            <a:pPr marL="914400" lvl="1" indent="-457200">
              <a:buFont typeface="Wingdings" panose="05000000000000000000" pitchFamily="2" charset="2"/>
              <a:buChar char="§"/>
            </a:pPr>
            <a:r>
              <a:rPr lang="en-US" sz="2000" dirty="0"/>
              <a:t>Graph manipulation, dynamic programming</a:t>
            </a:r>
          </a:p>
          <a:p>
            <a:pPr marL="457200" indent="-457200">
              <a:buFont typeface="+mj-lt"/>
              <a:buAutoNum type="arabicPeriod"/>
            </a:pPr>
            <a:r>
              <a:rPr lang="en-US" sz="2000" dirty="0"/>
              <a:t>Data structures</a:t>
            </a:r>
          </a:p>
          <a:p>
            <a:pPr marL="914400" lvl="1" indent="-457200">
              <a:buFont typeface="Wingdings" panose="05000000000000000000" pitchFamily="2" charset="2"/>
              <a:buChar char="§"/>
            </a:pPr>
            <a:r>
              <a:rPr lang="en-US" sz="2000" dirty="0"/>
              <a:t>Symbol tables, abstract syntax trees</a:t>
            </a:r>
          </a:p>
          <a:p>
            <a:pPr marL="457200" indent="-457200">
              <a:buFont typeface="+mj-lt"/>
              <a:buAutoNum type="arabicPeriod"/>
            </a:pPr>
            <a:r>
              <a:rPr lang="en-US" sz="2000" dirty="0"/>
              <a:t>Software Engineering</a:t>
            </a:r>
          </a:p>
          <a:p>
            <a:pPr marL="914400" lvl="1" indent="-457200">
              <a:buFont typeface="Wingdings" panose="05000000000000000000" pitchFamily="2" charset="2"/>
              <a:buChar char="§"/>
            </a:pPr>
            <a:r>
              <a:rPr lang="en-US" sz="2000" dirty="0"/>
              <a:t>Software development environments, debugging</a:t>
            </a:r>
          </a:p>
          <a:p>
            <a:pPr marL="457200" indent="-457200">
              <a:buFont typeface="+mj-lt"/>
              <a:buAutoNum type="arabicPeriod"/>
            </a:pPr>
            <a:r>
              <a:rPr lang="en-US" sz="2000" dirty="0"/>
              <a:t>Artificial Intelligence</a:t>
            </a:r>
          </a:p>
          <a:p>
            <a:pPr marL="914400" lvl="1" indent="-457200">
              <a:buFont typeface="Wingdings" panose="05000000000000000000" pitchFamily="2" charset="2"/>
              <a:buChar char="§"/>
            </a:pPr>
            <a:r>
              <a:rPr lang="en-US" sz="2000" dirty="0"/>
              <a:t>Heuristic based search</a:t>
            </a:r>
          </a:p>
          <a:p>
            <a:pPr marL="914400" lvl="1" indent="-457200">
              <a:buFont typeface="Wingdings" panose="05000000000000000000" pitchFamily="2" charset="2"/>
              <a:buChar char="§"/>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191129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processors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253014"/>
            <a:ext cx="7329985" cy="3754874"/>
          </a:xfrm>
          <a:prstGeom prst="rect">
            <a:avLst/>
          </a:prstGeom>
          <a:noFill/>
        </p:spPr>
        <p:txBody>
          <a:bodyPr wrap="square" rtlCol="0">
            <a:spAutoFit/>
          </a:bodyPr>
          <a:lstStyle/>
          <a:p>
            <a:pPr lvl="1"/>
            <a:r>
              <a:rPr lang="en-US" sz="2000" dirty="0"/>
              <a:t>Some common language processors are:</a:t>
            </a:r>
          </a:p>
          <a:p>
            <a:pPr marL="914400" lvl="1" indent="-457200">
              <a:buAutoNum type="arabicPeriod"/>
            </a:pPr>
            <a:r>
              <a:rPr lang="en-US" sz="2000" dirty="0"/>
              <a:t>Compiler</a:t>
            </a:r>
          </a:p>
          <a:p>
            <a:pPr marL="914400" lvl="1" indent="-457200">
              <a:buAutoNum type="arabicPeriod"/>
            </a:pPr>
            <a:r>
              <a:rPr lang="en-US" sz="2000" dirty="0"/>
              <a:t>Interpreter</a:t>
            </a:r>
          </a:p>
          <a:p>
            <a:pPr marL="914400" lvl="1" indent="-457200">
              <a:buAutoNum type="arabicPeriod"/>
            </a:pPr>
            <a:r>
              <a:rPr lang="en-US" sz="2000" dirty="0"/>
              <a:t>Preprocessor</a:t>
            </a:r>
          </a:p>
          <a:p>
            <a:pPr marL="914400" lvl="1" indent="-457200">
              <a:buAutoNum type="arabicPeriod"/>
            </a:pPr>
            <a:r>
              <a:rPr lang="en-US" sz="2000" dirty="0"/>
              <a:t>Assembler</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422674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Compiler </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524315"/>
          </a:xfrm>
          <a:prstGeom prst="rect">
            <a:avLst/>
          </a:prstGeom>
          <a:noFill/>
        </p:spPr>
        <p:txBody>
          <a:bodyPr wrap="square" rtlCol="0">
            <a:spAutoFit/>
          </a:bodyPr>
          <a:lstStyle/>
          <a:p>
            <a:r>
              <a:rPr lang="en-US" dirty="0"/>
              <a:t>A compiler is a program that reads a program written in one language and translates it into another language</a:t>
            </a:r>
            <a:r>
              <a:rPr lang="en-US" b="1" dirty="0"/>
              <a: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6" name="Picture 5">
            <a:extLst>
              <a:ext uri="{FF2B5EF4-FFF2-40B4-BE49-F238E27FC236}">
                <a16:creationId xmlns:a16="http://schemas.microsoft.com/office/drawing/2014/main" id="{3EA5EB94-9D45-4105-BDCD-B991FC5B2674}"/>
              </a:ext>
            </a:extLst>
          </p:cNvPr>
          <p:cNvPicPr>
            <a:picLocks noChangeAspect="1"/>
          </p:cNvPicPr>
          <p:nvPr/>
        </p:nvPicPr>
        <p:blipFill>
          <a:blip r:embed="rId2"/>
          <a:stretch>
            <a:fillRect/>
          </a:stretch>
        </p:blipFill>
        <p:spPr>
          <a:xfrm>
            <a:off x="1414462" y="3010224"/>
            <a:ext cx="6315075" cy="2095500"/>
          </a:xfrm>
          <a:prstGeom prst="rect">
            <a:avLst/>
          </a:prstGeom>
        </p:spPr>
      </p:pic>
    </p:spTree>
    <p:extLst>
      <p:ext uri="{BB962C8B-B14F-4D97-AF65-F5344CB8AC3E}">
        <p14:creationId xmlns:p14="http://schemas.microsoft.com/office/powerpoint/2010/main" val="2823762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970318"/>
          </a:xfrm>
          <a:prstGeom prst="rect">
            <a:avLst/>
          </a:prstGeom>
          <a:noFill/>
        </p:spPr>
        <p:txBody>
          <a:bodyPr wrap="squar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4" name="Picture 3">
            <a:extLst>
              <a:ext uri="{FF2B5EF4-FFF2-40B4-BE49-F238E27FC236}">
                <a16:creationId xmlns:a16="http://schemas.microsoft.com/office/drawing/2014/main" id="{2084851B-430C-469F-BDEE-A6906328F744}"/>
              </a:ext>
            </a:extLst>
          </p:cNvPr>
          <p:cNvPicPr>
            <a:picLocks noChangeAspect="1"/>
          </p:cNvPicPr>
          <p:nvPr/>
        </p:nvPicPr>
        <p:blipFill>
          <a:blip r:embed="rId2"/>
          <a:stretch>
            <a:fillRect/>
          </a:stretch>
        </p:blipFill>
        <p:spPr>
          <a:xfrm>
            <a:off x="1154061" y="2365492"/>
            <a:ext cx="6638925" cy="1704975"/>
          </a:xfrm>
          <a:prstGeom prst="rect">
            <a:avLst/>
          </a:prstGeom>
        </p:spPr>
      </p:pic>
    </p:spTree>
    <p:extLst>
      <p:ext uri="{BB962C8B-B14F-4D97-AF65-F5344CB8AC3E}">
        <p14:creationId xmlns:p14="http://schemas.microsoft.com/office/powerpoint/2010/main" val="1942546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847207"/>
          </a:xfrm>
          <a:prstGeom prst="rect">
            <a:avLst/>
          </a:prstGeom>
          <a:noFill/>
        </p:spPr>
        <p:txBody>
          <a:bodyPr wrap="square" rtlCol="0">
            <a:spAutoFit/>
          </a:bodyPr>
          <a:lstStyle/>
          <a:p>
            <a:pPr algn="just"/>
            <a:r>
              <a:rPr lang="en-US" dirty="0"/>
              <a:t>An interpreter is another common kind of language processor. Instead of producing a target program as a translation, an interpreter appears to directly execute the operations specified in the source program on inputs supplied by the user.</a:t>
            </a:r>
          </a:p>
          <a:p>
            <a:pPr algn="just"/>
            <a:endParaRPr lang="en-US" dirty="0"/>
          </a:p>
          <a:p>
            <a:pPr algn="just"/>
            <a:endParaRPr lang="en-US" dirty="0"/>
          </a:p>
          <a:p>
            <a:pPr algn="just"/>
            <a:r>
              <a:rPr lang="en-US" sz="1400" dirty="0"/>
              <a:t>Source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cxnSp>
        <p:nvCxnSpPr>
          <p:cNvPr id="8" name="Straight Arrow Connector 7">
            <a:extLst>
              <a:ext uri="{FF2B5EF4-FFF2-40B4-BE49-F238E27FC236}">
                <a16:creationId xmlns:a16="http://schemas.microsoft.com/office/drawing/2014/main" id="{DB1E568C-494E-4CA1-B51A-DD97BA07740C}"/>
              </a:ext>
            </a:extLst>
          </p:cNvPr>
          <p:cNvCxnSpPr>
            <a:cxnSpLocks/>
          </p:cNvCxnSpPr>
          <p:nvPr/>
        </p:nvCxnSpPr>
        <p:spPr>
          <a:xfrm>
            <a:off x="1969477" y="3757535"/>
            <a:ext cx="9847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Interpreter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183468"/>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FA724AAF-1E0F-418C-AB23-C025173EA5A0}"/>
              </a:ext>
            </a:extLst>
          </p:cNvPr>
          <p:cNvPicPr>
            <a:picLocks noChangeAspect="1"/>
          </p:cNvPicPr>
          <p:nvPr/>
        </p:nvPicPr>
        <p:blipFill>
          <a:blip r:embed="rId2"/>
          <a:stretch>
            <a:fillRect/>
          </a:stretch>
        </p:blipFill>
        <p:spPr>
          <a:xfrm>
            <a:off x="1277083" y="4040594"/>
            <a:ext cx="400050" cy="285750"/>
          </a:xfrm>
          <a:prstGeom prst="rect">
            <a:avLst/>
          </a:prstGeom>
        </p:spPr>
      </p:pic>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BD3EA722-E8DD-4B13-B88D-814D46ECE1B1}"/>
              </a:ext>
            </a:extLst>
          </p:cNvPr>
          <p:cNvPicPr>
            <a:picLocks noChangeAspect="1"/>
          </p:cNvPicPr>
          <p:nvPr/>
        </p:nvPicPr>
        <p:blipFill>
          <a:blip r:embed="rId3"/>
          <a:stretch>
            <a:fillRect/>
          </a:stretch>
        </p:blipFill>
        <p:spPr>
          <a:xfrm>
            <a:off x="6841679" y="3872981"/>
            <a:ext cx="638175" cy="266700"/>
          </a:xfrm>
          <a:prstGeom prst="rect">
            <a:avLst/>
          </a:prstGeom>
        </p:spPr>
      </p:pic>
    </p:spTree>
    <p:extLst>
      <p:ext uri="{BB962C8B-B14F-4D97-AF65-F5344CB8AC3E}">
        <p14:creationId xmlns:p14="http://schemas.microsoft.com/office/powerpoint/2010/main" val="717431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Preprocessor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2800767"/>
          </a:xfrm>
          <a:prstGeom prst="rect">
            <a:avLst/>
          </a:prstGeom>
          <a:noFill/>
        </p:spPr>
        <p:txBody>
          <a:bodyPr wrap="square" rtlCol="0">
            <a:spAutoFit/>
          </a:bodyPr>
          <a:lstStyle/>
          <a:p>
            <a:pPr algn="just"/>
            <a:r>
              <a:rPr lang="en-US" dirty="0"/>
              <a:t>Preprocessing performs (usually simple) operations on the source file(s) prior to compilation.</a:t>
            </a:r>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Tree>
    <p:extLst>
      <p:ext uri="{BB962C8B-B14F-4D97-AF65-F5344CB8AC3E}">
        <p14:creationId xmlns:p14="http://schemas.microsoft.com/office/powerpoint/2010/main" val="117631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Assembler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154984"/>
          </a:xfrm>
          <a:prstGeom prst="rect">
            <a:avLst/>
          </a:prstGeom>
          <a:noFill/>
        </p:spPr>
        <p:txBody>
          <a:bodyPr wrap="square" rtlCol="0">
            <a:spAutoFit/>
          </a:bodyPr>
          <a:lstStyle/>
          <a:p>
            <a:pPr algn="just"/>
            <a:r>
              <a:rPr lang="en-US" dirty="0"/>
              <a:t>An Assembler is a translator that translates Assembly language to machine code. So, an assembler is a type of a compiler and the source code is written in Assembly language.</a:t>
            </a:r>
          </a:p>
          <a:p>
            <a:pPr algn="just"/>
            <a:endParaRPr lang="en-US"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Assembly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Assembler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006331"/>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40FA0CF5-DA85-47BF-B56D-2E5AE0749059}"/>
              </a:ext>
            </a:extLst>
          </p:cNvPr>
          <p:cNvPicPr>
            <a:picLocks noChangeAspect="1"/>
          </p:cNvPicPr>
          <p:nvPr/>
        </p:nvPicPr>
        <p:blipFill>
          <a:blip r:embed="rId2"/>
          <a:stretch>
            <a:fillRect/>
          </a:stretch>
        </p:blipFill>
        <p:spPr>
          <a:xfrm>
            <a:off x="6879102" y="3827142"/>
            <a:ext cx="1123950" cy="313349"/>
          </a:xfrm>
          <a:prstGeom prst="rect">
            <a:avLst/>
          </a:prstGeom>
        </p:spPr>
      </p:pic>
    </p:spTree>
    <p:extLst>
      <p:ext uri="{BB962C8B-B14F-4D97-AF65-F5344CB8AC3E}">
        <p14:creationId xmlns:p14="http://schemas.microsoft.com/office/powerpoint/2010/main" val="353137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22079"/>
          </a:xfrm>
        </p:spPr>
        <p:txBody>
          <a:bodyPr>
            <a:normAutofit/>
          </a:bodyPr>
          <a:lstStyle/>
          <a:p>
            <a:pPr marL="342900" indent="-342900">
              <a:buAutoNum type="arabicPeriod"/>
            </a:pPr>
            <a:r>
              <a:rPr lang="en-US" sz="2400" dirty="0">
                <a:solidFill>
                  <a:schemeClr val="tx1"/>
                </a:solidFill>
              </a:rPr>
              <a:t>Vision, Mission, Quality Policy, and Goals of AIUB</a:t>
            </a:r>
          </a:p>
          <a:p>
            <a:pPr marL="342900" indent="-342900">
              <a:buAutoNum type="arabicPeriod"/>
            </a:pPr>
            <a:r>
              <a:rPr lang="en-US" sz="2400" dirty="0">
                <a:solidFill>
                  <a:schemeClr val="tx1"/>
                </a:solidFill>
              </a:rPr>
              <a:t>Vision and Mission of Computer Science Department</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Objective of this Course</a:t>
            </a:r>
          </a:p>
          <a:p>
            <a:pPr marL="342900" indent="-342900">
              <a:buAutoNum type="arabicPeriod"/>
            </a:pPr>
            <a:r>
              <a:rPr lang="en-US" sz="2400" dirty="0">
                <a:solidFill>
                  <a:schemeClr val="tx1"/>
                </a:solidFill>
              </a:rPr>
              <a:t>Basic things of a Compiler</a:t>
            </a:r>
          </a:p>
          <a:p>
            <a:pPr marL="342900" indent="-342900">
              <a:buAutoNum type="arabicPeriod"/>
            </a:pPr>
            <a:r>
              <a:rPr lang="en-US" sz="2400" dirty="0">
                <a:solidFill>
                  <a:schemeClr val="tx1"/>
                </a:solidFill>
              </a:rPr>
              <a:t>Language Processors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Differences between Compiler and 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graphicFrame>
        <p:nvGraphicFramePr>
          <p:cNvPr id="10" name="Table 10">
            <a:extLst>
              <a:ext uri="{FF2B5EF4-FFF2-40B4-BE49-F238E27FC236}">
                <a16:creationId xmlns:a16="http://schemas.microsoft.com/office/drawing/2014/main" id="{5F95B391-DBF8-4543-A174-5CC1049795EF}"/>
              </a:ext>
            </a:extLst>
          </p:cNvPr>
          <p:cNvGraphicFramePr>
            <a:graphicFrameLocks noGrp="1"/>
          </p:cNvGraphicFramePr>
          <p:nvPr>
            <p:extLst>
              <p:ext uri="{D42A27DB-BD31-4B8C-83A1-F6EECF244321}">
                <p14:modId xmlns:p14="http://schemas.microsoft.com/office/powerpoint/2010/main" val="1310653130"/>
              </p:ext>
            </p:extLst>
          </p:nvPr>
        </p:nvGraphicFramePr>
        <p:xfrm>
          <a:off x="1117600" y="1396999"/>
          <a:ext cx="7010401" cy="3726543"/>
        </p:xfrm>
        <a:graphic>
          <a:graphicData uri="http://schemas.openxmlformats.org/drawingml/2006/table">
            <a:tbl>
              <a:tblPr firstRow="1" bandRow="1">
                <a:tableStyleId>{5C22544A-7EE6-4342-B048-85BDC9FD1C3A}</a:tableStyleId>
              </a:tblPr>
              <a:tblGrid>
                <a:gridCol w="3645039">
                  <a:extLst>
                    <a:ext uri="{9D8B030D-6E8A-4147-A177-3AD203B41FA5}">
                      <a16:colId xmlns:a16="http://schemas.microsoft.com/office/drawing/2014/main" val="4252023846"/>
                    </a:ext>
                  </a:extLst>
                </a:gridCol>
                <a:gridCol w="3365362">
                  <a:extLst>
                    <a:ext uri="{9D8B030D-6E8A-4147-A177-3AD203B41FA5}">
                      <a16:colId xmlns:a16="http://schemas.microsoft.com/office/drawing/2014/main" val="1648789278"/>
                    </a:ext>
                  </a:extLst>
                </a:gridCol>
              </a:tblGrid>
              <a:tr h="470653">
                <a:tc>
                  <a:txBody>
                    <a:bodyPr/>
                    <a:lstStyle/>
                    <a:p>
                      <a:pPr algn="ctr"/>
                      <a:r>
                        <a:rPr lang="en-US" dirty="0"/>
                        <a:t>Compiler</a:t>
                      </a:r>
                    </a:p>
                  </a:txBody>
                  <a:tcPr/>
                </a:tc>
                <a:tc>
                  <a:txBody>
                    <a:bodyPr/>
                    <a:lstStyle/>
                    <a:p>
                      <a:pPr algn="ctr"/>
                      <a:r>
                        <a:rPr lang="en-US" dirty="0"/>
                        <a:t>Interpreter</a:t>
                      </a:r>
                    </a:p>
                  </a:txBody>
                  <a:tcPr/>
                </a:tc>
                <a:extLst>
                  <a:ext uri="{0D108BD9-81ED-4DB2-BD59-A6C34878D82A}">
                    <a16:rowId xmlns:a16="http://schemas.microsoft.com/office/drawing/2014/main" val="2716806047"/>
                  </a:ext>
                </a:extLst>
              </a:tr>
              <a:tr h="812361">
                <a:tc>
                  <a:txBody>
                    <a:bodyPr/>
                    <a:lstStyle/>
                    <a:p>
                      <a:pPr algn="just"/>
                      <a:r>
                        <a:rPr lang="en-US" dirty="0"/>
                        <a:t>Compiler takes whole program as input. </a:t>
                      </a:r>
                    </a:p>
                  </a:txBody>
                  <a:tcPr/>
                </a:tc>
                <a:tc>
                  <a:txBody>
                    <a:bodyPr/>
                    <a:lstStyle/>
                    <a:p>
                      <a:r>
                        <a:rPr lang="en-US" sz="1800" kern="1200" dirty="0">
                          <a:solidFill>
                            <a:schemeClr val="dk1"/>
                          </a:solidFill>
                          <a:effectLst/>
                          <a:latin typeface="+mn-lt"/>
                          <a:ea typeface="+mn-ea"/>
                          <a:cs typeface="+mn-cs"/>
                        </a:rPr>
                        <a:t>Interpreter takes single instruction as input.</a:t>
                      </a:r>
                      <a:endParaRPr lang="en-US" dirty="0"/>
                    </a:p>
                  </a:txBody>
                  <a:tcPr/>
                </a:tc>
                <a:extLst>
                  <a:ext uri="{0D108BD9-81ED-4DB2-BD59-A6C34878D82A}">
                    <a16:rowId xmlns:a16="http://schemas.microsoft.com/office/drawing/2014/main" val="2258713667"/>
                  </a:ext>
                </a:extLst>
              </a:tr>
              <a:tr h="812361">
                <a:tc>
                  <a:txBody>
                    <a:bodyPr/>
                    <a:lstStyle/>
                    <a:p>
                      <a:pPr algn="just"/>
                      <a:r>
                        <a:rPr lang="en-US" sz="1800" kern="1200" dirty="0">
                          <a:solidFill>
                            <a:schemeClr val="dk1"/>
                          </a:solidFill>
                          <a:effectLst/>
                          <a:latin typeface="+mn-lt"/>
                          <a:ea typeface="+mn-ea"/>
                          <a:cs typeface="+mn-cs"/>
                        </a:rPr>
                        <a:t>Intermediate Object code is generated.</a:t>
                      </a:r>
                      <a:endParaRPr lang="en-US" b="0" dirty="0"/>
                    </a:p>
                  </a:txBody>
                  <a:tcPr/>
                </a:tc>
                <a:tc>
                  <a:txBody>
                    <a:bodyPr/>
                    <a:lstStyle/>
                    <a:p>
                      <a:r>
                        <a:rPr lang="en-US" dirty="0"/>
                        <a:t>No Intermediate Object Code is Generated</a:t>
                      </a:r>
                    </a:p>
                  </a:txBody>
                  <a:tcPr/>
                </a:tc>
                <a:extLst>
                  <a:ext uri="{0D108BD9-81ED-4DB2-BD59-A6C34878D82A}">
                    <a16:rowId xmlns:a16="http://schemas.microsoft.com/office/drawing/2014/main" val="3532859697"/>
                  </a:ext>
                </a:extLst>
              </a:tr>
              <a:tr h="470653">
                <a:tc>
                  <a:txBody>
                    <a:bodyPr/>
                    <a:lstStyle/>
                    <a:p>
                      <a:r>
                        <a:rPr lang="en-US" sz="1800" b="0" kern="1200" dirty="0">
                          <a:solidFill>
                            <a:schemeClr val="dk1"/>
                          </a:solidFill>
                          <a:effectLst/>
                          <a:latin typeface="+mn-lt"/>
                          <a:ea typeface="+mn-ea"/>
                          <a:cs typeface="+mn-cs"/>
                        </a:rPr>
                        <a:t>Memory Requirement: More </a:t>
                      </a:r>
                      <a:endParaRPr lang="en-US" b="0" dirty="0"/>
                    </a:p>
                  </a:txBody>
                  <a:tcPr/>
                </a:tc>
                <a:tc>
                  <a:txBody>
                    <a:bodyPr/>
                    <a:lstStyle/>
                    <a:p>
                      <a:r>
                        <a:rPr lang="en-US" sz="1800" b="0" kern="1200" dirty="0">
                          <a:solidFill>
                            <a:schemeClr val="dk1"/>
                          </a:solidFill>
                          <a:effectLst/>
                          <a:latin typeface="+mn-lt"/>
                          <a:ea typeface="+mn-ea"/>
                          <a:cs typeface="+mn-cs"/>
                        </a:rPr>
                        <a:t>Memory Requirement is Less</a:t>
                      </a:r>
                      <a:endParaRPr lang="en-US" b="0" dirty="0"/>
                    </a:p>
                  </a:txBody>
                  <a:tcPr/>
                </a:tc>
                <a:extLst>
                  <a:ext uri="{0D108BD9-81ED-4DB2-BD59-A6C34878D82A}">
                    <a16:rowId xmlns:a16="http://schemas.microsoft.com/office/drawing/2014/main" val="775039052"/>
                  </a:ext>
                </a:extLst>
              </a:tr>
              <a:tr h="1160515">
                <a:tc>
                  <a:txBody>
                    <a:bodyPr/>
                    <a:lstStyle/>
                    <a:p>
                      <a:pPr algn="just"/>
                      <a:r>
                        <a:rPr lang="en-US" dirty="0"/>
                        <a:t>Program need not be compiled every time . </a:t>
                      </a:r>
                    </a:p>
                  </a:txBody>
                  <a:tcPr/>
                </a:tc>
                <a:tc>
                  <a:txBody>
                    <a:bodyPr/>
                    <a:lstStyle/>
                    <a:p>
                      <a:r>
                        <a:rPr lang="en-US" sz="1800" kern="1200" dirty="0">
                          <a:solidFill>
                            <a:schemeClr val="dk1"/>
                          </a:solidFill>
                          <a:effectLst/>
                          <a:latin typeface="+mn-lt"/>
                          <a:ea typeface="+mn-ea"/>
                          <a:cs typeface="+mn-cs"/>
                        </a:rPr>
                        <a:t>Every time higher level program</a:t>
                      </a:r>
                    </a:p>
                    <a:p>
                      <a:r>
                        <a:rPr lang="en-US" sz="1800" kern="1200" dirty="0">
                          <a:solidFill>
                            <a:schemeClr val="dk1"/>
                          </a:solidFill>
                          <a:effectLst/>
                          <a:latin typeface="+mn-lt"/>
                          <a:ea typeface="+mn-ea"/>
                          <a:cs typeface="+mn-cs"/>
                        </a:rPr>
                        <a:t>Is converted into lower level program. </a:t>
                      </a:r>
                      <a:endParaRPr lang="en-US" dirty="0"/>
                    </a:p>
                  </a:txBody>
                  <a:tcPr/>
                </a:tc>
                <a:extLst>
                  <a:ext uri="{0D108BD9-81ED-4DB2-BD59-A6C34878D82A}">
                    <a16:rowId xmlns:a16="http://schemas.microsoft.com/office/drawing/2014/main" val="3692901885"/>
                  </a:ext>
                </a:extLst>
              </a:tr>
            </a:tbl>
          </a:graphicData>
        </a:graphic>
      </p:graphicFrame>
    </p:spTree>
    <p:extLst>
      <p:ext uri="{BB962C8B-B14F-4D97-AF65-F5344CB8AC3E}">
        <p14:creationId xmlns:p14="http://schemas.microsoft.com/office/powerpoint/2010/main" val="733224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646331"/>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p:txBody>
      </p:sp>
      <p:sp>
        <p:nvSpPr>
          <p:cNvPr id="2" name="TextBox 1">
            <a:extLst>
              <a:ext uri="{FF2B5EF4-FFF2-40B4-BE49-F238E27FC236}">
                <a16:creationId xmlns:a16="http://schemas.microsoft.com/office/drawing/2014/main" id="{23D0D46D-C43F-EE46-A33E-4B30CD0C1F82}"/>
              </a:ext>
            </a:extLst>
          </p:cNvPr>
          <p:cNvSpPr txBox="1"/>
          <p:nvPr/>
        </p:nvSpPr>
        <p:spPr>
          <a:xfrm>
            <a:off x="10319657" y="4760686"/>
            <a:ext cx="184731" cy="369332"/>
          </a:xfrm>
          <a:prstGeom prst="rect">
            <a:avLst/>
          </a:prstGeom>
          <a:noFill/>
        </p:spPr>
        <p:txBody>
          <a:bodyPr wrap="none" rtlCol="0">
            <a:spAutoFit/>
          </a:bodyPr>
          <a:lstStyle/>
          <a:p>
            <a:endParaRPr lang="en-BD"/>
          </a:p>
        </p:txBody>
      </p:sp>
    </p:spTree>
    <p:extLst>
      <p:ext uri="{BB962C8B-B14F-4D97-AF65-F5344CB8AC3E}">
        <p14:creationId xmlns:p14="http://schemas.microsoft.com/office/powerpoint/2010/main" val="1923382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1569660"/>
          </a:xfrm>
          <a:prstGeom prst="rect">
            <a:avLst/>
          </a:prstGeom>
          <a:noFill/>
        </p:spPr>
        <p:txBody>
          <a:bodyPr wrap="square" rtlCol="0">
            <a:spAutoFit/>
          </a:bodyPr>
          <a:lstStyle/>
          <a:p>
            <a:pPr algn="just"/>
            <a:r>
              <a:rPr lang="en-US" sz="2400" dirty="0"/>
              <a:t>AMERICAN INTERNATIONAL UNIVERSITY-BANGLADESH (AIUB) envisions promoting professionals and excellent leadership catering to the technological progress and development needs of the country.</a:t>
            </a:r>
            <a:endParaRPr lang="en-FI" sz="2400" dirty="0"/>
          </a:p>
        </p:txBody>
      </p:sp>
    </p:spTree>
    <p:extLst>
      <p:ext uri="{BB962C8B-B14F-4D97-AF65-F5344CB8AC3E}">
        <p14:creationId xmlns:p14="http://schemas.microsoft.com/office/powerpoint/2010/main" val="351715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2677656"/>
          </a:xfrm>
          <a:prstGeom prst="rect">
            <a:avLst/>
          </a:prstGeom>
          <a:noFill/>
        </p:spPr>
        <p:txBody>
          <a:bodyPr wrap="square" rtlCol="0">
            <a:spAutoFit/>
          </a:bodyPr>
          <a:lstStyle/>
          <a:p>
            <a:pPr algn="just"/>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FI" sz="2400" dirty="0"/>
          </a:p>
        </p:txBody>
      </p:sp>
    </p:spTree>
    <p:extLst>
      <p:ext uri="{BB962C8B-B14F-4D97-AF65-F5344CB8AC3E}">
        <p14:creationId xmlns:p14="http://schemas.microsoft.com/office/powerpoint/2010/main" val="204866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3477875"/>
          </a:xfrm>
          <a:prstGeom prst="rect">
            <a:avLst/>
          </a:prstGeom>
          <a:noFill/>
        </p:spPr>
        <p:txBody>
          <a:bodyPr wrap="square" rtlCol="0">
            <a:spAutoFit/>
          </a:bodyPr>
          <a:lstStyle/>
          <a:p>
            <a:pPr algn="just"/>
            <a:r>
              <a:rPr lang="en-US" sz="2000" dirty="0"/>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lang="en-FI" sz="2000" dirty="0"/>
          </a:p>
        </p:txBody>
      </p:sp>
    </p:spTree>
    <p:extLst>
      <p:ext uri="{BB962C8B-B14F-4D97-AF65-F5344CB8AC3E}">
        <p14:creationId xmlns:p14="http://schemas.microsoft.com/office/powerpoint/2010/main" val="313591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1927900"/>
            <a:ext cx="8469441"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Sustain development and progress of the university</a:t>
            </a:r>
          </a:p>
          <a:p>
            <a:pPr marL="342900" indent="-342900" algn="just">
              <a:buFont typeface="Wingdings" panose="05000000000000000000" pitchFamily="2" charset="2"/>
              <a:buChar char="Ø"/>
            </a:pPr>
            <a:r>
              <a:rPr lang="en-US" sz="2000" dirty="0"/>
              <a:t>Continue to upgrade educational services and facilities responsive</a:t>
            </a:r>
          </a:p>
          <a:p>
            <a:pPr algn="just"/>
            <a:r>
              <a:rPr lang="en-US" sz="2000" dirty="0"/>
              <a:t>      of the demands for change and needs of the society</a:t>
            </a:r>
          </a:p>
          <a:p>
            <a:pPr marL="342900" indent="-342900" algn="just">
              <a:buFont typeface="Wingdings" panose="05000000000000000000" pitchFamily="2" charset="2"/>
              <a:buChar char="Ø"/>
            </a:pPr>
            <a:r>
              <a:rPr lang="en-US" sz="2000" dirty="0"/>
              <a:t>Inculcate professional culture among management, faculty and </a:t>
            </a:r>
          </a:p>
          <a:p>
            <a:pPr algn="just"/>
            <a:r>
              <a:rPr lang="en-US" sz="2000" dirty="0"/>
              <a:t>      personnel in the attainment of the institution's vision, mission and goals</a:t>
            </a:r>
          </a:p>
          <a:p>
            <a:pPr marL="342900" indent="-342900" algn="just">
              <a:buFont typeface="Wingdings" panose="05000000000000000000" pitchFamily="2" charset="2"/>
              <a:buChar char="Ø"/>
            </a:pPr>
            <a:r>
              <a:rPr lang="en-US" sz="2000" dirty="0"/>
              <a:t>Enhance research consciousness in discovering new dimensions for curriculum development and enrichment</a:t>
            </a:r>
          </a:p>
          <a:p>
            <a:pPr marL="342900" indent="-342900" algn="just">
              <a:buFont typeface="Wingdings" panose="05000000000000000000" pitchFamily="2" charset="2"/>
              <a:buChar char="Ø"/>
            </a:pPr>
            <a:r>
              <a:rPr lang="en-US" sz="2000" dirty="0"/>
              <a:t>Implement meaningful and relevant community outreach programs reflective  of the available resources and expertise of the university</a:t>
            </a:r>
          </a:p>
          <a:p>
            <a:pPr marL="342900" indent="-342900" algn="just">
              <a:buFont typeface="Wingdings" panose="05000000000000000000" pitchFamily="2" charset="2"/>
              <a:buChar char="Ø"/>
            </a:pPr>
            <a:r>
              <a:rPr lang="en-US" sz="2000" dirty="0"/>
              <a:t>Establish strong networking of programs, sharing of resources and expertise </a:t>
            </a:r>
          </a:p>
          <a:p>
            <a:pPr algn="just"/>
            <a:r>
              <a:rPr lang="en-US" sz="2000" dirty="0"/>
              <a:t>      with local and international educational institutions and organizations</a:t>
            </a:r>
          </a:p>
          <a:p>
            <a:pPr marL="342900" indent="-342900" algn="just">
              <a:buFont typeface="Wingdings" panose="05000000000000000000" pitchFamily="2" charset="2"/>
              <a:buChar char="Ø"/>
            </a:pPr>
            <a:r>
              <a:rPr lang="en-US" sz="20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106742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Vision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631216"/>
          </a:xfrm>
          <a:prstGeom prst="rect">
            <a:avLst/>
          </a:prstGeom>
          <a:noFill/>
        </p:spPr>
        <p:txBody>
          <a:bodyPr wrap="square" rtlCol="0">
            <a:spAutoFit/>
          </a:bodyPr>
          <a:lstStyle/>
          <a:p>
            <a:pPr algn="just"/>
            <a:r>
              <a:rPr lang="en-US" sz="20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lang="en-FI" sz="2000" dirty="0"/>
          </a:p>
          <a:p>
            <a:pPr algn="just"/>
            <a:endParaRPr lang="en-US" sz="2000" dirty="0"/>
          </a:p>
        </p:txBody>
      </p:sp>
    </p:spTree>
    <p:extLst>
      <p:ext uri="{BB962C8B-B14F-4D97-AF65-F5344CB8AC3E}">
        <p14:creationId xmlns:p14="http://schemas.microsoft.com/office/powerpoint/2010/main" val="417159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Mission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938992"/>
          </a:xfrm>
          <a:prstGeom prst="rect">
            <a:avLst/>
          </a:prstGeom>
          <a:noFill/>
        </p:spPr>
        <p:txBody>
          <a:bodyPr wrap="square" rtlCol="0">
            <a:spAutoFit/>
          </a:bodyPr>
          <a:lstStyle/>
          <a:p>
            <a:pPr algn="just"/>
            <a:r>
              <a:rPr lang="en-US" sz="20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lang="en-FI" sz="2000" dirty="0"/>
          </a:p>
          <a:p>
            <a:pPr algn="just"/>
            <a:endParaRPr lang="en-US" sz="2000" dirty="0"/>
          </a:p>
        </p:txBody>
      </p:sp>
    </p:spTree>
    <p:extLst>
      <p:ext uri="{BB962C8B-B14F-4D97-AF65-F5344CB8AC3E}">
        <p14:creationId xmlns:p14="http://schemas.microsoft.com/office/powerpoint/2010/main" val="9547528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317068"/>
            <a:ext cx="8609414" cy="3506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Mid-Term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Term Exam			:	40%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704749614"/>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5147</TotalTime>
  <Words>1001</Words>
  <Application>Microsoft Office PowerPoint</Application>
  <PresentationFormat>On-screen Show (4:3)</PresentationFormat>
  <Paragraphs>207</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Corbel</vt:lpstr>
      <vt:lpstr>Wingdings</vt:lpstr>
      <vt:lpstr>Spectrum</vt:lpstr>
      <vt:lpstr>Introduction To Compiler</vt:lpstr>
      <vt:lpstr>Lecture Outline</vt:lpstr>
      <vt:lpstr>Vision</vt:lpstr>
      <vt:lpstr>Mission</vt:lpstr>
      <vt:lpstr>Quality Policy</vt:lpstr>
      <vt:lpstr>Goals</vt:lpstr>
      <vt:lpstr>Vision of Computer Science Department</vt:lpstr>
      <vt:lpstr>Mission of Computer Science Department</vt:lpstr>
      <vt:lpstr>Course Evaluation</vt:lpstr>
      <vt:lpstr>Course Evaluation</vt:lpstr>
      <vt:lpstr>Objectives and Outcomes</vt:lpstr>
      <vt:lpstr>Basic things of a Compiler</vt:lpstr>
      <vt:lpstr>Basic things of a Compiler</vt:lpstr>
      <vt:lpstr>Language processors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dc:title>
  <dc:creator>Tohedul Islam</dc:creator>
  <cp:lastModifiedBy>KAZI TANVIR</cp:lastModifiedBy>
  <cp:revision>48</cp:revision>
  <dcterms:created xsi:type="dcterms:W3CDTF">2020-04-25T17:58:10Z</dcterms:created>
  <dcterms:modified xsi:type="dcterms:W3CDTF">2025-10-21T02:06:40Z</dcterms:modified>
</cp:coreProperties>
</file>