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9" r:id="rId4"/>
    <p:sldId id="274" r:id="rId5"/>
    <p:sldId id="258" r:id="rId6"/>
    <p:sldId id="275" r:id="rId7"/>
    <p:sldId id="276" r:id="rId8"/>
    <p:sldId id="277" r:id="rId9"/>
    <p:sldId id="281" r:id="rId10"/>
    <p:sldId id="278" r:id="rId11"/>
    <p:sldId id="280" r:id="rId12"/>
    <p:sldId id="282" r:id="rId13"/>
    <p:sldId id="270" r:id="rId14"/>
    <p:sldId id="269" r:id="rId15"/>
    <p:sldId id="264"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29"/>
  </p:normalViewPr>
  <p:slideViewPr>
    <p:cSldViewPr snapToGrid="0" snapToObjects="1">
      <p:cViewPr varScale="1">
        <p:scale>
          <a:sx n="109" d="100"/>
          <a:sy n="109" d="100"/>
        </p:scale>
        <p:origin x="1720"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5/23/22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5/23/22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5/23/22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5/23/22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5/23/22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5/23/22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9992078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386090"/>
          </a:xfrm>
          <a:prstGeom prst="rect">
            <a:avLst/>
          </a:prstGeom>
          <a:noFill/>
        </p:spPr>
        <p:txBody>
          <a:bodyPr wrap="square" rtlCol="0">
            <a:spAutoFit/>
          </a:bodyPr>
          <a:lstStyle/>
          <a:p>
            <a:pPr algn="just"/>
            <a:endParaRPr lang="en-US" dirty="0"/>
          </a:p>
          <a:p>
            <a:endParaRPr lang="nn-NO" dirty="0"/>
          </a:p>
          <a:p>
            <a:pPr algn="just"/>
            <a:r>
              <a:rPr lang="nn-NO" sz="2000" b="1" dirty="0"/>
              <a:t>Syntax Analyzer:  </a:t>
            </a:r>
            <a:r>
              <a:rPr lang="en-US" dirty="0"/>
              <a:t>The second phase of the compiler is syntax analysis or parsing. The parser uses the first components of the tokens produced by the lexical analyzer to create a tree-like intermediate representation that depicts the grammatical structure of the token stream. A typical representation is a syntax tree in which each interior node represents an operation and the children of the node represent the arguments of the operation. A syntax tree for the token stream ( obtain from lexical analyzer) is shown below as the output of this phase.</a:t>
            </a:r>
          </a:p>
          <a:p>
            <a:pPr algn="just"/>
            <a:endParaRPr lang="en-US" dirty="0"/>
          </a:p>
          <a:p>
            <a:pPr algn="just"/>
            <a:r>
              <a:rPr lang="en-US" dirty="0"/>
              <a:t>		 </a:t>
            </a:r>
            <a:endParaRPr lang="nn-NO" sz="2000" b="1" dirty="0"/>
          </a:p>
          <a:p>
            <a:pPr algn="just"/>
            <a:endParaRPr lang="nn-NO"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grpSp>
        <p:nvGrpSpPr>
          <p:cNvPr id="4" name="Group 40">
            <a:extLst>
              <a:ext uri="{FF2B5EF4-FFF2-40B4-BE49-F238E27FC236}">
                <a16:creationId xmlns:a16="http://schemas.microsoft.com/office/drawing/2014/main" id="{D26DD765-9869-4DF6-B60A-A5F3BEB2976D}"/>
              </a:ext>
            </a:extLst>
          </p:cNvPr>
          <p:cNvGrpSpPr>
            <a:grpSpLocks/>
          </p:cNvGrpSpPr>
          <p:nvPr/>
        </p:nvGrpSpPr>
        <p:grpSpPr bwMode="auto">
          <a:xfrm>
            <a:off x="3200400" y="4836936"/>
            <a:ext cx="2743200" cy="1585913"/>
            <a:chOff x="192" y="2160"/>
            <a:chExt cx="1728" cy="999"/>
          </a:xfrm>
        </p:grpSpPr>
        <p:sp>
          <p:nvSpPr>
            <p:cNvPr id="6" name="Text Box 41">
              <a:extLst>
                <a:ext uri="{FF2B5EF4-FFF2-40B4-BE49-F238E27FC236}">
                  <a16:creationId xmlns:a16="http://schemas.microsoft.com/office/drawing/2014/main" id="{A73F6F28-8A50-44C5-A3DC-322C91653434}"/>
                </a:ext>
              </a:extLst>
            </p:cNvPr>
            <p:cNvSpPr txBox="1">
              <a:spLocks noChangeArrowheads="1"/>
            </p:cNvSpPr>
            <p:nvPr/>
          </p:nvSpPr>
          <p:spPr bwMode="auto">
            <a:xfrm>
              <a:off x="192" y="2352"/>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dirty="0">
                  <a:latin typeface="Times New Roman" panose="02020603050405020304" pitchFamily="18" charset="0"/>
                </a:rPr>
                <a:t>(id, 1)</a:t>
              </a:r>
            </a:p>
          </p:txBody>
        </p:sp>
        <p:sp>
          <p:nvSpPr>
            <p:cNvPr id="7" name="Text Box 42">
              <a:extLst>
                <a:ext uri="{FF2B5EF4-FFF2-40B4-BE49-F238E27FC236}">
                  <a16:creationId xmlns:a16="http://schemas.microsoft.com/office/drawing/2014/main" id="{A02DE5F2-1D3C-43F4-BAD3-F596F44A89C4}"/>
                </a:ext>
              </a:extLst>
            </p:cNvPr>
            <p:cNvSpPr txBox="1">
              <a:spLocks noChangeArrowheads="1"/>
            </p:cNvSpPr>
            <p:nvPr/>
          </p:nvSpPr>
          <p:spPr bwMode="auto">
            <a:xfrm>
              <a:off x="528" y="2640"/>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(id,2)</a:t>
              </a:r>
            </a:p>
          </p:txBody>
        </p:sp>
        <p:sp>
          <p:nvSpPr>
            <p:cNvPr id="8" name="Text Box 43">
              <a:extLst>
                <a:ext uri="{FF2B5EF4-FFF2-40B4-BE49-F238E27FC236}">
                  <a16:creationId xmlns:a16="http://schemas.microsoft.com/office/drawing/2014/main" id="{F7A084DE-FBAA-4C73-9F38-5FD24E579631}"/>
                </a:ext>
              </a:extLst>
            </p:cNvPr>
            <p:cNvSpPr txBox="1">
              <a:spLocks noChangeArrowheads="1"/>
            </p:cNvSpPr>
            <p:nvPr/>
          </p:nvSpPr>
          <p:spPr bwMode="auto">
            <a:xfrm>
              <a:off x="912" y="2928"/>
              <a:ext cx="7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(id,3)</a:t>
              </a:r>
            </a:p>
          </p:txBody>
        </p:sp>
        <p:sp>
          <p:nvSpPr>
            <p:cNvPr id="9" name="Text Box 44">
              <a:extLst>
                <a:ext uri="{FF2B5EF4-FFF2-40B4-BE49-F238E27FC236}">
                  <a16:creationId xmlns:a16="http://schemas.microsoft.com/office/drawing/2014/main" id="{6806C8CC-2149-49DC-9A5B-6F5599817532}"/>
                </a:ext>
              </a:extLst>
            </p:cNvPr>
            <p:cNvSpPr txBox="1">
              <a:spLocks noChangeArrowheads="1"/>
            </p:cNvSpPr>
            <p:nvPr/>
          </p:nvSpPr>
          <p:spPr bwMode="auto">
            <a:xfrm>
              <a:off x="720" y="216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800">
                  <a:latin typeface="Times New Roman" panose="02020603050405020304" pitchFamily="18" charset="0"/>
                </a:rPr>
                <a:t>:=</a:t>
              </a:r>
            </a:p>
          </p:txBody>
        </p:sp>
        <p:sp>
          <p:nvSpPr>
            <p:cNvPr id="10" name="Text Box 45">
              <a:extLst>
                <a:ext uri="{FF2B5EF4-FFF2-40B4-BE49-F238E27FC236}">
                  <a16:creationId xmlns:a16="http://schemas.microsoft.com/office/drawing/2014/main" id="{60D31CF3-E9E5-47BE-97EA-7872FE1FCB01}"/>
                </a:ext>
              </a:extLst>
            </p:cNvPr>
            <p:cNvSpPr txBox="1">
              <a:spLocks noChangeArrowheads="1"/>
            </p:cNvSpPr>
            <p:nvPr/>
          </p:nvSpPr>
          <p:spPr bwMode="auto">
            <a:xfrm>
              <a:off x="960" y="2352"/>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1" name="Text Box 46">
              <a:extLst>
                <a:ext uri="{FF2B5EF4-FFF2-40B4-BE49-F238E27FC236}">
                  <a16:creationId xmlns:a16="http://schemas.microsoft.com/office/drawing/2014/main" id="{FCE70591-9B2A-4A92-A5C4-6AC6BA5AF39B}"/>
                </a:ext>
              </a:extLst>
            </p:cNvPr>
            <p:cNvSpPr txBox="1">
              <a:spLocks noChangeArrowheads="1"/>
            </p:cNvSpPr>
            <p:nvPr/>
          </p:nvSpPr>
          <p:spPr bwMode="auto">
            <a:xfrm>
              <a:off x="1248" y="2640"/>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   *</a:t>
              </a:r>
            </a:p>
          </p:txBody>
        </p:sp>
        <p:sp>
          <p:nvSpPr>
            <p:cNvPr id="12" name="Text Box 47">
              <a:extLst>
                <a:ext uri="{FF2B5EF4-FFF2-40B4-BE49-F238E27FC236}">
                  <a16:creationId xmlns:a16="http://schemas.microsoft.com/office/drawing/2014/main" id="{758A8A62-3489-4F06-8D48-DE2DDD726E68}"/>
                </a:ext>
              </a:extLst>
            </p:cNvPr>
            <p:cNvSpPr txBox="1">
              <a:spLocks noChangeArrowheads="1"/>
            </p:cNvSpPr>
            <p:nvPr/>
          </p:nvSpPr>
          <p:spPr bwMode="auto">
            <a:xfrm>
              <a:off x="1536" y="2928"/>
              <a:ext cx="38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a:latin typeface="Times New Roman" panose="02020603050405020304" pitchFamily="18" charset="0"/>
                </a:rPr>
                <a:t>60</a:t>
              </a:r>
            </a:p>
          </p:txBody>
        </p:sp>
        <p:sp>
          <p:nvSpPr>
            <p:cNvPr id="13" name="Line 48">
              <a:extLst>
                <a:ext uri="{FF2B5EF4-FFF2-40B4-BE49-F238E27FC236}">
                  <a16:creationId xmlns:a16="http://schemas.microsoft.com/office/drawing/2014/main" id="{CBD08A32-3874-4614-A182-9ED9A702069C}"/>
                </a:ext>
              </a:extLst>
            </p:cNvPr>
            <p:cNvSpPr>
              <a:spLocks noChangeShapeType="1"/>
            </p:cNvSpPr>
            <p:nvPr/>
          </p:nvSpPr>
          <p:spPr bwMode="auto">
            <a:xfrm flipH="1">
              <a:off x="672" y="2352"/>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4" name="Line 49">
              <a:extLst>
                <a:ext uri="{FF2B5EF4-FFF2-40B4-BE49-F238E27FC236}">
                  <a16:creationId xmlns:a16="http://schemas.microsoft.com/office/drawing/2014/main" id="{B04C41FE-2AC6-44F6-BACF-3372F5EF5C7D}"/>
                </a:ext>
              </a:extLst>
            </p:cNvPr>
            <p:cNvSpPr>
              <a:spLocks noChangeShapeType="1"/>
            </p:cNvSpPr>
            <p:nvPr/>
          </p:nvSpPr>
          <p:spPr bwMode="auto">
            <a:xfrm>
              <a:off x="912" y="230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50">
              <a:extLst>
                <a:ext uri="{FF2B5EF4-FFF2-40B4-BE49-F238E27FC236}">
                  <a16:creationId xmlns:a16="http://schemas.microsoft.com/office/drawing/2014/main" id="{63632E6B-D954-49CC-9369-65238DDD16D1}"/>
                </a:ext>
              </a:extLst>
            </p:cNvPr>
            <p:cNvSpPr>
              <a:spLocks noChangeShapeType="1"/>
            </p:cNvSpPr>
            <p:nvPr/>
          </p:nvSpPr>
          <p:spPr bwMode="auto">
            <a:xfrm flipH="1">
              <a:off x="884" y="2532"/>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6" name="Line 51">
              <a:extLst>
                <a:ext uri="{FF2B5EF4-FFF2-40B4-BE49-F238E27FC236}">
                  <a16:creationId xmlns:a16="http://schemas.microsoft.com/office/drawing/2014/main" id="{58FB7B75-07DD-4A11-B891-5471A5981F5C}"/>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52">
              <a:extLst>
                <a:ext uri="{FF2B5EF4-FFF2-40B4-BE49-F238E27FC236}">
                  <a16:creationId xmlns:a16="http://schemas.microsoft.com/office/drawing/2014/main" id="{2A2E32D5-7032-4A26-AA8D-C83CBBA5C7AD}"/>
                </a:ext>
              </a:extLst>
            </p:cNvPr>
            <p:cNvSpPr>
              <a:spLocks noChangeShapeType="1"/>
            </p:cNvSpPr>
            <p:nvPr/>
          </p:nvSpPr>
          <p:spPr bwMode="auto">
            <a:xfrm>
              <a:off x="1152" y="2496"/>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53">
              <a:extLst>
                <a:ext uri="{FF2B5EF4-FFF2-40B4-BE49-F238E27FC236}">
                  <a16:creationId xmlns:a16="http://schemas.microsoft.com/office/drawing/2014/main" id="{FE3A1D97-06E4-4B5E-8087-4B0936EB535D}"/>
                </a:ext>
              </a:extLst>
            </p:cNvPr>
            <p:cNvSpPr>
              <a:spLocks noChangeShapeType="1"/>
            </p:cNvSpPr>
            <p:nvPr/>
          </p:nvSpPr>
          <p:spPr bwMode="auto">
            <a:xfrm flipH="1">
              <a:off x="1248" y="2784"/>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19" name="Line 54">
              <a:extLst>
                <a:ext uri="{FF2B5EF4-FFF2-40B4-BE49-F238E27FC236}">
                  <a16:creationId xmlns:a16="http://schemas.microsoft.com/office/drawing/2014/main" id="{DB60D3A9-BCD5-4BF7-8D8B-E4D80DDE224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178992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219032"/>
            <a:ext cx="7626847" cy="5940088"/>
          </a:xfrm>
          <a:prstGeom prst="rect">
            <a:avLst/>
          </a:prstGeom>
          <a:noFill/>
        </p:spPr>
        <p:txBody>
          <a:bodyPr wrap="square" rtlCol="0">
            <a:spAutoFit/>
          </a:bodyPr>
          <a:lstStyle/>
          <a:p>
            <a:pPr algn="just"/>
            <a:endParaRPr lang="en-US" dirty="0"/>
          </a:p>
          <a:p>
            <a:pPr algn="just"/>
            <a:r>
              <a:rPr lang="en-US" dirty="0"/>
              <a:t>The tree has an interior node labeled * with </a:t>
            </a:r>
            <a:r>
              <a:rPr lang="en-US" b="1" dirty="0"/>
              <a:t>(id, 3) </a:t>
            </a:r>
            <a:r>
              <a:rPr lang="en-US" dirty="0"/>
              <a:t>as its left child and the integer </a:t>
            </a:r>
            <a:r>
              <a:rPr lang="en-US" b="1" dirty="0"/>
              <a:t>60 </a:t>
            </a:r>
            <a:r>
              <a:rPr lang="en-US" dirty="0"/>
              <a:t>as its right child. The node </a:t>
            </a:r>
            <a:r>
              <a:rPr lang="en-US" b="1" dirty="0"/>
              <a:t>(id, 3) </a:t>
            </a:r>
            <a:r>
              <a:rPr lang="en-US" dirty="0"/>
              <a:t>represents the identifier </a:t>
            </a:r>
            <a:r>
              <a:rPr lang="en-US" b="1" dirty="0"/>
              <a:t>rate. </a:t>
            </a:r>
            <a:r>
              <a:rPr lang="en-US" dirty="0"/>
              <a:t>The node labeled * makes it explicit that we must first multiply the value of </a:t>
            </a:r>
            <a:r>
              <a:rPr lang="en-US" b="1" dirty="0"/>
              <a:t>r a t e </a:t>
            </a:r>
            <a:r>
              <a:rPr lang="en-US" dirty="0"/>
              <a:t>by </a:t>
            </a:r>
            <a:r>
              <a:rPr lang="en-US" b="1" dirty="0"/>
              <a:t>60. </a:t>
            </a:r>
            <a:r>
              <a:rPr lang="en-US" dirty="0"/>
              <a:t>The node labeled + indicates that we must add the result of this multiplication to the value of </a:t>
            </a:r>
            <a:r>
              <a:rPr lang="en-US" dirty="0" err="1"/>
              <a:t>i</a:t>
            </a:r>
            <a:r>
              <a:rPr lang="en-US" dirty="0"/>
              <a:t> n </a:t>
            </a:r>
            <a:r>
              <a:rPr lang="en-US" dirty="0" err="1"/>
              <a:t>i</a:t>
            </a:r>
            <a:r>
              <a:rPr lang="en-US" dirty="0"/>
              <a:t> t </a:t>
            </a:r>
            <a:r>
              <a:rPr lang="en-US" dirty="0" err="1"/>
              <a:t>i</a:t>
            </a:r>
            <a:r>
              <a:rPr lang="en-US" dirty="0"/>
              <a:t> a l . The root of the tree, labeled =, indicates that we must store the result of this addition into the location for the identifier p o s </a:t>
            </a:r>
            <a:r>
              <a:rPr lang="en-US" dirty="0" err="1"/>
              <a:t>i</a:t>
            </a:r>
            <a:r>
              <a:rPr lang="en-US" dirty="0"/>
              <a:t> t </a:t>
            </a:r>
            <a:r>
              <a:rPr lang="en-US" dirty="0" err="1"/>
              <a:t>i</a:t>
            </a:r>
            <a:r>
              <a:rPr lang="en-US" dirty="0"/>
              <a:t> o n . This ordering of operations is consistent with the usual conventions of arithmetic which tell us that multiplication has higher precedence than addition, and hence that the multiplication is to be performed before the addition.</a:t>
            </a:r>
          </a:p>
          <a:p>
            <a:pPr algn="just"/>
            <a:endParaRPr lang="en-US" dirty="0"/>
          </a:p>
          <a:p>
            <a:pPr algn="just"/>
            <a:r>
              <a:rPr lang="en-US" dirty="0"/>
              <a:t>		 </a:t>
            </a:r>
            <a:endParaRPr lang="nn-NO" sz="2000" b="1" dirty="0"/>
          </a:p>
          <a:p>
            <a:r>
              <a:rPr lang="nn-NO" sz="2000" b="1" dirty="0"/>
              <a:t>Syntax Error: </a:t>
            </a:r>
            <a:r>
              <a:rPr lang="en-US" dirty="0"/>
              <a:t>A grammatical error is a one that violates the (grammatical) rules of the language, for example if x = 7 y := 4 (missing </a:t>
            </a:r>
            <a:r>
              <a:rPr lang="en-US" b="1" dirty="0"/>
              <a:t>then</a:t>
            </a:r>
            <a:r>
              <a:rPr lang="en-US" dirty="0"/>
              <a:t>).</a:t>
            </a:r>
            <a:endParaRPr lang="nn-NO" b="1"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425017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5" name="TextBox 4">
            <a:extLst>
              <a:ext uri="{FF2B5EF4-FFF2-40B4-BE49-F238E27FC236}">
                <a16:creationId xmlns:a16="http://schemas.microsoft.com/office/drawing/2014/main" id="{53BED9D7-DC35-6145-B086-E1B62BC08349}"/>
              </a:ext>
            </a:extLst>
          </p:cNvPr>
          <p:cNvSpPr txBox="1"/>
          <p:nvPr/>
        </p:nvSpPr>
        <p:spPr>
          <a:xfrm>
            <a:off x="994491" y="1718131"/>
            <a:ext cx="7556508" cy="4832092"/>
          </a:xfrm>
          <a:prstGeom prst="rect">
            <a:avLst/>
          </a:prstGeom>
          <a:noFill/>
        </p:spPr>
        <p:txBody>
          <a:bodyPr wrap="square" rtlCol="0">
            <a:spAutoFit/>
          </a:bodyPr>
          <a:lstStyle/>
          <a:p>
            <a:pPr algn="just"/>
            <a:r>
              <a:rPr lang="en-US" sz="2000" b="1" dirty="0"/>
              <a:t>Semantic Analyzer: </a:t>
            </a:r>
            <a:r>
              <a:rPr lang="en-US" dirty="0"/>
              <a:t>The </a:t>
            </a:r>
            <a:r>
              <a:rPr lang="en-US" i="1" dirty="0"/>
              <a:t>semantic analyzer </a:t>
            </a:r>
            <a:r>
              <a:rPr lang="en-US" dirty="0"/>
              <a:t>uses the syntax tree and the information in the symbol table to check the source program for semantic consistency with the language definition. It also gathers type information and saves it in either the syntax tree or the symbol table, for subsequent use during intermediate-code generation.</a:t>
            </a:r>
          </a:p>
          <a:p>
            <a:pPr algn="just"/>
            <a:endParaRPr lang="en-US" dirty="0"/>
          </a:p>
          <a:p>
            <a:pPr algn="just"/>
            <a:r>
              <a:rPr lang="en-US" dirty="0"/>
              <a:t>Semantic analysis checks whether the parse tree constructed follows the rules of language. For example, assignment of values is between compatible data types, and adding string to an integer. Also, the semantic analyzer keeps track of identifiers, their types and expressions; whether identifiers are declared before use or not etc. In practice semantic analyzers are mainly concerned with type checking and type coercion based on type rules. The semantic analyzer produces an annotated syntax tree as an output.</a:t>
            </a:r>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152633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74402"/>
            <a:ext cx="7556508" cy="5139869"/>
          </a:xfrm>
          <a:prstGeom prst="rect">
            <a:avLst/>
          </a:prstGeom>
          <a:noFill/>
        </p:spPr>
        <p:txBody>
          <a:bodyPr wrap="square" rtlCol="0">
            <a:spAutoFit/>
          </a:bodyPr>
          <a:lstStyle/>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algn="just"/>
            <a:endParaRPr lang="en-US" sz="2000" b="1" dirty="0"/>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grpSp>
        <p:nvGrpSpPr>
          <p:cNvPr id="4" name="Group 40">
            <a:extLst>
              <a:ext uri="{FF2B5EF4-FFF2-40B4-BE49-F238E27FC236}">
                <a16:creationId xmlns:a16="http://schemas.microsoft.com/office/drawing/2014/main" id="{635F3233-5C68-4AFF-8795-D99B2403CD8F}"/>
              </a:ext>
            </a:extLst>
          </p:cNvPr>
          <p:cNvGrpSpPr>
            <a:grpSpLocks/>
          </p:cNvGrpSpPr>
          <p:nvPr/>
        </p:nvGrpSpPr>
        <p:grpSpPr bwMode="auto">
          <a:xfrm>
            <a:off x="1960273" y="1899819"/>
            <a:ext cx="3742610" cy="2348743"/>
            <a:chOff x="247" y="2201"/>
            <a:chExt cx="1865" cy="895"/>
          </a:xfrm>
        </p:grpSpPr>
        <p:sp>
          <p:nvSpPr>
            <p:cNvPr id="5" name="Text Box 41">
              <a:extLst>
                <a:ext uri="{FF2B5EF4-FFF2-40B4-BE49-F238E27FC236}">
                  <a16:creationId xmlns:a16="http://schemas.microsoft.com/office/drawing/2014/main" id="{B4268EA7-FB76-464F-AD0A-031604BE5C18}"/>
                </a:ext>
              </a:extLst>
            </p:cNvPr>
            <p:cNvSpPr txBox="1">
              <a:spLocks noChangeArrowheads="1"/>
            </p:cNvSpPr>
            <p:nvPr/>
          </p:nvSpPr>
          <p:spPr bwMode="auto">
            <a:xfrm>
              <a:off x="247" y="2369"/>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 1)</a:t>
              </a:r>
            </a:p>
          </p:txBody>
        </p:sp>
        <p:sp>
          <p:nvSpPr>
            <p:cNvPr id="6" name="Text Box 42">
              <a:extLst>
                <a:ext uri="{FF2B5EF4-FFF2-40B4-BE49-F238E27FC236}">
                  <a16:creationId xmlns:a16="http://schemas.microsoft.com/office/drawing/2014/main" id="{0ED02F49-D4B4-4D91-9701-4232DBC5B838}"/>
                </a:ext>
              </a:extLst>
            </p:cNvPr>
            <p:cNvSpPr txBox="1">
              <a:spLocks noChangeArrowheads="1"/>
            </p:cNvSpPr>
            <p:nvPr/>
          </p:nvSpPr>
          <p:spPr bwMode="auto">
            <a:xfrm>
              <a:off x="444" y="2667"/>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(id,2)</a:t>
              </a:r>
            </a:p>
          </p:txBody>
        </p:sp>
        <p:sp>
          <p:nvSpPr>
            <p:cNvPr id="7" name="Text Box 43">
              <a:extLst>
                <a:ext uri="{FF2B5EF4-FFF2-40B4-BE49-F238E27FC236}">
                  <a16:creationId xmlns:a16="http://schemas.microsoft.com/office/drawing/2014/main" id="{69B4CD75-C2EB-4C86-8B9B-1D272E1CA811}"/>
                </a:ext>
              </a:extLst>
            </p:cNvPr>
            <p:cNvSpPr txBox="1">
              <a:spLocks noChangeArrowheads="1"/>
            </p:cNvSpPr>
            <p:nvPr/>
          </p:nvSpPr>
          <p:spPr bwMode="auto">
            <a:xfrm>
              <a:off x="821" y="2955"/>
              <a:ext cx="720"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(id,3)</a:t>
              </a:r>
            </a:p>
          </p:txBody>
        </p:sp>
        <p:sp>
          <p:nvSpPr>
            <p:cNvPr id="8" name="Text Box 44">
              <a:extLst>
                <a:ext uri="{FF2B5EF4-FFF2-40B4-BE49-F238E27FC236}">
                  <a16:creationId xmlns:a16="http://schemas.microsoft.com/office/drawing/2014/main" id="{DDC9DED0-E447-4E05-9084-64A625BB2A3E}"/>
                </a:ext>
              </a:extLst>
            </p:cNvPr>
            <p:cNvSpPr txBox="1">
              <a:spLocks noChangeArrowheads="1"/>
            </p:cNvSpPr>
            <p:nvPr/>
          </p:nvSpPr>
          <p:spPr bwMode="auto">
            <a:xfrm>
              <a:off x="640" y="2201"/>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a:t>
              </a:r>
            </a:p>
          </p:txBody>
        </p:sp>
        <p:sp>
          <p:nvSpPr>
            <p:cNvPr id="9" name="Text Box 45">
              <a:extLst>
                <a:ext uri="{FF2B5EF4-FFF2-40B4-BE49-F238E27FC236}">
                  <a16:creationId xmlns:a16="http://schemas.microsoft.com/office/drawing/2014/main" id="{4879EEFE-4649-40CB-A173-F08F2DC0F1F4}"/>
                </a:ext>
              </a:extLst>
            </p:cNvPr>
            <p:cNvSpPr txBox="1">
              <a:spLocks noChangeArrowheads="1"/>
            </p:cNvSpPr>
            <p:nvPr/>
          </p:nvSpPr>
          <p:spPr bwMode="auto">
            <a:xfrm>
              <a:off x="820" y="2352"/>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0" name="Text Box 46">
              <a:extLst>
                <a:ext uri="{FF2B5EF4-FFF2-40B4-BE49-F238E27FC236}">
                  <a16:creationId xmlns:a16="http://schemas.microsoft.com/office/drawing/2014/main" id="{3ADA073C-F701-40D7-ABD3-20383A49230F}"/>
                </a:ext>
              </a:extLst>
            </p:cNvPr>
            <p:cNvSpPr txBox="1">
              <a:spLocks noChangeArrowheads="1"/>
            </p:cNvSpPr>
            <p:nvPr/>
          </p:nvSpPr>
          <p:spPr bwMode="auto">
            <a:xfrm>
              <a:off x="1164" y="2640"/>
              <a:ext cx="384"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a:latin typeface="Times New Roman" panose="02020603050405020304" pitchFamily="18" charset="0"/>
                </a:rPr>
                <a:t>   *</a:t>
              </a:r>
            </a:p>
          </p:txBody>
        </p:sp>
        <p:sp>
          <p:nvSpPr>
            <p:cNvPr id="11" name="Text Box 47">
              <a:extLst>
                <a:ext uri="{FF2B5EF4-FFF2-40B4-BE49-F238E27FC236}">
                  <a16:creationId xmlns:a16="http://schemas.microsoft.com/office/drawing/2014/main" id="{C5814E90-3120-46F8-BCF3-68102B6CDBDF}"/>
                </a:ext>
              </a:extLst>
            </p:cNvPr>
            <p:cNvSpPr txBox="1">
              <a:spLocks noChangeArrowheads="1"/>
            </p:cNvSpPr>
            <p:nvPr/>
          </p:nvSpPr>
          <p:spPr bwMode="auto">
            <a:xfrm>
              <a:off x="1536" y="2928"/>
              <a:ext cx="576"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ctr">
                <a:spcBef>
                  <a:spcPct val="50000"/>
                </a:spcBef>
              </a:pPr>
              <a:r>
                <a:rPr lang="en-US" altLang="en-US" sz="1800" dirty="0" err="1">
                  <a:latin typeface="Times New Roman" panose="02020603050405020304" pitchFamily="18" charset="0"/>
                </a:rPr>
                <a:t>inttofloat</a:t>
              </a:r>
              <a:endParaRPr lang="en-US" altLang="en-US" sz="1800" dirty="0">
                <a:latin typeface="Times New Roman" panose="02020603050405020304" pitchFamily="18" charset="0"/>
              </a:endParaRPr>
            </a:p>
          </p:txBody>
        </p:sp>
        <p:sp>
          <p:nvSpPr>
            <p:cNvPr id="12" name="Line 48">
              <a:extLst>
                <a:ext uri="{FF2B5EF4-FFF2-40B4-BE49-F238E27FC236}">
                  <a16:creationId xmlns:a16="http://schemas.microsoft.com/office/drawing/2014/main" id="{05D90F63-33D6-405E-A8C7-D29DACE394AD}"/>
                </a:ext>
              </a:extLst>
            </p:cNvPr>
            <p:cNvSpPr>
              <a:spLocks noChangeShapeType="1"/>
            </p:cNvSpPr>
            <p:nvPr/>
          </p:nvSpPr>
          <p:spPr bwMode="auto">
            <a:xfrm flipH="1">
              <a:off x="656" y="231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3" name="Line 49">
              <a:extLst>
                <a:ext uri="{FF2B5EF4-FFF2-40B4-BE49-F238E27FC236}">
                  <a16:creationId xmlns:a16="http://schemas.microsoft.com/office/drawing/2014/main" id="{3B82986F-250B-4023-808B-08E2A0917646}"/>
                </a:ext>
              </a:extLst>
            </p:cNvPr>
            <p:cNvSpPr>
              <a:spLocks noChangeShapeType="1"/>
            </p:cNvSpPr>
            <p:nvPr/>
          </p:nvSpPr>
          <p:spPr bwMode="auto">
            <a:xfrm>
              <a:off x="912" y="2304"/>
              <a:ext cx="104" cy="8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4" name="Line 50">
              <a:extLst>
                <a:ext uri="{FF2B5EF4-FFF2-40B4-BE49-F238E27FC236}">
                  <a16:creationId xmlns:a16="http://schemas.microsoft.com/office/drawing/2014/main" id="{B36782DD-5D84-4CEA-97B9-8BC63BEC15E3}"/>
                </a:ext>
              </a:extLst>
            </p:cNvPr>
            <p:cNvSpPr>
              <a:spLocks noChangeShapeType="1"/>
            </p:cNvSpPr>
            <p:nvPr/>
          </p:nvSpPr>
          <p:spPr bwMode="auto">
            <a:xfrm flipH="1">
              <a:off x="820" y="2476"/>
              <a:ext cx="19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5" name="Line 51">
              <a:extLst>
                <a:ext uri="{FF2B5EF4-FFF2-40B4-BE49-F238E27FC236}">
                  <a16:creationId xmlns:a16="http://schemas.microsoft.com/office/drawing/2014/main" id="{7660DEFE-ED4C-48D9-9D17-1BC64F5F6253}"/>
                </a:ext>
              </a:extLst>
            </p:cNvPr>
            <p:cNvSpPr>
              <a:spLocks noChangeShapeType="1"/>
            </p:cNvSpPr>
            <p:nvPr/>
          </p:nvSpPr>
          <p:spPr bwMode="auto">
            <a:xfrm>
              <a:off x="1200" y="24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6" name="Line 52">
              <a:extLst>
                <a:ext uri="{FF2B5EF4-FFF2-40B4-BE49-F238E27FC236}">
                  <a16:creationId xmlns:a16="http://schemas.microsoft.com/office/drawing/2014/main" id="{4CB8384E-6203-4EC6-BDFF-29048E531085}"/>
                </a:ext>
              </a:extLst>
            </p:cNvPr>
            <p:cNvSpPr>
              <a:spLocks noChangeShapeType="1"/>
            </p:cNvSpPr>
            <p:nvPr/>
          </p:nvSpPr>
          <p:spPr bwMode="auto">
            <a:xfrm>
              <a:off x="1136" y="2463"/>
              <a:ext cx="24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sp>
          <p:nvSpPr>
            <p:cNvPr id="17" name="Line 53">
              <a:extLst>
                <a:ext uri="{FF2B5EF4-FFF2-40B4-BE49-F238E27FC236}">
                  <a16:creationId xmlns:a16="http://schemas.microsoft.com/office/drawing/2014/main" id="{76DAFBDD-B528-434A-9BAF-616DE12838F9}"/>
                </a:ext>
              </a:extLst>
            </p:cNvPr>
            <p:cNvSpPr>
              <a:spLocks noChangeShapeType="1"/>
            </p:cNvSpPr>
            <p:nvPr/>
          </p:nvSpPr>
          <p:spPr bwMode="auto">
            <a:xfrm flipH="1">
              <a:off x="1206" y="2760"/>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dirty="0"/>
            </a:p>
          </p:txBody>
        </p:sp>
        <p:sp>
          <p:nvSpPr>
            <p:cNvPr id="18" name="Line 54">
              <a:extLst>
                <a:ext uri="{FF2B5EF4-FFF2-40B4-BE49-F238E27FC236}">
                  <a16:creationId xmlns:a16="http://schemas.microsoft.com/office/drawing/2014/main" id="{E9FC1C78-8973-4657-AEFE-A0AE0E6BC7D1}"/>
                </a:ext>
              </a:extLst>
            </p:cNvPr>
            <p:cNvSpPr>
              <a:spLocks noChangeShapeType="1"/>
            </p:cNvSpPr>
            <p:nvPr/>
          </p:nvSpPr>
          <p:spPr bwMode="auto">
            <a:xfrm>
              <a:off x="1488" y="2784"/>
              <a:ext cx="192" cy="1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algn="ctr"/>
              <a:endParaRPr lang="en-US"/>
            </a:p>
          </p:txBody>
        </p:sp>
      </p:grpSp>
      <p:sp>
        <p:nvSpPr>
          <p:cNvPr id="19" name="Line 71">
            <a:extLst>
              <a:ext uri="{FF2B5EF4-FFF2-40B4-BE49-F238E27FC236}">
                <a16:creationId xmlns:a16="http://schemas.microsoft.com/office/drawing/2014/main" id="{2BC95B2C-81F3-48D9-A508-26FAF867DD70}"/>
              </a:ext>
            </a:extLst>
          </p:cNvPr>
          <p:cNvSpPr>
            <a:spLocks noChangeShapeType="1"/>
          </p:cNvSpPr>
          <p:nvPr/>
        </p:nvSpPr>
        <p:spPr bwMode="auto">
          <a:xfrm>
            <a:off x="5008098" y="4150509"/>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p>
        </p:txBody>
      </p:sp>
      <p:sp>
        <p:nvSpPr>
          <p:cNvPr id="20" name="Text Box 72">
            <a:extLst>
              <a:ext uri="{FF2B5EF4-FFF2-40B4-BE49-F238E27FC236}">
                <a16:creationId xmlns:a16="http://schemas.microsoft.com/office/drawing/2014/main" id="{FF17E7B5-0DF9-4A3B-911E-4FCA1A8ED1BF}"/>
              </a:ext>
            </a:extLst>
          </p:cNvPr>
          <p:cNvSpPr txBox="1">
            <a:spLocks noChangeArrowheads="1"/>
          </p:cNvSpPr>
          <p:nvPr/>
        </p:nvSpPr>
        <p:spPr bwMode="auto">
          <a:xfrm>
            <a:off x="4835962" y="4455309"/>
            <a:ext cx="60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60</a:t>
            </a:r>
          </a:p>
        </p:txBody>
      </p:sp>
      <p:sp>
        <p:nvSpPr>
          <p:cNvPr id="21" name="Text Box 73">
            <a:extLst>
              <a:ext uri="{FF2B5EF4-FFF2-40B4-BE49-F238E27FC236}">
                <a16:creationId xmlns:a16="http://schemas.microsoft.com/office/drawing/2014/main" id="{6983D8E3-D997-4724-A613-10EBD5AC9364}"/>
              </a:ext>
            </a:extLst>
          </p:cNvPr>
          <p:cNvSpPr txBox="1">
            <a:spLocks noChangeArrowheads="1"/>
          </p:cNvSpPr>
          <p:nvPr/>
        </p:nvSpPr>
        <p:spPr bwMode="auto">
          <a:xfrm>
            <a:off x="2702362" y="4919707"/>
            <a:ext cx="213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800" dirty="0">
                <a:latin typeface="Times New Roman" panose="02020603050405020304" pitchFamily="18" charset="0"/>
              </a:rPr>
              <a:t>Conversion Action</a:t>
            </a:r>
          </a:p>
        </p:txBody>
      </p:sp>
      <p:cxnSp>
        <p:nvCxnSpPr>
          <p:cNvPr id="24" name="AutoShape 74">
            <a:extLst>
              <a:ext uri="{FF2B5EF4-FFF2-40B4-BE49-F238E27FC236}">
                <a16:creationId xmlns:a16="http://schemas.microsoft.com/office/drawing/2014/main" id="{488A394B-3D5E-4A9D-A78C-50ABD9AFEC1B}"/>
              </a:ext>
            </a:extLst>
          </p:cNvPr>
          <p:cNvCxnSpPr>
            <a:cxnSpLocks noChangeShapeType="1"/>
          </p:cNvCxnSpPr>
          <p:nvPr/>
        </p:nvCxnSpPr>
        <p:spPr bwMode="auto">
          <a:xfrm rot="16200000">
            <a:off x="3945729" y="4048196"/>
            <a:ext cx="776288" cy="1066800"/>
          </a:xfrm>
          <a:prstGeom prst="curvedConnector3">
            <a:avLst>
              <a:gd name="adj1" fmla="val 49898"/>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997743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718131"/>
            <a:ext cx="7556508" cy="4001095"/>
          </a:xfrm>
          <a:prstGeom prst="rect">
            <a:avLst/>
          </a:prstGeom>
          <a:noFill/>
        </p:spPr>
        <p:txBody>
          <a:bodyPr wrap="square" rtlCol="0">
            <a:spAutoFit/>
          </a:bodyPr>
          <a:lstStyle/>
          <a:p>
            <a:pPr algn="just"/>
            <a:r>
              <a:rPr lang="en-US" sz="2000" b="1" dirty="0"/>
              <a:t>Semantic Errors: </a:t>
            </a:r>
            <a:r>
              <a:rPr lang="en-US" dirty="0"/>
              <a:t>During compilation Semantic analyzer will recognize the following semantic errors.</a:t>
            </a:r>
          </a:p>
          <a:p>
            <a:pPr algn="just"/>
            <a:endParaRPr lang="en-US" dirty="0"/>
          </a:p>
          <a:p>
            <a:pPr algn="just"/>
            <a:endParaRPr lang="en-US" dirty="0"/>
          </a:p>
          <a:p>
            <a:pPr marL="742950" lvl="1" indent="-285750" algn="just">
              <a:buFont typeface="Wingdings" panose="05000000000000000000" pitchFamily="2" charset="2"/>
              <a:buChar char="v"/>
            </a:pPr>
            <a:r>
              <a:rPr lang="en-US" dirty="0"/>
              <a:t>Datatype mismatch</a:t>
            </a:r>
          </a:p>
          <a:p>
            <a:pPr marL="742950" lvl="1" indent="-285750" algn="just">
              <a:buFont typeface="Wingdings" panose="05000000000000000000" pitchFamily="2" charset="2"/>
              <a:buChar char="v"/>
            </a:pPr>
            <a:r>
              <a:rPr lang="en-US" dirty="0"/>
              <a:t>Undeclared variable</a:t>
            </a:r>
          </a:p>
          <a:p>
            <a:pPr marL="742950" lvl="1" indent="-285750" algn="just">
              <a:buFont typeface="Wingdings" panose="05000000000000000000" pitchFamily="2" charset="2"/>
              <a:buChar char="v"/>
            </a:pPr>
            <a:r>
              <a:rPr lang="en-US" dirty="0"/>
              <a:t>Multiple declaration of a variable in a scope </a:t>
            </a:r>
          </a:p>
          <a:p>
            <a:pPr marL="742950" lvl="1" indent="-285750" algn="just">
              <a:buFont typeface="Wingdings" panose="05000000000000000000" pitchFamily="2" charset="2"/>
              <a:buChar char="v"/>
            </a:pPr>
            <a:r>
              <a:rPr lang="en-US" dirty="0"/>
              <a:t>Actual and formal parameter mismatch</a:t>
            </a:r>
          </a:p>
          <a:p>
            <a:pPr lvl="1" algn="just"/>
            <a:endParaRPr lang="en-US" dirty="0"/>
          </a:p>
          <a:p>
            <a:pPr algn="just"/>
            <a:endParaRPr lang="en-US" dirty="0"/>
          </a:p>
          <a:p>
            <a:endParaRPr lang="en-US" dirty="0"/>
          </a:p>
          <a:p>
            <a:endParaRPr lang="en-US" dirty="0"/>
          </a:p>
          <a:p>
            <a:endParaRPr lang="en-US" dirty="0"/>
          </a:p>
          <a:p>
            <a:r>
              <a:rPr lang="en-US" dirty="0"/>
              <a:t>                                                                                                                                    </a:t>
            </a:r>
            <a:endParaRPr lang="en-FI" dirty="0"/>
          </a:p>
        </p:txBody>
      </p:sp>
    </p:spTree>
    <p:extLst>
      <p:ext uri="{BB962C8B-B14F-4D97-AF65-F5344CB8AC3E}">
        <p14:creationId xmlns:p14="http://schemas.microsoft.com/office/powerpoint/2010/main" val="263405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923330"/>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FI" dirty="0"/>
          </a:p>
        </p:txBody>
      </p:sp>
      <p:sp>
        <p:nvSpPr>
          <p:cNvPr id="2" name="TextBox 1">
            <a:extLst>
              <a:ext uri="{FF2B5EF4-FFF2-40B4-BE49-F238E27FC236}">
                <a16:creationId xmlns:a16="http://schemas.microsoft.com/office/drawing/2014/main" id="{FF4D6D5D-77C7-344B-B077-EEC270733430}"/>
              </a:ext>
            </a:extLst>
          </p:cNvPr>
          <p:cNvSpPr txBox="1"/>
          <p:nvPr/>
        </p:nvSpPr>
        <p:spPr>
          <a:xfrm>
            <a:off x="10213145" y="6977575"/>
            <a:ext cx="184731" cy="369332"/>
          </a:xfrm>
          <a:prstGeom prst="rect">
            <a:avLst/>
          </a:prstGeom>
          <a:noFill/>
        </p:spPr>
        <p:txBody>
          <a:bodyPr wrap="none" rtlCol="0">
            <a:spAutoFit/>
          </a:bodyPr>
          <a:lstStyle/>
          <a:p>
            <a:endParaRPr lang="en-BD" dirty="0"/>
          </a:p>
        </p:txBody>
      </p:sp>
    </p:spTree>
    <p:extLst>
      <p:ext uri="{BB962C8B-B14F-4D97-AF65-F5344CB8AC3E}">
        <p14:creationId xmlns:p14="http://schemas.microsoft.com/office/powerpoint/2010/main" val="1923382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Language Processing System</a:t>
            </a:r>
          </a:p>
          <a:p>
            <a:pPr marL="342900" indent="-342900">
              <a:buAutoNum type="arabicPeriod"/>
            </a:pPr>
            <a:r>
              <a:rPr lang="en-US" sz="2400" dirty="0">
                <a:solidFill>
                  <a:schemeClr val="tx1"/>
                </a:solidFill>
              </a:rPr>
              <a:t>Different Phases of a Compiler</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112340"/>
            <a:ext cx="8525711" cy="5478423"/>
          </a:xfrm>
          <a:prstGeom prst="rect">
            <a:avLst/>
          </a:prstGeom>
          <a:noFill/>
        </p:spPr>
        <p:txBody>
          <a:bodyPr wrap="square" rtlCol="0">
            <a:spAutoFit/>
          </a:bodyPr>
          <a:lstStyle/>
          <a:p>
            <a:pPr algn="just"/>
            <a:endParaRPr lang="en-US" sz="2000" b="1" dirty="0"/>
          </a:p>
          <a:p>
            <a:pPr algn="just"/>
            <a:r>
              <a:rPr lang="en-US" sz="2000" b="1" dirty="0"/>
              <a:t>Objectives:</a:t>
            </a:r>
          </a:p>
          <a:p>
            <a:pPr marL="742950" lvl="1" indent="-285750" algn="just">
              <a:buFont typeface="Wingdings" panose="05000000000000000000" pitchFamily="2" charset="2"/>
              <a:buChar char="Ø"/>
            </a:pPr>
            <a:r>
              <a:rPr lang="en-US" dirty="0"/>
              <a:t>Understand the structure of a language processing system.</a:t>
            </a:r>
          </a:p>
          <a:p>
            <a:pPr marL="742950" lvl="1" indent="-285750" algn="just">
              <a:buFont typeface="Wingdings" panose="05000000000000000000" pitchFamily="2" charset="2"/>
              <a:buChar char="Ø"/>
            </a:pPr>
            <a:r>
              <a:rPr lang="en-US" dirty="0"/>
              <a:t>Understand the structure of a compiler.</a:t>
            </a:r>
          </a:p>
          <a:p>
            <a:pPr marL="742950" lvl="1" indent="-285750" algn="just">
              <a:buFont typeface="Wingdings" panose="05000000000000000000" pitchFamily="2" charset="2"/>
              <a:buChar char="Ø"/>
            </a:pPr>
            <a:r>
              <a:rPr lang="en-US" dirty="0"/>
              <a:t>Understand the tools involved( Scanner generator, Parser generator, </a:t>
            </a:r>
            <a:r>
              <a:rPr lang="en-US" dirty="0" err="1"/>
              <a:t>etc</a:t>
            </a:r>
            <a:r>
              <a:rPr lang="en-US" dirty="0"/>
              <a:t>)</a:t>
            </a:r>
          </a:p>
          <a:p>
            <a:pPr lvl="1" algn="just"/>
            <a:endParaRPr lang="en-US" dirty="0"/>
          </a:p>
          <a:p>
            <a:pPr lvl="1" algn="just"/>
            <a:endParaRPr lang="en-US" dirty="0"/>
          </a:p>
          <a:p>
            <a:pPr algn="just"/>
            <a:r>
              <a:rPr lang="en-US" sz="2000" b="1" dirty="0"/>
              <a:t>Outcomes:</a:t>
            </a:r>
          </a:p>
          <a:p>
            <a:pPr marL="800100" lvl="1" indent="-342900" algn="just">
              <a:buFont typeface="Wingdings" panose="05000000000000000000" pitchFamily="2" charset="2"/>
              <a:buChar char="Ø"/>
            </a:pPr>
            <a:r>
              <a:rPr lang="en-US" dirty="0"/>
              <a:t>Students should be able to understand how a language is processed step by step.</a:t>
            </a:r>
          </a:p>
          <a:p>
            <a:pPr marL="800100" lvl="1" indent="-342900" algn="just">
              <a:buFont typeface="Wingdings" panose="05000000000000000000" pitchFamily="2" charset="2"/>
              <a:buChar char="Ø"/>
            </a:pPr>
            <a:r>
              <a:rPr lang="en-US" dirty="0"/>
              <a:t>Students will analyze the phases of a compiler.</a:t>
            </a:r>
          </a:p>
          <a:p>
            <a:pPr marL="800100" lvl="1" indent="-342900" algn="just">
              <a:buFont typeface="Wingdings" panose="05000000000000000000" pitchFamily="2" charset="2"/>
              <a:buChar char="Ø"/>
            </a:pPr>
            <a:endParaRPr lang="en-US" dirty="0"/>
          </a:p>
          <a:p>
            <a:pPr lvl="1" algn="just"/>
            <a:endParaRPr lang="en-US" sz="2000" dirty="0"/>
          </a:p>
          <a:p>
            <a:endParaRPr lang="en-US" b="1" dirty="0"/>
          </a:p>
          <a:p>
            <a:endParaRPr lang="en-US" b="1" dirty="0"/>
          </a:p>
          <a:p>
            <a:endParaRPr lang="en-US" b="1" dirty="0"/>
          </a:p>
          <a:p>
            <a:endParaRPr lang="en-US" b="1" dirty="0"/>
          </a:p>
          <a:p>
            <a:endParaRPr lang="en-US" b="1" dirty="0"/>
          </a:p>
          <a:p>
            <a:endParaRPr lang="en-US" b="1" dirty="0"/>
          </a:p>
          <a:p>
            <a:r>
              <a:rPr lang="en-US" b="1" dirty="0"/>
              <a:t>                                                                                                                             </a:t>
            </a:r>
            <a:endParaRPr lang="en-FI" b="1" dirty="0"/>
          </a:p>
        </p:txBody>
      </p:sp>
    </p:spTree>
    <p:extLst>
      <p:ext uri="{BB962C8B-B14F-4D97-AF65-F5344CB8AC3E}">
        <p14:creationId xmlns:p14="http://schemas.microsoft.com/office/powerpoint/2010/main" val="259670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Language Processing System</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941456" y="1224576"/>
            <a:ext cx="7261087" cy="5570756"/>
          </a:xfrm>
          <a:prstGeom prst="rect">
            <a:avLst/>
          </a:prstGeom>
          <a:noFill/>
        </p:spPr>
        <p:txBody>
          <a:bodyPr wrap="square" rtlCol="0">
            <a:spAutoFit/>
          </a:bodyPr>
          <a:lstStyle/>
          <a:p>
            <a:pPr algn="just"/>
            <a:endParaRPr lang="en-US" dirty="0"/>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FI" dirty="0"/>
          </a:p>
        </p:txBody>
      </p:sp>
      <p:sp>
        <p:nvSpPr>
          <p:cNvPr id="10" name="Rectangle: Rounded Corners 9">
            <a:extLst>
              <a:ext uri="{FF2B5EF4-FFF2-40B4-BE49-F238E27FC236}">
                <a16:creationId xmlns:a16="http://schemas.microsoft.com/office/drawing/2014/main" id="{3E2E769B-163B-4B4C-A9F9-28091286CDFE}"/>
              </a:ext>
            </a:extLst>
          </p:cNvPr>
          <p:cNvSpPr/>
          <p:nvPr/>
        </p:nvSpPr>
        <p:spPr>
          <a:xfrm>
            <a:off x="3144129" y="1261730"/>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Source Program</a:t>
            </a:r>
          </a:p>
        </p:txBody>
      </p:sp>
      <p:cxnSp>
        <p:nvCxnSpPr>
          <p:cNvPr id="11" name="Straight Arrow Connector 10">
            <a:extLst>
              <a:ext uri="{FF2B5EF4-FFF2-40B4-BE49-F238E27FC236}">
                <a16:creationId xmlns:a16="http://schemas.microsoft.com/office/drawing/2014/main" id="{5BF16684-11E6-4922-A376-C4ECBD03466F}"/>
              </a:ext>
            </a:extLst>
          </p:cNvPr>
          <p:cNvCxnSpPr/>
          <p:nvPr/>
        </p:nvCxnSpPr>
        <p:spPr>
          <a:xfrm>
            <a:off x="3931920" y="1769852"/>
            <a:ext cx="7034" cy="2813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901F6111-861B-4EDE-96BB-682BFC81572A}"/>
              </a:ext>
            </a:extLst>
          </p:cNvPr>
          <p:cNvSpPr/>
          <p:nvPr/>
        </p:nvSpPr>
        <p:spPr>
          <a:xfrm>
            <a:off x="3144129" y="2065728"/>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Preprocessor</a:t>
            </a:r>
          </a:p>
        </p:txBody>
      </p:sp>
      <p:cxnSp>
        <p:nvCxnSpPr>
          <p:cNvPr id="13" name="Straight Arrow Connector 12">
            <a:extLst>
              <a:ext uri="{FF2B5EF4-FFF2-40B4-BE49-F238E27FC236}">
                <a16:creationId xmlns:a16="http://schemas.microsoft.com/office/drawing/2014/main" id="{EDE64022-93CA-4FF2-83F2-25C67A1B7FFB}"/>
              </a:ext>
            </a:extLst>
          </p:cNvPr>
          <p:cNvCxnSpPr>
            <a:cxnSpLocks/>
          </p:cNvCxnSpPr>
          <p:nvPr/>
        </p:nvCxnSpPr>
        <p:spPr>
          <a:xfrm>
            <a:off x="3931919" y="2549320"/>
            <a:ext cx="7034" cy="46961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6250F71F-433F-4537-BB97-922AE4947B2B}"/>
              </a:ext>
            </a:extLst>
          </p:cNvPr>
          <p:cNvSpPr/>
          <p:nvPr/>
        </p:nvSpPr>
        <p:spPr>
          <a:xfrm>
            <a:off x="4353261" y="2723728"/>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Modified source program</a:t>
            </a:r>
          </a:p>
        </p:txBody>
      </p:sp>
      <p:sp>
        <p:nvSpPr>
          <p:cNvPr id="15" name="Rectangle: Rounded Corners 14">
            <a:extLst>
              <a:ext uri="{FF2B5EF4-FFF2-40B4-BE49-F238E27FC236}">
                <a16:creationId xmlns:a16="http://schemas.microsoft.com/office/drawing/2014/main" id="{D5918594-DA97-4A67-9DA1-664B00E0999A}"/>
              </a:ext>
            </a:extLst>
          </p:cNvPr>
          <p:cNvSpPr/>
          <p:nvPr/>
        </p:nvSpPr>
        <p:spPr>
          <a:xfrm>
            <a:off x="3179299" y="2998683"/>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Compiler</a:t>
            </a:r>
          </a:p>
        </p:txBody>
      </p:sp>
      <p:sp>
        <p:nvSpPr>
          <p:cNvPr id="16" name="Rectangle 15">
            <a:extLst>
              <a:ext uri="{FF2B5EF4-FFF2-40B4-BE49-F238E27FC236}">
                <a16:creationId xmlns:a16="http://schemas.microsoft.com/office/drawing/2014/main" id="{1AD77E45-2099-4025-96A5-145A45C677A2}"/>
              </a:ext>
            </a:extLst>
          </p:cNvPr>
          <p:cNvSpPr/>
          <p:nvPr/>
        </p:nvSpPr>
        <p:spPr>
          <a:xfrm>
            <a:off x="4353261" y="3780695"/>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assembly program</a:t>
            </a:r>
          </a:p>
        </p:txBody>
      </p:sp>
      <p:cxnSp>
        <p:nvCxnSpPr>
          <p:cNvPr id="17" name="Straight Arrow Connector 16">
            <a:extLst>
              <a:ext uri="{FF2B5EF4-FFF2-40B4-BE49-F238E27FC236}">
                <a16:creationId xmlns:a16="http://schemas.microsoft.com/office/drawing/2014/main" id="{2FF5FD01-8407-4963-A369-CCE3716A63E2}"/>
              </a:ext>
            </a:extLst>
          </p:cNvPr>
          <p:cNvCxnSpPr>
            <a:cxnSpLocks/>
          </p:cNvCxnSpPr>
          <p:nvPr/>
        </p:nvCxnSpPr>
        <p:spPr>
          <a:xfrm>
            <a:off x="3974123" y="3545888"/>
            <a:ext cx="7034" cy="6051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Rectangle: Rounded Corners 18">
            <a:extLst>
              <a:ext uri="{FF2B5EF4-FFF2-40B4-BE49-F238E27FC236}">
                <a16:creationId xmlns:a16="http://schemas.microsoft.com/office/drawing/2014/main" id="{E552B425-B623-42A3-BE48-46374CD63CD4}"/>
              </a:ext>
            </a:extLst>
          </p:cNvPr>
          <p:cNvSpPr/>
          <p:nvPr/>
        </p:nvSpPr>
        <p:spPr>
          <a:xfrm>
            <a:off x="3158195" y="4155689"/>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Assembler</a:t>
            </a:r>
          </a:p>
        </p:txBody>
      </p:sp>
      <p:sp>
        <p:nvSpPr>
          <p:cNvPr id="21" name="Rectangle 20">
            <a:extLst>
              <a:ext uri="{FF2B5EF4-FFF2-40B4-BE49-F238E27FC236}">
                <a16:creationId xmlns:a16="http://schemas.microsoft.com/office/drawing/2014/main" id="{70050576-5C30-4A26-A867-C4ABE1A8F5CD}"/>
              </a:ext>
            </a:extLst>
          </p:cNvPr>
          <p:cNvSpPr/>
          <p:nvPr/>
        </p:nvSpPr>
        <p:spPr>
          <a:xfrm>
            <a:off x="4325126" y="4956022"/>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Relocatable machine code</a:t>
            </a:r>
          </a:p>
        </p:txBody>
      </p:sp>
      <p:cxnSp>
        <p:nvCxnSpPr>
          <p:cNvPr id="24" name="Straight Arrow Connector 23">
            <a:extLst>
              <a:ext uri="{FF2B5EF4-FFF2-40B4-BE49-F238E27FC236}">
                <a16:creationId xmlns:a16="http://schemas.microsoft.com/office/drawing/2014/main" id="{58043587-0F52-42AD-A643-C9970ADDC93F}"/>
              </a:ext>
            </a:extLst>
          </p:cNvPr>
          <p:cNvCxnSpPr>
            <a:cxnSpLocks/>
          </p:cNvCxnSpPr>
          <p:nvPr/>
        </p:nvCxnSpPr>
        <p:spPr>
          <a:xfrm>
            <a:off x="3950678" y="4639842"/>
            <a:ext cx="7034" cy="672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Rectangle: Rounded Corners 24">
            <a:extLst>
              <a:ext uri="{FF2B5EF4-FFF2-40B4-BE49-F238E27FC236}">
                <a16:creationId xmlns:a16="http://schemas.microsoft.com/office/drawing/2014/main" id="{72766A63-F01A-4242-8202-E8FEC870B0E5}"/>
              </a:ext>
            </a:extLst>
          </p:cNvPr>
          <p:cNvSpPr/>
          <p:nvPr/>
        </p:nvSpPr>
        <p:spPr>
          <a:xfrm>
            <a:off x="3155853" y="5316444"/>
            <a:ext cx="1589649" cy="484632"/>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Linker/ Loader</a:t>
            </a:r>
          </a:p>
        </p:txBody>
      </p:sp>
      <p:cxnSp>
        <p:nvCxnSpPr>
          <p:cNvPr id="27" name="Straight Arrow Connector 26">
            <a:extLst>
              <a:ext uri="{FF2B5EF4-FFF2-40B4-BE49-F238E27FC236}">
                <a16:creationId xmlns:a16="http://schemas.microsoft.com/office/drawing/2014/main" id="{D83DCFA3-0FD2-4E40-888F-C706706F61AE}"/>
              </a:ext>
            </a:extLst>
          </p:cNvPr>
          <p:cNvCxnSpPr>
            <a:cxnSpLocks/>
          </p:cNvCxnSpPr>
          <p:nvPr/>
        </p:nvCxnSpPr>
        <p:spPr>
          <a:xfrm>
            <a:off x="3957712" y="5805291"/>
            <a:ext cx="7034" cy="3935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4A768506-95DC-49AA-BE71-B3F44DC2DAC0}"/>
              </a:ext>
            </a:extLst>
          </p:cNvPr>
          <p:cNvSpPr/>
          <p:nvPr/>
        </p:nvSpPr>
        <p:spPr>
          <a:xfrm>
            <a:off x="3162887" y="6171782"/>
            <a:ext cx="1589649" cy="499768"/>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Target Program</a:t>
            </a:r>
          </a:p>
        </p:txBody>
      </p:sp>
      <p:sp>
        <p:nvSpPr>
          <p:cNvPr id="29" name="Rectangle 28">
            <a:extLst>
              <a:ext uri="{FF2B5EF4-FFF2-40B4-BE49-F238E27FC236}">
                <a16:creationId xmlns:a16="http://schemas.microsoft.com/office/drawing/2014/main" id="{27C8C667-45C4-44DE-BA42-385DB2B3D378}"/>
              </a:ext>
            </a:extLst>
          </p:cNvPr>
          <p:cNvSpPr/>
          <p:nvPr/>
        </p:nvSpPr>
        <p:spPr>
          <a:xfrm>
            <a:off x="4447205" y="5887066"/>
            <a:ext cx="2617280" cy="198725"/>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Absolute machine code</a:t>
            </a:r>
          </a:p>
        </p:txBody>
      </p:sp>
    </p:spTree>
    <p:extLst>
      <p:ext uri="{BB962C8B-B14F-4D97-AF65-F5344CB8AC3E}">
        <p14:creationId xmlns:p14="http://schemas.microsoft.com/office/powerpoint/2010/main" val="2817326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grpSp>
        <p:nvGrpSpPr>
          <p:cNvPr id="4" name="Group 4">
            <a:extLst>
              <a:ext uri="{FF2B5EF4-FFF2-40B4-BE49-F238E27FC236}">
                <a16:creationId xmlns:a16="http://schemas.microsoft.com/office/drawing/2014/main" id="{97113EC5-14F1-484C-A9FA-6F7A2153BEA9}"/>
              </a:ext>
            </a:extLst>
          </p:cNvPr>
          <p:cNvGrpSpPr>
            <a:grpSpLocks/>
          </p:cNvGrpSpPr>
          <p:nvPr/>
        </p:nvGrpSpPr>
        <p:grpSpPr bwMode="auto">
          <a:xfrm>
            <a:off x="1828800" y="1066800"/>
            <a:ext cx="6172200" cy="5554663"/>
            <a:chOff x="144" y="816"/>
            <a:chExt cx="3984" cy="4367"/>
          </a:xfrm>
        </p:grpSpPr>
        <p:sp>
          <p:nvSpPr>
            <p:cNvPr id="6" name="Text Box 5">
              <a:extLst>
                <a:ext uri="{FF2B5EF4-FFF2-40B4-BE49-F238E27FC236}">
                  <a16:creationId xmlns:a16="http://schemas.microsoft.com/office/drawing/2014/main" id="{401B01DD-FAB9-4598-94A6-455A7E85A227}"/>
                </a:ext>
              </a:extLst>
            </p:cNvPr>
            <p:cNvSpPr txBox="1">
              <a:spLocks noChangeArrowheads="1"/>
            </p:cNvSpPr>
            <p:nvPr/>
          </p:nvSpPr>
          <p:spPr bwMode="auto">
            <a:xfrm>
              <a:off x="1633" y="816"/>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Source Program</a:t>
              </a:r>
            </a:p>
          </p:txBody>
        </p:sp>
        <p:grpSp>
          <p:nvGrpSpPr>
            <p:cNvPr id="7" name="Group 6">
              <a:extLst>
                <a:ext uri="{FF2B5EF4-FFF2-40B4-BE49-F238E27FC236}">
                  <a16:creationId xmlns:a16="http://schemas.microsoft.com/office/drawing/2014/main" id="{4F73B48E-76E2-4C52-AC21-01D014520C84}"/>
                </a:ext>
              </a:extLst>
            </p:cNvPr>
            <p:cNvGrpSpPr>
              <a:grpSpLocks/>
            </p:cNvGrpSpPr>
            <p:nvPr/>
          </p:nvGrpSpPr>
          <p:grpSpPr bwMode="auto">
            <a:xfrm>
              <a:off x="1487" y="1248"/>
              <a:ext cx="1345" cy="432"/>
              <a:chOff x="1487" y="1248"/>
              <a:chExt cx="1345" cy="432"/>
            </a:xfrm>
          </p:grpSpPr>
          <p:sp>
            <p:nvSpPr>
              <p:cNvPr id="54" name="Rectangle 7">
                <a:extLst>
                  <a:ext uri="{FF2B5EF4-FFF2-40B4-BE49-F238E27FC236}">
                    <a16:creationId xmlns:a16="http://schemas.microsoft.com/office/drawing/2014/main" id="{65B16C53-4FCE-4C7A-B869-DF967BB98D13}"/>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5" name="Text Box 8">
                <a:extLst>
                  <a:ext uri="{FF2B5EF4-FFF2-40B4-BE49-F238E27FC236}">
                    <a16:creationId xmlns:a16="http://schemas.microsoft.com/office/drawing/2014/main" id="{38B61348-C744-4936-AB94-B4D877D41704}"/>
                  </a:ext>
                </a:extLst>
              </p:cNvPr>
              <p:cNvSpPr txBox="1">
                <a:spLocks noChangeArrowheads="1"/>
              </p:cNvSpPr>
              <p:nvPr/>
            </p:nvSpPr>
            <p:spPr bwMode="auto">
              <a:xfrm>
                <a:off x="1681" y="1344"/>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dirty="0">
                    <a:latin typeface="Times New Roman" panose="02020603050405020304" pitchFamily="18" charset="0"/>
                  </a:rPr>
                  <a:t>Lexical Analyzer</a:t>
                </a:r>
              </a:p>
            </p:txBody>
          </p:sp>
          <p:sp>
            <p:nvSpPr>
              <p:cNvPr id="56" name="Text Box 9">
                <a:extLst>
                  <a:ext uri="{FF2B5EF4-FFF2-40B4-BE49-F238E27FC236}">
                    <a16:creationId xmlns:a16="http://schemas.microsoft.com/office/drawing/2014/main" id="{C523D2A2-AB29-4AB1-BA51-1CAF8933F986}"/>
                  </a:ext>
                </a:extLst>
              </p:cNvPr>
              <p:cNvSpPr txBox="1">
                <a:spLocks noChangeArrowheads="1"/>
              </p:cNvSpPr>
              <p:nvPr/>
            </p:nvSpPr>
            <p:spPr bwMode="auto">
              <a:xfrm>
                <a:off x="1487" y="1248"/>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1</a:t>
                </a:r>
              </a:p>
            </p:txBody>
          </p:sp>
        </p:grpSp>
        <p:grpSp>
          <p:nvGrpSpPr>
            <p:cNvPr id="8" name="Group 10">
              <a:extLst>
                <a:ext uri="{FF2B5EF4-FFF2-40B4-BE49-F238E27FC236}">
                  <a16:creationId xmlns:a16="http://schemas.microsoft.com/office/drawing/2014/main" id="{2908E8BD-FAD9-4FA5-A9D0-C401523C5F80}"/>
                </a:ext>
              </a:extLst>
            </p:cNvPr>
            <p:cNvGrpSpPr>
              <a:grpSpLocks/>
            </p:cNvGrpSpPr>
            <p:nvPr/>
          </p:nvGrpSpPr>
          <p:grpSpPr bwMode="auto">
            <a:xfrm>
              <a:off x="1487" y="1824"/>
              <a:ext cx="1345" cy="432"/>
              <a:chOff x="1487" y="1248"/>
              <a:chExt cx="1345" cy="432"/>
            </a:xfrm>
          </p:grpSpPr>
          <p:sp>
            <p:nvSpPr>
              <p:cNvPr id="51" name="Rectangle 11">
                <a:extLst>
                  <a:ext uri="{FF2B5EF4-FFF2-40B4-BE49-F238E27FC236}">
                    <a16:creationId xmlns:a16="http://schemas.microsoft.com/office/drawing/2014/main" id="{59BD0920-52DA-491F-B500-8F08411EE92A}"/>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52" name="Text Box 12">
                <a:extLst>
                  <a:ext uri="{FF2B5EF4-FFF2-40B4-BE49-F238E27FC236}">
                    <a16:creationId xmlns:a16="http://schemas.microsoft.com/office/drawing/2014/main" id="{A14B5FD3-6F22-4451-87B2-AB82E7F5F11A}"/>
                  </a:ext>
                </a:extLst>
              </p:cNvPr>
              <p:cNvSpPr txBox="1">
                <a:spLocks noChangeArrowheads="1"/>
              </p:cNvSpPr>
              <p:nvPr/>
            </p:nvSpPr>
            <p:spPr bwMode="auto">
              <a:xfrm>
                <a:off x="1682" y="1346"/>
                <a:ext cx="100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dirty="0">
                    <a:latin typeface="Times New Roman" panose="02020603050405020304" pitchFamily="18" charset="0"/>
                  </a:rPr>
                  <a:t>Syntax Analyzer</a:t>
                </a:r>
              </a:p>
            </p:txBody>
          </p:sp>
          <p:sp>
            <p:nvSpPr>
              <p:cNvPr id="53" name="Text Box 13">
                <a:extLst>
                  <a:ext uri="{FF2B5EF4-FFF2-40B4-BE49-F238E27FC236}">
                    <a16:creationId xmlns:a16="http://schemas.microsoft.com/office/drawing/2014/main" id="{582337C5-0D5C-49FD-B8E6-9E14D8AF59F7}"/>
                  </a:ext>
                </a:extLst>
              </p:cNvPr>
              <p:cNvSpPr txBox="1">
                <a:spLocks noChangeArrowheads="1"/>
              </p:cNvSpPr>
              <p:nvPr/>
            </p:nvSpPr>
            <p:spPr bwMode="auto">
              <a:xfrm>
                <a:off x="1487" y="1248"/>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2</a:t>
                </a:r>
              </a:p>
            </p:txBody>
          </p:sp>
        </p:grpSp>
        <p:grpSp>
          <p:nvGrpSpPr>
            <p:cNvPr id="9" name="Group 14">
              <a:extLst>
                <a:ext uri="{FF2B5EF4-FFF2-40B4-BE49-F238E27FC236}">
                  <a16:creationId xmlns:a16="http://schemas.microsoft.com/office/drawing/2014/main" id="{E0DFEC0D-723E-4C13-B643-5B78128DAC00}"/>
                </a:ext>
              </a:extLst>
            </p:cNvPr>
            <p:cNvGrpSpPr>
              <a:grpSpLocks/>
            </p:cNvGrpSpPr>
            <p:nvPr/>
          </p:nvGrpSpPr>
          <p:grpSpPr bwMode="auto">
            <a:xfrm>
              <a:off x="1487" y="2400"/>
              <a:ext cx="1585" cy="432"/>
              <a:chOff x="1487" y="2400"/>
              <a:chExt cx="1585" cy="432"/>
            </a:xfrm>
          </p:grpSpPr>
          <p:sp>
            <p:nvSpPr>
              <p:cNvPr id="48" name="Rectangle 15">
                <a:extLst>
                  <a:ext uri="{FF2B5EF4-FFF2-40B4-BE49-F238E27FC236}">
                    <a16:creationId xmlns:a16="http://schemas.microsoft.com/office/drawing/2014/main" id="{0241A096-5B2C-4891-A577-5AE7FEEFE6CF}"/>
                  </a:ext>
                </a:extLst>
              </p:cNvPr>
              <p:cNvSpPr>
                <a:spLocks noChangeArrowheads="1"/>
              </p:cNvSpPr>
              <p:nvPr/>
            </p:nvSpPr>
            <p:spPr bwMode="auto">
              <a:xfrm>
                <a:off x="1488" y="2400"/>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9" name="Text Box 16">
                <a:extLst>
                  <a:ext uri="{FF2B5EF4-FFF2-40B4-BE49-F238E27FC236}">
                    <a16:creationId xmlns:a16="http://schemas.microsoft.com/office/drawing/2014/main" id="{24D8B5B7-B198-40BD-A2EF-6F37F5CDD7F9}"/>
                  </a:ext>
                </a:extLst>
              </p:cNvPr>
              <p:cNvSpPr txBox="1">
                <a:spLocks noChangeArrowheads="1"/>
              </p:cNvSpPr>
              <p:nvPr/>
            </p:nvSpPr>
            <p:spPr bwMode="auto">
              <a:xfrm>
                <a:off x="1681" y="2496"/>
                <a:ext cx="1391"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Semantic Analyzer</a:t>
                </a:r>
              </a:p>
            </p:txBody>
          </p:sp>
          <p:sp>
            <p:nvSpPr>
              <p:cNvPr id="50" name="Text Box 17">
                <a:extLst>
                  <a:ext uri="{FF2B5EF4-FFF2-40B4-BE49-F238E27FC236}">
                    <a16:creationId xmlns:a16="http://schemas.microsoft.com/office/drawing/2014/main" id="{029B2596-1BB2-4C93-B698-FD296124ED96}"/>
                  </a:ext>
                </a:extLst>
              </p:cNvPr>
              <p:cNvSpPr txBox="1">
                <a:spLocks noChangeArrowheads="1"/>
              </p:cNvSpPr>
              <p:nvPr/>
            </p:nvSpPr>
            <p:spPr bwMode="auto">
              <a:xfrm>
                <a:off x="1487" y="2400"/>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3</a:t>
                </a:r>
              </a:p>
            </p:txBody>
          </p:sp>
        </p:grpSp>
        <p:grpSp>
          <p:nvGrpSpPr>
            <p:cNvPr id="10" name="Group 18">
              <a:extLst>
                <a:ext uri="{FF2B5EF4-FFF2-40B4-BE49-F238E27FC236}">
                  <a16:creationId xmlns:a16="http://schemas.microsoft.com/office/drawing/2014/main" id="{83F22CE8-2656-4496-9019-A9077ECA777D}"/>
                </a:ext>
              </a:extLst>
            </p:cNvPr>
            <p:cNvGrpSpPr>
              <a:grpSpLocks/>
            </p:cNvGrpSpPr>
            <p:nvPr/>
          </p:nvGrpSpPr>
          <p:grpSpPr bwMode="auto">
            <a:xfrm>
              <a:off x="1487" y="3024"/>
              <a:ext cx="1345" cy="454"/>
              <a:chOff x="1487" y="3024"/>
              <a:chExt cx="1345" cy="454"/>
            </a:xfrm>
          </p:grpSpPr>
          <p:sp>
            <p:nvSpPr>
              <p:cNvPr id="45" name="Rectangle 19">
                <a:extLst>
                  <a:ext uri="{FF2B5EF4-FFF2-40B4-BE49-F238E27FC236}">
                    <a16:creationId xmlns:a16="http://schemas.microsoft.com/office/drawing/2014/main" id="{3733B8E2-DFB8-4076-A07D-6058C22CFBFE}"/>
                  </a:ext>
                </a:extLst>
              </p:cNvPr>
              <p:cNvSpPr>
                <a:spLocks noChangeArrowheads="1"/>
              </p:cNvSpPr>
              <p:nvPr/>
            </p:nvSpPr>
            <p:spPr bwMode="auto">
              <a:xfrm>
                <a:off x="1488" y="3024"/>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6" name="Text Box 20">
                <a:extLst>
                  <a:ext uri="{FF2B5EF4-FFF2-40B4-BE49-F238E27FC236}">
                    <a16:creationId xmlns:a16="http://schemas.microsoft.com/office/drawing/2014/main" id="{00D4CFF2-C2EB-4577-B9F0-0E56621CAE19}"/>
                  </a:ext>
                </a:extLst>
              </p:cNvPr>
              <p:cNvSpPr txBox="1">
                <a:spLocks noChangeArrowheads="1"/>
              </p:cNvSpPr>
              <p:nvPr/>
            </p:nvSpPr>
            <p:spPr bwMode="auto">
              <a:xfrm>
                <a:off x="1681" y="3071"/>
                <a:ext cx="1007"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Intermediate Code Generator</a:t>
                </a:r>
              </a:p>
            </p:txBody>
          </p:sp>
          <p:sp>
            <p:nvSpPr>
              <p:cNvPr id="47" name="Text Box 21">
                <a:extLst>
                  <a:ext uri="{FF2B5EF4-FFF2-40B4-BE49-F238E27FC236}">
                    <a16:creationId xmlns:a16="http://schemas.microsoft.com/office/drawing/2014/main" id="{38AF4397-CFA1-4550-9FDE-55DC748D4872}"/>
                  </a:ext>
                </a:extLst>
              </p:cNvPr>
              <p:cNvSpPr txBox="1">
                <a:spLocks noChangeArrowheads="1"/>
              </p:cNvSpPr>
              <p:nvPr/>
            </p:nvSpPr>
            <p:spPr bwMode="auto">
              <a:xfrm>
                <a:off x="1487" y="3024"/>
                <a:ext cx="144"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4</a:t>
                </a:r>
              </a:p>
            </p:txBody>
          </p:sp>
        </p:grpSp>
        <p:grpSp>
          <p:nvGrpSpPr>
            <p:cNvPr id="11" name="Group 22">
              <a:extLst>
                <a:ext uri="{FF2B5EF4-FFF2-40B4-BE49-F238E27FC236}">
                  <a16:creationId xmlns:a16="http://schemas.microsoft.com/office/drawing/2014/main" id="{A4D3E476-79F2-4FC2-94C2-E502FFF50249}"/>
                </a:ext>
              </a:extLst>
            </p:cNvPr>
            <p:cNvGrpSpPr>
              <a:grpSpLocks/>
            </p:cNvGrpSpPr>
            <p:nvPr/>
          </p:nvGrpSpPr>
          <p:grpSpPr bwMode="auto">
            <a:xfrm>
              <a:off x="1487" y="3695"/>
              <a:ext cx="1345" cy="433"/>
              <a:chOff x="1487" y="1247"/>
              <a:chExt cx="1345" cy="433"/>
            </a:xfrm>
          </p:grpSpPr>
          <p:sp>
            <p:nvSpPr>
              <p:cNvPr id="42" name="Rectangle 23">
                <a:extLst>
                  <a:ext uri="{FF2B5EF4-FFF2-40B4-BE49-F238E27FC236}">
                    <a16:creationId xmlns:a16="http://schemas.microsoft.com/office/drawing/2014/main" id="{1AC43D1C-C1C1-46B8-AF5D-4F4054891554}"/>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3" name="Text Box 24">
                <a:extLst>
                  <a:ext uri="{FF2B5EF4-FFF2-40B4-BE49-F238E27FC236}">
                    <a16:creationId xmlns:a16="http://schemas.microsoft.com/office/drawing/2014/main" id="{1AC5865D-1E09-4A93-8AF2-19D481568026}"/>
                  </a:ext>
                </a:extLst>
              </p:cNvPr>
              <p:cNvSpPr txBox="1">
                <a:spLocks noChangeArrowheads="1"/>
              </p:cNvSpPr>
              <p:nvPr/>
            </p:nvSpPr>
            <p:spPr bwMode="auto">
              <a:xfrm>
                <a:off x="1681" y="1343"/>
                <a:ext cx="100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Optimizer</a:t>
                </a:r>
              </a:p>
            </p:txBody>
          </p:sp>
          <p:sp>
            <p:nvSpPr>
              <p:cNvPr id="44" name="Text Box 25">
                <a:extLst>
                  <a:ext uri="{FF2B5EF4-FFF2-40B4-BE49-F238E27FC236}">
                    <a16:creationId xmlns:a16="http://schemas.microsoft.com/office/drawing/2014/main" id="{AE3C4E16-282E-4236-A42D-8918D2A6DDFE}"/>
                  </a:ext>
                </a:extLst>
              </p:cNvPr>
              <p:cNvSpPr txBox="1">
                <a:spLocks noChangeArrowheads="1"/>
              </p:cNvSpPr>
              <p:nvPr/>
            </p:nvSpPr>
            <p:spPr bwMode="auto">
              <a:xfrm>
                <a:off x="1487" y="1247"/>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5</a:t>
                </a:r>
              </a:p>
            </p:txBody>
          </p:sp>
        </p:grpSp>
        <p:grpSp>
          <p:nvGrpSpPr>
            <p:cNvPr id="12" name="Group 26">
              <a:extLst>
                <a:ext uri="{FF2B5EF4-FFF2-40B4-BE49-F238E27FC236}">
                  <a16:creationId xmlns:a16="http://schemas.microsoft.com/office/drawing/2014/main" id="{BB6DA0C3-C1F8-4FFA-836B-5ADA17C718A0}"/>
                </a:ext>
              </a:extLst>
            </p:cNvPr>
            <p:cNvGrpSpPr>
              <a:grpSpLocks/>
            </p:cNvGrpSpPr>
            <p:nvPr/>
          </p:nvGrpSpPr>
          <p:grpSpPr bwMode="auto">
            <a:xfrm>
              <a:off x="1487" y="4320"/>
              <a:ext cx="1345" cy="432"/>
              <a:chOff x="1487" y="1248"/>
              <a:chExt cx="1345" cy="432"/>
            </a:xfrm>
          </p:grpSpPr>
          <p:sp>
            <p:nvSpPr>
              <p:cNvPr id="39" name="Rectangle 27">
                <a:extLst>
                  <a:ext uri="{FF2B5EF4-FFF2-40B4-BE49-F238E27FC236}">
                    <a16:creationId xmlns:a16="http://schemas.microsoft.com/office/drawing/2014/main" id="{A2D6374A-BE7A-46CD-8C2A-FF85A6CBEBA6}"/>
                  </a:ext>
                </a:extLst>
              </p:cNvPr>
              <p:cNvSpPr>
                <a:spLocks noChangeArrowheads="1"/>
              </p:cNvSpPr>
              <p:nvPr/>
            </p:nvSpPr>
            <p:spPr bwMode="auto">
              <a:xfrm>
                <a:off x="1488" y="1248"/>
                <a:ext cx="1344" cy="432"/>
              </a:xfrm>
              <a:prstGeom prst="rect">
                <a:avLst/>
              </a:prstGeom>
              <a:solidFill>
                <a:srgbClr val="CCECFF">
                  <a:alpha val="50195"/>
                </a:srgbClr>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40" name="Text Box 28">
                <a:extLst>
                  <a:ext uri="{FF2B5EF4-FFF2-40B4-BE49-F238E27FC236}">
                    <a16:creationId xmlns:a16="http://schemas.microsoft.com/office/drawing/2014/main" id="{3BB8AD83-222E-4C71-8AB9-88145BC26BD9}"/>
                  </a:ext>
                </a:extLst>
              </p:cNvPr>
              <p:cNvSpPr txBox="1">
                <a:spLocks noChangeArrowheads="1"/>
              </p:cNvSpPr>
              <p:nvPr/>
            </p:nvSpPr>
            <p:spPr bwMode="auto">
              <a:xfrm>
                <a:off x="1682" y="1346"/>
                <a:ext cx="100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Code Generator</a:t>
                </a:r>
              </a:p>
            </p:txBody>
          </p:sp>
          <p:sp>
            <p:nvSpPr>
              <p:cNvPr id="41" name="Text Box 29">
                <a:extLst>
                  <a:ext uri="{FF2B5EF4-FFF2-40B4-BE49-F238E27FC236}">
                    <a16:creationId xmlns:a16="http://schemas.microsoft.com/office/drawing/2014/main" id="{AE37E00B-4577-4AE3-B7DE-6355C61277C8}"/>
                  </a:ext>
                </a:extLst>
              </p:cNvPr>
              <p:cNvSpPr txBox="1">
                <a:spLocks noChangeArrowheads="1"/>
              </p:cNvSpPr>
              <p:nvPr/>
            </p:nvSpPr>
            <p:spPr bwMode="auto">
              <a:xfrm>
                <a:off x="1487" y="1251"/>
                <a:ext cx="14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6</a:t>
                </a:r>
              </a:p>
            </p:txBody>
          </p:sp>
        </p:grpSp>
        <p:sp>
          <p:nvSpPr>
            <p:cNvPr id="13" name="Text Box 30">
              <a:extLst>
                <a:ext uri="{FF2B5EF4-FFF2-40B4-BE49-F238E27FC236}">
                  <a16:creationId xmlns:a16="http://schemas.microsoft.com/office/drawing/2014/main" id="{056AA6DF-0056-4292-AAC8-290321F85A36}"/>
                </a:ext>
              </a:extLst>
            </p:cNvPr>
            <p:cNvSpPr txBox="1">
              <a:spLocks noChangeArrowheads="1"/>
            </p:cNvSpPr>
            <p:nvPr/>
          </p:nvSpPr>
          <p:spPr bwMode="auto">
            <a:xfrm>
              <a:off x="1633" y="4943"/>
              <a:ext cx="1295"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lgn="l">
                <a:spcBef>
                  <a:spcPct val="50000"/>
                </a:spcBef>
              </a:pPr>
              <a:r>
                <a:rPr lang="en-US" altLang="en-US" sz="1400">
                  <a:latin typeface="Times New Roman" panose="02020603050405020304" pitchFamily="18" charset="0"/>
                </a:rPr>
                <a:t>Target Program</a:t>
              </a:r>
            </a:p>
          </p:txBody>
        </p:sp>
        <p:sp>
          <p:nvSpPr>
            <p:cNvPr id="14" name="Line 31">
              <a:extLst>
                <a:ext uri="{FF2B5EF4-FFF2-40B4-BE49-F238E27FC236}">
                  <a16:creationId xmlns:a16="http://schemas.microsoft.com/office/drawing/2014/main" id="{37B5A5F7-558D-419D-9533-03E7903DE999}"/>
                </a:ext>
              </a:extLst>
            </p:cNvPr>
            <p:cNvSpPr>
              <a:spLocks noChangeShapeType="1"/>
            </p:cNvSpPr>
            <p:nvPr/>
          </p:nvSpPr>
          <p:spPr bwMode="auto">
            <a:xfrm>
              <a:off x="2112" y="1056"/>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32">
              <a:extLst>
                <a:ext uri="{FF2B5EF4-FFF2-40B4-BE49-F238E27FC236}">
                  <a16:creationId xmlns:a16="http://schemas.microsoft.com/office/drawing/2014/main" id="{BF30F683-2F7A-44B1-BD56-0A74DF3D7DF8}"/>
                </a:ext>
              </a:extLst>
            </p:cNvPr>
            <p:cNvSpPr>
              <a:spLocks noChangeShapeType="1"/>
            </p:cNvSpPr>
            <p:nvPr/>
          </p:nvSpPr>
          <p:spPr bwMode="auto">
            <a:xfrm>
              <a:off x="2112" y="1680"/>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Line 33">
              <a:extLst>
                <a:ext uri="{FF2B5EF4-FFF2-40B4-BE49-F238E27FC236}">
                  <a16:creationId xmlns:a16="http://schemas.microsoft.com/office/drawing/2014/main" id="{6CB68D24-516F-4D0B-BDFE-3F57C5E82ECE}"/>
                </a:ext>
              </a:extLst>
            </p:cNvPr>
            <p:cNvSpPr>
              <a:spLocks noChangeShapeType="1"/>
            </p:cNvSpPr>
            <p:nvPr/>
          </p:nvSpPr>
          <p:spPr bwMode="auto">
            <a:xfrm>
              <a:off x="2112" y="2256"/>
              <a:ext cx="0"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 name="Line 34">
              <a:extLst>
                <a:ext uri="{FF2B5EF4-FFF2-40B4-BE49-F238E27FC236}">
                  <a16:creationId xmlns:a16="http://schemas.microsoft.com/office/drawing/2014/main" id="{E2BCAED5-19B5-48FD-BCFA-C4E8A75E6F32}"/>
                </a:ext>
              </a:extLst>
            </p:cNvPr>
            <p:cNvSpPr>
              <a:spLocks noChangeShapeType="1"/>
            </p:cNvSpPr>
            <p:nvPr/>
          </p:nvSpPr>
          <p:spPr bwMode="auto">
            <a:xfrm>
              <a:off x="2112" y="2832"/>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35">
              <a:extLst>
                <a:ext uri="{FF2B5EF4-FFF2-40B4-BE49-F238E27FC236}">
                  <a16:creationId xmlns:a16="http://schemas.microsoft.com/office/drawing/2014/main" id="{FCEAACA5-B393-4E28-85BD-1DC7D3BC341C}"/>
                </a:ext>
              </a:extLst>
            </p:cNvPr>
            <p:cNvSpPr>
              <a:spLocks noChangeShapeType="1"/>
            </p:cNvSpPr>
            <p:nvPr/>
          </p:nvSpPr>
          <p:spPr bwMode="auto">
            <a:xfrm>
              <a:off x="2112" y="3456"/>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36">
              <a:extLst>
                <a:ext uri="{FF2B5EF4-FFF2-40B4-BE49-F238E27FC236}">
                  <a16:creationId xmlns:a16="http://schemas.microsoft.com/office/drawing/2014/main" id="{C8A310E4-65A0-419A-B3FB-8252564B3B73}"/>
                </a:ext>
              </a:extLst>
            </p:cNvPr>
            <p:cNvSpPr>
              <a:spLocks noChangeShapeType="1"/>
            </p:cNvSpPr>
            <p:nvPr/>
          </p:nvSpPr>
          <p:spPr bwMode="auto">
            <a:xfrm>
              <a:off x="2112" y="4128"/>
              <a:ext cx="0" cy="19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37">
              <a:extLst>
                <a:ext uri="{FF2B5EF4-FFF2-40B4-BE49-F238E27FC236}">
                  <a16:creationId xmlns:a16="http://schemas.microsoft.com/office/drawing/2014/main" id="{A7892AC5-7D84-4744-8C9C-558A6941B11E}"/>
                </a:ext>
              </a:extLst>
            </p:cNvPr>
            <p:cNvSpPr>
              <a:spLocks noChangeShapeType="1"/>
            </p:cNvSpPr>
            <p:nvPr/>
          </p:nvSpPr>
          <p:spPr bwMode="auto">
            <a:xfrm>
              <a:off x="2112" y="4752"/>
              <a:ext cx="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21" name="Group 38">
              <a:extLst>
                <a:ext uri="{FF2B5EF4-FFF2-40B4-BE49-F238E27FC236}">
                  <a16:creationId xmlns:a16="http://schemas.microsoft.com/office/drawing/2014/main" id="{871D15E8-AA1B-48E1-BC30-D0CB4DAD8CC0}"/>
                </a:ext>
              </a:extLst>
            </p:cNvPr>
            <p:cNvGrpSpPr>
              <a:grpSpLocks/>
            </p:cNvGrpSpPr>
            <p:nvPr/>
          </p:nvGrpSpPr>
          <p:grpSpPr bwMode="auto">
            <a:xfrm>
              <a:off x="144" y="2640"/>
              <a:ext cx="1104" cy="576"/>
              <a:chOff x="144" y="2640"/>
              <a:chExt cx="1104" cy="576"/>
            </a:xfrm>
          </p:grpSpPr>
          <p:sp>
            <p:nvSpPr>
              <p:cNvPr id="37" name="Rectangle 39">
                <a:extLst>
                  <a:ext uri="{FF2B5EF4-FFF2-40B4-BE49-F238E27FC236}">
                    <a16:creationId xmlns:a16="http://schemas.microsoft.com/office/drawing/2014/main" id="{5AC64032-4194-4474-9540-0B1B5DE20ECA}"/>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8" name="Text Box 40">
                <a:extLst>
                  <a:ext uri="{FF2B5EF4-FFF2-40B4-BE49-F238E27FC236}">
                    <a16:creationId xmlns:a16="http://schemas.microsoft.com/office/drawing/2014/main" id="{A103B0E2-3987-4D73-B0A8-D07780170CB0}"/>
                  </a:ext>
                </a:extLst>
              </p:cNvPr>
              <p:cNvSpPr txBox="1">
                <a:spLocks noChangeArrowheads="1"/>
              </p:cNvSpPr>
              <p:nvPr/>
            </p:nvSpPr>
            <p:spPr bwMode="auto">
              <a:xfrm>
                <a:off x="240" y="2784"/>
                <a:ext cx="9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Symbol-table Manager</a:t>
                </a:r>
              </a:p>
            </p:txBody>
          </p:sp>
        </p:grpSp>
        <p:grpSp>
          <p:nvGrpSpPr>
            <p:cNvPr id="22" name="Group 41">
              <a:extLst>
                <a:ext uri="{FF2B5EF4-FFF2-40B4-BE49-F238E27FC236}">
                  <a16:creationId xmlns:a16="http://schemas.microsoft.com/office/drawing/2014/main" id="{22C2C392-766C-4F2A-93B9-72D7A2FBEC74}"/>
                </a:ext>
              </a:extLst>
            </p:cNvPr>
            <p:cNvGrpSpPr>
              <a:grpSpLocks/>
            </p:cNvGrpSpPr>
            <p:nvPr/>
          </p:nvGrpSpPr>
          <p:grpSpPr bwMode="auto">
            <a:xfrm>
              <a:off x="3024" y="2640"/>
              <a:ext cx="1104" cy="576"/>
              <a:chOff x="144" y="2640"/>
              <a:chExt cx="1104" cy="576"/>
            </a:xfrm>
          </p:grpSpPr>
          <p:sp>
            <p:nvSpPr>
              <p:cNvPr id="35" name="Rectangle 42">
                <a:extLst>
                  <a:ext uri="{FF2B5EF4-FFF2-40B4-BE49-F238E27FC236}">
                    <a16:creationId xmlns:a16="http://schemas.microsoft.com/office/drawing/2014/main" id="{D0E53184-05A8-4B53-8785-3AFBAF60F214}"/>
                  </a:ext>
                </a:extLst>
              </p:cNvPr>
              <p:cNvSpPr>
                <a:spLocks noChangeArrowheads="1"/>
              </p:cNvSpPr>
              <p:nvPr/>
            </p:nvSpPr>
            <p:spPr bwMode="auto">
              <a:xfrm>
                <a:off x="144" y="2640"/>
                <a:ext cx="1104" cy="576"/>
              </a:xfrm>
              <a:prstGeom prst="rect">
                <a:avLst/>
              </a:prstGeom>
              <a:solidFill>
                <a:srgbClr val="FFFF99"/>
              </a:solidFill>
              <a:ln w="9525">
                <a:solidFill>
                  <a:schemeClr val="tx1"/>
                </a:solidFill>
                <a:miter lim="800000"/>
                <a:headEnd/>
                <a:tailEnd/>
              </a:ln>
            </p:spPr>
            <p:txBody>
              <a:bodyPr wrap="none" anchor="ct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eaLnBrk="1" hangingPunct="1"/>
                <a:endParaRPr lang="en-US" altLang="en-US"/>
              </a:p>
            </p:txBody>
          </p:sp>
          <p:sp>
            <p:nvSpPr>
              <p:cNvPr id="36" name="Text Box 43">
                <a:extLst>
                  <a:ext uri="{FF2B5EF4-FFF2-40B4-BE49-F238E27FC236}">
                    <a16:creationId xmlns:a16="http://schemas.microsoft.com/office/drawing/2014/main" id="{20868933-7F15-426F-B544-6E2E8DCA43DD}"/>
                  </a:ext>
                </a:extLst>
              </p:cNvPr>
              <p:cNvSpPr txBox="1">
                <a:spLocks noChangeArrowheads="1"/>
              </p:cNvSpPr>
              <p:nvPr/>
            </p:nvSpPr>
            <p:spPr bwMode="auto">
              <a:xfrm>
                <a:off x="240" y="2784"/>
                <a:ext cx="9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b="1">
                    <a:solidFill>
                      <a:schemeClr val="tx1"/>
                    </a:solidFill>
                    <a:latin typeface="Courier New" panose="02070309020205020404" pitchFamily="49" charset="0"/>
                  </a:defRPr>
                </a:lvl1pPr>
                <a:lvl2pPr marL="742950" indent="-285750" eaLnBrk="0" hangingPunct="0">
                  <a:defRPr sz="2000" b="1">
                    <a:solidFill>
                      <a:schemeClr val="tx1"/>
                    </a:solidFill>
                    <a:latin typeface="Courier New" panose="02070309020205020404" pitchFamily="49" charset="0"/>
                  </a:defRPr>
                </a:lvl2pPr>
                <a:lvl3pPr marL="1143000" indent="-228600" eaLnBrk="0" hangingPunct="0">
                  <a:defRPr sz="2000" b="1">
                    <a:solidFill>
                      <a:schemeClr val="tx1"/>
                    </a:solidFill>
                    <a:latin typeface="Courier New" panose="02070309020205020404" pitchFamily="49" charset="0"/>
                  </a:defRPr>
                </a:lvl3pPr>
                <a:lvl4pPr marL="1600200" indent="-228600" eaLnBrk="0" hangingPunct="0">
                  <a:defRPr sz="2000" b="1">
                    <a:solidFill>
                      <a:schemeClr val="tx1"/>
                    </a:solidFill>
                    <a:latin typeface="Courier New" panose="02070309020205020404" pitchFamily="49" charset="0"/>
                  </a:defRPr>
                </a:lvl4pPr>
                <a:lvl5pPr marL="2057400" indent="-228600" eaLnBrk="0" hangingPunct="0">
                  <a:defRPr sz="2000" b="1">
                    <a:solidFill>
                      <a:schemeClr val="tx1"/>
                    </a:solidFill>
                    <a:latin typeface="Courier New" panose="02070309020205020404" pitchFamily="49" charset="0"/>
                  </a:defRPr>
                </a:lvl5pPr>
                <a:lvl6pPr marL="2514600" indent="-228600" algn="ctr" eaLnBrk="0" fontAlgn="base" hangingPunct="0">
                  <a:spcBef>
                    <a:spcPct val="0"/>
                  </a:spcBef>
                  <a:spcAft>
                    <a:spcPct val="0"/>
                  </a:spcAft>
                  <a:defRPr sz="2000" b="1">
                    <a:solidFill>
                      <a:schemeClr val="tx1"/>
                    </a:solidFill>
                    <a:latin typeface="Courier New" panose="02070309020205020404" pitchFamily="49" charset="0"/>
                  </a:defRPr>
                </a:lvl6pPr>
                <a:lvl7pPr marL="2971800" indent="-228600" algn="ctr" eaLnBrk="0" fontAlgn="base" hangingPunct="0">
                  <a:spcBef>
                    <a:spcPct val="0"/>
                  </a:spcBef>
                  <a:spcAft>
                    <a:spcPct val="0"/>
                  </a:spcAft>
                  <a:defRPr sz="2000" b="1">
                    <a:solidFill>
                      <a:schemeClr val="tx1"/>
                    </a:solidFill>
                    <a:latin typeface="Courier New" panose="02070309020205020404" pitchFamily="49" charset="0"/>
                  </a:defRPr>
                </a:lvl7pPr>
                <a:lvl8pPr marL="3429000" indent="-228600" algn="ctr" eaLnBrk="0" fontAlgn="base" hangingPunct="0">
                  <a:spcBef>
                    <a:spcPct val="0"/>
                  </a:spcBef>
                  <a:spcAft>
                    <a:spcPct val="0"/>
                  </a:spcAft>
                  <a:defRPr sz="2000" b="1">
                    <a:solidFill>
                      <a:schemeClr val="tx1"/>
                    </a:solidFill>
                    <a:latin typeface="Courier New" panose="02070309020205020404" pitchFamily="49" charset="0"/>
                  </a:defRPr>
                </a:lvl8pPr>
                <a:lvl9pPr marL="3886200" indent="-228600" algn="ctr" eaLnBrk="0" fontAlgn="base" hangingPunct="0">
                  <a:spcBef>
                    <a:spcPct val="0"/>
                  </a:spcBef>
                  <a:spcAft>
                    <a:spcPct val="0"/>
                  </a:spcAft>
                  <a:defRPr sz="2000" b="1">
                    <a:solidFill>
                      <a:schemeClr val="tx1"/>
                    </a:solidFill>
                    <a:latin typeface="Courier New" panose="02070309020205020404" pitchFamily="49" charset="0"/>
                  </a:defRPr>
                </a:lvl9pPr>
              </a:lstStyle>
              <a:p>
                <a:pPr>
                  <a:spcBef>
                    <a:spcPct val="50000"/>
                  </a:spcBef>
                </a:pPr>
                <a:r>
                  <a:rPr lang="en-US" altLang="en-US" sz="1400">
                    <a:latin typeface="Times New Roman" panose="02020603050405020304" pitchFamily="18" charset="0"/>
                  </a:rPr>
                  <a:t>Error Handler</a:t>
                </a:r>
              </a:p>
            </p:txBody>
          </p:sp>
        </p:grpSp>
        <p:sp>
          <p:nvSpPr>
            <p:cNvPr id="23" name="Line 44">
              <a:extLst>
                <a:ext uri="{FF2B5EF4-FFF2-40B4-BE49-F238E27FC236}">
                  <a16:creationId xmlns:a16="http://schemas.microsoft.com/office/drawing/2014/main" id="{D0828B06-4B50-415D-B326-5D23D880FF01}"/>
                </a:ext>
              </a:extLst>
            </p:cNvPr>
            <p:cNvSpPr>
              <a:spLocks noChangeShapeType="1"/>
            </p:cNvSpPr>
            <p:nvPr/>
          </p:nvSpPr>
          <p:spPr bwMode="auto">
            <a:xfrm flipH="1">
              <a:off x="384"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45">
              <a:extLst>
                <a:ext uri="{FF2B5EF4-FFF2-40B4-BE49-F238E27FC236}">
                  <a16:creationId xmlns:a16="http://schemas.microsoft.com/office/drawing/2014/main" id="{10C5EEB5-14D2-48FB-9933-57CEEBAA9D0A}"/>
                </a:ext>
              </a:extLst>
            </p:cNvPr>
            <p:cNvSpPr>
              <a:spLocks noChangeShapeType="1"/>
            </p:cNvSpPr>
            <p:nvPr/>
          </p:nvSpPr>
          <p:spPr bwMode="auto">
            <a:xfrm flipH="1">
              <a:off x="720"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46">
              <a:extLst>
                <a:ext uri="{FF2B5EF4-FFF2-40B4-BE49-F238E27FC236}">
                  <a16:creationId xmlns:a16="http://schemas.microsoft.com/office/drawing/2014/main" id="{05EA090B-6E4D-49B2-B612-28F2B2F3D8A2}"/>
                </a:ext>
              </a:extLst>
            </p:cNvPr>
            <p:cNvSpPr>
              <a:spLocks noChangeShapeType="1"/>
            </p:cNvSpPr>
            <p:nvPr/>
          </p:nvSpPr>
          <p:spPr bwMode="auto">
            <a:xfrm flipH="1">
              <a:off x="1056"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47">
              <a:extLst>
                <a:ext uri="{FF2B5EF4-FFF2-40B4-BE49-F238E27FC236}">
                  <a16:creationId xmlns:a16="http://schemas.microsoft.com/office/drawing/2014/main" id="{391EAEB8-385F-41E9-8FF0-8AA2FFB6A9E0}"/>
                </a:ext>
              </a:extLst>
            </p:cNvPr>
            <p:cNvSpPr>
              <a:spLocks noChangeShapeType="1"/>
            </p:cNvSpPr>
            <p:nvPr/>
          </p:nvSpPr>
          <p:spPr bwMode="auto">
            <a:xfrm flipH="1" flipV="1">
              <a:off x="2832" y="2544"/>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48">
              <a:extLst>
                <a:ext uri="{FF2B5EF4-FFF2-40B4-BE49-F238E27FC236}">
                  <a16:creationId xmlns:a16="http://schemas.microsoft.com/office/drawing/2014/main" id="{10F28786-688E-4347-82F6-1F1A7D8A74B7}"/>
                </a:ext>
              </a:extLst>
            </p:cNvPr>
            <p:cNvSpPr>
              <a:spLocks noChangeShapeType="1"/>
            </p:cNvSpPr>
            <p:nvPr/>
          </p:nvSpPr>
          <p:spPr bwMode="auto">
            <a:xfrm flipH="1" flipV="1">
              <a:off x="2832" y="20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49">
              <a:extLst>
                <a:ext uri="{FF2B5EF4-FFF2-40B4-BE49-F238E27FC236}">
                  <a16:creationId xmlns:a16="http://schemas.microsoft.com/office/drawing/2014/main" id="{EDB7343B-B4E4-40C7-AF5E-A25C34BBDB28}"/>
                </a:ext>
              </a:extLst>
            </p:cNvPr>
            <p:cNvSpPr>
              <a:spLocks noChangeShapeType="1"/>
            </p:cNvSpPr>
            <p:nvPr/>
          </p:nvSpPr>
          <p:spPr bwMode="auto">
            <a:xfrm flipH="1" flipV="1">
              <a:off x="2832" y="1440"/>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50">
              <a:extLst>
                <a:ext uri="{FF2B5EF4-FFF2-40B4-BE49-F238E27FC236}">
                  <a16:creationId xmlns:a16="http://schemas.microsoft.com/office/drawing/2014/main" id="{40389C78-F284-44D7-AC36-6A5FEA0DC374}"/>
                </a:ext>
              </a:extLst>
            </p:cNvPr>
            <p:cNvSpPr>
              <a:spLocks noChangeShapeType="1"/>
            </p:cNvSpPr>
            <p:nvPr/>
          </p:nvSpPr>
          <p:spPr bwMode="auto">
            <a:xfrm flipV="1">
              <a:off x="2832"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51">
              <a:extLst>
                <a:ext uri="{FF2B5EF4-FFF2-40B4-BE49-F238E27FC236}">
                  <a16:creationId xmlns:a16="http://schemas.microsoft.com/office/drawing/2014/main" id="{10B9E666-1918-49C2-8558-927B06755657}"/>
                </a:ext>
              </a:extLst>
            </p:cNvPr>
            <p:cNvSpPr>
              <a:spLocks noChangeShapeType="1"/>
            </p:cNvSpPr>
            <p:nvPr/>
          </p:nvSpPr>
          <p:spPr bwMode="auto">
            <a:xfrm>
              <a:off x="384" y="3216"/>
              <a:ext cx="1104" cy="1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52">
              <a:extLst>
                <a:ext uri="{FF2B5EF4-FFF2-40B4-BE49-F238E27FC236}">
                  <a16:creationId xmlns:a16="http://schemas.microsoft.com/office/drawing/2014/main" id="{F15C6331-8370-48EF-8673-90EBC5B2BA56}"/>
                </a:ext>
              </a:extLst>
            </p:cNvPr>
            <p:cNvSpPr>
              <a:spLocks noChangeShapeType="1"/>
            </p:cNvSpPr>
            <p:nvPr/>
          </p:nvSpPr>
          <p:spPr bwMode="auto">
            <a:xfrm flipV="1">
              <a:off x="2832"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53">
              <a:extLst>
                <a:ext uri="{FF2B5EF4-FFF2-40B4-BE49-F238E27FC236}">
                  <a16:creationId xmlns:a16="http://schemas.microsoft.com/office/drawing/2014/main" id="{C5B28946-DC4E-4B15-9528-3B39539C3A81}"/>
                </a:ext>
              </a:extLst>
            </p:cNvPr>
            <p:cNvSpPr>
              <a:spLocks noChangeShapeType="1"/>
            </p:cNvSpPr>
            <p:nvPr/>
          </p:nvSpPr>
          <p:spPr bwMode="auto">
            <a:xfrm>
              <a:off x="720" y="3216"/>
              <a:ext cx="768"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54">
              <a:extLst>
                <a:ext uri="{FF2B5EF4-FFF2-40B4-BE49-F238E27FC236}">
                  <a16:creationId xmlns:a16="http://schemas.microsoft.com/office/drawing/2014/main" id="{F88DB507-213C-4AD8-8047-213920D5F830}"/>
                </a:ext>
              </a:extLst>
            </p:cNvPr>
            <p:cNvSpPr>
              <a:spLocks noChangeShapeType="1"/>
            </p:cNvSpPr>
            <p:nvPr/>
          </p:nvSpPr>
          <p:spPr bwMode="auto">
            <a:xfrm flipV="1">
              <a:off x="2832"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55">
              <a:extLst>
                <a:ext uri="{FF2B5EF4-FFF2-40B4-BE49-F238E27FC236}">
                  <a16:creationId xmlns:a16="http://schemas.microsoft.com/office/drawing/2014/main" id="{ADAE9F95-8E51-4BC9-97F0-D8F14E02EFC5}"/>
                </a:ext>
              </a:extLst>
            </p:cNvPr>
            <p:cNvSpPr>
              <a:spLocks noChangeShapeType="1"/>
            </p:cNvSpPr>
            <p:nvPr/>
          </p:nvSpPr>
          <p:spPr bwMode="auto">
            <a:xfrm>
              <a:off x="1056" y="3216"/>
              <a:ext cx="43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Two main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4585871"/>
          </a:xfrm>
          <a:prstGeom prst="rect">
            <a:avLst/>
          </a:prstGeom>
          <a:noFill/>
        </p:spPr>
        <p:txBody>
          <a:bodyPr wrap="square" rtlCol="0">
            <a:spAutoFit/>
          </a:bodyPr>
          <a:lstStyle/>
          <a:p>
            <a:pPr marL="457200" indent="-457200" algn="just">
              <a:buAutoNum type="arabicPeriod"/>
            </a:pPr>
            <a:r>
              <a:rPr lang="en-US" sz="2000" b="1" dirty="0"/>
              <a:t>Analysis Phase</a:t>
            </a:r>
            <a:r>
              <a:rPr lang="en-US" dirty="0"/>
              <a:t>: Breaks up a source program into constituent pieces and produces an internal representation of it called intermediate code.</a:t>
            </a:r>
          </a:p>
          <a:p>
            <a:pPr marL="1371600" lvl="2" indent="-457200">
              <a:buFont typeface="+mj-lt"/>
              <a:buAutoNum type="romanUcPeriod"/>
            </a:pPr>
            <a:r>
              <a:rPr lang="en-US" dirty="0"/>
              <a:t>Lexical Analyzer</a:t>
            </a:r>
          </a:p>
          <a:p>
            <a:pPr marL="1371600" lvl="2" indent="-457200">
              <a:buFont typeface="+mj-lt"/>
              <a:buAutoNum type="romanUcPeriod"/>
            </a:pPr>
            <a:r>
              <a:rPr lang="en-US" dirty="0"/>
              <a:t>Syntax Analyzer</a:t>
            </a:r>
          </a:p>
          <a:p>
            <a:pPr marL="1371600" lvl="2" indent="-457200">
              <a:buFont typeface="+mj-lt"/>
              <a:buAutoNum type="romanUcPeriod"/>
            </a:pPr>
            <a:r>
              <a:rPr lang="en-US" dirty="0"/>
              <a:t>Semantic Analyzer</a:t>
            </a:r>
          </a:p>
          <a:p>
            <a:pPr marL="1371600" lvl="2" indent="-457200">
              <a:buFont typeface="+mj-lt"/>
              <a:buAutoNum type="romanUcPeriod"/>
            </a:pPr>
            <a:r>
              <a:rPr lang="en-US" dirty="0"/>
              <a:t>Intermediate code generator</a:t>
            </a:r>
          </a:p>
          <a:p>
            <a:pPr lvl="2"/>
            <a:endParaRPr lang="en-US" dirty="0"/>
          </a:p>
          <a:p>
            <a:pPr lvl="2"/>
            <a:endParaRPr lang="en-US" dirty="0"/>
          </a:p>
          <a:p>
            <a:pPr marL="342900" indent="-342900" algn="just">
              <a:buAutoNum type="arabicPeriod"/>
            </a:pPr>
            <a:r>
              <a:rPr lang="en-US" sz="2000" b="1" dirty="0"/>
              <a:t>Synthesis Phase</a:t>
            </a:r>
            <a:r>
              <a:rPr lang="en-US" dirty="0"/>
              <a:t>: Translates the intermediate code into the target program.</a:t>
            </a:r>
          </a:p>
          <a:p>
            <a:pPr lvl="2" algn="just"/>
            <a:r>
              <a:rPr lang="en-US" dirty="0"/>
              <a:t>V.     Code optimizer</a:t>
            </a:r>
          </a:p>
          <a:p>
            <a:pPr lvl="2" algn="just"/>
            <a:r>
              <a:rPr lang="en-US" dirty="0"/>
              <a:t>VI.   Code generator</a:t>
            </a:r>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621749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626847" cy="6771084"/>
          </a:xfrm>
          <a:prstGeom prst="rect">
            <a:avLst/>
          </a:prstGeom>
          <a:noFill/>
        </p:spPr>
        <p:txBody>
          <a:bodyPr wrap="square" rtlCol="0">
            <a:spAutoFit/>
          </a:bodyPr>
          <a:lstStyle/>
          <a:p>
            <a:pPr algn="just"/>
            <a:r>
              <a:rPr lang="en-US" sz="2000" b="1" dirty="0"/>
              <a:t>Lexical Analyzer: </a:t>
            </a:r>
            <a:r>
              <a:rPr lang="en-US" dirty="0"/>
              <a:t>The first phase of a compiler is called lexical analysis or scanning. The lexical analyzer reads the stream of characters making up the source program and groups the characters into meaningful sequences called lexemes. For each lexeme, the lexical analyzer produces as output a token of the form </a:t>
            </a:r>
            <a:r>
              <a:rPr lang="en-US" i="1" dirty="0"/>
              <a:t>(token-name, attribute-value). </a:t>
            </a:r>
            <a:r>
              <a:rPr lang="en-US" dirty="0"/>
              <a:t>For example, suppose a source program contains the assignment statement </a:t>
            </a:r>
          </a:p>
          <a:p>
            <a:pPr algn="just"/>
            <a:endParaRPr lang="en-US" b="1" dirty="0"/>
          </a:p>
          <a:p>
            <a:pPr algn="ctr"/>
            <a:r>
              <a:rPr lang="pt-BR" b="1" dirty="0"/>
              <a:t>p o s i t i o n = i n i t i a l + r a t e * 60    </a:t>
            </a:r>
          </a:p>
          <a:p>
            <a:pPr algn="ctr"/>
            <a:endParaRPr lang="pt-BR" b="1" dirty="0"/>
          </a:p>
          <a:p>
            <a:pPr algn="just"/>
            <a:r>
              <a:rPr lang="en-US" dirty="0"/>
              <a:t>The characters in this assignment could be grouped into the following lexemes and mapped into the following tokens passed on to the syntax analyzer:</a:t>
            </a:r>
          </a:p>
          <a:p>
            <a:pPr algn="just"/>
            <a:endParaRPr lang="en-US" dirty="0"/>
          </a:p>
          <a:p>
            <a:pPr marL="800100" lvl="1" indent="-342900" algn="just">
              <a:buFont typeface="+mj-lt"/>
              <a:buAutoNum type="arabicPeriod"/>
            </a:pPr>
            <a:r>
              <a:rPr lang="en-US" dirty="0"/>
              <a:t>p o s </a:t>
            </a:r>
            <a:r>
              <a:rPr lang="en-US" dirty="0" err="1"/>
              <a:t>i</a:t>
            </a:r>
            <a:r>
              <a:rPr lang="en-US" dirty="0"/>
              <a:t> t </a:t>
            </a:r>
            <a:r>
              <a:rPr lang="en-US" dirty="0" err="1"/>
              <a:t>i</a:t>
            </a:r>
            <a:r>
              <a:rPr lang="en-US" dirty="0"/>
              <a:t> o n is a lexeme that would be mapped into a token </a:t>
            </a:r>
            <a:r>
              <a:rPr lang="en-US" b="1" dirty="0"/>
              <a:t>(id, </a:t>
            </a:r>
            <a:r>
              <a:rPr lang="en-US" dirty="0"/>
              <a:t>1), where </a:t>
            </a:r>
            <a:r>
              <a:rPr lang="en-US" b="1" dirty="0"/>
              <a:t>id </a:t>
            </a:r>
            <a:r>
              <a:rPr lang="en-US" dirty="0"/>
              <a:t>is an abstract symbol standing for </a:t>
            </a:r>
            <a:r>
              <a:rPr lang="en-US" i="1" dirty="0"/>
              <a:t>identifier </a:t>
            </a:r>
            <a:r>
              <a:rPr lang="en-US" dirty="0"/>
              <a:t>and 1 points to the symbol table entry for p o s </a:t>
            </a:r>
            <a:r>
              <a:rPr lang="en-US" dirty="0" err="1"/>
              <a:t>i</a:t>
            </a:r>
            <a:r>
              <a:rPr lang="en-US" dirty="0"/>
              <a:t> t </a:t>
            </a:r>
            <a:r>
              <a:rPr lang="en-US" dirty="0" err="1"/>
              <a:t>i</a:t>
            </a:r>
            <a:r>
              <a:rPr lang="en-US" dirty="0"/>
              <a:t> o n . The symbol-table entry for an identifier holds information about the identifier, such as its name and type.</a:t>
            </a:r>
          </a:p>
          <a:p>
            <a:pPr algn="just"/>
            <a:endParaRPr lang="pt-BR" b="1" dirty="0"/>
          </a:p>
          <a:p>
            <a:pPr algn="just"/>
            <a:endParaRPr lang="en-US" dirty="0"/>
          </a:p>
          <a:p>
            <a:pPr lvl="2"/>
            <a:endParaRPr lang="en-US" dirty="0"/>
          </a:p>
          <a:p>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2913755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6740307"/>
          </a:xfrm>
          <a:prstGeom prst="rect">
            <a:avLst/>
          </a:prstGeom>
          <a:noFill/>
        </p:spPr>
        <p:txBody>
          <a:bodyPr wrap="square" rtlCol="0">
            <a:spAutoFit/>
          </a:bodyPr>
          <a:lstStyle/>
          <a:p>
            <a:pPr algn="just"/>
            <a:endParaRPr lang="en-US" dirty="0"/>
          </a:p>
          <a:p>
            <a:pPr algn="just"/>
            <a:r>
              <a:rPr lang="en-US" dirty="0"/>
              <a:t>2. The assignment symbol = is a lexeme that is mapped into the token (=).Since this token needs no attribute-value, we have omitted the 	second component. We could have used any abstract symbol such as 	</a:t>
            </a:r>
            <a:r>
              <a:rPr lang="en-US" b="1" dirty="0"/>
              <a:t>assign </a:t>
            </a:r>
            <a:r>
              <a:rPr lang="en-US" dirty="0"/>
              <a:t>for the token-name, but for notational convenience we have 	chosen to use the lexeme itself as the name of the abstract symbol.</a:t>
            </a:r>
          </a:p>
          <a:p>
            <a:pPr algn="just"/>
            <a:endParaRPr lang="en-US" b="1" dirty="0"/>
          </a:p>
          <a:p>
            <a:pPr algn="just"/>
            <a:r>
              <a:rPr lang="en-US" dirty="0"/>
              <a:t>3. Initial is a lexeme that is mapped into the token </a:t>
            </a:r>
            <a:r>
              <a:rPr lang="en-US" b="1" dirty="0"/>
              <a:t>(id, </a:t>
            </a:r>
            <a:r>
              <a:rPr lang="en-US" dirty="0"/>
              <a:t>2), where 2 points to the symbol-table entry for </a:t>
            </a:r>
            <a:r>
              <a:rPr lang="en-US" dirty="0" err="1"/>
              <a:t>i</a:t>
            </a:r>
            <a:r>
              <a:rPr lang="en-US" dirty="0"/>
              <a:t> n </a:t>
            </a:r>
            <a:r>
              <a:rPr lang="en-US" dirty="0" err="1"/>
              <a:t>i</a:t>
            </a:r>
            <a:r>
              <a:rPr lang="en-US" dirty="0"/>
              <a:t> t </a:t>
            </a:r>
            <a:r>
              <a:rPr lang="en-US" dirty="0" err="1"/>
              <a:t>i</a:t>
            </a:r>
            <a:r>
              <a:rPr lang="en-US" dirty="0"/>
              <a:t> a l .</a:t>
            </a:r>
          </a:p>
          <a:p>
            <a:pPr algn="just"/>
            <a:endParaRPr lang="en-US" dirty="0"/>
          </a:p>
          <a:p>
            <a:pPr algn="just"/>
            <a:r>
              <a:rPr lang="en-US" dirty="0"/>
              <a:t>4. + is a lexeme that is mapped into the token (+).</a:t>
            </a:r>
          </a:p>
          <a:p>
            <a:pPr algn="just"/>
            <a:endParaRPr lang="en-US" dirty="0"/>
          </a:p>
          <a:p>
            <a:pPr algn="just"/>
            <a:r>
              <a:rPr lang="en-US" dirty="0"/>
              <a:t>5. r a t e is a lexeme that is mapped into the token </a:t>
            </a:r>
            <a:r>
              <a:rPr lang="en-US" b="1" dirty="0"/>
              <a:t>(id, </a:t>
            </a:r>
            <a:r>
              <a:rPr lang="en-US" dirty="0"/>
              <a:t>3), where 3 points to the symbol-table entry for r a t e .</a:t>
            </a:r>
          </a:p>
          <a:p>
            <a:pPr algn="just"/>
            <a:endParaRPr lang="en-US" dirty="0"/>
          </a:p>
          <a:p>
            <a:pPr algn="just"/>
            <a:r>
              <a:rPr lang="en-US" dirty="0"/>
              <a:t>6. * is a lexeme that is mapped into the token (*).</a:t>
            </a:r>
          </a:p>
          <a:p>
            <a:pPr algn="just"/>
            <a:endParaRPr lang="en-US" dirty="0"/>
          </a:p>
          <a:p>
            <a:pPr algn="just"/>
            <a:r>
              <a:rPr lang="en-US" dirty="0"/>
              <a:t>7. 60 is a lexeme that is mapped into the token (60).</a:t>
            </a:r>
            <a:endParaRPr lang="pt-BR" dirty="0"/>
          </a:p>
          <a:p>
            <a:pPr algn="just"/>
            <a:endParaRPr lang="en-US"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906826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Phases of  a Compiler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528528"/>
            <a:ext cx="7626847" cy="3693319"/>
          </a:xfrm>
          <a:prstGeom prst="rect">
            <a:avLst/>
          </a:prstGeom>
          <a:noFill/>
        </p:spPr>
        <p:txBody>
          <a:bodyPr wrap="square" rtlCol="0">
            <a:spAutoFit/>
          </a:bodyPr>
          <a:lstStyle/>
          <a:p>
            <a:pPr algn="just"/>
            <a:endParaRPr lang="en-US" dirty="0"/>
          </a:p>
          <a:p>
            <a:pPr algn="just"/>
            <a:r>
              <a:rPr lang="en-US" dirty="0"/>
              <a:t>After lexical analyzer compiled the above expression the output of lexical analyzer would be </a:t>
            </a:r>
          </a:p>
          <a:p>
            <a:pPr algn="ctr"/>
            <a:r>
              <a:rPr lang="nn-NO" b="1" dirty="0"/>
              <a:t>&lt;i d , l </a:t>
            </a:r>
            <a:r>
              <a:rPr lang="nn-NO" b="1"/>
              <a:t>&gt; </a:t>
            </a:r>
            <a:r>
              <a:rPr lang="nn-NO" b="1">
                <a:sym typeface="Wingdings" pitchFamily="2" charset="2"/>
              </a:rPr>
              <a:t>&lt;=&gt;</a:t>
            </a:r>
            <a:r>
              <a:rPr lang="nn-NO" b="1"/>
              <a:t> </a:t>
            </a:r>
            <a:r>
              <a:rPr lang="nn-NO" b="1" dirty="0"/>
              <a:t>&lt;</a:t>
            </a:r>
            <a:r>
              <a:rPr lang="nn-NO" b="1"/>
              <a:t>id, </a:t>
            </a:r>
            <a:r>
              <a:rPr lang="nn-NO"/>
              <a:t>2&gt; &lt;+&gt; </a:t>
            </a:r>
            <a:r>
              <a:rPr lang="nn-NO" b="1" dirty="0"/>
              <a:t>&lt;</a:t>
            </a:r>
            <a:r>
              <a:rPr lang="nn-NO" b="1"/>
              <a:t>id, </a:t>
            </a:r>
            <a:r>
              <a:rPr lang="nn-NO"/>
              <a:t>3&gt; &lt;*&gt; &lt;60</a:t>
            </a:r>
            <a:r>
              <a:rPr lang="nn-NO" dirty="0"/>
              <a:t>&gt;</a:t>
            </a:r>
          </a:p>
          <a:p>
            <a:pPr algn="just"/>
            <a:r>
              <a:rPr lang="en-US" dirty="0"/>
              <a:t> </a:t>
            </a:r>
          </a:p>
          <a:p>
            <a:pPr algn="just"/>
            <a:endParaRPr lang="en-US" dirty="0"/>
          </a:p>
          <a:p>
            <a:r>
              <a:rPr lang="en-US" sz="2000" b="1" dirty="0"/>
              <a:t>Lexical Errors</a:t>
            </a:r>
            <a:r>
              <a:rPr lang="en-US" b="1" dirty="0"/>
              <a:t>: </a:t>
            </a:r>
            <a:r>
              <a:rPr lang="en-US" dirty="0"/>
              <a:t>A lexical error is a mistake in a lexeme, for examples, typing </a:t>
            </a:r>
            <a:r>
              <a:rPr lang="en-US" b="1" dirty="0" err="1"/>
              <a:t>tehn</a:t>
            </a:r>
            <a:r>
              <a:rPr lang="en-US" dirty="0"/>
              <a:t> instead of </a:t>
            </a:r>
            <a:r>
              <a:rPr lang="en-US" b="1" dirty="0"/>
              <a:t>then</a:t>
            </a:r>
            <a:r>
              <a:rPr lang="en-US" dirty="0"/>
              <a:t>, or missing off one of the quotes in a literal.</a:t>
            </a:r>
            <a:endParaRPr lang="en-US" b="1" dirty="0"/>
          </a:p>
          <a:p>
            <a:pPr lvl="2" algn="just"/>
            <a:endParaRPr lang="en-US" dirty="0"/>
          </a:p>
          <a:p>
            <a:pPr algn="just"/>
            <a:endParaRPr lang="en-US" dirty="0"/>
          </a:p>
          <a:p>
            <a:r>
              <a:rPr lang="en-US" dirty="0"/>
              <a:t>                                                                                                                     </a:t>
            </a:r>
          </a:p>
          <a:p>
            <a:r>
              <a:rPr lang="en-US" dirty="0"/>
              <a:t>                                                                                                                                </a:t>
            </a:r>
          </a:p>
          <a:p>
            <a:endParaRPr lang="en-FI" dirty="0"/>
          </a:p>
        </p:txBody>
      </p:sp>
    </p:spTree>
    <p:extLst>
      <p:ext uri="{BB962C8B-B14F-4D97-AF65-F5344CB8AC3E}">
        <p14:creationId xmlns:p14="http://schemas.microsoft.com/office/powerpoint/2010/main" val="312165390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4773</TotalTime>
  <Words>1300</Words>
  <Application>Microsoft Macintosh PowerPoint</Application>
  <PresentationFormat>On-screen Show (4:3)</PresentationFormat>
  <Paragraphs>227</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Corbel</vt:lpstr>
      <vt:lpstr>Courier New</vt:lpstr>
      <vt:lpstr>Times New Roman</vt:lpstr>
      <vt:lpstr>Wingdings</vt:lpstr>
      <vt:lpstr>Spectrum</vt:lpstr>
      <vt:lpstr>Introduction To Compiler</vt:lpstr>
      <vt:lpstr>Lecture Outline</vt:lpstr>
      <vt:lpstr>Objectives and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Nazmus Sakib Shan</cp:lastModifiedBy>
  <cp:revision>67</cp:revision>
  <dcterms:created xsi:type="dcterms:W3CDTF">2018-12-10T17:20:29Z</dcterms:created>
  <dcterms:modified xsi:type="dcterms:W3CDTF">2022-05-23T03:10:09Z</dcterms:modified>
</cp:coreProperties>
</file>