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84" r:id="rId12"/>
    <p:sldId id="265" r:id="rId13"/>
    <p:sldId id="282" r:id="rId14"/>
    <p:sldId id="266" r:id="rId15"/>
    <p:sldId id="267" r:id="rId16"/>
    <p:sldId id="283" r:id="rId17"/>
    <p:sldId id="268" r:id="rId18"/>
    <p:sldId id="285" r:id="rId19"/>
    <p:sldId id="269" r:id="rId20"/>
    <p:sldId id="286" r:id="rId21"/>
    <p:sldId id="270" r:id="rId22"/>
    <p:sldId id="271" r:id="rId23"/>
    <p:sldId id="272" r:id="rId24"/>
    <p:sldId id="288" r:id="rId25"/>
    <p:sldId id="279" r:id="rId26"/>
    <p:sldId id="273" r:id="rId27"/>
    <p:sldId id="275" r:id="rId28"/>
    <p:sldId id="276" r:id="rId29"/>
    <p:sldId id="287" r:id="rId30"/>
    <p:sldId id="277" r:id="rId31"/>
    <p:sldId id="27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4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AA4D1-062F-4FD6-82F1-6D06B859E2E2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0CA1-FD12-4198-A4EF-C4158AF3C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0CA1-FD12-4198-A4EF-C4158AF3C5D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0CA1-FD12-4198-A4EF-C4158AF3C5D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A68F0F-A084-4794-999B-2305A5EE991C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CCA1B0-5C23-45CE-875D-5E7BFE31CD9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55559-Clipart-Of-A-Caucasian-Antibacterial-Hand-With-Germs-And-Viruses-Through-A-Magnifying-Glass-Royalty-Free-Vector-Illustration. [downloaded with 1stBrowser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</a:rPr>
              <a:t>Sterilization</a:t>
            </a:r>
            <a:endParaRPr lang="en-US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8839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400" b="1" dirty="0" smtClean="0"/>
              <a:t>Advantages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Heat can be applied in a controlled manner.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Articles remain dry after sterilization.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Disadvantages: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Long time duration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Not suitable for sterilization of culture media</a:t>
            </a:r>
          </a:p>
          <a:p>
            <a:endParaRPr lang="en-US" sz="2000" b="1" dirty="0" smtClean="0"/>
          </a:p>
          <a:p>
            <a:endParaRPr lang="en-US" sz="2400" dirty="0" smtClean="0"/>
          </a:p>
          <a:p>
            <a:pPr marL="400050" indent="-400050">
              <a:buFont typeface="Arial" pitchFamily="34" charset="0"/>
              <a:buChar char="•"/>
            </a:pPr>
            <a:endParaRPr lang="en-US" sz="2400" dirty="0" smtClean="0"/>
          </a:p>
          <a:p>
            <a:pPr marL="400050" indent="-400050"/>
            <a:r>
              <a:rPr lang="en-US" sz="2400" b="1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b. Moist Heat</a:t>
            </a:r>
          </a:p>
          <a:p>
            <a:r>
              <a:rPr lang="en-US" sz="2400" b="1" dirty="0" smtClean="0"/>
              <a:t> i. Moist heat at temperature below 100oC 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b="1" dirty="0" smtClean="0"/>
              <a:t>I.   Water bath:</a:t>
            </a:r>
          </a:p>
          <a:p>
            <a:pPr marL="857250" lvl="1" indent="-400050">
              <a:buFont typeface="Arial" pitchFamily="34" charset="0"/>
              <a:buChar char="•"/>
            </a:pPr>
            <a:r>
              <a:rPr lang="en-US" sz="2400" dirty="0" smtClean="0"/>
              <a:t>Sterilization of serum and body fluids in water bath at 56oC for 1 hour. </a:t>
            </a:r>
          </a:p>
          <a:p>
            <a:pPr marL="857250" lvl="1" indent="-400050">
              <a:buFont typeface="Arial" pitchFamily="34" charset="0"/>
              <a:buChar char="•"/>
            </a:pPr>
            <a:r>
              <a:rPr lang="en-US" sz="2400" dirty="0" smtClean="0"/>
              <a:t> Temperature beyond 56oC causes coagulation of serum protein.</a:t>
            </a:r>
          </a:p>
          <a:p>
            <a:pPr marL="400050" indent="-400050"/>
            <a:endParaRPr lang="en-US" sz="2400" dirty="0" smtClean="0"/>
          </a:p>
          <a:p>
            <a:pPr marL="400050" indent="-400050"/>
            <a:r>
              <a:rPr lang="en-US" sz="2400" b="1" dirty="0" smtClean="0"/>
              <a:t>II. Vaccine bath:</a:t>
            </a:r>
          </a:p>
          <a:p>
            <a:pPr marL="857250" lvl="1" indent="-400050">
              <a:buFont typeface="Arial" pitchFamily="34" charset="0"/>
              <a:buChar char="•"/>
            </a:pPr>
            <a:r>
              <a:rPr lang="en-US" sz="2400" dirty="0" smtClean="0"/>
              <a:t>Same as water bath but the temperature employed is 60oC for 1 hour. </a:t>
            </a:r>
          </a:p>
          <a:p>
            <a:pPr marL="857250" lvl="1" indent="-400050">
              <a:buFont typeface="Arial" pitchFamily="34" charset="0"/>
              <a:buChar char="•"/>
            </a:pPr>
            <a:r>
              <a:rPr lang="en-US" sz="2400" dirty="0" smtClean="0"/>
              <a:t>Used for sterilizing bacterial vaccines. </a:t>
            </a:r>
          </a:p>
          <a:p>
            <a:pPr marL="857250" lvl="1" indent="-400050">
              <a:buFont typeface="Arial" pitchFamily="34" charset="0"/>
              <a:buChar char="•"/>
            </a:pPr>
            <a:r>
              <a:rPr lang="en-US" sz="2400" dirty="0" smtClean="0"/>
              <a:t>Temperature beyond 60oC loose the potency of vaccine.</a:t>
            </a:r>
          </a:p>
          <a:p>
            <a:pPr marL="400050" indent="-400050"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90600"/>
            <a:ext cx="8839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III. Pasteurization 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Introduced by Louis Pasteur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Used to sterilize raw milk which may contain Brucella, Salmonella, and tubercle bacilli.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Different methods of Pasteurization. </a:t>
            </a:r>
          </a:p>
          <a:p>
            <a:r>
              <a:rPr lang="en-US" sz="2400" dirty="0" smtClean="0"/>
              <a:t>1. Holder method: 63oC for 30 minutes.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2. Flash method: 72oC for 15-30 Seconds </a:t>
            </a:r>
          </a:p>
          <a:p>
            <a:endParaRPr lang="en-US" sz="2400" dirty="0" smtClean="0"/>
          </a:p>
          <a:p>
            <a:r>
              <a:rPr lang="en-US" sz="2400" dirty="0" smtClean="0"/>
              <a:t>3. Ultra Pasteurization: 125oC-138oC for2-4 seconds </a:t>
            </a:r>
          </a:p>
          <a:p>
            <a:pPr lvl="1"/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143000"/>
            <a:ext cx="8610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b="1" dirty="0" smtClean="0"/>
              <a:t>IV. Inspissations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Serum or egg containing media can be sterilized by heating at 80oC - 85oC for 30 minutes on three successive days.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E.g. Loeffler's serum slope, Lowenstein- Jenson media.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668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ii) Moist Heat at temperature 100oC </a:t>
            </a:r>
          </a:p>
          <a:p>
            <a:endParaRPr lang="en-US" sz="2400" b="1" dirty="0" smtClean="0"/>
          </a:p>
          <a:p>
            <a:pPr marL="400050" indent="-400050">
              <a:buAutoNum type="romanUcPeriod"/>
            </a:pPr>
            <a:r>
              <a:rPr lang="en-US" sz="2400" b="1" dirty="0" smtClean="0"/>
              <a:t>Boiling :</a:t>
            </a:r>
          </a:p>
          <a:p>
            <a:pPr marL="400050" indent="-400050">
              <a:buFont typeface="Arial" pitchFamily="34" charset="0"/>
              <a:buChar char="•"/>
            </a:pPr>
            <a:r>
              <a:rPr lang="en-US" sz="2400" dirty="0" smtClean="0"/>
              <a:t>Boiling for 10-30 minutes usually kills all the nonsporing bacteria. </a:t>
            </a:r>
          </a:p>
          <a:p>
            <a:pPr marL="400050" indent="-400050">
              <a:buFont typeface="Arial" pitchFamily="34" charset="0"/>
              <a:buChar char="•"/>
            </a:pPr>
            <a:r>
              <a:rPr lang="en-US" sz="2400" dirty="0" smtClean="0"/>
              <a:t>Used to sterilize drinking water and clothes. </a:t>
            </a:r>
          </a:p>
          <a:p>
            <a:pPr marL="400050" indent="-400050">
              <a:buFont typeface="Arial" pitchFamily="34" charset="0"/>
              <a:buChar char="•"/>
            </a:pPr>
            <a:r>
              <a:rPr lang="en-US" sz="2400" dirty="0" smtClean="0"/>
              <a:t>Can not be applied to sterilize the surgical instrument as then may contain spores. </a:t>
            </a:r>
          </a:p>
          <a:p>
            <a:pPr marL="400050" indent="-400050">
              <a:buFont typeface="Arial" pitchFamily="34" charset="0"/>
              <a:buChar char="•"/>
            </a:pPr>
            <a:endParaRPr lang="en-US" sz="2400" dirty="0" smtClean="0"/>
          </a:p>
          <a:p>
            <a:pPr marL="400050" indent="-400050"/>
            <a:r>
              <a:rPr lang="en-US" sz="2400" b="1" dirty="0" smtClean="0"/>
              <a:t>II. </a:t>
            </a:r>
            <a:r>
              <a:rPr lang="en-US" sz="2400" b="1" dirty="0" err="1" smtClean="0"/>
              <a:t>Tyndallization</a:t>
            </a:r>
            <a:r>
              <a:rPr lang="en-US" sz="2400" b="1" dirty="0" smtClean="0"/>
              <a:t> (Intermittent Sterilization) :</a:t>
            </a:r>
          </a:p>
          <a:p>
            <a:pPr marL="400050" indent="-400050">
              <a:buFont typeface="Arial" pitchFamily="34" charset="0"/>
              <a:buChar char="•"/>
            </a:pPr>
            <a:r>
              <a:rPr lang="en-US" sz="2400" dirty="0" smtClean="0"/>
              <a:t>Sterilization is conducted by exposure to free flowing steam at 100oC for 30-60 minutes for 3 successive days. </a:t>
            </a:r>
          </a:p>
          <a:p>
            <a:pPr marL="400050" indent="-400050">
              <a:buFont typeface="Arial" pitchFamily="34" charset="0"/>
              <a:buChar char="•"/>
            </a:pPr>
            <a:r>
              <a:rPr lang="en-US" sz="2400" dirty="0" smtClean="0"/>
              <a:t>Generally used to sterilize culture medium containing sugars, gelatin, serum, egg etc. which break down at higher temp. </a:t>
            </a:r>
          </a:p>
          <a:p>
            <a:pPr marL="400050" indent="-400050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90600"/>
            <a:ext cx="914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/>
            <a:r>
              <a:rPr lang="en-US" sz="2400" b="1" dirty="0" smtClean="0"/>
              <a:t>III. Steaming :</a:t>
            </a:r>
          </a:p>
          <a:p>
            <a:pPr marL="857250" lvl="1" indent="-400050">
              <a:buFont typeface="Arial" pitchFamily="34" charset="0"/>
              <a:buChar char="•"/>
            </a:pPr>
            <a:r>
              <a:rPr lang="en-US" sz="2400" dirty="0" smtClean="0"/>
              <a:t>This method utilizes steam at 100oC for 5- 10 minutes </a:t>
            </a:r>
          </a:p>
          <a:p>
            <a:pPr marL="857250" lvl="1" indent="-400050">
              <a:buFont typeface="Arial" pitchFamily="34" charset="0"/>
              <a:buChar char="•"/>
            </a:pPr>
            <a:r>
              <a:rPr lang="en-US" sz="2400" dirty="0" smtClean="0"/>
              <a:t>Commonly used for the sterilization of Broth, Nutrient Agar etc.</a:t>
            </a:r>
          </a:p>
          <a:p>
            <a:pPr marL="857250" lvl="1" indent="-400050">
              <a:buFont typeface="Arial" pitchFamily="34" charset="0"/>
              <a:buChar char="•"/>
            </a:pPr>
            <a:r>
              <a:rPr lang="en-US" sz="2400" dirty="0" smtClean="0"/>
              <a:t>Not as effective as autoclaving.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56357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iii. Moist heat at temperature above 100oC </a:t>
            </a:r>
          </a:p>
          <a:p>
            <a:r>
              <a:rPr lang="en-US" sz="2400" b="1" dirty="0" smtClean="0"/>
              <a:t>Autoclave</a:t>
            </a:r>
            <a:r>
              <a:rPr lang="en-US" sz="2400" dirty="0" smtClean="0"/>
              <a:t> :</a:t>
            </a:r>
          </a:p>
          <a:p>
            <a:r>
              <a:rPr lang="en-US" sz="2400" dirty="0" smtClean="0"/>
              <a:t> Autoclaving is the most reliable and widely used method for sterilization of media and surgical instruments.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Parts: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Vertical or horizontal tank heated below by gas or electricity.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Lid with a gasket enabling it to be fitted tightly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Perforated tray below which water can be poured to a certain level.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articles to be sterilized are placed on this tray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Discharge Tap for air and steam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Pressure gauze to measure pressure and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Safety valve.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Autoclaves Discharge Tap Lid Safety Valve Pressure Gauze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838200"/>
            <a:ext cx="8915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Operation procedure :</a:t>
            </a:r>
          </a:p>
          <a:p>
            <a:endParaRPr lang="en-US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Adequate amount of water should be added to generate sufficient amount of steam.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articles to be sterilized are placed on the perforated tray with enough space left in between for free circulation of steam.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lid is placed in portion, discharge tap is opened and the lid is screwed down.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heater is put on.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Water begins to boil and a mixture of steam and air escape through the discharge tap freely.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When all the air is removed from the autoclave and a constant jet of steam comes out, the discharge tap is closed.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pressure gauze indicates that required pressure is reached and an automatic regulator maintains a constant pressure of 15lbs.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906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At 15lbs pressure, temp of 121oC can be obtained. Thus at a temperature of 121oC (15lbs) , a holding period of 15 minutes of maintained.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heating element is switched off and the autoclave is allowed to cool, till the pressure comes back to zero.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discharge tap is opened and air is allowed to enter into it slowly. </a:t>
            </a:r>
          </a:p>
          <a:p>
            <a:endParaRPr lang="en-US" sz="2400" dirty="0" smtClean="0"/>
          </a:p>
          <a:p>
            <a:r>
              <a:rPr lang="en-US" sz="2400" b="1" dirty="0" smtClean="0"/>
              <a:t>Examples of articles which can be sterilized by autoclave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All rubber articles (except silicon rubber) ,Glass metal syringes , Basal culture media ,Discharged bacterial cultures, Clothes and glove powders ,Certain lab instruments etc.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48690"/>
            <a:ext cx="8763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B. Mechanical Methods 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This method uses filtration.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Filtration is the Removal of microbes by passage of a liquid or gas through a screen like material with small pores.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Used to sterilize heat sensitive materials like vaccines, enzymes, antibiotics, and some culture media. </a:t>
            </a:r>
          </a:p>
          <a:p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High Efficiency Particulate Air Filters (HEPA): </a:t>
            </a:r>
            <a:r>
              <a:rPr lang="en-US" sz="2400" dirty="0" smtClean="0"/>
              <a:t>Used in operating rooms and burn units to remove bacteria from air.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Membrane Filters: </a:t>
            </a:r>
            <a:r>
              <a:rPr lang="en-US" sz="2400" dirty="0" smtClean="0"/>
              <a:t>Uniform pore size. Used in industry and research. Different sizes: </a:t>
            </a:r>
          </a:p>
          <a:p>
            <a:r>
              <a:rPr lang="en-US" sz="2400" dirty="0" smtClean="0"/>
              <a:t>       0.22 and 0.45um Pores: Used to filter most bacteria. Don’t retain spirochetes, </a:t>
            </a:r>
            <a:r>
              <a:rPr lang="en-US" sz="2400" dirty="0" err="1" smtClean="0"/>
              <a:t>mycoplasmas</a:t>
            </a:r>
            <a:r>
              <a:rPr lang="en-US" sz="2400" dirty="0" smtClean="0"/>
              <a:t> and viruses. </a:t>
            </a:r>
          </a:p>
          <a:p>
            <a:r>
              <a:rPr lang="en-US" sz="2400" dirty="0" smtClean="0"/>
              <a:t>       0.01 um Pores: Retain all viruses and </a:t>
            </a:r>
            <a:r>
              <a:rPr lang="en-US" sz="2400" dirty="0" err="1" smtClean="0"/>
              <a:t>som</a:t>
            </a:r>
            <a:r>
              <a:rPr lang="en-US" sz="2400" dirty="0" smtClean="0"/>
              <a:t> e large proteins. </a:t>
            </a:r>
          </a:p>
          <a:p>
            <a:pPr marL="342900" indent="-3429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Sterilization: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Is </a:t>
            </a:r>
            <a:r>
              <a:rPr lang="en-US" dirty="0" smtClean="0"/>
              <a:t>a process by which an article, surface or medium is made free from all micro-organisms either in the vegetative form or spore form.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Disinfection: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 </a:t>
            </a:r>
            <a:r>
              <a:rPr lang="en-US" dirty="0" smtClean="0"/>
              <a:t>Is a process of destruction of vegetative forms of pathogenic organisms which are capable of producing infection but not necessarily resistance to spores.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Antiseptics: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Are </a:t>
            </a:r>
            <a:r>
              <a:rPr lang="en-US" dirty="0" smtClean="0"/>
              <a:t>substances which are non-toxic for superficial application on living tissues. They prevent the growth and multiplication of microbes.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DEFINITIONS 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906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C. Chemical Methods</a:t>
            </a:r>
          </a:p>
          <a:p>
            <a:endParaRPr lang="en-US" sz="2800" b="1" dirty="0" smtClean="0"/>
          </a:p>
          <a:p>
            <a:pPr marL="800100" lvl="1" indent="-342900">
              <a:buAutoNum type="arabicPeriod"/>
            </a:pPr>
            <a:r>
              <a:rPr lang="en-US" sz="2400" b="1" dirty="0" smtClean="0"/>
              <a:t>Phenols and </a:t>
            </a:r>
            <a:r>
              <a:rPr lang="en-US" sz="2400" b="1" dirty="0" err="1" smtClean="0"/>
              <a:t>Phenolics</a:t>
            </a:r>
            <a:r>
              <a:rPr lang="en-US" sz="2400" b="1" dirty="0" smtClean="0"/>
              <a:t>: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Active microbicidal agent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Used to decontaminate infective discharges, bed pans, hospital floors. </a:t>
            </a:r>
          </a:p>
          <a:p>
            <a:pPr marL="342900" indent="-342900"/>
            <a:r>
              <a:rPr lang="en-US" sz="2400" dirty="0" smtClean="0"/>
              <a:t>      Advantages: Stable &amp; persist for long times after applied. 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     </a:t>
            </a:r>
            <a:r>
              <a:rPr lang="en-US" sz="2400" b="1" dirty="0" smtClean="0"/>
              <a:t>2.  Halogens: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Common halogens in use are iodine, chlorine or chlorine compounds.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Effective alone or in compounds.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382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dirty="0" smtClean="0"/>
              <a:t> A. Iodine:</a:t>
            </a:r>
          </a:p>
          <a:p>
            <a:pPr marL="342900" indent="-342900"/>
            <a:r>
              <a:rPr lang="en-US" sz="2400" b="1" dirty="0" smtClean="0"/>
              <a:t> i)  Tincture of iodine: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was one of first antiseptics used.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Stains skin and clothes, somewhat irritating.</a:t>
            </a:r>
          </a:p>
          <a:p>
            <a:pPr marL="342900" indent="-342900"/>
            <a:r>
              <a:rPr lang="en-US" sz="2400" b="1" dirty="0" smtClean="0"/>
              <a:t> ii) </a:t>
            </a:r>
            <a:r>
              <a:rPr lang="en-US" sz="2400" b="1" dirty="0" err="1" smtClean="0"/>
              <a:t>Iodophors</a:t>
            </a:r>
            <a:r>
              <a:rPr lang="en-US" sz="2400" b="1" dirty="0" smtClean="0"/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Used as skin antiseptic in surgery. Not effective against bacterial </a:t>
            </a:r>
            <a:r>
              <a:rPr lang="en-US" sz="2400" dirty="0" err="1" smtClean="0"/>
              <a:t>endospores</a:t>
            </a:r>
            <a:r>
              <a:rPr lang="en-US" sz="2400" dirty="0" smtClean="0"/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Betadine</a:t>
            </a:r>
            <a:r>
              <a:rPr lang="en-US" sz="2400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err="1" smtClean="0"/>
              <a:t>Isodine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43434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B. Chlorine: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Exists as gas in chemical form.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When mixed in water forms </a:t>
            </a:r>
            <a:r>
              <a:rPr lang="en-US" sz="2400" dirty="0" err="1" smtClean="0"/>
              <a:t>hypochlorous</a:t>
            </a:r>
            <a:r>
              <a:rPr lang="en-US" sz="2400" dirty="0" smtClean="0"/>
              <a:t> acid: </a:t>
            </a:r>
          </a:p>
          <a:p>
            <a:r>
              <a:rPr lang="en-US" sz="2400" dirty="0" smtClean="0"/>
              <a:t>         Cl2 + H2O ------&gt; </a:t>
            </a:r>
            <a:r>
              <a:rPr lang="en-US" sz="2400" b="1" dirty="0" smtClean="0"/>
              <a:t>H+  </a:t>
            </a:r>
            <a:r>
              <a:rPr lang="en-US" sz="2400" dirty="0" smtClean="0"/>
              <a:t>+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Cl</a:t>
            </a:r>
            <a:r>
              <a:rPr lang="en-US" sz="2400" b="1" dirty="0" smtClean="0"/>
              <a:t>-   </a:t>
            </a:r>
            <a:r>
              <a:rPr lang="en-US" sz="2400" dirty="0" smtClean="0"/>
              <a:t>+ </a:t>
            </a:r>
            <a:r>
              <a:rPr lang="en-US" sz="2400" dirty="0" err="1" smtClean="0"/>
              <a:t>HOCl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                                                        </a:t>
            </a:r>
            <a:r>
              <a:rPr lang="en-US" sz="2400" dirty="0" err="1" smtClean="0"/>
              <a:t>Hypochlorous</a:t>
            </a:r>
            <a:r>
              <a:rPr lang="en-US" sz="2400" dirty="0" smtClean="0"/>
              <a:t> acid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Used to disinfect drinking water, pools, and sewage.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sz="2400" b="1" dirty="0" smtClean="0"/>
              <a:t>3. Alcohols: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Kill bacteria, fungi, but not </a:t>
            </a:r>
            <a:r>
              <a:rPr lang="en-US" sz="2400" dirty="0" err="1" smtClean="0"/>
              <a:t>endospores</a:t>
            </a:r>
            <a:r>
              <a:rPr lang="en-US" sz="2400" dirty="0" smtClean="0"/>
              <a:t> or naked viruses.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Act by denaturing proteins and disrupting cell membranes.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Evaporate, leaving no residue.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Used to mechanically wipe microbes off skin before injections or blood drawing.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Not good for open wounds, because cause proteins to coagulate. 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Ethanol: Optimum concentration is 70%. 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Isopropanol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Methanol   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906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4. Metallic Salts: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Include copper, selenium, mercury, silver, and zinc.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Very tiny amounts are effective. </a:t>
            </a:r>
          </a:p>
          <a:p>
            <a:pPr lvl="1">
              <a:buFont typeface="Arial" pitchFamily="34" charset="0"/>
              <a:buChar char="•"/>
            </a:pPr>
            <a:endParaRPr lang="en-US" sz="2400" b="1" dirty="0" smtClean="0"/>
          </a:p>
          <a:p>
            <a:pPr marL="800100" lvl="1" indent="-342900">
              <a:buAutoNum type="alphaUcPeriod"/>
            </a:pPr>
            <a:r>
              <a:rPr lang="en-US" sz="2400" b="1" dirty="0" smtClean="0"/>
              <a:t>Silver: 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/>
              <a:t>1% silver nitrate used to protect infants against gonorrheal eye infections.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b="1" dirty="0" smtClean="0"/>
          </a:p>
          <a:p>
            <a:pPr marL="342900" indent="-342900"/>
            <a:r>
              <a:rPr lang="en-US" sz="2400" b="1" dirty="0" smtClean="0"/>
              <a:t>       B. Mercury:</a:t>
            </a:r>
            <a:r>
              <a:rPr lang="en-US" sz="2400" dirty="0" smtClean="0"/>
              <a:t> 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/>
              <a:t>Organic mercury compounds like </a:t>
            </a:r>
            <a:r>
              <a:rPr lang="en-US" sz="2400" dirty="0" err="1" smtClean="0"/>
              <a:t>merthiolate</a:t>
            </a:r>
            <a:r>
              <a:rPr lang="en-US" sz="2400" dirty="0" smtClean="0"/>
              <a:t> and mercurochrome are used to disinfect skin wounds.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/>
            <a:r>
              <a:rPr lang="en-US" sz="2400" b="1" dirty="0" smtClean="0"/>
              <a:t>      C. Copper : 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/>
              <a:t>Copper sulfate is used to kill algae in pools and fish tanks. </a:t>
            </a:r>
          </a:p>
          <a:p>
            <a:pPr marL="342900" indent="-342900"/>
            <a:endParaRPr lang="en-US" sz="2400" b="1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43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dirty="0" smtClean="0"/>
              <a:t>D. Selenium: </a:t>
            </a:r>
          </a:p>
          <a:p>
            <a:pPr marL="342900" indent="-342900"/>
            <a:endParaRPr lang="en-US" sz="2400" b="1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Kills fungi and their spores.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Used for fungal infections.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 Also used in dandruff </a:t>
            </a:r>
            <a:r>
              <a:rPr lang="en-US" sz="2400" dirty="0" err="1" smtClean="0"/>
              <a:t>shampos</a:t>
            </a:r>
            <a:r>
              <a:rPr lang="en-US" sz="2400" dirty="0" smtClean="0"/>
              <a:t>.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/>
            <a:r>
              <a:rPr lang="en-US" sz="2400" b="1" dirty="0" smtClean="0"/>
              <a:t>E. Zinc </a:t>
            </a:r>
          </a:p>
          <a:p>
            <a:pPr marL="342900" indent="-342900"/>
            <a:endParaRPr lang="en-US" sz="2400" b="1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Zinc chloride is used in mouthwashes.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Zinc oxide is used as antifungal agent in paints.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858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 </a:t>
            </a:r>
            <a:r>
              <a:rPr lang="en-US" sz="2400" b="1" dirty="0" smtClean="0"/>
              <a:t>5. Aldehydes: </a:t>
            </a:r>
          </a:p>
          <a:p>
            <a:pPr marL="800100" lvl="1" indent="-342900">
              <a:buAutoNum type="alphaUcPeriod"/>
            </a:pPr>
            <a:r>
              <a:rPr lang="en-US" sz="2400" b="1" dirty="0" smtClean="0"/>
              <a:t>Formaldehyde gas: 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/>
              <a:t>Commonly used as formalin, a 37% aqueous solution. 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/>
              <a:t>Formalin was used extensively to preserve biological specimens and inactivate viruses and bacteria in vaccines. 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/>
              <a:t>2-5% Formaldehyde vapor uses for fumigation of rooms. 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/>
              <a:t>Irritates mucous membranes, strong odor. </a:t>
            </a:r>
          </a:p>
          <a:p>
            <a:pPr marL="1257300" lvl="2" indent="-342900"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/>
            <a:r>
              <a:rPr lang="en-US" sz="2400" b="1" dirty="0" smtClean="0"/>
              <a:t>      B. Glutaraldehyde: 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/>
              <a:t> Less irritating and more effective than formaldehyde. 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/>
              <a:t>A 2% solution of </a:t>
            </a:r>
            <a:r>
              <a:rPr lang="en-US" sz="2400" dirty="0" err="1" smtClean="0"/>
              <a:t>glutaraldehyde</a:t>
            </a:r>
            <a:r>
              <a:rPr lang="en-US" sz="2400" dirty="0" smtClean="0"/>
              <a:t> (</a:t>
            </a:r>
            <a:r>
              <a:rPr lang="en-US" sz="2400" dirty="0" err="1" smtClean="0"/>
              <a:t>Cidex</a:t>
            </a:r>
            <a:r>
              <a:rPr lang="en-US" sz="2400" dirty="0" smtClean="0"/>
              <a:t>) is Commonly used to disinfect hospital instruments like </a:t>
            </a:r>
            <a:r>
              <a:rPr lang="en-US" sz="2400" dirty="0" err="1" smtClean="0"/>
              <a:t>arthroscopes</a:t>
            </a:r>
            <a:r>
              <a:rPr lang="en-US" sz="2400" dirty="0" smtClean="0"/>
              <a:t>, bronchoscopes.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6. Gaseous Sterilizers:</a:t>
            </a:r>
          </a:p>
          <a:p>
            <a:r>
              <a:rPr lang="en-US" sz="2400" b="1" dirty="0" smtClean="0"/>
              <a:t>    Ethylene Oxide: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Used to sterilize temperature sensitive materials.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Kills all microbes and </a:t>
            </a:r>
            <a:r>
              <a:rPr lang="en-US" sz="2400" dirty="0" err="1" smtClean="0"/>
              <a:t>endospores</a:t>
            </a:r>
            <a:r>
              <a:rPr lang="en-US" sz="2400" dirty="0" smtClean="0"/>
              <a:t>, but requires exposure of 4 to 18 hours.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Highly penetrating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Toxic and explosive in pure form. 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r>
              <a:rPr lang="en-US" sz="2400" b="1" dirty="0" smtClean="0"/>
              <a:t>7. </a:t>
            </a:r>
            <a:r>
              <a:rPr lang="en-US" sz="2400" b="1" dirty="0" err="1" smtClean="0"/>
              <a:t>Peroxygens</a:t>
            </a:r>
            <a:r>
              <a:rPr lang="en-US" sz="2400" b="1" dirty="0" smtClean="0"/>
              <a:t> (Oxidizing Agents): </a:t>
            </a:r>
          </a:p>
          <a:p>
            <a:r>
              <a:rPr lang="en-US" sz="2400" b="1" dirty="0" smtClean="0"/>
              <a:t>    Hydrogen Peroxide (33%):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Used as an antiseptic but Not good for open wounds because quickly broken down by </a:t>
            </a:r>
            <a:r>
              <a:rPr lang="en-US" sz="2400" dirty="0" err="1" smtClean="0"/>
              <a:t>catalase</a:t>
            </a:r>
            <a:r>
              <a:rPr lang="en-US" sz="2400" dirty="0" smtClean="0"/>
              <a:t> present in human cells.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Effective in disinfection of inanimate objects.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Used by food industry and to disinfect contact lenses.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14400"/>
            <a:ext cx="9144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D. Radiation method </a:t>
            </a:r>
          </a:p>
          <a:p>
            <a:endParaRPr lang="en-US" sz="2400" b="1" dirty="0" smtClean="0"/>
          </a:p>
          <a:p>
            <a:pPr marL="342900" indent="-342900">
              <a:buAutoNum type="arabicParenR"/>
            </a:pPr>
            <a:r>
              <a:rPr lang="en-US" sz="2400" b="1" dirty="0" smtClean="0"/>
              <a:t>Non-ionizing radiation</a:t>
            </a:r>
          </a:p>
          <a:p>
            <a:pPr marL="342900" indent="-342900"/>
            <a:r>
              <a:rPr lang="en-US" sz="2400" b="1" dirty="0" smtClean="0"/>
              <a:t>    a. UV rays:-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Electromagnetic radiation with wavelength 100-400 nm 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The rays of wavelength between 240 and 280 are absorbed by nucleic acids that alter the structure of the DNA and leads to the death of the cell.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UV radiation do not penetrate glass, opaque solids or liquids.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Generally used in work areas such as media pouring rooms, safety cabinets or air in surgical rooms.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UV rays should not be allowed to come in contact to the eyes.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906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b. Infra red radiation 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Wavelengths longer than those of visible light.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Kills micro organisms by oxidation as a result of heat generated (form of hot-air sterilization).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Ideal for sterilizing a large number of articles such as syringes in a short time.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Sterilization is done at 190oC for 10 minutes.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906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2. Ionization Radiation: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Unlike UV radiation, ionization radiation penetrates non-living and living organism.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Sterilization is achieved without appreciable rise in temperature so also referred as </a:t>
            </a:r>
            <a:r>
              <a:rPr lang="en-US" sz="2400" b="1" dirty="0" smtClean="0"/>
              <a:t>'cold sterilization’.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To sterilize heat sensitive medical supplies such as plastic syringes, drugs etc 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Cathode rays and gamma rays are the most effective ionizing radiation.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These rays are highly expensive and dangerous.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/>
          <a:lstStyle/>
          <a:p>
            <a:r>
              <a:rPr lang="en-US" b="1" dirty="0" smtClean="0"/>
              <a:t>Classification Of Sterilization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9831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A. Physical Method</a:t>
            </a:r>
          </a:p>
          <a:p>
            <a:pPr marL="514350" indent="-514350">
              <a:buNone/>
            </a:pPr>
            <a:r>
              <a:rPr lang="en-US" dirty="0" smtClean="0"/>
              <a:t>B. Mechanical Method </a:t>
            </a:r>
          </a:p>
          <a:p>
            <a:pPr marL="514350" indent="-514350">
              <a:buNone/>
            </a:pPr>
            <a:r>
              <a:rPr lang="en-US" dirty="0" smtClean="0"/>
              <a:t>C. Chemical </a:t>
            </a:r>
            <a:r>
              <a:rPr lang="en-US" dirty="0" smtClean="0"/>
              <a:t>Method</a:t>
            </a:r>
          </a:p>
          <a:p>
            <a:pPr marL="514350" indent="-514350">
              <a:buNone/>
            </a:pPr>
            <a:r>
              <a:rPr lang="en-US" dirty="0" smtClean="0"/>
              <a:t>D. Radiation Method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 [downloaded with 1stBrowser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8600"/>
            <a:ext cx="7772400" cy="61874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 [downloahded with 1stBrowser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1078" y="0"/>
            <a:ext cx="917507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b="1" dirty="0" smtClean="0"/>
              <a:t>A.Physical Method</a:t>
            </a:r>
          </a:p>
          <a:p>
            <a:pPr marL="514350" indent="-514350">
              <a:buNone/>
            </a:pPr>
            <a:r>
              <a:rPr lang="en-US" b="1" dirty="0" smtClean="0"/>
              <a:t>1.Sunlight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b="1" dirty="0" smtClean="0"/>
              <a:t>2. Drying </a:t>
            </a:r>
          </a:p>
          <a:p>
            <a:pPr marL="514350" indent="-514350">
              <a:buNone/>
            </a:pPr>
            <a:r>
              <a:rPr lang="en-US" b="1" dirty="0" smtClean="0"/>
              <a:t>3. Heat</a:t>
            </a:r>
          </a:p>
          <a:p>
            <a:pPr marL="514350" indent="-514350">
              <a:buNone/>
            </a:pPr>
            <a:r>
              <a:rPr lang="en-US" b="1" dirty="0" smtClean="0"/>
              <a:t>   a) Dry heat</a:t>
            </a:r>
          </a:p>
          <a:p>
            <a:pPr marL="514350" indent="-514350">
              <a:buNone/>
            </a:pPr>
            <a:r>
              <a:rPr lang="en-US" dirty="0" smtClean="0"/>
              <a:t>      i. Flaming</a:t>
            </a:r>
          </a:p>
          <a:p>
            <a:pPr marL="514350" indent="-514350">
              <a:buNone/>
            </a:pPr>
            <a:r>
              <a:rPr lang="en-US" dirty="0" smtClean="0"/>
              <a:t>     ii. Red heat </a:t>
            </a:r>
          </a:p>
          <a:p>
            <a:pPr marL="514350" indent="-514350">
              <a:buNone/>
            </a:pPr>
            <a:r>
              <a:rPr lang="en-US" dirty="0" smtClean="0"/>
              <a:t>     iii. Incineration </a:t>
            </a:r>
          </a:p>
          <a:p>
            <a:pPr marL="514350" indent="-514350">
              <a:buNone/>
            </a:pPr>
            <a:r>
              <a:rPr lang="en-US" dirty="0" smtClean="0"/>
              <a:t>     iv. Hot air oven</a:t>
            </a:r>
          </a:p>
          <a:p>
            <a:pPr marL="514350" indent="-514350">
              <a:buNone/>
            </a:pPr>
            <a:r>
              <a:rPr lang="en-US" b="1" dirty="0" smtClean="0"/>
              <a:t>  b) Moist heat</a:t>
            </a:r>
          </a:p>
          <a:p>
            <a:pPr marL="514350" indent="-514350">
              <a:buNone/>
            </a:pPr>
            <a:r>
              <a:rPr lang="en-US" b="1" dirty="0" smtClean="0"/>
              <a:t>    i. Below 100 deg C </a:t>
            </a:r>
          </a:p>
          <a:p>
            <a:pPr marL="571500" indent="-57150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I.Water</a:t>
            </a:r>
            <a:r>
              <a:rPr lang="en-US" dirty="0" smtClean="0"/>
              <a:t> Bath</a:t>
            </a:r>
          </a:p>
          <a:p>
            <a:pPr marL="571500" indent="-571500">
              <a:buNone/>
            </a:pPr>
            <a:r>
              <a:rPr lang="en-US" dirty="0" smtClean="0"/>
              <a:t>         II. Vaccine bath</a:t>
            </a:r>
          </a:p>
          <a:p>
            <a:pPr marL="571500" indent="-571500">
              <a:buNone/>
            </a:pPr>
            <a:r>
              <a:rPr lang="en-US" dirty="0" smtClean="0"/>
              <a:t>         III. Pasteurization</a:t>
            </a:r>
          </a:p>
          <a:p>
            <a:pPr marL="571500" indent="-571500">
              <a:buNone/>
            </a:pPr>
            <a:r>
              <a:rPr lang="en-US" dirty="0" smtClean="0"/>
              <a:t>          IV. </a:t>
            </a:r>
            <a:r>
              <a:rPr lang="en-US" dirty="0" err="1" smtClean="0"/>
              <a:t>Inspissatioin</a:t>
            </a:r>
            <a:endParaRPr lang="en-US" dirty="0" smtClean="0"/>
          </a:p>
          <a:p>
            <a:pPr marL="571500" indent="-571500">
              <a:buNone/>
            </a:pPr>
            <a:r>
              <a:rPr lang="en-US" b="1" dirty="0" smtClean="0"/>
              <a:t>   ii. At 100 deg C</a:t>
            </a:r>
          </a:p>
          <a:p>
            <a:pPr marL="571500" indent="-571500">
              <a:buNone/>
            </a:pPr>
            <a:r>
              <a:rPr lang="en-US" dirty="0" smtClean="0"/>
              <a:t>          I. Boiling </a:t>
            </a:r>
          </a:p>
          <a:p>
            <a:pPr marL="571500" indent="-571500">
              <a:buNone/>
            </a:pPr>
            <a:r>
              <a:rPr lang="en-US" dirty="0" smtClean="0"/>
              <a:t>          II. </a:t>
            </a:r>
            <a:r>
              <a:rPr lang="en-US" dirty="0" err="1" smtClean="0"/>
              <a:t>Tyndallization</a:t>
            </a:r>
            <a:endParaRPr lang="en-US" dirty="0" smtClean="0"/>
          </a:p>
          <a:p>
            <a:pPr marL="571500" indent="-571500">
              <a:buNone/>
            </a:pPr>
            <a:r>
              <a:rPr lang="en-US" dirty="0" smtClean="0"/>
              <a:t>          III. Steaming</a:t>
            </a:r>
          </a:p>
          <a:p>
            <a:pPr marL="571500" indent="-571500">
              <a:buNone/>
            </a:pPr>
            <a:r>
              <a:rPr lang="en-US" b="1" dirty="0" smtClean="0"/>
              <a:t>   iii. Above 100 deg C</a:t>
            </a:r>
          </a:p>
          <a:p>
            <a:pPr marL="571500" indent="-571500">
              <a:buNone/>
            </a:pPr>
            <a:r>
              <a:rPr lang="en-US" dirty="0" smtClean="0"/>
              <a:t>          • Autoclave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24400" y="685800"/>
            <a:ext cx="4038600" cy="5715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b="1" dirty="0" smtClean="0"/>
              <a:t>B. Mechanical Method</a:t>
            </a:r>
          </a:p>
          <a:p>
            <a:pPr>
              <a:buNone/>
            </a:pPr>
            <a:r>
              <a:rPr lang="en-US" dirty="0" smtClean="0"/>
              <a:t> Filtration</a:t>
            </a:r>
          </a:p>
          <a:p>
            <a:pPr>
              <a:buNone/>
            </a:pPr>
            <a:r>
              <a:rPr lang="en-US" dirty="0" smtClean="0"/>
              <a:t> • Air filter </a:t>
            </a:r>
          </a:p>
          <a:p>
            <a:pPr>
              <a:buNone/>
            </a:pPr>
            <a:r>
              <a:rPr lang="en-US" dirty="0" smtClean="0"/>
              <a:t>• Membrane filter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b="1" dirty="0" smtClean="0"/>
              <a:t>C. Chemical Method</a:t>
            </a:r>
          </a:p>
          <a:p>
            <a:pPr>
              <a:buNone/>
            </a:pPr>
            <a:r>
              <a:rPr lang="en-US" dirty="0" smtClean="0"/>
              <a:t>   1. Phenols </a:t>
            </a:r>
          </a:p>
          <a:p>
            <a:pPr>
              <a:buNone/>
            </a:pPr>
            <a:r>
              <a:rPr lang="en-US" dirty="0" smtClean="0"/>
              <a:t>   2. Halogens </a:t>
            </a:r>
          </a:p>
          <a:p>
            <a:pPr>
              <a:buNone/>
            </a:pPr>
            <a:r>
              <a:rPr lang="en-US" dirty="0" smtClean="0"/>
              <a:t>   3. Alcohols </a:t>
            </a:r>
          </a:p>
          <a:p>
            <a:pPr>
              <a:buNone/>
            </a:pPr>
            <a:r>
              <a:rPr lang="en-US" dirty="0" smtClean="0"/>
              <a:t>   4. Metallic Salt</a:t>
            </a:r>
          </a:p>
          <a:p>
            <a:pPr>
              <a:buNone/>
            </a:pPr>
            <a:r>
              <a:rPr lang="en-US" dirty="0" smtClean="0"/>
              <a:t>   5. Aldehydes</a:t>
            </a:r>
          </a:p>
          <a:p>
            <a:pPr>
              <a:buNone/>
            </a:pPr>
            <a:r>
              <a:rPr lang="en-US" dirty="0" smtClean="0"/>
              <a:t>   6. Gaseous </a:t>
            </a:r>
          </a:p>
          <a:p>
            <a:pPr>
              <a:buNone/>
            </a:pPr>
            <a:r>
              <a:rPr lang="en-US" dirty="0" smtClean="0"/>
              <a:t>   7. </a:t>
            </a:r>
            <a:r>
              <a:rPr lang="en-US" dirty="0" err="1" smtClean="0"/>
              <a:t>Peroxygens</a:t>
            </a:r>
            <a:r>
              <a:rPr lang="en-US" dirty="0" smtClean="0"/>
              <a:t> (Oxidizing Agent)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b="1" dirty="0" smtClean="0"/>
              <a:t> D. Radiation Method</a:t>
            </a:r>
          </a:p>
          <a:p>
            <a:pPr>
              <a:buNone/>
            </a:pPr>
            <a:r>
              <a:rPr lang="en-US" dirty="0" smtClean="0"/>
              <a:t> 1. Non Ionizing</a:t>
            </a:r>
          </a:p>
          <a:p>
            <a:pPr>
              <a:buNone/>
            </a:pPr>
            <a:r>
              <a:rPr lang="en-US" dirty="0" smtClean="0"/>
              <a:t>      i. UV rays</a:t>
            </a:r>
          </a:p>
          <a:p>
            <a:pPr>
              <a:buNone/>
            </a:pPr>
            <a:r>
              <a:rPr lang="en-US" dirty="0" smtClean="0"/>
              <a:t>      ii. Infra rays</a:t>
            </a:r>
          </a:p>
          <a:p>
            <a:pPr>
              <a:buNone/>
            </a:pPr>
            <a:r>
              <a:rPr lang="en-US" dirty="0" smtClean="0"/>
              <a:t> 2. Ionizing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ages. with 1stBrowser]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914400"/>
            <a:ext cx="3276600" cy="3352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533400"/>
            <a:ext cx="6324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/>
            <a:endParaRPr lang="en-US" sz="2000" b="1" dirty="0" smtClean="0"/>
          </a:p>
          <a:p>
            <a:pPr marL="800100" lvl="1" indent="-342900"/>
            <a:r>
              <a:rPr lang="en-US" sz="2800" b="1" dirty="0" smtClean="0"/>
              <a:t>A. Physical Methods</a:t>
            </a:r>
          </a:p>
          <a:p>
            <a:pPr marL="800100" lvl="1" indent="-342900"/>
            <a:endParaRPr lang="en-US" sz="2000" b="1" dirty="0" smtClean="0"/>
          </a:p>
          <a:p>
            <a:pPr marL="342900" indent="-342900"/>
            <a:r>
              <a:rPr lang="en-US" sz="2000" b="1" dirty="0" smtClean="0"/>
              <a:t> </a:t>
            </a:r>
            <a:r>
              <a:rPr lang="en-US" sz="2400" b="1" dirty="0" smtClean="0"/>
              <a:t>1. Sun Light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Sunlight has an active germicidal effect due to the combined effect of heat rays and UV rays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One of the natural methods of sterilization in cases of water in tanks, rivers, ponds, lakes etc.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" y="40386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2.Drying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Moisture is highly essential for bacterial growth.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4/5th of bacterial cell is composed of water, drying is very harmful for bacteria.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Spores are unaffected by drying.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5867400"/>
            <a:ext cx="8458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88392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dirty="0" smtClean="0"/>
              <a:t> </a:t>
            </a:r>
            <a:endParaRPr lang="en-US" sz="2400" dirty="0" smtClean="0"/>
          </a:p>
          <a:p>
            <a:pPr marL="342900" indent="-342900"/>
            <a:r>
              <a:rPr lang="en-US" sz="2400" b="1" dirty="0" smtClean="0"/>
              <a:t>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3. Heat: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Heat is the most rapid and best method of sterilization.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It is the method of choice if the material to be sterilized is stable enough to withstand the required temperature necessary to kill the microbes.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Increasingly elevated temperature are microbicidal but lower temp. usually have static or inhibitory effect.</a:t>
            </a:r>
          </a:p>
          <a:p>
            <a:pPr marL="342900" indent="-342900"/>
            <a:endParaRPr lang="en-US" sz="2400" b="1" dirty="0" smtClean="0"/>
          </a:p>
          <a:p>
            <a:pPr marL="342900" indent="-342900"/>
            <a:r>
              <a:rPr lang="en-US" sz="2400" b="1" dirty="0" smtClean="0"/>
              <a:t> a. Dry Heat</a:t>
            </a:r>
          </a:p>
          <a:p>
            <a:pPr marL="342900" indent="-342900"/>
            <a:r>
              <a:rPr lang="en-US" sz="2400" dirty="0" smtClean="0"/>
              <a:t> </a:t>
            </a:r>
            <a:r>
              <a:rPr lang="en-US" sz="2400" b="1" dirty="0" smtClean="0"/>
              <a:t>i. Flaming 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It involves passing the articles in Bunsen flame without allowing it to become red hot.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 Destroys the vegetative organisms from scalpels glass slides, cover slips, mouth of culture tubes and bottles etc.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/>
            <a:r>
              <a:rPr lang="en-US" sz="24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066800"/>
            <a:ext cx="7848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dirty="0" smtClean="0"/>
              <a:t>ii. Red heat 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Items are heated in the Bunsen flame until red hot.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Used to sterilize Inoculating wire loops and needles.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This method is for immediate and limited use. 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iii. </a:t>
            </a:r>
            <a:r>
              <a:rPr lang="en-US" sz="2400" b="1" dirty="0" smtClean="0"/>
              <a:t>Incineration 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 This is the most common method of treating / destroying infectious   waste.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hazardous materials are burned to ashes at 870 to 980oC.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used for disposable materials like hospital gowns , soiled dressings , animal carcasses (dead body) , beddings and pathological materials etc are all destroyed by this method.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8839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iv. Hot air oven :</a:t>
            </a:r>
          </a:p>
          <a:p>
            <a:r>
              <a:rPr lang="en-US" sz="2400" dirty="0" smtClean="0"/>
              <a:t>    It is a thermostatically controlled instrument used for the sterilization of certain lab apparatus by the dry heat method. </a:t>
            </a:r>
          </a:p>
          <a:p>
            <a:r>
              <a:rPr lang="en-US" sz="2400" dirty="0" smtClean="0"/>
              <a:t>  The best method for the sterilization of glass apparatus such as test tubes and Petri dishes, flasks and metal wares like scissors, forceps etc. 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Components of Hot air over: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double walled aluminum chamber.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fan for free circulation of hot air within the chamber.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thermometer and a thermostat for adjusting the required temperature.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Open mesh shelves which can be adjusted.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9144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Procedure for use: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articles to be sterilized are dried and wrapped with craft paper and are placed in the oven with enough space in between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door is firmly closed and the mains are switched on.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temperature is adjusted to 160▫c and holding period of 1 hour is maintained.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Once the required time is attained, the mains are switched off.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oven is opened only when it gets cooled (below 40 deg C).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Precautions to be taken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oven should not be overloaded.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Glass wares should be perfectly dry.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Test tubes and flasks should be plugged with cotton.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Petri dishes, test tubes should be wrapped in craft paper.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</TotalTime>
  <Words>2293</Words>
  <Application>Microsoft Office PowerPoint</Application>
  <PresentationFormat>On-screen Show (4:3)</PresentationFormat>
  <Paragraphs>310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Sterilization</vt:lpstr>
      <vt:lpstr>Slide 2</vt:lpstr>
      <vt:lpstr>Classification Of Sterilization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Radikal Modds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n0ak95</dc:creator>
  <cp:lastModifiedBy>Dell</cp:lastModifiedBy>
  <cp:revision>72</cp:revision>
  <dcterms:created xsi:type="dcterms:W3CDTF">2015-12-13T03:43:27Z</dcterms:created>
  <dcterms:modified xsi:type="dcterms:W3CDTF">2016-01-02T07:48:56Z</dcterms:modified>
</cp:coreProperties>
</file>