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9" r:id="rId4"/>
    <p:sldId id="260" r:id="rId5"/>
    <p:sldId id="267" r:id="rId6"/>
    <p:sldId id="268" r:id="rId7"/>
    <p:sldId id="271" r:id="rId8"/>
    <p:sldId id="269" r:id="rId9"/>
    <p:sldId id="27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30F2-DA60-761A-D7E3-3131B6631A7F}"/>
              </a:ext>
            </a:extLst>
          </p:cNvPr>
          <p:cNvSpPr>
            <a:spLocks noGrp="1"/>
          </p:cNvSpPr>
          <p:nvPr>
            <p:ph type="ctrTitle"/>
          </p:nvPr>
        </p:nvSpPr>
        <p:spPr/>
        <p:txBody>
          <a:bodyPr/>
          <a:lstStyle/>
          <a:p>
            <a:r>
              <a:rPr lang="en-IN" dirty="0"/>
              <a:t>LAPTOP PRICE PREDICTION Model</a:t>
            </a:r>
          </a:p>
        </p:txBody>
      </p:sp>
      <p:sp>
        <p:nvSpPr>
          <p:cNvPr id="3" name="Subtitle 2">
            <a:extLst>
              <a:ext uri="{FF2B5EF4-FFF2-40B4-BE49-F238E27FC236}">
                <a16:creationId xmlns:a16="http://schemas.microsoft.com/office/drawing/2014/main" id="{4AB71A7F-CDC1-DCBC-3494-1D5F44E353E5}"/>
              </a:ext>
            </a:extLst>
          </p:cNvPr>
          <p:cNvSpPr>
            <a:spLocks noGrp="1"/>
          </p:cNvSpPr>
          <p:nvPr>
            <p:ph type="subTitle" idx="1"/>
          </p:nvPr>
        </p:nvSpPr>
        <p:spPr/>
        <p:txBody>
          <a:bodyPr/>
          <a:lstStyle/>
          <a:p>
            <a:r>
              <a:rPr lang="en-IN" dirty="0">
                <a:solidFill>
                  <a:schemeClr val="bg1">
                    <a:lumMod val="85000"/>
                    <a:lumOff val="15000"/>
                  </a:schemeClr>
                </a:solidFill>
              </a:rPr>
              <a:t>(machine learning mini project)</a:t>
            </a:r>
          </a:p>
        </p:txBody>
      </p:sp>
    </p:spTree>
    <p:extLst>
      <p:ext uri="{BB962C8B-B14F-4D97-AF65-F5344CB8AC3E}">
        <p14:creationId xmlns:p14="http://schemas.microsoft.com/office/powerpoint/2010/main" val="332183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E1A32-8507-572A-12E5-07E910DE8D38}"/>
              </a:ext>
            </a:extLst>
          </p:cNvPr>
          <p:cNvSpPr>
            <a:spLocks noGrp="1"/>
          </p:cNvSpPr>
          <p:nvPr>
            <p:ph type="title"/>
          </p:nvPr>
        </p:nvSpPr>
        <p:spPr/>
        <p:txBody>
          <a:bodyPr/>
          <a:lstStyle/>
          <a:p>
            <a:r>
              <a:rPr lang="en-IN"/>
              <a:t>Thank you</a:t>
            </a:r>
          </a:p>
        </p:txBody>
      </p:sp>
      <p:sp>
        <p:nvSpPr>
          <p:cNvPr id="3" name="Text Placeholder 2">
            <a:extLst>
              <a:ext uri="{FF2B5EF4-FFF2-40B4-BE49-F238E27FC236}">
                <a16:creationId xmlns:a16="http://schemas.microsoft.com/office/drawing/2014/main" id="{04FE6B44-2193-09A5-BB89-B0976288305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72915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B8EC5-D453-D3E9-242B-C40164281911}"/>
              </a:ext>
            </a:extLst>
          </p:cNvPr>
          <p:cNvSpPr txBox="1"/>
          <p:nvPr/>
        </p:nvSpPr>
        <p:spPr>
          <a:xfrm>
            <a:off x="2985796" y="783772"/>
            <a:ext cx="7231225" cy="830997"/>
          </a:xfrm>
          <a:prstGeom prst="rect">
            <a:avLst/>
          </a:prstGeom>
          <a:noFill/>
        </p:spPr>
        <p:txBody>
          <a:bodyPr wrap="square" rtlCol="0">
            <a:spAutoFit/>
          </a:bodyPr>
          <a:lstStyle/>
          <a:p>
            <a:r>
              <a:rPr lang="en-IN" sz="2800" b="1" dirty="0"/>
              <a:t>Guide And Group Members</a:t>
            </a:r>
          </a:p>
          <a:p>
            <a:endParaRPr lang="en-IN" sz="2000" b="1" dirty="0"/>
          </a:p>
        </p:txBody>
      </p:sp>
      <p:sp>
        <p:nvSpPr>
          <p:cNvPr id="3" name="TextBox 2">
            <a:extLst>
              <a:ext uri="{FF2B5EF4-FFF2-40B4-BE49-F238E27FC236}">
                <a16:creationId xmlns:a16="http://schemas.microsoft.com/office/drawing/2014/main" id="{68CD92AB-3CB9-ECD9-14C4-5E9AC46A9AB3}"/>
              </a:ext>
            </a:extLst>
          </p:cNvPr>
          <p:cNvSpPr txBox="1"/>
          <p:nvPr/>
        </p:nvSpPr>
        <p:spPr>
          <a:xfrm>
            <a:off x="1138335" y="1856792"/>
            <a:ext cx="6428792" cy="3231654"/>
          </a:xfrm>
          <a:prstGeom prst="rect">
            <a:avLst/>
          </a:prstGeom>
          <a:noFill/>
        </p:spPr>
        <p:txBody>
          <a:bodyPr wrap="square" rtlCol="0">
            <a:spAutoFit/>
          </a:bodyPr>
          <a:lstStyle/>
          <a:p>
            <a:endParaRPr lang="en-IN" sz="2000" b="1" dirty="0"/>
          </a:p>
          <a:p>
            <a:endParaRPr lang="en-IN" sz="2000" b="1" dirty="0"/>
          </a:p>
          <a:p>
            <a:r>
              <a:rPr lang="en-IN" sz="2000" b="1" dirty="0"/>
              <a:t>Guide</a:t>
            </a:r>
            <a:r>
              <a:rPr lang="en-IN" dirty="0"/>
              <a:t> : Asst.  Prof. Swati </a:t>
            </a:r>
            <a:r>
              <a:rPr lang="en-IN" dirty="0" err="1"/>
              <a:t>Powar</a:t>
            </a:r>
            <a:endParaRPr lang="en-IN" dirty="0"/>
          </a:p>
          <a:p>
            <a:endParaRPr lang="en-IN" dirty="0"/>
          </a:p>
          <a:p>
            <a:endParaRPr lang="en-IN" dirty="0"/>
          </a:p>
          <a:p>
            <a:endParaRPr lang="en-IN" dirty="0"/>
          </a:p>
          <a:p>
            <a:r>
              <a:rPr lang="en-IN" b="1" dirty="0"/>
              <a:t>Group Members</a:t>
            </a:r>
            <a:r>
              <a:rPr lang="en-IN" dirty="0"/>
              <a:t>: </a:t>
            </a:r>
          </a:p>
          <a:p>
            <a:r>
              <a:rPr lang="en-IN" dirty="0"/>
              <a:t>				1.Baseema Kazi   (T-21-0215)</a:t>
            </a:r>
          </a:p>
          <a:p>
            <a:r>
              <a:rPr lang="en-IN" dirty="0"/>
              <a:t>				2.Sakshi </a:t>
            </a:r>
            <a:r>
              <a:rPr lang="en-IN" dirty="0" err="1"/>
              <a:t>Kanar</a:t>
            </a:r>
            <a:r>
              <a:rPr lang="en-IN" dirty="0"/>
              <a:t>  (T-22-0617)</a:t>
            </a:r>
          </a:p>
          <a:p>
            <a:r>
              <a:rPr lang="en-IN" dirty="0"/>
              <a:t>				3. </a:t>
            </a:r>
            <a:r>
              <a:rPr lang="en-IN" dirty="0" err="1"/>
              <a:t>Sanika</a:t>
            </a:r>
            <a:r>
              <a:rPr lang="en-IN" dirty="0"/>
              <a:t> </a:t>
            </a:r>
            <a:r>
              <a:rPr lang="en-IN" dirty="0" err="1"/>
              <a:t>Kalyankar</a:t>
            </a:r>
            <a:r>
              <a:rPr lang="en-IN" dirty="0"/>
              <a:t>  (T-21-2058)</a:t>
            </a:r>
          </a:p>
          <a:p>
            <a:endParaRPr lang="en-IN" dirty="0"/>
          </a:p>
        </p:txBody>
      </p:sp>
    </p:spTree>
    <p:extLst>
      <p:ext uri="{BB962C8B-B14F-4D97-AF65-F5344CB8AC3E}">
        <p14:creationId xmlns:p14="http://schemas.microsoft.com/office/powerpoint/2010/main" val="740220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9D12E-EBA9-DF0D-12C8-91F9F4C7648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B2ACF04-3942-24B6-3112-F46BC704222D}"/>
              </a:ext>
            </a:extLst>
          </p:cNvPr>
          <p:cNvSpPr>
            <a:spLocks noGrp="1"/>
          </p:cNvSpPr>
          <p:nvPr>
            <p:ph idx="1"/>
          </p:nvPr>
        </p:nvSpPr>
        <p:spPr>
          <a:xfrm>
            <a:off x="1306285" y="2460763"/>
            <a:ext cx="10422294" cy="3865393"/>
          </a:xfrm>
        </p:spPr>
        <p:txBody>
          <a:bodyPr>
            <a:normAutofit lnSpcReduction="10000"/>
          </a:bodyPr>
          <a:lstStyle/>
          <a:p>
            <a:pPr marL="0" indent="0">
              <a:buNone/>
            </a:pPr>
            <a:endParaRPr lang="en-US" sz="2000" dirty="0"/>
          </a:p>
          <a:p>
            <a:pPr marL="285750" indent="-285750"/>
            <a:r>
              <a:rPr lang="en-US" sz="2000" dirty="0">
                <a:solidFill>
                  <a:schemeClr val="tx1">
                    <a:lumMod val="75000"/>
                    <a:lumOff val="25000"/>
                  </a:schemeClr>
                </a:solidFill>
              </a:rPr>
              <a:t>Laptop Price Prediction is a challenging task due to the dynamic nature of the market and the many factors that can affect pricing. </a:t>
            </a:r>
          </a:p>
          <a:p>
            <a:pPr marL="0" indent="0">
              <a:buNone/>
            </a:pP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The goal of this model is to accurately predict the prices of laptops based on various features.</a:t>
            </a:r>
          </a:p>
          <a:p>
            <a:pPr marL="0" indent="0">
              <a:buNone/>
            </a:pPr>
            <a:endParaRPr lang="en-US" sz="2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Laptop Price Prediction is important for both buyers and sellers. </a:t>
            </a:r>
          </a:p>
          <a:p>
            <a:pPr marL="0" indent="0">
              <a:buNone/>
            </a:pPr>
            <a:endParaRPr lang="en-US" sz="2000" dirty="0">
              <a:solidFill>
                <a:schemeClr val="tx1">
                  <a:lumMod val="75000"/>
                  <a:lumOff val="25000"/>
                </a:schemeClr>
              </a:solidFill>
            </a:endParaRPr>
          </a:p>
          <a:p>
            <a:pPr marL="285750" indent="-285750"/>
            <a:r>
              <a:rPr lang="en-US" sz="2000" dirty="0">
                <a:solidFill>
                  <a:schemeClr val="tx1">
                    <a:lumMod val="75000"/>
                    <a:lumOff val="25000"/>
                  </a:schemeClr>
                </a:solidFill>
              </a:rPr>
              <a:t>Buyers can use the model to predict the prices of the laptops and make informed purchasing decisions , while sellers can use the model to set appropriate prices for their products.</a:t>
            </a:r>
          </a:p>
          <a:p>
            <a:pPr marL="0" indent="0">
              <a:buNone/>
            </a:pPr>
            <a:endParaRPr lang="en-US" sz="2000" dirty="0">
              <a:solidFill>
                <a:schemeClr val="tx1">
                  <a:lumMod val="75000"/>
                  <a:lumOff val="25000"/>
                </a:schemeClr>
              </a:solidFill>
            </a:endParaRPr>
          </a:p>
          <a:p>
            <a:pPr marL="0" indent="0">
              <a:buNone/>
            </a:pPr>
            <a:endParaRPr lang="en-IN" sz="2000" dirty="0">
              <a:solidFill>
                <a:schemeClr val="tx1">
                  <a:lumMod val="75000"/>
                  <a:lumOff val="25000"/>
                </a:schemeClr>
              </a:solidFill>
            </a:endParaRPr>
          </a:p>
          <a:p>
            <a:endParaRPr lang="en-IN" sz="2000" dirty="0"/>
          </a:p>
        </p:txBody>
      </p:sp>
    </p:spTree>
    <p:extLst>
      <p:ext uri="{BB962C8B-B14F-4D97-AF65-F5344CB8AC3E}">
        <p14:creationId xmlns:p14="http://schemas.microsoft.com/office/powerpoint/2010/main" val="2843632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B90-1A20-C859-B192-AE185A0D9E8C}"/>
              </a:ext>
            </a:extLst>
          </p:cNvPr>
          <p:cNvSpPr>
            <a:spLocks noGrp="1"/>
          </p:cNvSpPr>
          <p:nvPr>
            <p:ph type="title"/>
          </p:nvPr>
        </p:nvSpPr>
        <p:spPr>
          <a:xfrm>
            <a:off x="2231136" y="283557"/>
            <a:ext cx="7729728" cy="1188720"/>
          </a:xfrm>
        </p:spPr>
        <p:txBody>
          <a:bodyPr/>
          <a:lstStyle/>
          <a:p>
            <a:r>
              <a:rPr lang="en-IN" dirty="0"/>
              <a:t>methodology</a:t>
            </a:r>
          </a:p>
        </p:txBody>
      </p:sp>
      <p:pic>
        <p:nvPicPr>
          <p:cNvPr id="5" name="Content Placeholder 4">
            <a:extLst>
              <a:ext uri="{FF2B5EF4-FFF2-40B4-BE49-F238E27FC236}">
                <a16:creationId xmlns:a16="http://schemas.microsoft.com/office/drawing/2014/main" id="{129DF6C8-0FC8-88C1-EC03-CECFC056B0B7}"/>
              </a:ext>
            </a:extLst>
          </p:cNvPr>
          <p:cNvPicPr>
            <a:picLocks noGrp="1" noChangeAspect="1"/>
          </p:cNvPicPr>
          <p:nvPr>
            <p:ph idx="1"/>
          </p:nvPr>
        </p:nvPicPr>
        <p:blipFill rotWithShape="1">
          <a:blip r:embed="rId2"/>
          <a:srcRect l="-18275" t="995" r="-18106" b="-5769"/>
          <a:stretch/>
        </p:blipFill>
        <p:spPr>
          <a:xfrm>
            <a:off x="2146042" y="1707502"/>
            <a:ext cx="7520472" cy="5150498"/>
          </a:xfrm>
        </p:spPr>
      </p:pic>
      <p:sp>
        <p:nvSpPr>
          <p:cNvPr id="3" name="Rectangle 2">
            <a:extLst>
              <a:ext uri="{FF2B5EF4-FFF2-40B4-BE49-F238E27FC236}">
                <a16:creationId xmlns:a16="http://schemas.microsoft.com/office/drawing/2014/main" id="{F97BCF42-0189-CDCB-849A-41EFA7E798CC}"/>
              </a:ext>
            </a:extLst>
          </p:cNvPr>
          <p:cNvSpPr/>
          <p:nvPr/>
        </p:nvSpPr>
        <p:spPr>
          <a:xfrm>
            <a:off x="3116424" y="1707502"/>
            <a:ext cx="5579707" cy="486694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77017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9FF2-60DC-B993-95EB-FC3F451E6BF5}"/>
              </a:ext>
            </a:extLst>
          </p:cNvPr>
          <p:cNvSpPr>
            <a:spLocks noGrp="1"/>
          </p:cNvSpPr>
          <p:nvPr>
            <p:ph type="title"/>
          </p:nvPr>
        </p:nvSpPr>
        <p:spPr>
          <a:xfrm>
            <a:off x="730305" y="163101"/>
            <a:ext cx="4486656" cy="1141497"/>
          </a:xfrm>
        </p:spPr>
        <p:txBody>
          <a:bodyPr/>
          <a:lstStyle/>
          <a:p>
            <a:r>
              <a:rPr lang="en-US" dirty="0"/>
              <a:t>Decision tree</a:t>
            </a:r>
            <a:endParaRPr lang="en-IN" dirty="0"/>
          </a:p>
        </p:txBody>
      </p:sp>
      <p:sp>
        <p:nvSpPr>
          <p:cNvPr id="4" name="Text Placeholder 3">
            <a:extLst>
              <a:ext uri="{FF2B5EF4-FFF2-40B4-BE49-F238E27FC236}">
                <a16:creationId xmlns:a16="http://schemas.microsoft.com/office/drawing/2014/main" id="{A8AA8643-56AB-7A2F-BDC0-A377CFBD01EC}"/>
              </a:ext>
            </a:extLst>
          </p:cNvPr>
          <p:cNvSpPr>
            <a:spLocks noGrp="1"/>
          </p:cNvSpPr>
          <p:nvPr>
            <p:ph type="body" sz="half" idx="2"/>
          </p:nvPr>
        </p:nvSpPr>
        <p:spPr>
          <a:xfrm>
            <a:off x="655238" y="1930685"/>
            <a:ext cx="4636790" cy="2197360"/>
          </a:xfrm>
        </p:spPr>
        <p:txBody>
          <a:bodyPr>
            <a:normAutofit fontScale="92500"/>
          </a:bodyPr>
          <a:lstStyle/>
          <a:p>
            <a:r>
              <a:rPr lang="en-IN" sz="1800" kern="100" dirty="0">
                <a:solidFill>
                  <a:srgbClr val="000000"/>
                </a:solidFill>
                <a:effectLst/>
                <a:latin typeface="Times New Roman" panose="02020603050405020304" pitchFamily="18" charset="0"/>
                <a:ea typeface="Times New Roman" panose="02020603050405020304" pitchFamily="18" charset="0"/>
              </a:rPr>
              <a:t>Decision Tree is a Supervised learning technique that </a:t>
            </a:r>
            <a:r>
              <a:rPr lang="en-IN" sz="1800" kern="100" dirty="0">
                <a:solidFill>
                  <a:srgbClr val="000000"/>
                </a:solidFill>
                <a:latin typeface="Times New Roman" panose="02020603050405020304" pitchFamily="18" charset="0"/>
                <a:ea typeface="Times New Roman" panose="02020603050405020304" pitchFamily="18" charset="0"/>
              </a:rPr>
              <a:t>is used here for </a:t>
            </a:r>
            <a:r>
              <a:rPr lang="en-IN" sz="1800" kern="100" dirty="0">
                <a:solidFill>
                  <a:srgbClr val="000000"/>
                </a:solidFill>
                <a:effectLst/>
                <a:latin typeface="Times New Roman" panose="02020603050405020304" pitchFamily="18" charset="0"/>
                <a:ea typeface="Times New Roman" panose="02020603050405020304" pitchFamily="18" charset="0"/>
              </a:rPr>
              <a:t>Regression problems.</a:t>
            </a:r>
          </a:p>
          <a:p>
            <a:endParaRPr lang="en-IN" sz="1800" kern="100" dirty="0">
              <a:solidFill>
                <a:srgbClr val="000000"/>
              </a:solidFill>
              <a:effectLst/>
              <a:latin typeface="Times New Roman" panose="02020603050405020304" pitchFamily="18" charset="0"/>
              <a:ea typeface="Times New Roman" panose="02020603050405020304" pitchFamily="18" charset="0"/>
            </a:endParaRPr>
          </a:p>
          <a:p>
            <a:r>
              <a:rPr lang="en-IN" sz="1800" kern="100" dirty="0">
                <a:solidFill>
                  <a:srgbClr val="000000"/>
                </a:solidFill>
                <a:effectLst/>
                <a:latin typeface="Times New Roman" panose="02020603050405020304" pitchFamily="18" charset="0"/>
                <a:ea typeface="Times New Roman" panose="02020603050405020304" pitchFamily="18" charset="0"/>
              </a:rPr>
              <a:t> It is a tree-structured classifier, where internal nodes represent the features of a dataset, branches represent the decision rules and each leaf node represents the outcome.</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sz="2000" dirty="0">
              <a:solidFill>
                <a:schemeClr val="tx1"/>
              </a:solidFill>
            </a:endParaRPr>
          </a:p>
        </p:txBody>
      </p:sp>
      <p:pic>
        <p:nvPicPr>
          <p:cNvPr id="3" name="Picture 2">
            <a:extLst>
              <a:ext uri="{FF2B5EF4-FFF2-40B4-BE49-F238E27FC236}">
                <a16:creationId xmlns:a16="http://schemas.microsoft.com/office/drawing/2014/main" id="{330A97BA-A8B4-4B26-9B70-D7F39BE69EA4}"/>
              </a:ext>
            </a:extLst>
          </p:cNvPr>
          <p:cNvPicPr>
            <a:picLocks noChangeAspect="1"/>
          </p:cNvPicPr>
          <p:nvPr/>
        </p:nvPicPr>
        <p:blipFill>
          <a:blip r:embed="rId2"/>
          <a:stretch>
            <a:fillRect/>
          </a:stretch>
        </p:blipFill>
        <p:spPr>
          <a:xfrm>
            <a:off x="6685168" y="1492899"/>
            <a:ext cx="4964289" cy="4553338"/>
          </a:xfrm>
          <a:prstGeom prst="rect">
            <a:avLst/>
          </a:prstGeom>
        </p:spPr>
      </p:pic>
      <p:pic>
        <p:nvPicPr>
          <p:cNvPr id="9" name="Picture 8">
            <a:extLst>
              <a:ext uri="{FF2B5EF4-FFF2-40B4-BE49-F238E27FC236}">
                <a16:creationId xmlns:a16="http://schemas.microsoft.com/office/drawing/2014/main" id="{BB6870C5-022E-90A6-902A-6E5642A581C1}"/>
              </a:ext>
            </a:extLst>
          </p:cNvPr>
          <p:cNvPicPr/>
          <p:nvPr/>
        </p:nvPicPr>
        <p:blipFill>
          <a:blip r:embed="rId3"/>
          <a:stretch>
            <a:fillRect/>
          </a:stretch>
        </p:blipFill>
        <p:spPr>
          <a:xfrm>
            <a:off x="31002" y="4754132"/>
            <a:ext cx="5957596" cy="1940767"/>
          </a:xfrm>
          <a:prstGeom prst="rect">
            <a:avLst/>
          </a:prstGeom>
        </p:spPr>
      </p:pic>
    </p:spTree>
    <p:extLst>
      <p:ext uri="{BB962C8B-B14F-4D97-AF65-F5344CB8AC3E}">
        <p14:creationId xmlns:p14="http://schemas.microsoft.com/office/powerpoint/2010/main" val="2081918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FA3B-1E54-0A79-341F-5FFE177C9303}"/>
              </a:ext>
            </a:extLst>
          </p:cNvPr>
          <p:cNvSpPr>
            <a:spLocks noGrp="1"/>
          </p:cNvSpPr>
          <p:nvPr>
            <p:ph type="title"/>
          </p:nvPr>
        </p:nvSpPr>
        <p:spPr>
          <a:xfrm>
            <a:off x="765449" y="1114045"/>
            <a:ext cx="4494998" cy="1134640"/>
          </a:xfrm>
        </p:spPr>
        <p:txBody>
          <a:bodyPr/>
          <a:lstStyle/>
          <a:p>
            <a:r>
              <a:rPr lang="en-US" sz="2800" dirty="0"/>
              <a:t>Random forest</a:t>
            </a:r>
            <a:endParaRPr lang="en-IN" sz="2800" dirty="0"/>
          </a:p>
        </p:txBody>
      </p:sp>
      <p:sp>
        <p:nvSpPr>
          <p:cNvPr id="4" name="Text Placeholder 3">
            <a:extLst>
              <a:ext uri="{FF2B5EF4-FFF2-40B4-BE49-F238E27FC236}">
                <a16:creationId xmlns:a16="http://schemas.microsoft.com/office/drawing/2014/main" id="{F6AB18D8-DFBD-2028-5D97-E89D3CADBAD5}"/>
              </a:ext>
            </a:extLst>
          </p:cNvPr>
          <p:cNvSpPr>
            <a:spLocks noGrp="1"/>
          </p:cNvSpPr>
          <p:nvPr>
            <p:ph type="body" sz="half" idx="2"/>
          </p:nvPr>
        </p:nvSpPr>
        <p:spPr>
          <a:xfrm>
            <a:off x="765449" y="2631226"/>
            <a:ext cx="4622759" cy="3956179"/>
          </a:xfrm>
        </p:spPr>
        <p:txBody>
          <a:bodyPr>
            <a:normAutofit/>
          </a:bodyPr>
          <a:lstStyle/>
          <a:p>
            <a:r>
              <a:rPr lang="en-IN" sz="2000" dirty="0">
                <a:solidFill>
                  <a:srgbClr val="000000"/>
                </a:solidFill>
                <a:effectLst/>
                <a:latin typeface="Times New Roman" panose="02020603050405020304" pitchFamily="18" charset="0"/>
                <a:ea typeface="Times New Roman" panose="02020603050405020304" pitchFamily="18" charset="0"/>
              </a:rPr>
              <a:t>Random Forest creating a number of Decision Trees during the training phase.</a:t>
            </a:r>
          </a:p>
          <a:p>
            <a:r>
              <a:rPr lang="en-IN" sz="2000" dirty="0">
                <a:solidFill>
                  <a:srgbClr val="000000"/>
                </a:solidFill>
                <a:effectLst/>
                <a:latin typeface="Times New Roman" panose="02020603050405020304" pitchFamily="18" charset="0"/>
                <a:ea typeface="Times New Roman" panose="02020603050405020304" pitchFamily="18" charset="0"/>
              </a:rPr>
              <a:t> Each tree is constructed using a random subset of the data set to measure a random subset of features in each partition.</a:t>
            </a:r>
          </a:p>
          <a:p>
            <a:r>
              <a:rPr lang="en-IN" sz="2000" dirty="0">
                <a:solidFill>
                  <a:srgbClr val="000000"/>
                </a:solidFill>
                <a:effectLst/>
                <a:latin typeface="Times New Roman" panose="02020603050405020304" pitchFamily="18" charset="0"/>
                <a:ea typeface="Times New Roman" panose="02020603050405020304" pitchFamily="18" charset="0"/>
              </a:rPr>
              <a:t> This randomness introduces variability among individual trees, reducing the risk of overfitting and improving overall prediction performance. In prediction, the algorithm aggregates the results of all trees, averaging (for regression tasks) .</a:t>
            </a:r>
            <a:endParaRPr lang="en-IN" sz="2800" dirty="0">
              <a:solidFill>
                <a:schemeClr val="tx1"/>
              </a:solidFill>
            </a:endParaRPr>
          </a:p>
        </p:txBody>
      </p:sp>
      <p:pic>
        <p:nvPicPr>
          <p:cNvPr id="3" name="Picture 2">
            <a:extLst>
              <a:ext uri="{FF2B5EF4-FFF2-40B4-BE49-F238E27FC236}">
                <a16:creationId xmlns:a16="http://schemas.microsoft.com/office/drawing/2014/main" id="{6FB1D45F-3642-FD1C-3056-80FD9039E2DC}"/>
              </a:ext>
            </a:extLst>
          </p:cNvPr>
          <p:cNvPicPr/>
          <p:nvPr/>
        </p:nvPicPr>
        <p:blipFill>
          <a:blip r:embed="rId2"/>
          <a:stretch>
            <a:fillRect/>
          </a:stretch>
        </p:blipFill>
        <p:spPr>
          <a:xfrm>
            <a:off x="6895321" y="3059372"/>
            <a:ext cx="4418629" cy="1019175"/>
          </a:xfrm>
          <a:prstGeom prst="rect">
            <a:avLst/>
          </a:prstGeom>
        </p:spPr>
      </p:pic>
    </p:spTree>
    <p:extLst>
      <p:ext uri="{BB962C8B-B14F-4D97-AF65-F5344CB8AC3E}">
        <p14:creationId xmlns:p14="http://schemas.microsoft.com/office/powerpoint/2010/main" val="47652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E2018-4BF2-2B0C-C434-65172986EA57}"/>
              </a:ext>
            </a:extLst>
          </p:cNvPr>
          <p:cNvPicPr/>
          <p:nvPr/>
        </p:nvPicPr>
        <p:blipFill>
          <a:blip r:embed="rId2"/>
          <a:stretch>
            <a:fillRect/>
          </a:stretch>
        </p:blipFill>
        <p:spPr>
          <a:xfrm>
            <a:off x="2071396" y="591716"/>
            <a:ext cx="7623110" cy="5977035"/>
          </a:xfrm>
          <a:prstGeom prst="rect">
            <a:avLst/>
          </a:prstGeom>
        </p:spPr>
      </p:pic>
    </p:spTree>
    <p:extLst>
      <p:ext uri="{BB962C8B-B14F-4D97-AF65-F5344CB8AC3E}">
        <p14:creationId xmlns:p14="http://schemas.microsoft.com/office/powerpoint/2010/main" val="154208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147D-C969-B1A5-971C-DDDCCCEBDAB3}"/>
              </a:ext>
            </a:extLst>
          </p:cNvPr>
          <p:cNvSpPr>
            <a:spLocks noGrp="1"/>
          </p:cNvSpPr>
          <p:nvPr>
            <p:ph type="title"/>
          </p:nvPr>
        </p:nvSpPr>
        <p:spPr>
          <a:xfrm>
            <a:off x="765449" y="853261"/>
            <a:ext cx="4494998" cy="1134640"/>
          </a:xfrm>
        </p:spPr>
        <p:txBody>
          <a:bodyPr/>
          <a:lstStyle/>
          <a:p>
            <a:r>
              <a:rPr lang="en-IN" sz="1800" dirty="0">
                <a:solidFill>
                  <a:srgbClr val="000000"/>
                </a:solidFill>
                <a:effectLst/>
                <a:latin typeface="Calibri" panose="020F0502020204030204" pitchFamily="34" charset="0"/>
                <a:ea typeface="Calibri" panose="020F0502020204030204" pitchFamily="34" charset="0"/>
              </a:rPr>
              <a:t>COMPARATIVE ANALYSIS OF ALGORITHMS</a:t>
            </a:r>
            <a:endParaRPr lang="en-IN" dirty="0"/>
          </a:p>
        </p:txBody>
      </p:sp>
      <p:sp>
        <p:nvSpPr>
          <p:cNvPr id="3" name="Picture Placeholder 2">
            <a:extLst>
              <a:ext uri="{FF2B5EF4-FFF2-40B4-BE49-F238E27FC236}">
                <a16:creationId xmlns:a16="http://schemas.microsoft.com/office/drawing/2014/main" id="{59CD5AEE-4BBA-7E92-68CD-90F27BECA678}"/>
              </a:ext>
            </a:extLst>
          </p:cNvPr>
          <p:cNvSpPr>
            <a:spLocks noGrp="1"/>
          </p:cNvSpPr>
          <p:nvPr>
            <p:ph type="pic" idx="1"/>
          </p:nvPr>
        </p:nvSpPr>
        <p:spPr/>
      </p:sp>
      <p:sp>
        <p:nvSpPr>
          <p:cNvPr id="4" name="Text Placeholder 3">
            <a:extLst>
              <a:ext uri="{FF2B5EF4-FFF2-40B4-BE49-F238E27FC236}">
                <a16:creationId xmlns:a16="http://schemas.microsoft.com/office/drawing/2014/main" id="{3A55B5CF-B0B5-419E-4DAE-7D6158BAA791}"/>
              </a:ext>
            </a:extLst>
          </p:cNvPr>
          <p:cNvSpPr>
            <a:spLocks noGrp="1"/>
          </p:cNvSpPr>
          <p:nvPr>
            <p:ph type="body" sz="half" idx="2"/>
          </p:nvPr>
        </p:nvSpPr>
        <p:spPr>
          <a:xfrm>
            <a:off x="695689" y="2407297"/>
            <a:ext cx="5005315" cy="4174569"/>
          </a:xfrm>
        </p:spPr>
        <p:txBody>
          <a:bodyPr>
            <a:normAutofit/>
          </a:bodyPr>
          <a:lstStyle/>
          <a:p>
            <a:pPr marL="285750" indent="-285750">
              <a:buFont typeface="Arial" panose="020B0604020202020204" pitchFamily="34" charset="0"/>
              <a:buChar char="•"/>
            </a:pPr>
            <a:r>
              <a:rPr lang="en-US" sz="1800" dirty="0">
                <a:solidFill>
                  <a:schemeClr val="tx1"/>
                </a:solidFill>
              </a:rPr>
              <a:t>In predicting laptop prices, the Random Forest often yields higher accuracy compared to the Decision Tree .</a:t>
            </a:r>
          </a:p>
          <a:p>
            <a:pPr marL="285750" indent="-285750">
              <a:buFont typeface="Wingdings" panose="05000000000000000000" pitchFamily="2" charset="2"/>
              <a:buChar char="§"/>
            </a:pPr>
            <a:r>
              <a:rPr lang="en-US" sz="1800" dirty="0">
                <a:solidFill>
                  <a:schemeClr val="tx1"/>
                </a:solidFill>
              </a:rPr>
              <a:t> This is because Random Forest is an ensemble learning method that combines multiple decision trees, thereby reducing overfitting and increasing robustness in predictions. </a:t>
            </a:r>
          </a:p>
          <a:p>
            <a:pPr marL="285750" indent="-285750">
              <a:buFont typeface="Wingdings" panose="05000000000000000000" pitchFamily="2" charset="2"/>
              <a:buChar char="§"/>
            </a:pPr>
            <a:r>
              <a:rPr lang="en-US" sz="1800" dirty="0">
                <a:solidFill>
                  <a:schemeClr val="tx1"/>
                </a:solidFill>
              </a:rPr>
              <a:t>The aggregation of multiple trees' outputs in Random Forest tends to provide more reliable and accurate results, particularly in complex datasets like those often encountered in pricing predictions.</a:t>
            </a:r>
            <a:endParaRPr lang="en-IN" sz="1800" dirty="0">
              <a:solidFill>
                <a:schemeClr val="tx1"/>
              </a:solidFill>
            </a:endParaRPr>
          </a:p>
        </p:txBody>
      </p:sp>
      <p:pic>
        <p:nvPicPr>
          <p:cNvPr id="5" name="Picture 4">
            <a:extLst>
              <a:ext uri="{FF2B5EF4-FFF2-40B4-BE49-F238E27FC236}">
                <a16:creationId xmlns:a16="http://schemas.microsoft.com/office/drawing/2014/main" id="{939A9DD1-3FA8-970A-A983-127DA999EA0E}"/>
              </a:ext>
            </a:extLst>
          </p:cNvPr>
          <p:cNvPicPr/>
          <p:nvPr/>
        </p:nvPicPr>
        <p:blipFill>
          <a:blip r:embed="rId2"/>
          <a:stretch>
            <a:fillRect/>
          </a:stretch>
        </p:blipFill>
        <p:spPr>
          <a:xfrm>
            <a:off x="6231862" y="2286000"/>
            <a:ext cx="5830369" cy="4081263"/>
          </a:xfrm>
          <a:prstGeom prst="rect">
            <a:avLst/>
          </a:prstGeom>
        </p:spPr>
      </p:pic>
    </p:spTree>
    <p:extLst>
      <p:ext uri="{BB962C8B-B14F-4D97-AF65-F5344CB8AC3E}">
        <p14:creationId xmlns:p14="http://schemas.microsoft.com/office/powerpoint/2010/main" val="382770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CFED2-B6B8-4462-CCB7-841544268AB7}"/>
              </a:ext>
            </a:extLst>
          </p:cNvPr>
          <p:cNvSpPr>
            <a:spLocks noGrp="1"/>
          </p:cNvSpPr>
          <p:nvPr>
            <p:ph type="title"/>
          </p:nvPr>
        </p:nvSpPr>
        <p:spPr/>
        <p:txBody>
          <a:bodyPr/>
          <a:lstStyle/>
          <a:p>
            <a:r>
              <a:rPr lang="en-US" dirty="0"/>
              <a:t>conclusion</a:t>
            </a:r>
            <a:endParaRPr lang="en-IN" dirty="0"/>
          </a:p>
        </p:txBody>
      </p:sp>
      <p:sp>
        <p:nvSpPr>
          <p:cNvPr id="4" name="Text Placeholder 3">
            <a:extLst>
              <a:ext uri="{FF2B5EF4-FFF2-40B4-BE49-F238E27FC236}">
                <a16:creationId xmlns:a16="http://schemas.microsoft.com/office/drawing/2014/main" id="{D4EC5B0B-F115-F1D3-3588-9A2CDDEBEB87}"/>
              </a:ext>
            </a:extLst>
          </p:cNvPr>
          <p:cNvSpPr>
            <a:spLocks noGrp="1"/>
          </p:cNvSpPr>
          <p:nvPr>
            <p:ph type="body" sz="half" idx="2"/>
          </p:nvPr>
        </p:nvSpPr>
        <p:spPr>
          <a:xfrm>
            <a:off x="6888481" y="1810139"/>
            <a:ext cx="4718801" cy="3084732"/>
          </a:xfrm>
        </p:spPr>
        <p:txBody>
          <a:bodyPr>
            <a:normAutofit fontScale="92500" lnSpcReduction="10000"/>
          </a:bodyPr>
          <a:lstStyle/>
          <a:p>
            <a:r>
              <a:rPr lang="en-US" sz="2000" dirty="0">
                <a:solidFill>
                  <a:schemeClr val="tx1"/>
                </a:solidFill>
              </a:rPr>
              <a:t>In summary, research into laptop price prediction using machine learning techniques highlights the significance of feature engineering and selection for model performance. Despite varying methodologies and datasets, there's consensus on machine learning's potential to aid consumers and retailers in informed decision-making. As machine learning advances, further research promises to refine prediction models for the dynamic laptop market.</a:t>
            </a:r>
            <a:endParaRPr lang="en-IN" sz="2000" dirty="0">
              <a:solidFill>
                <a:schemeClr val="tx1"/>
              </a:solidFill>
            </a:endParaRPr>
          </a:p>
        </p:txBody>
      </p:sp>
    </p:spTree>
    <p:extLst>
      <p:ext uri="{BB962C8B-B14F-4D97-AF65-F5344CB8AC3E}">
        <p14:creationId xmlns:p14="http://schemas.microsoft.com/office/powerpoint/2010/main" val="18969901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201</TotalTime>
  <Words>415</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vt:lpstr>
      <vt:lpstr>Parcel</vt:lpstr>
      <vt:lpstr>LAPTOP PRICE PREDICTION Model</vt:lpstr>
      <vt:lpstr>PowerPoint Presentation</vt:lpstr>
      <vt:lpstr>introduction</vt:lpstr>
      <vt:lpstr>methodology</vt:lpstr>
      <vt:lpstr>Decision tree</vt:lpstr>
      <vt:lpstr>Random forest</vt:lpstr>
      <vt:lpstr>PowerPoint Presentation</vt:lpstr>
      <vt:lpstr>COMPARATIVE ANALYSIS OF ALGORITHMS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prediction Model</dc:title>
  <dc:creator>yash gosavi</dc:creator>
  <cp:lastModifiedBy>Baseema Kazi</cp:lastModifiedBy>
  <cp:revision>3</cp:revision>
  <dcterms:created xsi:type="dcterms:W3CDTF">2024-02-09T09:11:00Z</dcterms:created>
  <dcterms:modified xsi:type="dcterms:W3CDTF">2024-04-23T14:47:27Z</dcterms:modified>
</cp:coreProperties>
</file>