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1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5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B548-CFE4-4CFA-A64A-490983EACA6E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4A28-7D1F-4A26-928C-1CD9FCCDD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8CE1-E42E-2C15-C768-CA8AAC629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Multipopulation</a:t>
            </a:r>
            <a:r>
              <a:rPr lang="en-GB" dirty="0"/>
              <a:t> harmony search algorithm for the detection of high-order SNP interactions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8E78-FED6-0332-F197-F97C3B17F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475" y="3845034"/>
            <a:ext cx="9144000" cy="1655762"/>
          </a:xfrm>
        </p:spPr>
        <p:txBody>
          <a:bodyPr/>
          <a:lstStyle/>
          <a:p>
            <a:r>
              <a:rPr lang="en-GB" dirty="0" err="1"/>
              <a:t>Tuo</a:t>
            </a:r>
            <a:r>
              <a:rPr lang="en-GB" dirty="0"/>
              <a:t>, S., Liu, H. and Chen, H., 2020. </a:t>
            </a:r>
            <a:r>
              <a:rPr lang="en-GB" dirty="0" err="1"/>
              <a:t>Multipopulation</a:t>
            </a:r>
            <a:r>
              <a:rPr lang="en-GB" dirty="0"/>
              <a:t> harmony search algorithm for the detection of high-order SNP interactions. Bioinformatics, 36(16), pp.4389-4398.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2FA372-C5EB-F87E-BBB2-6AC7BFCC2482}"/>
              </a:ext>
            </a:extLst>
          </p:cNvPr>
          <p:cNvSpPr txBox="1">
            <a:spLocks/>
          </p:cNvSpPr>
          <p:nvPr/>
        </p:nvSpPr>
        <p:spPr>
          <a:xfrm>
            <a:off x="5211545" y="56992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err="1"/>
              <a:t>Presented</a:t>
            </a:r>
            <a:r>
              <a:rPr lang="lt-LT" dirty="0"/>
              <a:t> </a:t>
            </a:r>
            <a:r>
              <a:rPr lang="lt-LT" dirty="0" err="1"/>
              <a:t>by</a:t>
            </a:r>
            <a:r>
              <a:rPr lang="lt-LT" dirty="0"/>
              <a:t> Kazimieras Jasaitis</a:t>
            </a:r>
            <a:endParaRPr lang="en-US" dirty="0"/>
          </a:p>
          <a:p>
            <a:r>
              <a:rPr lang="en-US" dirty="0"/>
              <a:t>MIF, VU, </a:t>
            </a:r>
            <a:r>
              <a:rPr lang="en-US" dirty="0" err="1"/>
              <a:t>BioInformatika</a:t>
            </a:r>
            <a:r>
              <a:rPr lang="en-US" dirty="0"/>
              <a:t> IV </a:t>
            </a:r>
            <a:r>
              <a:rPr lang="en-US" dirty="0" err="1"/>
              <a:t>kursas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35B5EE-53DA-2DA6-9A87-10CD7422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Source Sans Pro" panose="020F0502020204030204" pitchFamily="34" charset="0"/>
              </a:rPr>
              <a:t>, , 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0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B8DA-1206-2C0F-60D2-8CA111E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46B7-C091-42D6-4FFE-93E19AFF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5299" cy="4351338"/>
          </a:xfrm>
        </p:spPr>
        <p:txBody>
          <a:bodyPr/>
          <a:lstStyle/>
          <a:p>
            <a:r>
              <a:rPr lang="en-GB" dirty="0"/>
              <a:t>Single nucleotide </a:t>
            </a:r>
            <a:r>
              <a:rPr lang="en-GB" dirty="0" err="1"/>
              <a:t>polymorphysm</a:t>
            </a:r>
            <a:endParaRPr lang="en-GB" dirty="0"/>
          </a:p>
          <a:p>
            <a:r>
              <a:rPr lang="en-GB" dirty="0"/>
              <a:t>In a person’s genome, there are &gt;3 million SNPs.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0A6BB-92EC-AB63-C41D-DC329B29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707" y="1235319"/>
            <a:ext cx="4528638" cy="42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ECE-FF7F-0F55-7508-46CE9166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SNP interactions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1261-B64A-77F6-05DD-1D5DEFD0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of multiple SNPs</a:t>
            </a:r>
          </a:p>
          <a:p>
            <a:r>
              <a:rPr lang="en-GB" dirty="0"/>
              <a:t>High-order SNP interaction represents a combination of multiple SNPs that influence complex diseases linearly or nonlinearly, and detection is of great importance in identifying the pathogenic causes of complex diseases in humans</a:t>
            </a:r>
          </a:p>
        </p:txBody>
      </p:sp>
    </p:spTree>
    <p:extLst>
      <p:ext uri="{BB962C8B-B14F-4D97-AF65-F5344CB8AC3E}">
        <p14:creationId xmlns:p14="http://schemas.microsoft.com/office/powerpoint/2010/main" val="381324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E01-28F7-A08B-3D12-222E9340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40719" cy="1325563"/>
          </a:xfrm>
        </p:spPr>
        <p:txBody>
          <a:bodyPr/>
          <a:lstStyle/>
          <a:p>
            <a:r>
              <a:rPr lang="en-GB" dirty="0"/>
              <a:t>Harmony Search (HS)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2E68-CACB-1CFB-E61C-BC1A4D87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4" y="1825625"/>
            <a:ext cx="5780942" cy="4351338"/>
          </a:xfrm>
        </p:spPr>
        <p:txBody>
          <a:bodyPr/>
          <a:lstStyle/>
          <a:p>
            <a:r>
              <a:rPr lang="lt-LT" dirty="0"/>
              <a:t>SIO – </a:t>
            </a:r>
            <a:r>
              <a:rPr lang="lt-LT" dirty="0" err="1"/>
              <a:t>swarm</a:t>
            </a:r>
            <a:r>
              <a:rPr lang="lt-LT" dirty="0"/>
              <a:t> </a:t>
            </a:r>
            <a:r>
              <a:rPr lang="lt-LT" dirty="0" err="1"/>
              <a:t>intelligence</a:t>
            </a:r>
            <a:r>
              <a:rPr lang="lt-LT" dirty="0"/>
              <a:t> </a:t>
            </a:r>
            <a:r>
              <a:rPr lang="lt-LT" dirty="0" err="1"/>
              <a:t>optimisation</a:t>
            </a:r>
            <a:endParaRPr lang="lt-LT" dirty="0"/>
          </a:p>
          <a:p>
            <a:r>
              <a:rPr lang="lt-LT" dirty="0" err="1"/>
              <a:t>Parameters</a:t>
            </a:r>
            <a:r>
              <a:rPr lang="lt-LT" dirty="0"/>
              <a:t>:</a:t>
            </a:r>
          </a:p>
          <a:p>
            <a:pPr lvl="1"/>
            <a:r>
              <a:rPr lang="lt-LT" sz="2000" dirty="0"/>
              <a:t>HM – </a:t>
            </a:r>
            <a:r>
              <a:rPr lang="lt-LT" sz="2000" dirty="0" err="1"/>
              <a:t>Harmony</a:t>
            </a:r>
            <a:r>
              <a:rPr lang="lt-LT" sz="2000" dirty="0"/>
              <a:t> </a:t>
            </a:r>
            <a:r>
              <a:rPr lang="lt-LT" sz="2000" dirty="0" err="1"/>
              <a:t>Memory</a:t>
            </a:r>
            <a:endParaRPr lang="lt-LT" sz="2000" dirty="0"/>
          </a:p>
          <a:p>
            <a:pPr lvl="1"/>
            <a:r>
              <a:rPr lang="lt-LT" sz="2000" dirty="0"/>
              <a:t>HMCR – </a:t>
            </a:r>
            <a:r>
              <a:rPr lang="lt-LT" sz="2000" dirty="0" err="1"/>
              <a:t>Harmony</a:t>
            </a:r>
            <a:r>
              <a:rPr lang="lt-LT" sz="2000" dirty="0"/>
              <a:t> </a:t>
            </a:r>
            <a:r>
              <a:rPr lang="lt-LT" sz="2000" dirty="0" err="1"/>
              <a:t>Memory</a:t>
            </a:r>
            <a:r>
              <a:rPr lang="lt-LT" sz="2000" dirty="0"/>
              <a:t> </a:t>
            </a:r>
            <a:r>
              <a:rPr lang="lt-LT" sz="2000" dirty="0" err="1"/>
              <a:t>Considering</a:t>
            </a:r>
            <a:r>
              <a:rPr lang="lt-LT" sz="2000" dirty="0"/>
              <a:t> Rate</a:t>
            </a:r>
          </a:p>
          <a:p>
            <a:pPr lvl="1"/>
            <a:r>
              <a:rPr lang="lt-LT" sz="2000" dirty="0"/>
              <a:t>PAR – </a:t>
            </a:r>
            <a:r>
              <a:rPr lang="lt-LT" sz="2000" dirty="0" err="1"/>
              <a:t>Pitch</a:t>
            </a:r>
            <a:r>
              <a:rPr lang="lt-LT" sz="2000" dirty="0"/>
              <a:t> </a:t>
            </a:r>
            <a:r>
              <a:rPr lang="lt-LT" sz="2000" dirty="0" err="1"/>
              <a:t>Adjusting</a:t>
            </a:r>
            <a:r>
              <a:rPr lang="lt-LT" sz="2000" dirty="0"/>
              <a:t> Rate</a:t>
            </a:r>
          </a:p>
          <a:p>
            <a:pPr lvl="1"/>
            <a:r>
              <a:rPr lang="lt-LT" sz="2000" dirty="0"/>
              <a:t>BW – </a:t>
            </a:r>
            <a:r>
              <a:rPr lang="lt-LT" sz="2000" dirty="0" err="1"/>
              <a:t>BandWidth</a:t>
            </a:r>
            <a:r>
              <a:rPr lang="lt-LT" sz="2000" dirty="0"/>
              <a:t> </a:t>
            </a:r>
          </a:p>
          <a:p>
            <a:pPr lvl="1"/>
            <a:endParaRPr lang="lt-LT" sz="2000" dirty="0"/>
          </a:p>
          <a:p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086BD-B434-7BF7-72D6-45F93F9B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08" y="422468"/>
            <a:ext cx="5098073" cy="5393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8AFA5-5AE6-C4DE-7828-79B09417D62E}"/>
              </a:ext>
            </a:extLst>
          </p:cNvPr>
          <p:cNvSpPr txBox="1"/>
          <p:nvPr/>
        </p:nvSpPr>
        <p:spPr>
          <a:xfrm>
            <a:off x="7706458" y="5811725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[2] </a:t>
            </a:r>
            <a:r>
              <a:rPr lang="lt-LT" dirty="0" err="1"/>
              <a:t>Harmony</a:t>
            </a:r>
            <a:r>
              <a:rPr lang="lt-LT" dirty="0"/>
              <a:t> </a:t>
            </a:r>
            <a:r>
              <a:rPr lang="lt-LT" dirty="0" err="1"/>
              <a:t>Search</a:t>
            </a:r>
            <a:r>
              <a:rPr lang="lt-LT" dirty="0"/>
              <a:t> </a:t>
            </a:r>
            <a:r>
              <a:rPr lang="lt-LT" dirty="0" err="1"/>
              <a:t>Method</a:t>
            </a:r>
            <a:r>
              <a:rPr lang="lt-LT" dirty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7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A2D47-E70E-79E0-D14F-908DD004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204934"/>
            <a:ext cx="6295292" cy="63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79F-39D1-798A-F0EC-D876311E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Multiple</a:t>
            </a:r>
            <a:r>
              <a:rPr lang="lt-LT" dirty="0"/>
              <a:t> </a:t>
            </a:r>
            <a:r>
              <a:rPr lang="lt-LT" dirty="0" err="1"/>
              <a:t>Objective</a:t>
            </a:r>
            <a:r>
              <a:rPr lang="lt-LT" dirty="0"/>
              <a:t> </a:t>
            </a:r>
            <a:r>
              <a:rPr lang="lt-LT" dirty="0" err="1"/>
              <a:t>functions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8EFF8-0A0E-C87E-106C-3DDE0707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41" y="1947524"/>
            <a:ext cx="9774115" cy="39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2F18-B3A1-A39F-3469-658998F8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C64C5D-BA38-B871-C79B-6798D48E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Performs</a:t>
            </a:r>
            <a:r>
              <a:rPr lang="lt-LT" dirty="0"/>
              <a:t> </a:t>
            </a:r>
            <a:r>
              <a:rPr lang="lt-LT" dirty="0" err="1"/>
              <a:t>almost</a:t>
            </a:r>
            <a:r>
              <a:rPr lang="lt-LT" dirty="0"/>
              <a:t>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well</a:t>
            </a:r>
            <a:r>
              <a:rPr lang="lt-LT" dirty="0"/>
              <a:t>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exaustive</a:t>
            </a:r>
            <a:r>
              <a:rPr lang="lt-LT" dirty="0"/>
              <a:t> </a:t>
            </a:r>
            <a:r>
              <a:rPr lang="lt-LT" dirty="0" err="1"/>
              <a:t>search</a:t>
            </a:r>
            <a:endParaRPr lang="lt-LT" dirty="0"/>
          </a:p>
          <a:p>
            <a:r>
              <a:rPr lang="en-GB" dirty="0"/>
              <a:t>Effective in quickly finding high-order SNP combinations</a:t>
            </a:r>
            <a:r>
              <a:rPr lang="lt-LT" dirty="0"/>
              <a:t> </a:t>
            </a:r>
            <a:r>
              <a:rPr lang="lt-LT" dirty="0" err="1"/>
              <a:t>for</a:t>
            </a:r>
            <a:r>
              <a:rPr lang="lt-LT" dirty="0"/>
              <a:t> </a:t>
            </a:r>
            <a:r>
              <a:rPr lang="lt-LT" dirty="0" err="1"/>
              <a:t>DMEs</a:t>
            </a:r>
            <a:endParaRPr lang="lt-LT" dirty="0"/>
          </a:p>
          <a:p>
            <a:r>
              <a:rPr lang="lt-LT" dirty="0" err="1"/>
              <a:t>Does</a:t>
            </a:r>
            <a:r>
              <a:rPr lang="lt-LT" dirty="0"/>
              <a:t> </a:t>
            </a:r>
            <a:r>
              <a:rPr lang="lt-LT" dirty="0" err="1"/>
              <a:t>not</a:t>
            </a:r>
            <a:r>
              <a:rPr lang="lt-LT" dirty="0"/>
              <a:t> </a:t>
            </a:r>
            <a:r>
              <a:rPr lang="lt-LT" dirty="0" err="1"/>
              <a:t>perform</a:t>
            </a:r>
            <a:r>
              <a:rPr lang="lt-LT" dirty="0"/>
              <a:t>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well</a:t>
            </a:r>
            <a:r>
              <a:rPr lang="lt-LT" dirty="0"/>
              <a:t> </a:t>
            </a:r>
            <a:r>
              <a:rPr lang="lt-LT" dirty="0" err="1"/>
              <a:t>with</a:t>
            </a:r>
            <a:r>
              <a:rPr lang="lt-LT" dirty="0"/>
              <a:t> </a:t>
            </a:r>
            <a:r>
              <a:rPr lang="lt-LT" dirty="0" err="1"/>
              <a:t>disease</a:t>
            </a:r>
            <a:r>
              <a:rPr lang="lt-LT" dirty="0"/>
              <a:t> </a:t>
            </a:r>
            <a:r>
              <a:rPr lang="lt-LT" dirty="0" err="1"/>
              <a:t>models</a:t>
            </a:r>
            <a:r>
              <a:rPr lang="lt-LT" dirty="0"/>
              <a:t> </a:t>
            </a:r>
            <a:r>
              <a:rPr lang="lt-LT" dirty="0" err="1"/>
              <a:t>with</a:t>
            </a:r>
            <a:r>
              <a:rPr lang="lt-LT" dirty="0"/>
              <a:t> </a:t>
            </a:r>
            <a:r>
              <a:rPr lang="lt-LT" dirty="0" err="1"/>
              <a:t>no</a:t>
            </a:r>
            <a:r>
              <a:rPr lang="lt-LT" dirty="0"/>
              <a:t> </a:t>
            </a:r>
            <a:r>
              <a:rPr lang="lt-LT" dirty="0" err="1"/>
              <a:t>marginal</a:t>
            </a:r>
            <a:r>
              <a:rPr lang="lt-LT" dirty="0"/>
              <a:t> </a:t>
            </a:r>
            <a:r>
              <a:rPr lang="lt-LT" dirty="0" err="1"/>
              <a:t>effects</a:t>
            </a:r>
            <a:r>
              <a:rPr lang="lt-LT" dirty="0"/>
              <a:t> (</a:t>
            </a:r>
            <a:r>
              <a:rPr lang="lt-LT" dirty="0" err="1"/>
              <a:t>DNMEs</a:t>
            </a:r>
            <a:r>
              <a:rPr lang="lt-LT" dirty="0"/>
              <a:t>). (</a:t>
            </a:r>
            <a:r>
              <a:rPr lang="lt-LT" dirty="0" err="1"/>
              <a:t>only</a:t>
            </a:r>
            <a:r>
              <a:rPr lang="lt-LT" dirty="0"/>
              <a:t> 2-order SNP </a:t>
            </a:r>
            <a:r>
              <a:rPr lang="lt-LT" dirty="0" err="1"/>
              <a:t>interactions</a:t>
            </a:r>
            <a:r>
              <a:rPr lang="lt-LT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30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8198-BBF8-22A3-A26A-1007B29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[1] </a:t>
            </a:r>
            <a:r>
              <a:rPr lang="en-GB" dirty="0" err="1"/>
              <a:t>Tuo</a:t>
            </a:r>
            <a:r>
              <a:rPr lang="en-GB" dirty="0"/>
              <a:t>, S., Liu, H. and Chen, H., 2020. </a:t>
            </a:r>
            <a:r>
              <a:rPr lang="en-GB" dirty="0" err="1"/>
              <a:t>Multipopulation</a:t>
            </a:r>
            <a:r>
              <a:rPr lang="en-GB" dirty="0"/>
              <a:t> harmony search algorithm for the detection of high-order SNP interactions. Bioinformatics, 36(16), pp.4389-4398.</a:t>
            </a:r>
          </a:p>
          <a:p>
            <a:pPr marL="0" indent="0">
              <a:buNone/>
            </a:pPr>
            <a:r>
              <a:rPr lang="lt-LT" b="0" i="0" dirty="0">
                <a:effectLst/>
                <a:latin typeface="Arial" panose="020B0604020202020204" pitchFamily="34" charset="0"/>
              </a:rPr>
              <a:t>[2] </a:t>
            </a:r>
            <a:r>
              <a:rPr lang="en-GB" b="0" i="0" dirty="0">
                <a:effectLst/>
                <a:latin typeface="Arial" panose="020B0604020202020204" pitchFamily="34" charset="0"/>
              </a:rPr>
              <a:t>Gao, X.Z.,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Govindasamy</a:t>
            </a:r>
            <a:r>
              <a:rPr lang="en-GB" b="0" i="0" dirty="0">
                <a:effectLst/>
                <a:latin typeface="Arial" panose="020B0604020202020204" pitchFamily="34" charset="0"/>
              </a:rPr>
              <a:t>, V., Xu, H., Wang, X. and Zenger, K., 2015. Harmony search method: theory and applications. </a:t>
            </a:r>
            <a:r>
              <a:rPr lang="en-GB" b="0" i="1" dirty="0">
                <a:effectLst/>
                <a:latin typeface="Arial" panose="020B0604020202020204" pitchFamily="34" charset="0"/>
              </a:rPr>
              <a:t>Computational intelligence and neuroscience</a:t>
            </a:r>
            <a:r>
              <a:rPr lang="en-GB" b="0" i="0" dirty="0"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effectLst/>
                <a:latin typeface="Arial" panose="020B0604020202020204" pitchFamily="34" charset="0"/>
              </a:rPr>
              <a:t>2015</a:t>
            </a:r>
            <a:r>
              <a:rPr lang="en-GB" b="0" i="0" dirty="0">
                <a:effectLst/>
                <a:latin typeface="Arial" panose="020B0604020202020204" pitchFamily="34" charset="0"/>
              </a:rPr>
              <a:t>, pp.39-39.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93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683</TotalTime>
  <Words>279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Multipopulation harmony search algorithm for the detection of high-order SNP interactions</vt:lpstr>
      <vt:lpstr>SNP</vt:lpstr>
      <vt:lpstr>High-order SNP interactions</vt:lpstr>
      <vt:lpstr>Harmony Search (HS) algorithm</vt:lpstr>
      <vt:lpstr>PowerPoint Presentation</vt:lpstr>
      <vt:lpstr>Multiple Objective functions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Kazimieras Jasaitis</dc:creator>
  <cp:lastModifiedBy>Kazimieras Jasaitis</cp:lastModifiedBy>
  <cp:revision>5</cp:revision>
  <dcterms:created xsi:type="dcterms:W3CDTF">2023-12-10T15:37:48Z</dcterms:created>
  <dcterms:modified xsi:type="dcterms:W3CDTF">2023-12-11T14:06:28Z</dcterms:modified>
</cp:coreProperties>
</file>