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2D6808-4FB5-4379-AC89-579A71F5DA97}"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DD04D2-6D06-45EA-9869-D50D28D0131B}" type="slidenum">
              <a:rPr lang="en-GB" smtClean="0"/>
              <a:t>‹#›</a:t>
            </a:fld>
            <a:endParaRPr lang="en-GB"/>
          </a:p>
        </p:txBody>
      </p:sp>
    </p:spTree>
    <p:extLst>
      <p:ext uri="{BB962C8B-B14F-4D97-AF65-F5344CB8AC3E}">
        <p14:creationId xmlns:p14="http://schemas.microsoft.com/office/powerpoint/2010/main" val="2334711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2D6808-4FB5-4379-AC89-579A71F5DA97}"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DD04D2-6D06-45EA-9869-D50D28D0131B}" type="slidenum">
              <a:rPr lang="en-GB" smtClean="0"/>
              <a:t>‹#›</a:t>
            </a:fld>
            <a:endParaRPr lang="en-GB"/>
          </a:p>
        </p:txBody>
      </p:sp>
    </p:spTree>
    <p:extLst>
      <p:ext uri="{BB962C8B-B14F-4D97-AF65-F5344CB8AC3E}">
        <p14:creationId xmlns:p14="http://schemas.microsoft.com/office/powerpoint/2010/main" val="2623948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2D6808-4FB5-4379-AC89-579A71F5DA97}"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DD04D2-6D06-45EA-9869-D50D28D0131B}" type="slidenum">
              <a:rPr lang="en-GB" smtClean="0"/>
              <a:t>‹#›</a:t>
            </a:fld>
            <a:endParaRPr lang="en-GB"/>
          </a:p>
        </p:txBody>
      </p:sp>
    </p:spTree>
    <p:extLst>
      <p:ext uri="{BB962C8B-B14F-4D97-AF65-F5344CB8AC3E}">
        <p14:creationId xmlns:p14="http://schemas.microsoft.com/office/powerpoint/2010/main" val="3468359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2D6808-4FB5-4379-AC89-579A71F5DA97}"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DD04D2-6D06-45EA-9869-D50D28D0131B}" type="slidenum">
              <a:rPr lang="en-GB" smtClean="0"/>
              <a:t>‹#›</a:t>
            </a:fld>
            <a:endParaRPr lang="en-GB"/>
          </a:p>
        </p:txBody>
      </p:sp>
    </p:spTree>
    <p:extLst>
      <p:ext uri="{BB962C8B-B14F-4D97-AF65-F5344CB8AC3E}">
        <p14:creationId xmlns:p14="http://schemas.microsoft.com/office/powerpoint/2010/main" val="40776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2D6808-4FB5-4379-AC89-579A71F5DA97}"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DD04D2-6D06-45EA-9869-D50D28D0131B}" type="slidenum">
              <a:rPr lang="en-GB" smtClean="0"/>
              <a:t>‹#›</a:t>
            </a:fld>
            <a:endParaRPr lang="en-GB"/>
          </a:p>
        </p:txBody>
      </p:sp>
    </p:spTree>
    <p:extLst>
      <p:ext uri="{BB962C8B-B14F-4D97-AF65-F5344CB8AC3E}">
        <p14:creationId xmlns:p14="http://schemas.microsoft.com/office/powerpoint/2010/main" val="626829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2D6808-4FB5-4379-AC89-579A71F5DA97}" type="datetimeFigureOut">
              <a:rPr lang="en-GB" smtClean="0"/>
              <a:t>13/12/2023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CDD04D2-6D06-45EA-9869-D50D28D0131B}" type="slidenum">
              <a:rPr lang="en-GB" smtClean="0"/>
              <a:t>‹#›</a:t>
            </a:fld>
            <a:endParaRPr lang="en-GB"/>
          </a:p>
        </p:txBody>
      </p:sp>
    </p:spTree>
    <p:extLst>
      <p:ext uri="{BB962C8B-B14F-4D97-AF65-F5344CB8AC3E}">
        <p14:creationId xmlns:p14="http://schemas.microsoft.com/office/powerpoint/2010/main" val="162435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2D6808-4FB5-4379-AC89-579A71F5DA97}" type="datetimeFigureOut">
              <a:rPr lang="en-GB" smtClean="0"/>
              <a:t>13/12/2023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CDD04D2-6D06-45EA-9869-D50D28D0131B}" type="slidenum">
              <a:rPr lang="en-GB" smtClean="0"/>
              <a:t>‹#›</a:t>
            </a:fld>
            <a:endParaRPr lang="en-GB"/>
          </a:p>
        </p:txBody>
      </p:sp>
    </p:spTree>
    <p:extLst>
      <p:ext uri="{BB962C8B-B14F-4D97-AF65-F5344CB8AC3E}">
        <p14:creationId xmlns:p14="http://schemas.microsoft.com/office/powerpoint/2010/main" val="1295576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2D6808-4FB5-4379-AC89-579A71F5DA97}" type="datetimeFigureOut">
              <a:rPr lang="en-GB" smtClean="0"/>
              <a:t>13/12/2023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CDD04D2-6D06-45EA-9869-D50D28D0131B}" type="slidenum">
              <a:rPr lang="en-GB" smtClean="0"/>
              <a:t>‹#›</a:t>
            </a:fld>
            <a:endParaRPr lang="en-GB"/>
          </a:p>
        </p:txBody>
      </p:sp>
    </p:spTree>
    <p:extLst>
      <p:ext uri="{BB962C8B-B14F-4D97-AF65-F5344CB8AC3E}">
        <p14:creationId xmlns:p14="http://schemas.microsoft.com/office/powerpoint/2010/main" val="4187652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2D6808-4FB5-4379-AC89-579A71F5DA97}" type="datetimeFigureOut">
              <a:rPr lang="en-GB" smtClean="0"/>
              <a:t>13/12/2023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CDD04D2-6D06-45EA-9869-D50D28D0131B}" type="slidenum">
              <a:rPr lang="en-GB" smtClean="0"/>
              <a:t>‹#›</a:t>
            </a:fld>
            <a:endParaRPr lang="en-GB"/>
          </a:p>
        </p:txBody>
      </p:sp>
    </p:spTree>
    <p:extLst>
      <p:ext uri="{BB962C8B-B14F-4D97-AF65-F5344CB8AC3E}">
        <p14:creationId xmlns:p14="http://schemas.microsoft.com/office/powerpoint/2010/main" val="410788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2D6808-4FB5-4379-AC89-579A71F5DA97}" type="datetimeFigureOut">
              <a:rPr lang="en-GB" smtClean="0"/>
              <a:t>13/12/2023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CDD04D2-6D06-45EA-9869-D50D28D0131B}" type="slidenum">
              <a:rPr lang="en-GB" smtClean="0"/>
              <a:t>‹#›</a:t>
            </a:fld>
            <a:endParaRPr lang="en-GB"/>
          </a:p>
        </p:txBody>
      </p:sp>
    </p:spTree>
    <p:extLst>
      <p:ext uri="{BB962C8B-B14F-4D97-AF65-F5344CB8AC3E}">
        <p14:creationId xmlns:p14="http://schemas.microsoft.com/office/powerpoint/2010/main" val="362747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2D6808-4FB5-4379-AC89-579A71F5DA97}" type="datetimeFigureOut">
              <a:rPr lang="en-GB" smtClean="0"/>
              <a:t>13/12/2023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CDD04D2-6D06-45EA-9869-D50D28D0131B}" type="slidenum">
              <a:rPr lang="en-GB" smtClean="0"/>
              <a:t>‹#›</a:t>
            </a:fld>
            <a:endParaRPr lang="en-GB"/>
          </a:p>
        </p:txBody>
      </p:sp>
    </p:spTree>
    <p:extLst>
      <p:ext uri="{BB962C8B-B14F-4D97-AF65-F5344CB8AC3E}">
        <p14:creationId xmlns:p14="http://schemas.microsoft.com/office/powerpoint/2010/main" val="1687961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D6808-4FB5-4379-AC89-579A71F5DA97}" type="datetimeFigureOut">
              <a:rPr lang="en-GB" smtClean="0"/>
              <a:t>13/12/2023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DD04D2-6D06-45EA-9869-D50D28D0131B}" type="slidenum">
              <a:rPr lang="en-GB" smtClean="0"/>
              <a:t>‹#›</a:t>
            </a:fld>
            <a:endParaRPr lang="en-GB"/>
          </a:p>
        </p:txBody>
      </p:sp>
    </p:spTree>
    <p:extLst>
      <p:ext uri="{BB962C8B-B14F-4D97-AF65-F5344CB8AC3E}">
        <p14:creationId xmlns:p14="http://schemas.microsoft.com/office/powerpoint/2010/main" val="207018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3AB05-F73C-5D82-83FE-8484E3FABCE2}"/>
              </a:ext>
            </a:extLst>
          </p:cNvPr>
          <p:cNvSpPr>
            <a:spLocks noGrp="1"/>
          </p:cNvSpPr>
          <p:nvPr>
            <p:ph type="ctrTitle"/>
          </p:nvPr>
        </p:nvSpPr>
        <p:spPr/>
        <p:txBody>
          <a:bodyPr/>
          <a:lstStyle/>
          <a:p>
            <a:r>
              <a:rPr lang="en-GB" b="1" i="0" dirty="0">
                <a:effectLst/>
                <a:latin typeface="Söhne"/>
              </a:rPr>
              <a:t>Amazon Lumberyard</a:t>
            </a:r>
            <a:endParaRPr lang="en-GB" dirty="0"/>
          </a:p>
        </p:txBody>
      </p:sp>
      <p:sp>
        <p:nvSpPr>
          <p:cNvPr id="3" name="Subtitle 2">
            <a:extLst>
              <a:ext uri="{FF2B5EF4-FFF2-40B4-BE49-F238E27FC236}">
                <a16:creationId xmlns:a16="http://schemas.microsoft.com/office/drawing/2014/main" id="{218B15A9-407C-0AEC-AC89-1D5BD04B683F}"/>
              </a:ext>
            </a:extLst>
          </p:cNvPr>
          <p:cNvSpPr>
            <a:spLocks noGrp="1"/>
          </p:cNvSpPr>
          <p:nvPr>
            <p:ph type="subTitle" idx="1"/>
          </p:nvPr>
        </p:nvSpPr>
        <p:spPr/>
        <p:txBody>
          <a:bodyPr/>
          <a:lstStyle/>
          <a:p>
            <a:r>
              <a:rPr lang="en-GB" dirty="0" err="1"/>
              <a:t>Pristatym</a:t>
            </a:r>
            <a:r>
              <a:rPr lang="lt-LT" dirty="0"/>
              <a:t>ą parengė </a:t>
            </a:r>
          </a:p>
          <a:p>
            <a:r>
              <a:rPr lang="lt-LT" dirty="0"/>
              <a:t>Kazimieras Jasaitis </a:t>
            </a:r>
          </a:p>
          <a:p>
            <a:r>
              <a:rPr lang="lt-LT" dirty="0"/>
              <a:t>MIF, VU, </a:t>
            </a:r>
            <a:r>
              <a:rPr lang="lt-LT" dirty="0" err="1"/>
              <a:t>Bioinformatika</a:t>
            </a:r>
            <a:r>
              <a:rPr lang="lt-LT" dirty="0"/>
              <a:t> IV k.</a:t>
            </a:r>
            <a:endParaRPr lang="en-GB" dirty="0"/>
          </a:p>
        </p:txBody>
      </p:sp>
    </p:spTree>
    <p:extLst>
      <p:ext uri="{BB962C8B-B14F-4D97-AF65-F5344CB8AC3E}">
        <p14:creationId xmlns:p14="http://schemas.microsoft.com/office/powerpoint/2010/main" val="117694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8C9A-54A5-6966-071D-ADB9B47D0DBD}"/>
              </a:ext>
            </a:extLst>
          </p:cNvPr>
          <p:cNvSpPr>
            <a:spLocks noGrp="1"/>
          </p:cNvSpPr>
          <p:nvPr>
            <p:ph type="title"/>
          </p:nvPr>
        </p:nvSpPr>
        <p:spPr/>
        <p:txBody>
          <a:bodyPr/>
          <a:lstStyle/>
          <a:p>
            <a:r>
              <a:rPr lang="en-GB" b="1" i="0" dirty="0">
                <a:solidFill>
                  <a:srgbClr val="D1D5DB"/>
                </a:solidFill>
                <a:effectLst/>
                <a:latin typeface="Söhne"/>
              </a:rPr>
              <a:t>Introduction to Amazon Lumberyard</a:t>
            </a:r>
            <a:endParaRPr lang="en-GB" dirty="0"/>
          </a:p>
        </p:txBody>
      </p:sp>
      <p:sp>
        <p:nvSpPr>
          <p:cNvPr id="3" name="Content Placeholder 2">
            <a:extLst>
              <a:ext uri="{FF2B5EF4-FFF2-40B4-BE49-F238E27FC236}">
                <a16:creationId xmlns:a16="http://schemas.microsoft.com/office/drawing/2014/main" id="{7503BA9D-3D4A-CDBA-74F9-A6DB9F805EA7}"/>
              </a:ext>
            </a:extLst>
          </p:cNvPr>
          <p:cNvSpPr>
            <a:spLocks noGrp="1"/>
          </p:cNvSpPr>
          <p:nvPr>
            <p:ph idx="1"/>
          </p:nvPr>
        </p:nvSpPr>
        <p:spPr>
          <a:xfrm>
            <a:off x="838200" y="1825625"/>
            <a:ext cx="5949462" cy="4351338"/>
          </a:xfrm>
        </p:spPr>
        <p:txBody>
          <a:bodyPr/>
          <a:lstStyle/>
          <a:p>
            <a:pPr marL="0" indent="0">
              <a:buNone/>
            </a:pPr>
            <a:r>
              <a:rPr lang="lt-LT" b="0" i="0" dirty="0">
                <a:solidFill>
                  <a:srgbClr val="D1D5DB"/>
                </a:solidFill>
                <a:effectLst/>
                <a:latin typeface="Söhne"/>
              </a:rPr>
              <a:t>C</a:t>
            </a:r>
            <a:r>
              <a:rPr lang="en-GB" b="0" i="0" dirty="0">
                <a:solidFill>
                  <a:srgbClr val="D1D5DB"/>
                </a:solidFill>
                <a:effectLst/>
                <a:latin typeface="Söhne"/>
              </a:rPr>
              <a:t>ross-platform</a:t>
            </a:r>
            <a:endParaRPr lang="lt-LT" b="0" i="0" dirty="0">
              <a:solidFill>
                <a:srgbClr val="D1D5DB"/>
              </a:solidFill>
              <a:effectLst/>
              <a:latin typeface="Söhne"/>
            </a:endParaRPr>
          </a:p>
          <a:p>
            <a:pPr marL="0" indent="0">
              <a:buNone/>
            </a:pPr>
            <a:r>
              <a:rPr lang="lt-LT" dirty="0">
                <a:solidFill>
                  <a:srgbClr val="D1D5DB"/>
                </a:solidFill>
                <a:latin typeface="Söhne"/>
              </a:rPr>
              <a:t>F</a:t>
            </a:r>
            <a:r>
              <a:rPr lang="en-GB" b="0" i="0" dirty="0" err="1">
                <a:solidFill>
                  <a:srgbClr val="D1D5DB"/>
                </a:solidFill>
                <a:effectLst/>
                <a:latin typeface="Söhne"/>
              </a:rPr>
              <a:t>reeware</a:t>
            </a:r>
            <a:r>
              <a:rPr lang="en-GB" b="0" i="0" dirty="0">
                <a:solidFill>
                  <a:srgbClr val="D1D5DB"/>
                </a:solidFill>
                <a:effectLst/>
                <a:latin typeface="Söhne"/>
              </a:rPr>
              <a:t> </a:t>
            </a:r>
            <a:endParaRPr lang="lt-LT" b="0" i="0" dirty="0">
              <a:solidFill>
                <a:srgbClr val="D1D5DB"/>
              </a:solidFill>
              <a:effectLst/>
              <a:latin typeface="Söhne"/>
            </a:endParaRPr>
          </a:p>
          <a:p>
            <a:pPr marL="0" indent="0">
              <a:buNone/>
            </a:pPr>
            <a:r>
              <a:rPr lang="lt-LT" dirty="0">
                <a:solidFill>
                  <a:srgbClr val="D1D5DB"/>
                </a:solidFill>
                <a:latin typeface="Söhne"/>
              </a:rPr>
              <a:t>D</a:t>
            </a:r>
            <a:r>
              <a:rPr lang="en-GB" b="0" i="0" dirty="0" err="1">
                <a:solidFill>
                  <a:srgbClr val="D1D5DB"/>
                </a:solidFill>
                <a:effectLst/>
                <a:latin typeface="Söhne"/>
              </a:rPr>
              <a:t>eveloped</a:t>
            </a:r>
            <a:r>
              <a:rPr lang="en-GB" b="0" i="0" dirty="0">
                <a:solidFill>
                  <a:srgbClr val="D1D5DB"/>
                </a:solidFill>
                <a:effectLst/>
                <a:latin typeface="Söhne"/>
              </a:rPr>
              <a:t> by Amazon</a:t>
            </a:r>
            <a:endParaRPr lang="lt-LT" b="0" i="0" dirty="0">
              <a:solidFill>
                <a:srgbClr val="D1D5DB"/>
              </a:solidFill>
              <a:effectLst/>
              <a:latin typeface="Söhne"/>
            </a:endParaRPr>
          </a:p>
          <a:p>
            <a:pPr marL="0" indent="0">
              <a:buNone/>
            </a:pPr>
            <a:r>
              <a:rPr lang="lt-LT" dirty="0">
                <a:solidFill>
                  <a:srgbClr val="D1D5DB"/>
                </a:solidFill>
                <a:latin typeface="Söhne"/>
              </a:rPr>
              <a:t>B</a:t>
            </a:r>
            <a:r>
              <a:rPr lang="en-GB" b="0" i="0" dirty="0" err="1">
                <a:solidFill>
                  <a:srgbClr val="D1D5DB"/>
                </a:solidFill>
                <a:effectLst/>
                <a:latin typeface="Söhne"/>
              </a:rPr>
              <a:t>ased</a:t>
            </a:r>
            <a:r>
              <a:rPr lang="en-GB" b="0" i="0" dirty="0">
                <a:solidFill>
                  <a:srgbClr val="D1D5DB"/>
                </a:solidFill>
                <a:effectLst/>
                <a:latin typeface="Söhne"/>
              </a:rPr>
              <a:t> on CryEngine</a:t>
            </a:r>
            <a:r>
              <a:rPr lang="lt-LT" b="0" i="0" dirty="0">
                <a:solidFill>
                  <a:srgbClr val="D1D5DB"/>
                </a:solidFill>
                <a:effectLst/>
                <a:latin typeface="Söhne"/>
              </a:rPr>
              <a:t> </a:t>
            </a:r>
          </a:p>
          <a:p>
            <a:pPr marL="0" indent="0">
              <a:buNone/>
            </a:pPr>
            <a:r>
              <a:rPr lang="lt-LT" b="0" i="0" dirty="0">
                <a:solidFill>
                  <a:srgbClr val="D1D5DB"/>
                </a:solidFill>
                <a:effectLst/>
                <a:latin typeface="Söhne"/>
              </a:rPr>
              <a:t>S</a:t>
            </a:r>
            <a:r>
              <a:rPr lang="en-GB" b="0" i="0" dirty="0" err="1">
                <a:solidFill>
                  <a:srgbClr val="D1D5DB"/>
                </a:solidFill>
                <a:effectLst/>
                <a:latin typeface="Söhne"/>
              </a:rPr>
              <a:t>upersession</a:t>
            </a:r>
            <a:r>
              <a:rPr lang="en-GB" b="0" i="0" dirty="0">
                <a:solidFill>
                  <a:srgbClr val="D1D5DB"/>
                </a:solidFill>
                <a:effectLst/>
                <a:latin typeface="Söhne"/>
              </a:rPr>
              <a:t> by the Open 3D Engine</a:t>
            </a:r>
          </a:p>
          <a:p>
            <a:pPr marL="0" indent="0">
              <a:buNone/>
            </a:pPr>
            <a:endParaRPr lang="en-GB" dirty="0"/>
          </a:p>
        </p:txBody>
      </p:sp>
      <p:pic>
        <p:nvPicPr>
          <p:cNvPr id="1026" name="Picture 2" descr="CryENGINE 3 | Crysis Wiki | Fandom">
            <a:extLst>
              <a:ext uri="{FF2B5EF4-FFF2-40B4-BE49-F238E27FC236}">
                <a16:creationId xmlns:a16="http://schemas.microsoft.com/office/drawing/2014/main" id="{1735D6DF-0879-AF2A-029A-4D18745F7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9450" y="2028825"/>
            <a:ext cx="476250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624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52A1A-E097-8F08-D4AA-B6FEDA55CE9C}"/>
              </a:ext>
            </a:extLst>
          </p:cNvPr>
          <p:cNvSpPr>
            <a:spLocks noGrp="1"/>
          </p:cNvSpPr>
          <p:nvPr>
            <p:ph type="title"/>
          </p:nvPr>
        </p:nvSpPr>
        <p:spPr/>
        <p:txBody>
          <a:bodyPr/>
          <a:lstStyle/>
          <a:p>
            <a:r>
              <a:rPr lang="en-GB" b="1" i="0" dirty="0">
                <a:solidFill>
                  <a:srgbClr val="D1D5DB"/>
                </a:solidFill>
                <a:effectLst/>
                <a:latin typeface="Söhne"/>
              </a:rPr>
              <a:t>Key Features of Lumberyard</a:t>
            </a:r>
            <a:endParaRPr lang="en-GB" dirty="0"/>
          </a:p>
        </p:txBody>
      </p:sp>
      <p:sp>
        <p:nvSpPr>
          <p:cNvPr id="3" name="Content Placeholder 2">
            <a:extLst>
              <a:ext uri="{FF2B5EF4-FFF2-40B4-BE49-F238E27FC236}">
                <a16:creationId xmlns:a16="http://schemas.microsoft.com/office/drawing/2014/main" id="{8AD7F914-81BF-63F0-76A1-05A5F93CE6E1}"/>
              </a:ext>
            </a:extLst>
          </p:cNvPr>
          <p:cNvSpPr>
            <a:spLocks noGrp="1"/>
          </p:cNvSpPr>
          <p:nvPr>
            <p:ph idx="1"/>
          </p:nvPr>
        </p:nvSpPr>
        <p:spPr/>
        <p:txBody>
          <a:bodyPr/>
          <a:lstStyle/>
          <a:p>
            <a:pPr marL="0" indent="0">
              <a:buNone/>
            </a:pPr>
            <a:r>
              <a:rPr lang="lt-LT" dirty="0">
                <a:solidFill>
                  <a:srgbClr val="D1D5DB"/>
                </a:solidFill>
                <a:latin typeface="Söhne"/>
              </a:rPr>
              <a:t>I</a:t>
            </a:r>
            <a:r>
              <a:rPr lang="en-GB" b="0" i="0" dirty="0" err="1">
                <a:solidFill>
                  <a:srgbClr val="D1D5DB"/>
                </a:solidFill>
                <a:effectLst/>
                <a:latin typeface="Söhne"/>
              </a:rPr>
              <a:t>ntegration</a:t>
            </a:r>
            <a:r>
              <a:rPr lang="en-GB" b="0" i="0" dirty="0">
                <a:solidFill>
                  <a:srgbClr val="D1D5DB"/>
                </a:solidFill>
                <a:effectLst/>
                <a:latin typeface="Söhne"/>
              </a:rPr>
              <a:t> with Amazon Web Services, </a:t>
            </a:r>
            <a:endParaRPr lang="lt-LT" b="0" i="0" dirty="0">
              <a:solidFill>
                <a:srgbClr val="D1D5DB"/>
              </a:solidFill>
              <a:effectLst/>
              <a:latin typeface="Söhne"/>
            </a:endParaRPr>
          </a:p>
          <a:p>
            <a:pPr marL="0" indent="0">
              <a:buNone/>
            </a:pPr>
            <a:r>
              <a:rPr lang="lt-LT" dirty="0">
                <a:solidFill>
                  <a:srgbClr val="D1D5DB"/>
                </a:solidFill>
                <a:latin typeface="Söhne"/>
              </a:rPr>
              <a:t>S</a:t>
            </a:r>
            <a:r>
              <a:rPr lang="en-GB" b="0" i="0" dirty="0" err="1">
                <a:solidFill>
                  <a:srgbClr val="D1D5DB"/>
                </a:solidFill>
                <a:effectLst/>
                <a:latin typeface="Söhne"/>
              </a:rPr>
              <a:t>upport</a:t>
            </a:r>
            <a:r>
              <a:rPr lang="en-GB" b="0" i="0" dirty="0">
                <a:solidFill>
                  <a:srgbClr val="D1D5DB"/>
                </a:solidFill>
                <a:effectLst/>
                <a:latin typeface="Söhne"/>
              </a:rPr>
              <a:t> for Twitch livestreaming and Twitch </a:t>
            </a:r>
            <a:r>
              <a:rPr lang="en-GB" b="0" i="0" dirty="0" err="1">
                <a:solidFill>
                  <a:srgbClr val="D1D5DB"/>
                </a:solidFill>
                <a:effectLst/>
                <a:latin typeface="Söhne"/>
              </a:rPr>
              <a:t>ChatPlay</a:t>
            </a:r>
            <a:endParaRPr lang="lt-LT" b="0" i="0" dirty="0">
              <a:solidFill>
                <a:srgbClr val="D1D5DB"/>
              </a:solidFill>
              <a:effectLst/>
              <a:latin typeface="Söhne"/>
            </a:endParaRPr>
          </a:p>
          <a:p>
            <a:pPr marL="0" indent="0">
              <a:buNone/>
            </a:pPr>
            <a:r>
              <a:rPr lang="lt-LT" b="0" i="0" dirty="0">
                <a:solidFill>
                  <a:srgbClr val="D1D5DB"/>
                </a:solidFill>
                <a:effectLst/>
                <a:latin typeface="Söhne"/>
              </a:rPr>
              <a:t>R</a:t>
            </a:r>
            <a:r>
              <a:rPr lang="en-GB" b="0" i="0" dirty="0" err="1">
                <a:solidFill>
                  <a:srgbClr val="D1D5DB"/>
                </a:solidFill>
                <a:effectLst/>
                <a:latin typeface="Söhne"/>
              </a:rPr>
              <a:t>estrictions</a:t>
            </a:r>
            <a:r>
              <a:rPr lang="en-GB" b="0" i="0" dirty="0">
                <a:solidFill>
                  <a:srgbClr val="D1D5DB"/>
                </a:solidFill>
                <a:effectLst/>
                <a:latin typeface="Söhne"/>
              </a:rPr>
              <a:t> on source code usage. </a:t>
            </a:r>
            <a:endParaRPr lang="lt-LT" dirty="0">
              <a:solidFill>
                <a:srgbClr val="D1D5DB"/>
              </a:solidFill>
              <a:latin typeface="Söhne"/>
            </a:endParaRPr>
          </a:p>
          <a:p>
            <a:pPr marL="0" indent="0">
              <a:buNone/>
            </a:pPr>
            <a:r>
              <a:rPr lang="lt-LT" b="0" i="0" dirty="0">
                <a:solidFill>
                  <a:srgbClr val="D1D5DB"/>
                </a:solidFill>
                <a:effectLst/>
                <a:latin typeface="Söhne"/>
              </a:rPr>
              <a:t>C</a:t>
            </a:r>
            <a:r>
              <a:rPr lang="en-GB" b="0" i="0" dirty="0" err="1">
                <a:solidFill>
                  <a:srgbClr val="D1D5DB"/>
                </a:solidFill>
                <a:effectLst/>
                <a:latin typeface="Söhne"/>
              </a:rPr>
              <a:t>ompatibility</a:t>
            </a:r>
            <a:r>
              <a:rPr lang="en-GB" b="0" i="0" dirty="0">
                <a:solidFill>
                  <a:srgbClr val="D1D5DB"/>
                </a:solidFill>
                <a:effectLst/>
                <a:latin typeface="Söhne"/>
              </a:rPr>
              <a:t> with platforms like Microsoft Windows, PlayStation 4, Xbox One, and limited support for iOS, Android, and plans for macOS.</a:t>
            </a:r>
          </a:p>
          <a:p>
            <a:endParaRPr lang="en-GB" dirty="0"/>
          </a:p>
        </p:txBody>
      </p:sp>
    </p:spTree>
    <p:extLst>
      <p:ext uri="{BB962C8B-B14F-4D97-AF65-F5344CB8AC3E}">
        <p14:creationId xmlns:p14="http://schemas.microsoft.com/office/powerpoint/2010/main" val="214226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DAB7-E6B1-2DB0-1794-228F9DB3E184}"/>
              </a:ext>
            </a:extLst>
          </p:cNvPr>
          <p:cNvSpPr>
            <a:spLocks noGrp="1"/>
          </p:cNvSpPr>
          <p:nvPr>
            <p:ph type="title"/>
          </p:nvPr>
        </p:nvSpPr>
        <p:spPr/>
        <p:txBody>
          <a:bodyPr/>
          <a:lstStyle/>
          <a:p>
            <a:r>
              <a:rPr lang="en-GB" b="1" i="0" dirty="0">
                <a:solidFill>
                  <a:srgbClr val="D1D5DB"/>
                </a:solidFill>
                <a:effectLst/>
                <a:latin typeface="Söhne"/>
              </a:rPr>
              <a:t>Unique Systems and Development Tools</a:t>
            </a:r>
            <a:endParaRPr lang="en-GB" dirty="0"/>
          </a:p>
        </p:txBody>
      </p:sp>
      <p:sp>
        <p:nvSpPr>
          <p:cNvPr id="3" name="Content Placeholder 2">
            <a:extLst>
              <a:ext uri="{FF2B5EF4-FFF2-40B4-BE49-F238E27FC236}">
                <a16:creationId xmlns:a16="http://schemas.microsoft.com/office/drawing/2014/main" id="{B854A901-1605-F68F-8312-7675F09E7EFC}"/>
              </a:ext>
            </a:extLst>
          </p:cNvPr>
          <p:cNvSpPr>
            <a:spLocks noGrp="1"/>
          </p:cNvSpPr>
          <p:nvPr>
            <p:ph idx="1"/>
          </p:nvPr>
        </p:nvSpPr>
        <p:spPr/>
        <p:txBody>
          <a:bodyPr/>
          <a:lstStyle/>
          <a:p>
            <a:pPr marL="0" indent="0">
              <a:buNone/>
            </a:pPr>
            <a:r>
              <a:rPr lang="lt-LT" dirty="0">
                <a:solidFill>
                  <a:srgbClr val="D1D5DB"/>
                </a:solidFill>
                <a:latin typeface="Söhne"/>
              </a:rPr>
              <a:t>U</a:t>
            </a:r>
            <a:r>
              <a:rPr lang="en-GB" b="0" i="0" dirty="0" err="1">
                <a:solidFill>
                  <a:srgbClr val="D1D5DB"/>
                </a:solidFill>
                <a:effectLst/>
                <a:latin typeface="Söhne"/>
              </a:rPr>
              <a:t>nique</a:t>
            </a:r>
            <a:r>
              <a:rPr lang="en-GB" b="0" i="0" dirty="0">
                <a:solidFill>
                  <a:srgbClr val="D1D5DB"/>
                </a:solidFill>
                <a:effectLst/>
                <a:latin typeface="Söhne"/>
              </a:rPr>
              <a:t> custom-developed systems within Lumberyard, such as the Component Entity System, Fur Shader, Modular Gems, and the Script Canvas.</a:t>
            </a:r>
          </a:p>
          <a:p>
            <a:endParaRPr lang="en-GB" dirty="0"/>
          </a:p>
        </p:txBody>
      </p:sp>
    </p:spTree>
    <p:extLst>
      <p:ext uri="{BB962C8B-B14F-4D97-AF65-F5344CB8AC3E}">
        <p14:creationId xmlns:p14="http://schemas.microsoft.com/office/powerpoint/2010/main" val="232136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1A381-41EE-D958-2C78-15ADBBA397BC}"/>
              </a:ext>
            </a:extLst>
          </p:cNvPr>
          <p:cNvSpPr>
            <a:spLocks noGrp="1"/>
          </p:cNvSpPr>
          <p:nvPr>
            <p:ph type="title"/>
          </p:nvPr>
        </p:nvSpPr>
        <p:spPr/>
        <p:txBody>
          <a:bodyPr/>
          <a:lstStyle/>
          <a:p>
            <a:r>
              <a:rPr lang="en-GB" b="1" i="0" dirty="0">
                <a:solidFill>
                  <a:srgbClr val="D1D5DB"/>
                </a:solidFill>
                <a:effectLst/>
                <a:latin typeface="Söhne"/>
              </a:rPr>
              <a:t>Updates and Enhancements</a:t>
            </a:r>
            <a:endParaRPr lang="en-GB" dirty="0"/>
          </a:p>
        </p:txBody>
      </p:sp>
      <p:sp>
        <p:nvSpPr>
          <p:cNvPr id="3" name="Content Placeholder 2">
            <a:extLst>
              <a:ext uri="{FF2B5EF4-FFF2-40B4-BE49-F238E27FC236}">
                <a16:creationId xmlns:a16="http://schemas.microsoft.com/office/drawing/2014/main" id="{6461B378-F14C-4F5E-2068-F652C5EC2BC3}"/>
              </a:ext>
            </a:extLst>
          </p:cNvPr>
          <p:cNvSpPr>
            <a:spLocks noGrp="1"/>
          </p:cNvSpPr>
          <p:nvPr>
            <p:ph idx="1"/>
          </p:nvPr>
        </p:nvSpPr>
        <p:spPr/>
        <p:txBody>
          <a:bodyPr/>
          <a:lstStyle/>
          <a:p>
            <a:pPr marL="0" indent="0">
              <a:buNone/>
            </a:pPr>
            <a:r>
              <a:rPr lang="en-GB" b="0" i="0" dirty="0">
                <a:solidFill>
                  <a:srgbClr val="D1D5DB"/>
                </a:solidFill>
                <a:effectLst/>
                <a:latin typeface="Söhne"/>
              </a:rPr>
              <a:t>Cover major updates like the addition of </a:t>
            </a:r>
            <a:r>
              <a:rPr lang="en-GB" b="0" i="0" dirty="0" err="1">
                <a:solidFill>
                  <a:srgbClr val="D1D5DB"/>
                </a:solidFill>
                <a:effectLst/>
                <a:latin typeface="Söhne"/>
              </a:rPr>
              <a:t>Audiokinetic</a:t>
            </a:r>
            <a:r>
              <a:rPr lang="en-GB" b="0" i="0" dirty="0">
                <a:solidFill>
                  <a:srgbClr val="D1D5DB"/>
                </a:solidFill>
                <a:effectLst/>
                <a:latin typeface="Söhne"/>
              </a:rPr>
              <a:t> </a:t>
            </a:r>
            <a:r>
              <a:rPr lang="en-GB" b="0" i="0" dirty="0" err="1">
                <a:solidFill>
                  <a:srgbClr val="D1D5DB"/>
                </a:solidFill>
                <a:effectLst/>
                <a:latin typeface="Söhne"/>
              </a:rPr>
              <a:t>Wwise</a:t>
            </a:r>
            <a:r>
              <a:rPr lang="en-GB" b="0" i="0" dirty="0">
                <a:solidFill>
                  <a:srgbClr val="D1D5DB"/>
                </a:solidFill>
                <a:effectLst/>
                <a:latin typeface="Söhne"/>
              </a:rPr>
              <a:t>, support for mobile devices, FBX importer, integration with </a:t>
            </a:r>
            <a:r>
              <a:rPr lang="en-GB" b="0" i="0" dirty="0" err="1">
                <a:solidFill>
                  <a:srgbClr val="D1D5DB"/>
                </a:solidFill>
                <a:effectLst/>
                <a:latin typeface="Söhne"/>
              </a:rPr>
              <a:t>Allegorithmic's</a:t>
            </a:r>
            <a:r>
              <a:rPr lang="en-GB" b="0" i="0" dirty="0">
                <a:solidFill>
                  <a:srgbClr val="D1D5DB"/>
                </a:solidFill>
                <a:effectLst/>
                <a:latin typeface="Söhne"/>
              </a:rPr>
              <a:t> texturing software Substance, and the introduction of virtual reality support.</a:t>
            </a:r>
          </a:p>
          <a:p>
            <a:endParaRPr lang="en-GB" dirty="0"/>
          </a:p>
        </p:txBody>
      </p:sp>
    </p:spTree>
    <p:extLst>
      <p:ext uri="{BB962C8B-B14F-4D97-AF65-F5344CB8AC3E}">
        <p14:creationId xmlns:p14="http://schemas.microsoft.com/office/powerpoint/2010/main" val="207428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35A4-4445-E5B7-F488-51A4AE94CEE5}"/>
              </a:ext>
            </a:extLst>
          </p:cNvPr>
          <p:cNvSpPr>
            <a:spLocks noGrp="1"/>
          </p:cNvSpPr>
          <p:nvPr>
            <p:ph type="title"/>
          </p:nvPr>
        </p:nvSpPr>
        <p:spPr/>
        <p:txBody>
          <a:bodyPr>
            <a:normAutofit/>
          </a:bodyPr>
          <a:lstStyle/>
          <a:p>
            <a:r>
              <a:rPr lang="en-GB" b="1" i="0" dirty="0">
                <a:solidFill>
                  <a:srgbClr val="D1D5DB"/>
                </a:solidFill>
                <a:effectLst/>
                <a:latin typeface="Söhne"/>
              </a:rPr>
              <a:t>Open Source Transition and Open 3D Foundation</a:t>
            </a:r>
            <a:endParaRPr lang="en-GB" dirty="0"/>
          </a:p>
        </p:txBody>
      </p:sp>
      <p:sp>
        <p:nvSpPr>
          <p:cNvPr id="3" name="Content Placeholder 2">
            <a:extLst>
              <a:ext uri="{FF2B5EF4-FFF2-40B4-BE49-F238E27FC236}">
                <a16:creationId xmlns:a16="http://schemas.microsoft.com/office/drawing/2014/main" id="{68BF0CB6-C83D-2C50-5C5C-FEE648E1F24E}"/>
              </a:ext>
            </a:extLst>
          </p:cNvPr>
          <p:cNvSpPr>
            <a:spLocks noGrp="1"/>
          </p:cNvSpPr>
          <p:nvPr>
            <p:ph idx="1"/>
          </p:nvPr>
        </p:nvSpPr>
        <p:spPr/>
        <p:txBody>
          <a:bodyPr/>
          <a:lstStyle/>
          <a:p>
            <a:pPr marL="0" indent="0">
              <a:buNone/>
            </a:pPr>
            <a:r>
              <a:rPr lang="en-GB" b="0" i="0" dirty="0">
                <a:solidFill>
                  <a:srgbClr val="D1D5DB"/>
                </a:solidFill>
                <a:effectLst/>
                <a:latin typeface="Söhne"/>
              </a:rPr>
              <a:t>Discuss the release of Lumberyard's source code on GitHub, the partnership with the Linux Foundation, and the formation of the Open 3D Foundation leading to the rebranding to Open 3D Engine.</a:t>
            </a:r>
            <a:endParaRPr lang="en-GB" dirty="0"/>
          </a:p>
        </p:txBody>
      </p:sp>
    </p:spTree>
    <p:extLst>
      <p:ext uri="{BB962C8B-B14F-4D97-AF65-F5344CB8AC3E}">
        <p14:creationId xmlns:p14="http://schemas.microsoft.com/office/powerpoint/2010/main" val="2478545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C770-0335-3F4B-4323-1F53B0A3036A}"/>
              </a:ext>
            </a:extLst>
          </p:cNvPr>
          <p:cNvSpPr>
            <a:spLocks noGrp="1"/>
          </p:cNvSpPr>
          <p:nvPr>
            <p:ph type="title"/>
          </p:nvPr>
        </p:nvSpPr>
        <p:spPr/>
        <p:txBody>
          <a:bodyPr>
            <a:normAutofit/>
          </a:bodyPr>
          <a:lstStyle/>
          <a:p>
            <a:r>
              <a:rPr lang="en-GB" b="1" i="0" dirty="0">
                <a:solidFill>
                  <a:srgbClr val="D1D5DB"/>
                </a:solidFill>
                <a:effectLst/>
                <a:latin typeface="Söhne"/>
              </a:rPr>
              <a:t>Notable Games Developed Using Lumberyard</a:t>
            </a:r>
            <a:endParaRPr lang="en-GB" dirty="0"/>
          </a:p>
        </p:txBody>
      </p:sp>
      <p:sp>
        <p:nvSpPr>
          <p:cNvPr id="3" name="Content Placeholder 2">
            <a:extLst>
              <a:ext uri="{FF2B5EF4-FFF2-40B4-BE49-F238E27FC236}">
                <a16:creationId xmlns:a16="http://schemas.microsoft.com/office/drawing/2014/main" id="{0C3374AE-E082-5183-A161-4FCBA9D6B9ED}"/>
              </a:ext>
            </a:extLst>
          </p:cNvPr>
          <p:cNvSpPr>
            <a:spLocks noGrp="1"/>
          </p:cNvSpPr>
          <p:nvPr>
            <p:ph idx="1"/>
          </p:nvPr>
        </p:nvSpPr>
        <p:spPr/>
        <p:txBody>
          <a:bodyPr/>
          <a:lstStyle/>
          <a:p>
            <a:pPr marL="0" indent="0">
              <a:buNone/>
            </a:pPr>
            <a:r>
              <a:rPr lang="en-GB" b="0" i="0" dirty="0" err="1">
                <a:solidFill>
                  <a:srgbClr val="D1D5DB"/>
                </a:solidFill>
                <a:effectLst/>
                <a:latin typeface="Söhne"/>
              </a:rPr>
              <a:t>Shatterline</a:t>
            </a:r>
            <a:endParaRPr lang="lt-LT" dirty="0">
              <a:solidFill>
                <a:srgbClr val="D1D5DB"/>
              </a:solidFill>
              <a:latin typeface="Söhne"/>
            </a:endParaRPr>
          </a:p>
          <a:p>
            <a:pPr marL="0" indent="0">
              <a:buNone/>
            </a:pPr>
            <a:r>
              <a:rPr lang="en-GB" b="0" i="0" dirty="0">
                <a:solidFill>
                  <a:srgbClr val="D1D5DB"/>
                </a:solidFill>
                <a:effectLst/>
                <a:latin typeface="Söhne"/>
              </a:rPr>
              <a:t>Squadron 42</a:t>
            </a:r>
            <a:endParaRPr lang="lt-LT" b="0" i="0" dirty="0">
              <a:solidFill>
                <a:srgbClr val="D1D5DB"/>
              </a:solidFill>
              <a:effectLst/>
              <a:latin typeface="Söhne"/>
            </a:endParaRPr>
          </a:p>
          <a:p>
            <a:pPr marL="0" indent="0">
              <a:buNone/>
            </a:pPr>
            <a:r>
              <a:rPr lang="en-GB" b="0" i="0" dirty="0">
                <a:solidFill>
                  <a:srgbClr val="D1D5DB"/>
                </a:solidFill>
                <a:effectLst/>
                <a:latin typeface="Söhne"/>
              </a:rPr>
              <a:t>Star Citizen</a:t>
            </a:r>
            <a:endParaRPr lang="lt-LT" b="0" i="0" dirty="0">
              <a:solidFill>
                <a:srgbClr val="D1D5DB"/>
              </a:solidFill>
              <a:effectLst/>
              <a:latin typeface="Söhne"/>
            </a:endParaRPr>
          </a:p>
          <a:p>
            <a:pPr marL="0" indent="0">
              <a:buNone/>
            </a:pPr>
            <a:r>
              <a:rPr lang="en-GB" b="0" i="0" dirty="0">
                <a:solidFill>
                  <a:srgbClr val="D1D5DB"/>
                </a:solidFill>
                <a:effectLst/>
                <a:latin typeface="Söhne"/>
              </a:rPr>
              <a:t>New World</a:t>
            </a:r>
            <a:endParaRPr lang="lt-LT" b="0" i="0" dirty="0">
              <a:solidFill>
                <a:srgbClr val="D1D5DB"/>
              </a:solidFill>
              <a:effectLst/>
              <a:latin typeface="Söhne"/>
            </a:endParaRPr>
          </a:p>
          <a:p>
            <a:pPr marL="0" indent="0">
              <a:buNone/>
            </a:pPr>
            <a:r>
              <a:rPr lang="en-GB" b="0" i="0" dirty="0">
                <a:solidFill>
                  <a:srgbClr val="D1D5DB"/>
                </a:solidFill>
                <a:effectLst/>
                <a:latin typeface="Söhne"/>
              </a:rPr>
              <a:t>The Grand Tour Game</a:t>
            </a:r>
          </a:p>
          <a:p>
            <a:endParaRPr lang="en-GB" dirty="0"/>
          </a:p>
        </p:txBody>
      </p:sp>
    </p:spTree>
    <p:extLst>
      <p:ext uri="{BB962C8B-B14F-4D97-AF65-F5344CB8AC3E}">
        <p14:creationId xmlns:p14="http://schemas.microsoft.com/office/powerpoint/2010/main" val="2646004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E2C41-9283-8750-6F90-173BD745200C}"/>
              </a:ext>
            </a:extLst>
          </p:cNvPr>
          <p:cNvSpPr>
            <a:spLocks noGrp="1"/>
          </p:cNvSpPr>
          <p:nvPr>
            <p:ph type="title"/>
          </p:nvPr>
        </p:nvSpPr>
        <p:spPr/>
        <p:txBody>
          <a:bodyPr/>
          <a:lstStyle/>
          <a:p>
            <a:r>
              <a:rPr lang="en-GB" b="1" i="0" dirty="0">
                <a:solidFill>
                  <a:srgbClr val="D1D5DB"/>
                </a:solidFill>
                <a:effectLst/>
                <a:latin typeface="Söhne"/>
              </a:rPr>
              <a:t>Conclusion and Future Prospects</a:t>
            </a:r>
            <a:endParaRPr lang="en-GB" dirty="0"/>
          </a:p>
        </p:txBody>
      </p:sp>
      <p:sp>
        <p:nvSpPr>
          <p:cNvPr id="3" name="Content Placeholder 2">
            <a:extLst>
              <a:ext uri="{FF2B5EF4-FFF2-40B4-BE49-F238E27FC236}">
                <a16:creationId xmlns:a16="http://schemas.microsoft.com/office/drawing/2014/main" id="{EC8E8C76-282D-A5E0-5A1F-2BD477E8AF6E}"/>
              </a:ext>
            </a:extLst>
          </p:cNvPr>
          <p:cNvSpPr>
            <a:spLocks noGrp="1"/>
          </p:cNvSpPr>
          <p:nvPr>
            <p:ph idx="1"/>
          </p:nvPr>
        </p:nvSpPr>
        <p:spPr/>
        <p:txBody>
          <a:bodyPr/>
          <a:lstStyle/>
          <a:p>
            <a:pPr marL="0" indent="0">
              <a:buNone/>
            </a:pPr>
            <a:r>
              <a:rPr lang="en-GB" b="0" i="0" dirty="0">
                <a:solidFill>
                  <a:srgbClr val="D1D5DB"/>
                </a:solidFill>
                <a:effectLst/>
                <a:latin typeface="Söhne"/>
              </a:rPr>
              <a:t>Lumberyard's impact on game development and its evolution into the Open 3D Engine, touching on its legacy and potential future impacts in the gaming industry.</a:t>
            </a:r>
          </a:p>
          <a:p>
            <a:endParaRPr lang="en-GB" dirty="0"/>
          </a:p>
        </p:txBody>
      </p:sp>
    </p:spTree>
    <p:extLst>
      <p:ext uri="{BB962C8B-B14F-4D97-AF65-F5344CB8AC3E}">
        <p14:creationId xmlns:p14="http://schemas.microsoft.com/office/powerpoint/2010/main" val="243053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2DBDB-07E5-FFAC-7DB8-0F3091C87D7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9FFE47F-612C-49D4-12EE-464DACFA123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352304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369</TotalTime>
  <Words>245</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Amazon Lumberyard</vt:lpstr>
      <vt:lpstr>Introduction to Amazon Lumberyard</vt:lpstr>
      <vt:lpstr>Key Features of Lumberyard</vt:lpstr>
      <vt:lpstr>Unique Systems and Development Tools</vt:lpstr>
      <vt:lpstr>Updates and Enhancements</vt:lpstr>
      <vt:lpstr>Open Source Transition and Open 3D Foundation</vt:lpstr>
      <vt:lpstr>Notable Games Developed Using Lumberyard</vt:lpstr>
      <vt:lpstr>Conclusion and Future Prospects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Kazimieras Jasaitis</dc:creator>
  <cp:lastModifiedBy>Kazimieras Jasaitis</cp:lastModifiedBy>
  <cp:revision>4</cp:revision>
  <dcterms:created xsi:type="dcterms:W3CDTF">2023-12-13T16:10:54Z</dcterms:created>
  <dcterms:modified xsi:type="dcterms:W3CDTF">2023-12-13T22:20:02Z</dcterms:modified>
</cp:coreProperties>
</file>