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7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7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6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30AFA90B-0331-31CA-7CA8-86443769E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41167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AC92D9C-E79E-81F6-95B6-A2CAE112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044" y="2586199"/>
            <a:ext cx="6070844" cy="2387600"/>
          </a:xfrm>
        </p:spPr>
        <p:txBody>
          <a:bodyPr anchor="t">
            <a:noAutofit/>
          </a:bodyPr>
          <a:lstStyle/>
          <a:p>
            <a:pPr algn="ctr"/>
            <a:r>
              <a:rPr lang="en-US" altLang="ko-KR" sz="4600" dirty="0">
                <a:solidFill>
                  <a:srgbClr val="FFFFFF"/>
                </a:solidFill>
              </a:rPr>
              <a:t>Dos &amp; </a:t>
            </a:r>
            <a:r>
              <a:rPr lang="en-US" altLang="ko-KR" sz="4600" dirty="0" err="1">
                <a:solidFill>
                  <a:srgbClr val="FFFFFF"/>
                </a:solidFill>
              </a:rPr>
              <a:t>DDos</a:t>
            </a:r>
            <a:br>
              <a:rPr lang="en-US" altLang="ko-KR" sz="4600" dirty="0">
                <a:solidFill>
                  <a:srgbClr val="FFFFFF"/>
                </a:solidFill>
              </a:rPr>
            </a:br>
            <a:br>
              <a:rPr lang="en-US" altLang="ko-KR" sz="4600" dirty="0">
                <a:solidFill>
                  <a:srgbClr val="FFFFFF"/>
                </a:solidFill>
              </a:rPr>
            </a:br>
            <a:r>
              <a:rPr lang="ko-KR" altLang="en-US" sz="4600" dirty="0">
                <a:solidFill>
                  <a:srgbClr val="FFFFFF"/>
                </a:solidFill>
              </a:rPr>
              <a:t>실제사례와 해결방안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5FE70-8998-9615-1474-3030A0F0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940" y="5495163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20175119 </a:t>
            </a:r>
            <a:r>
              <a:rPr lang="ko-KR" altLang="en-US" dirty="0">
                <a:solidFill>
                  <a:srgbClr val="FFFFFF"/>
                </a:solidFill>
              </a:rPr>
              <a:t>김영식</a:t>
            </a:r>
          </a:p>
        </p:txBody>
      </p:sp>
    </p:spTree>
    <p:extLst>
      <p:ext uri="{BB962C8B-B14F-4D97-AF65-F5344CB8AC3E}">
        <p14:creationId xmlns:p14="http://schemas.microsoft.com/office/powerpoint/2010/main" val="32712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814EF8-12BD-FA04-2D18-9575C6938513}"/>
              </a:ext>
            </a:extLst>
          </p:cNvPr>
          <p:cNvSpPr txBox="1"/>
          <p:nvPr/>
        </p:nvSpPr>
        <p:spPr>
          <a:xfrm>
            <a:off x="785768" y="851688"/>
            <a:ext cx="58471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모바일 금융플랫폼 기업 토스가 디도스 공격을 받은 것으로 알려졌다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22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일 서울신문 단독보도에 따르면 토스는 지난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20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일 오후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11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시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16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분께 디도스 공격으로 인해 토스 애플리케이션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앱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)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내 일부 기능에서 속도가 느려지는 장애가 발생했다</a:t>
            </a:r>
            <a:r>
              <a:rPr lang="en-US" altLang="ko-KR" sz="1100" dirty="0">
                <a:solidFill>
                  <a:srgbClr val="000000"/>
                </a:solidFill>
                <a:latin typeface="Nanum Gothic"/>
              </a:rPr>
              <a:t>.</a:t>
            </a:r>
          </a:p>
          <a:p>
            <a:pPr algn="just"/>
            <a:endParaRPr lang="en-US" altLang="ko-KR" sz="11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공격 유형은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신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플러딩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’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(SYN Flooding)'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으로 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(SYN)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패킷을 과도하게 서버에 전송해 부하를 발생시키는 디도스 공격 수법 가운데 가장 흔한 유형이다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토스에 대한 공격 규모는 최대 초당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30GB(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기가바이트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)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수준이었다고 보도했다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다음날인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21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일 토스는 전자금융감독규정에 따라 금융감독원에 디도스 공격 사실을 구두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·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서면 보고했다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</a:p>
          <a:p>
            <a:pPr algn="just"/>
            <a:endParaRPr lang="en-US" altLang="ko-KR" sz="11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이번 디도스 공격자는 확인되지 않았다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토스는 서버 마비나 고객 정보 유출은 없었고 공격 발생 당일 모두 방어했다고 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관계자는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"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이번 공격은 보안이 취약한 사물인터넷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(IOT)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기기를 대량 감염시켜 디도스 공격에 활용하는 미라이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봇넷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(MIRAI Botnet)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과 관련된 것으로 보인다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"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고 전했다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한편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미라이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봇넷은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 사물인터넷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(IoT)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기기를 좀비로 만들어 네트워크상에서 해커가 마음대로 제어할 수 있게 하는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봇넷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(Botnet)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의 일종이다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일본어로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미라이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'(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Nanum Gothic"/>
              </a:rPr>
              <a:t>mirai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미래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를 뜻하는 단어이다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endParaRPr lang="en-US" altLang="ko-KR" sz="11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앞서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2016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년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10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월 도메인 주소 조회 서비스 제공업체인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Nanum Gothic"/>
              </a:rPr>
              <a:t>Dyn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이 공격을 받아 트위터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넷플릭스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CNN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을 비롯한 주요 웹사이트가 전부 차단되고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러시아는 주요 은행들이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라이베리아는 국가 전체가 영향을 받은 바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미라이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봇넷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 공격을 예방 및 대응 방법으로는 네트워크 연결을 차단하고 인터넷이 끊기면 재부팅 후 장치에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anum Gothic"/>
              </a:rPr>
              <a:t>접근할때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 사용하는 암호를 강력한 암호로 변경하는 방법이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또한 주기적으로 사물인터넷 기기의 보안 업데이트를 실시하며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원격 터미널을 사용하는 사물인터넷 기기에 접근할 때 자주 사용하는 포트를 모니터링한다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pPr algn="just"/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특히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Nanum Gothic"/>
              </a:rPr>
              <a:t>loT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기기의 수를 제한하고 강력한 보안 수준을 유지하고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승인된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Nanum Gothic"/>
              </a:rPr>
              <a:t>loT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anum Gothic"/>
              </a:rPr>
              <a:t>기기 목록을 작성해 연결된 모든 기기가 최소한의 보안 수준을 갖췄는지 확인하는 것이 권장된다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endParaRPr lang="en-US" altLang="ko-KR" sz="11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0A64C-C5FE-3524-75FD-A9F8B8A972F6}"/>
              </a:ext>
            </a:extLst>
          </p:cNvPr>
          <p:cNvSpPr txBox="1"/>
          <p:nvPr/>
        </p:nvSpPr>
        <p:spPr>
          <a:xfrm>
            <a:off x="6811861" y="5729681"/>
            <a:ext cx="468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https://www.thedrive.co.kr/news/newsview.php?ncode=1065593527787584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89505-A7A8-DC6D-062B-3A2DBBB1CF9D}"/>
              </a:ext>
            </a:extLst>
          </p:cNvPr>
          <p:cNvSpPr txBox="1"/>
          <p:nvPr/>
        </p:nvSpPr>
        <p:spPr>
          <a:xfrm>
            <a:off x="785768" y="92279"/>
            <a:ext cx="1062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모바일 금융플랫폼 토스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디도스 공격 받아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…"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고객 정보 유출 없어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"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E1715-8A14-BF4C-986A-1A04762A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0" y="1339022"/>
            <a:ext cx="468944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967E6-3575-2FCE-AF87-3FCC504BCD80}"/>
              </a:ext>
            </a:extLst>
          </p:cNvPr>
          <p:cNvSpPr txBox="1"/>
          <p:nvPr/>
        </p:nvSpPr>
        <p:spPr>
          <a:xfrm>
            <a:off x="590026" y="1059531"/>
            <a:ext cx="106260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어떤 공격 방법이 사용되었을까</a:t>
            </a:r>
            <a:r>
              <a:rPr lang="en-US" altLang="ko-KR" sz="3500" b="1" dirty="0"/>
              <a:t>? &amp; </a:t>
            </a:r>
            <a:r>
              <a:rPr lang="ko-KR" altLang="en-US" sz="3500" b="1" dirty="0"/>
              <a:t>대응책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ED53D-0665-C6D0-1F1D-ED5B5BCF1F32}"/>
              </a:ext>
            </a:extLst>
          </p:cNvPr>
          <p:cNvSpPr txBox="1"/>
          <p:nvPr/>
        </p:nvSpPr>
        <p:spPr>
          <a:xfrm>
            <a:off x="729842" y="1690473"/>
            <a:ext cx="10626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j-lt"/>
              </a:rPr>
              <a:t>기사에서 나왔듯이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저 사건에서 사용된 방법은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lt"/>
              </a:rPr>
              <a:t>신 </a:t>
            </a:r>
            <a:r>
              <a:rPr lang="ko-KR" altLang="en-US" sz="1800" i="0" dirty="0" err="1">
                <a:solidFill>
                  <a:srgbClr val="000000"/>
                </a:solidFill>
                <a:effectLst/>
                <a:latin typeface="+mj-lt"/>
              </a:rPr>
              <a:t>플러딩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lt"/>
              </a:rPr>
              <a:t>’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lt"/>
              </a:rPr>
              <a:t>(SYN Flooding)'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lt"/>
              </a:rPr>
              <a:t>으로 신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lt"/>
              </a:rPr>
              <a:t>(SYN)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lt"/>
              </a:rPr>
              <a:t>패킷을 과도하게 서버에 전송해 부하를 발생시키는 디도스 공격 수법 가운데 가장 흔한 유형이다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ko-KR" altLang="en-US" dirty="0">
                <a:latin typeface="+mj-lt"/>
              </a:rPr>
              <a:t>하지만 이 사건에서는 미라이 </a:t>
            </a:r>
            <a:r>
              <a:rPr lang="ko-KR" altLang="en-US" dirty="0" err="1">
                <a:latin typeface="+mj-lt"/>
              </a:rPr>
              <a:t>봇넷이라는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봇넷을</a:t>
            </a:r>
            <a:r>
              <a:rPr lang="ko-KR" altLang="en-US" dirty="0">
                <a:latin typeface="+mj-lt"/>
              </a:rPr>
              <a:t> 사용하여 </a:t>
            </a:r>
            <a:r>
              <a:rPr lang="en-US" altLang="ko-KR" dirty="0" err="1">
                <a:latin typeface="+mj-lt"/>
              </a:rPr>
              <a:t>iot</a:t>
            </a:r>
            <a:r>
              <a:rPr lang="ko-KR" altLang="en-US" dirty="0">
                <a:latin typeface="+mj-lt"/>
              </a:rPr>
              <a:t>기기를 좀비로 만들고 해커가 마음대로 제어하는 것이 문제점으로 판단된다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Ddos</a:t>
            </a:r>
            <a:r>
              <a:rPr lang="ko-KR" altLang="en-US" dirty="0">
                <a:latin typeface="+mj-lt"/>
              </a:rPr>
              <a:t>에 사용되는 방법은 여러가지 있는데 뒤쪽에서 자세히 다루도록 한다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일단 이 사건에서 사용된 미라이 </a:t>
            </a:r>
            <a:r>
              <a:rPr lang="ko-KR" altLang="en-US" dirty="0" err="1">
                <a:latin typeface="+mj-lt"/>
              </a:rPr>
              <a:t>봇넷</a:t>
            </a:r>
            <a:r>
              <a:rPr lang="ko-KR" altLang="en-US" dirty="0">
                <a:latin typeface="+mj-lt"/>
              </a:rPr>
              <a:t> 공격의 대응책으로는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네트워크 연결을 차단하고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 인터넷이 끊기면 재부팅 후 장치에 접근할 때 사용하는 암호를 강력한 암호로 변경하는 방법이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또한 주기적으로 사물인터넷 기기의 보안 업데이트를 실시하며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원격 터미널을 사용하는 사물인터넷 기기에 접근할 때 자주 사용하는 포트를 모니터링한다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특히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 Gothic"/>
              </a:rPr>
              <a:t>loT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기기의 수를 제한하고 강력한 보안 수준을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승인된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 Gothic"/>
              </a:rPr>
              <a:t>loT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기기 목록을 작성해 연결된 모든 기기가 최소한의 보안 수준을 갖췄는지 확인하는 것이 권장된다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7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967E6-3575-2FCE-AF87-3FCC504BCD80}"/>
              </a:ext>
            </a:extLst>
          </p:cNvPr>
          <p:cNvSpPr txBox="1"/>
          <p:nvPr/>
        </p:nvSpPr>
        <p:spPr>
          <a:xfrm>
            <a:off x="590026" y="1059531"/>
            <a:ext cx="106260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Dos </a:t>
            </a:r>
            <a:r>
              <a:rPr lang="ko-KR" altLang="en-US" sz="3500" b="1" dirty="0"/>
              <a:t>와 </a:t>
            </a:r>
            <a:r>
              <a:rPr lang="en-US" altLang="ko-KR" sz="3500" b="1" dirty="0" err="1"/>
              <a:t>DDos</a:t>
            </a:r>
            <a:r>
              <a:rPr lang="ko-KR" altLang="en-US" sz="3500" b="1" dirty="0"/>
              <a:t>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B237A-B75B-D74D-3B86-ACD7EDFE2BAB}"/>
              </a:ext>
            </a:extLst>
          </p:cNvPr>
          <p:cNvSpPr txBox="1"/>
          <p:nvPr/>
        </p:nvSpPr>
        <p:spPr>
          <a:xfrm>
            <a:off x="813732" y="2298585"/>
            <a:ext cx="10712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Dos</a:t>
            </a:r>
            <a:r>
              <a:rPr lang="ko-KR" altLang="en-US" dirty="0"/>
              <a:t>는 </a:t>
            </a:r>
            <a:r>
              <a:rPr lang="en-US" altLang="ko-KR" dirty="0"/>
              <a:t>Denial of Service</a:t>
            </a:r>
            <a:r>
              <a:rPr lang="ko-KR" altLang="en-US" dirty="0"/>
              <a:t>의 약자로 말 그대로 네트워크를 공격하여 서비스가 거절되거나 지연</a:t>
            </a:r>
            <a:r>
              <a:rPr lang="en-US" altLang="ko-KR" dirty="0"/>
              <a:t>, </a:t>
            </a:r>
            <a:r>
              <a:rPr lang="ko-KR" altLang="en-US" dirty="0"/>
              <a:t>혹은 마비상태에 이르게 하는 악성공격을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DDos</a:t>
            </a:r>
            <a:r>
              <a:rPr lang="ko-KR" altLang="en-US" dirty="0"/>
              <a:t>는 </a:t>
            </a:r>
            <a:r>
              <a:rPr lang="en-US" altLang="ko-KR" dirty="0"/>
              <a:t>Distributed Denial of Service</a:t>
            </a:r>
            <a:r>
              <a:rPr lang="ko-KR" altLang="en-US" dirty="0"/>
              <a:t>의 약자이고</a:t>
            </a:r>
            <a:r>
              <a:rPr lang="en-US" altLang="ko-KR" dirty="0"/>
              <a:t>, </a:t>
            </a:r>
            <a:r>
              <a:rPr lang="ko-KR" altLang="en-US" dirty="0"/>
              <a:t>도스와 비슷하지만 좀 더 확장된 느낌입니다</a:t>
            </a:r>
            <a:r>
              <a:rPr lang="en-US" altLang="ko-KR" dirty="0"/>
              <a:t>. </a:t>
            </a:r>
            <a:r>
              <a:rPr lang="ko-KR" altLang="en-US" dirty="0"/>
              <a:t>단지 </a:t>
            </a:r>
            <a:r>
              <a:rPr lang="en-US" altLang="ko-KR" dirty="0"/>
              <a:t>distributed </a:t>
            </a:r>
            <a:r>
              <a:rPr lang="ko-KR" altLang="en-US" dirty="0"/>
              <a:t>라는 말이 들어가 있듯이</a:t>
            </a:r>
            <a:r>
              <a:rPr lang="en-US" altLang="ko-KR" dirty="0"/>
              <a:t>, </a:t>
            </a:r>
            <a:r>
              <a:rPr lang="ko-KR" altLang="en-US" dirty="0"/>
              <a:t>도스 공격을 분산시켜 여러 군데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여러대에서</a:t>
            </a:r>
            <a:r>
              <a:rPr lang="ko-KR" altLang="en-US" dirty="0"/>
              <a:t> 동시다발적으로 사이트의 서비스 거부를 유발시키는 해커공격을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공격자들은 공격 대상을 무너뜨리기 위해 </a:t>
            </a:r>
            <a:r>
              <a:rPr lang="en-US" altLang="ko-KR" dirty="0"/>
              <a:t>2</a:t>
            </a:r>
            <a:r>
              <a:rPr lang="ko-KR" altLang="en-US" dirty="0"/>
              <a:t>가지 이상의 공격을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단지 </a:t>
            </a:r>
            <a:r>
              <a:rPr lang="ko-KR" altLang="en-US" dirty="0" err="1"/>
              <a:t>디도스는</a:t>
            </a:r>
            <a:r>
              <a:rPr lang="ko-KR" altLang="en-US" dirty="0"/>
              <a:t> 도스의 공격을 받은 서버나 </a:t>
            </a:r>
            <a:r>
              <a:rPr lang="en-US" altLang="ko-KR" dirty="0"/>
              <a:t>pc</a:t>
            </a:r>
            <a:r>
              <a:rPr lang="ko-KR" altLang="en-US" dirty="0"/>
              <a:t>역시 공격자가 되어버리는 좀비 </a:t>
            </a:r>
            <a:r>
              <a:rPr lang="en-US" altLang="ko-KR" dirty="0"/>
              <a:t>pc</a:t>
            </a:r>
            <a:r>
              <a:rPr lang="ko-KR" altLang="en-US" dirty="0"/>
              <a:t>역할을 수행하게 되어 실제 시작한 근원지를 찾기가 어려워지고 그 수가 많아지면 많아질수록 도스보다 더 강력한 공격수단이 되어버린다는 점이 도스와 </a:t>
            </a:r>
            <a:r>
              <a:rPr lang="ko-KR" altLang="en-US" dirty="0" err="1"/>
              <a:t>디도스의</a:t>
            </a:r>
            <a:r>
              <a:rPr lang="ko-KR" altLang="en-US" dirty="0"/>
              <a:t> 차이점이라고 할 수 있겠습니다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0CEA3-F5DB-BB1D-72C1-BE57D7349A99}"/>
              </a:ext>
            </a:extLst>
          </p:cNvPr>
          <p:cNvSpPr txBox="1"/>
          <p:nvPr/>
        </p:nvSpPr>
        <p:spPr>
          <a:xfrm>
            <a:off x="8103766" y="5762306"/>
            <a:ext cx="424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https://in4foryou.tistory.com/193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30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CE8DB-EFB6-C8FC-B4B0-092E6EEE4B4B}"/>
              </a:ext>
            </a:extLst>
          </p:cNvPr>
          <p:cNvSpPr txBox="1"/>
          <p:nvPr/>
        </p:nvSpPr>
        <p:spPr>
          <a:xfrm>
            <a:off x="796954" y="755009"/>
            <a:ext cx="10595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Dos </a:t>
            </a:r>
            <a:r>
              <a:rPr lang="ko-KR" altLang="en-US" sz="3500" dirty="0"/>
              <a:t>공격의 유형</a:t>
            </a:r>
            <a:r>
              <a:rPr lang="en-US" altLang="ko-KR" sz="3500" dirty="0"/>
              <a:t>1</a:t>
            </a:r>
            <a:endParaRPr lang="ko-KR" alt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1DCF4-C6DB-E698-902E-4E5AB4D6F80D}"/>
              </a:ext>
            </a:extLst>
          </p:cNvPr>
          <p:cNvSpPr txBox="1"/>
          <p:nvPr/>
        </p:nvSpPr>
        <p:spPr>
          <a:xfrm>
            <a:off x="872455" y="2030136"/>
            <a:ext cx="10595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Ping of Death : ping</a:t>
            </a:r>
            <a:r>
              <a:rPr lang="ko-KR" altLang="en-US" dirty="0"/>
              <a:t>을 이용하여 </a:t>
            </a:r>
            <a:r>
              <a:rPr lang="en-US" altLang="ko-KR" dirty="0"/>
              <a:t>ICMP </a:t>
            </a:r>
            <a:r>
              <a:rPr lang="ko-KR" altLang="en-US" dirty="0"/>
              <a:t>패킷을 정상 크기보다 아주 크게 만드는 것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해결방안 ☞ 들어오는 일정 수 이상의 </a:t>
            </a:r>
            <a:r>
              <a:rPr lang="en-US" altLang="ko-KR" dirty="0"/>
              <a:t>ICMP </a:t>
            </a:r>
            <a:r>
              <a:rPr lang="ko-KR" altLang="en-US" dirty="0"/>
              <a:t>패킷을 무시하게 설정되어 있음</a:t>
            </a:r>
            <a:r>
              <a:rPr lang="en-US" altLang="ko-KR" dirty="0"/>
              <a:t>, </a:t>
            </a:r>
            <a:r>
              <a:rPr lang="ko-KR" altLang="en-US" dirty="0"/>
              <a:t>운영체제별 패치를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SYN Flooding : </a:t>
            </a:r>
            <a:r>
              <a:rPr lang="ko-KR" altLang="en-US" dirty="0"/>
              <a:t>존재하지 않는 클라이언트가 서버별로 한정된 접속 가능 공간에 접속한 것처럼 속여 다른 사용자가 서비스를 받지 못하게 하는 것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해결방안 ☞ 침입 탐지 시스템</a:t>
            </a:r>
            <a:r>
              <a:rPr lang="en-US" altLang="ko-KR" dirty="0"/>
              <a:t>(IDS)</a:t>
            </a:r>
            <a:r>
              <a:rPr lang="ko-KR" altLang="en-US" dirty="0"/>
              <a:t>이나 침입 차단 시스템</a:t>
            </a:r>
            <a:r>
              <a:rPr lang="en-US" altLang="ko-KR" dirty="0"/>
              <a:t>(IPS)</a:t>
            </a:r>
            <a:r>
              <a:rPr lang="ko-KR" altLang="en-US" dirty="0"/>
              <a:t>을 설치한다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짧은 시간 안에 똑같은 형태의 패킷을 보내는 형태의 공격을 인지했을 경우</a:t>
            </a:r>
            <a:r>
              <a:rPr lang="en-US" altLang="ko-KR" dirty="0"/>
              <a:t>, </a:t>
            </a:r>
            <a:r>
              <a:rPr lang="ko-KR" altLang="en-US" dirty="0"/>
              <a:t>방화벽 또는 라우터에서 해당 접속을 금지한다</a:t>
            </a:r>
            <a:r>
              <a:rPr lang="en-US" altLang="ko-KR" dirty="0"/>
              <a:t>.  Ex) </a:t>
            </a:r>
            <a:r>
              <a:rPr lang="en-US" altLang="ko-KR" dirty="0" err="1"/>
              <a:t>Syn_Cookie</a:t>
            </a:r>
            <a:r>
              <a:rPr lang="en-US" altLang="ko-KR" dirty="0"/>
              <a:t>(</a:t>
            </a:r>
            <a:r>
              <a:rPr lang="ko-KR" altLang="en-US" dirty="0"/>
              <a:t>인증 정보가 담긴 시퀀스 넘버를 생성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CE8DB-EFB6-C8FC-B4B0-092E6EEE4B4B}"/>
              </a:ext>
            </a:extLst>
          </p:cNvPr>
          <p:cNvSpPr txBox="1"/>
          <p:nvPr/>
        </p:nvSpPr>
        <p:spPr>
          <a:xfrm>
            <a:off x="796954" y="755009"/>
            <a:ext cx="10595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Dos </a:t>
            </a:r>
            <a:r>
              <a:rPr lang="ko-KR" altLang="en-US" sz="3500" dirty="0"/>
              <a:t>공격의 유형</a:t>
            </a:r>
            <a:r>
              <a:rPr lang="en-US" altLang="ko-KR" sz="3500" dirty="0"/>
              <a:t>2</a:t>
            </a:r>
            <a:endParaRPr lang="ko-KR" alt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1DCF4-C6DB-E698-902E-4E5AB4D6F80D}"/>
              </a:ext>
            </a:extLst>
          </p:cNvPr>
          <p:cNvSpPr txBox="1"/>
          <p:nvPr/>
        </p:nvSpPr>
        <p:spPr>
          <a:xfrm>
            <a:off x="872455" y="2030136"/>
            <a:ext cx="1059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Boink, Bonk, Teardrop : </a:t>
            </a:r>
            <a:r>
              <a:rPr lang="ko-KR" altLang="en-US" dirty="0"/>
              <a:t>시스템의 패킷 재전송과 재조합에 과부하가 걸리도록 시퀀스 넘버를 속임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Land : </a:t>
            </a:r>
            <a:r>
              <a:rPr lang="ko-KR" altLang="en-US" dirty="0"/>
              <a:t>시스템을 나쁜 상태에 빠지게 하는 것</a:t>
            </a:r>
            <a:r>
              <a:rPr lang="en-US" altLang="ko-KR" dirty="0"/>
              <a:t>, </a:t>
            </a:r>
            <a:r>
              <a:rPr lang="ko-KR" altLang="en-US" dirty="0"/>
              <a:t>출발지 </a:t>
            </a:r>
            <a:r>
              <a:rPr lang="en-US" altLang="ko-KR" dirty="0"/>
              <a:t>IP </a:t>
            </a:r>
            <a:r>
              <a:rPr lang="ko-KR" altLang="en-US" dirty="0"/>
              <a:t>주소와 목적지 </a:t>
            </a:r>
            <a:r>
              <a:rPr lang="en-US" altLang="ko-KR" dirty="0"/>
              <a:t>IP </a:t>
            </a:r>
            <a:r>
              <a:rPr lang="ko-KR" altLang="en-US" dirty="0"/>
              <a:t>주소 값을 똑같이 만들어서 공격 대상에 보냄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해결방안☞ 라우터나 방화벽에서 출발지 </a:t>
            </a:r>
            <a:r>
              <a:rPr lang="en-US" altLang="ko-KR" dirty="0"/>
              <a:t>IP </a:t>
            </a:r>
            <a:r>
              <a:rPr lang="ko-KR" altLang="en-US" dirty="0"/>
              <a:t>주소가 내부 </a:t>
            </a:r>
            <a:r>
              <a:rPr lang="en-US" altLang="ko-KR" dirty="0"/>
              <a:t>IP </a:t>
            </a:r>
            <a:r>
              <a:rPr lang="ko-KR" altLang="en-US" dirty="0"/>
              <a:t>주소와 동일 패킷 차단</a:t>
            </a:r>
          </a:p>
          <a:p>
            <a:endParaRPr lang="ko-KR" altLang="en-US" dirty="0"/>
          </a:p>
          <a:p>
            <a:r>
              <a:rPr lang="en-US" altLang="ko-KR" dirty="0"/>
              <a:t>Smurf </a:t>
            </a:r>
            <a:r>
              <a:rPr lang="ko-KR" altLang="en-US" dirty="0"/>
              <a:t>공격 </a:t>
            </a:r>
            <a:r>
              <a:rPr lang="en-US" altLang="ko-KR" dirty="0"/>
              <a:t>: </a:t>
            </a:r>
            <a:r>
              <a:rPr lang="ko-KR" altLang="en-US" dirty="0"/>
              <a:t>출발지 주소가 공격 대상으로 바뀐 </a:t>
            </a:r>
            <a:r>
              <a:rPr lang="en-US" altLang="ko-KR" dirty="0"/>
              <a:t>ICMP Request </a:t>
            </a:r>
            <a:r>
              <a:rPr lang="ko-KR" altLang="en-US" dirty="0"/>
              <a:t>패킷을 시스템이 매우 많은 네트워크로 브로드 캐스트하고</a:t>
            </a:r>
            <a:r>
              <a:rPr lang="en-US" altLang="ko-KR" dirty="0"/>
              <a:t>, </a:t>
            </a:r>
            <a:r>
              <a:rPr lang="ko-KR" altLang="en-US" dirty="0"/>
              <a:t>공격 대상은 많은 </a:t>
            </a:r>
            <a:r>
              <a:rPr lang="en-US" altLang="ko-KR" dirty="0"/>
              <a:t>ICMP Reply</a:t>
            </a:r>
            <a:r>
              <a:rPr lang="ko-KR" altLang="en-US" dirty="0"/>
              <a:t>를 받게 되고 </a:t>
            </a:r>
            <a:r>
              <a:rPr lang="en-US" altLang="ko-KR" dirty="0"/>
              <a:t>Ping of Death</a:t>
            </a:r>
            <a:r>
              <a:rPr lang="ko-KR" altLang="en-US" dirty="0"/>
              <a:t>처럼 수많은 패킷이 시스템을 과부하 상태로 만듦</a:t>
            </a:r>
          </a:p>
          <a:p>
            <a:endParaRPr lang="ko-KR" altLang="en-US" dirty="0"/>
          </a:p>
          <a:p>
            <a:r>
              <a:rPr lang="ko-KR" altLang="en-US" dirty="0"/>
              <a:t>해결방안 ☞ 다이렉트 브로드 캐스트를 막는다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5CB6C-D468-3703-694B-7253E1552791}"/>
              </a:ext>
            </a:extLst>
          </p:cNvPr>
          <p:cNvSpPr txBox="1"/>
          <p:nvPr/>
        </p:nvSpPr>
        <p:spPr>
          <a:xfrm>
            <a:off x="8103766" y="5762306"/>
            <a:ext cx="424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https://blog.naver.com/dmswlqkr00/222776248553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01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967E6-3575-2FCE-AF87-3FCC504BCD80}"/>
              </a:ext>
            </a:extLst>
          </p:cNvPr>
          <p:cNvSpPr txBox="1"/>
          <p:nvPr/>
        </p:nvSpPr>
        <p:spPr>
          <a:xfrm>
            <a:off x="590026" y="1059531"/>
            <a:ext cx="106260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Dos </a:t>
            </a:r>
            <a:r>
              <a:rPr lang="ko-KR" altLang="en-US" sz="3500" b="1" dirty="0"/>
              <a:t>와 </a:t>
            </a:r>
            <a:r>
              <a:rPr lang="en-US" altLang="ko-KR" sz="3500" b="1" dirty="0" err="1"/>
              <a:t>Ddos</a:t>
            </a:r>
            <a:r>
              <a:rPr lang="en-US" altLang="ko-KR" sz="3500" b="1" dirty="0"/>
              <a:t> </a:t>
            </a:r>
            <a:r>
              <a:rPr lang="ko-KR" altLang="en-US" sz="3500" b="1" dirty="0"/>
              <a:t>공격의 이유</a:t>
            </a:r>
            <a:r>
              <a:rPr lang="en-US" altLang="ko-KR" sz="3500" b="1" dirty="0"/>
              <a:t>??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B237A-B75B-D74D-3B86-ACD7EDFE2BAB}"/>
              </a:ext>
            </a:extLst>
          </p:cNvPr>
          <p:cNvSpPr txBox="1"/>
          <p:nvPr/>
        </p:nvSpPr>
        <p:spPr>
          <a:xfrm>
            <a:off x="813732" y="2298585"/>
            <a:ext cx="10712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공격들을 하는 이유는 여러가지가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자신의 실력을 과시하기 위해서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국가적으로 이득을 보기 위해서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티켓팅과</a:t>
            </a:r>
            <a:r>
              <a:rPr lang="ko-KR" altLang="en-US" dirty="0"/>
              <a:t> 같은 금전적 이득을 보기 위해서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경쟁사에게 피해를 주기 위해서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최근에는 실력과시를 위해서 공격하는 경우가 많다고 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그룹으로 움직여 기업을 협박해 돈을 버는 경우도 많다고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2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967E6-3575-2FCE-AF87-3FCC504BCD80}"/>
              </a:ext>
            </a:extLst>
          </p:cNvPr>
          <p:cNvSpPr txBox="1"/>
          <p:nvPr/>
        </p:nvSpPr>
        <p:spPr>
          <a:xfrm>
            <a:off x="590026" y="1059531"/>
            <a:ext cx="106260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Dos </a:t>
            </a:r>
            <a:r>
              <a:rPr lang="ko-KR" altLang="en-US" sz="3500" b="1" dirty="0"/>
              <a:t>와 </a:t>
            </a:r>
            <a:r>
              <a:rPr lang="en-US" altLang="ko-KR" sz="3500" b="1" dirty="0" err="1"/>
              <a:t>Ddos</a:t>
            </a:r>
            <a:r>
              <a:rPr lang="en-US" altLang="ko-KR" sz="3500" b="1" dirty="0"/>
              <a:t> </a:t>
            </a:r>
            <a:r>
              <a:rPr lang="ko-KR" altLang="en-US" sz="3500" b="1" dirty="0"/>
              <a:t>공격 대응책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B237A-B75B-D74D-3B86-ACD7EDFE2BAB}"/>
              </a:ext>
            </a:extLst>
          </p:cNvPr>
          <p:cNvSpPr txBox="1"/>
          <p:nvPr/>
        </p:nvSpPr>
        <p:spPr>
          <a:xfrm>
            <a:off x="739629" y="2164362"/>
            <a:ext cx="10712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솔직히 말하자면</a:t>
            </a:r>
            <a:r>
              <a:rPr lang="en-US" altLang="ko-KR" dirty="0"/>
              <a:t>, </a:t>
            </a:r>
            <a:r>
              <a:rPr lang="ko-KR" altLang="en-US" dirty="0" err="1"/>
              <a:t>디도스는</a:t>
            </a:r>
            <a:r>
              <a:rPr lang="ko-KR" altLang="en-US" dirty="0"/>
              <a:t> 실상 완전히 막는 것은 불가능하다고 보고있다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단지 공격 피해를 최소화 하거나 당하기전에 막을 방법을 세우는 것이 최선이다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디도스 같은 경우 기업이 당하는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중견 </a:t>
            </a:r>
            <a:r>
              <a:rPr lang="en-US" altLang="ko-KR" dirty="0"/>
              <a:t>or </a:t>
            </a:r>
            <a:r>
              <a:rPr lang="ko-KR" altLang="en-US" dirty="0"/>
              <a:t>대기업들은 보안에 신경을 많이 쓰기 때문에 많은 데이터를 받아낼 만큼 인터넷 대역폭을 늘리거나</a:t>
            </a:r>
            <a:r>
              <a:rPr lang="en-US" altLang="ko-KR" dirty="0"/>
              <a:t>, </a:t>
            </a:r>
            <a:r>
              <a:rPr lang="ko-KR" altLang="en-US" dirty="0"/>
              <a:t>다량의 비정상적인 트래픽이 발생할 때 이를 감지해 차단하는 것 등의 방법으로 대비하고</a:t>
            </a:r>
            <a:r>
              <a:rPr lang="en-US" altLang="ko-KR" dirty="0"/>
              <a:t>, </a:t>
            </a:r>
            <a:r>
              <a:rPr lang="ko-KR" altLang="en-US" dirty="0"/>
              <a:t>막아낼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중소기업들은 보안에 큰 투자가 하기 힘들기 때문에 그것들과는 다른 대응책을 마련해 두어야한다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방법들로는 정부에서 운영하고 있는 사이버 대피소를 사용하면 좋다</a:t>
            </a:r>
            <a:r>
              <a:rPr lang="en-US" altLang="ko-KR" dirty="0"/>
              <a:t>. </a:t>
            </a:r>
            <a:r>
              <a:rPr lang="ko-KR" altLang="en-US" dirty="0"/>
              <a:t>이것은 일정 규모 이상의 디도스 공격이 이루어질 경우 일부 트래픽을 대피소로 우회 시키는 방법이다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DCAD7-BBCB-9434-F5C0-D9CA540544EF}"/>
              </a:ext>
            </a:extLst>
          </p:cNvPr>
          <p:cNvSpPr txBox="1"/>
          <p:nvPr/>
        </p:nvSpPr>
        <p:spPr>
          <a:xfrm>
            <a:off x="7947169" y="5857681"/>
            <a:ext cx="424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https://www.ddaily.co.kr/m/m_article/?no=242415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97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4313D-05FE-3B29-1A97-E4C19D056B13}"/>
              </a:ext>
            </a:extLst>
          </p:cNvPr>
          <p:cNvSpPr txBox="1"/>
          <p:nvPr/>
        </p:nvSpPr>
        <p:spPr>
          <a:xfrm>
            <a:off x="848686" y="2998113"/>
            <a:ext cx="104946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874964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1005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Nanum Gothic</vt:lpstr>
      <vt:lpstr>Malgun Gothic</vt:lpstr>
      <vt:lpstr>Arial</vt:lpstr>
      <vt:lpstr>ArchVTI</vt:lpstr>
      <vt:lpstr>Dos &amp; DDos  실제사례와 해결방안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Dos&amp;Ddos 문제와 해결방안</dc:title>
  <dc:creator>김영식</dc:creator>
  <cp:lastModifiedBy>김영식</cp:lastModifiedBy>
  <cp:revision>27</cp:revision>
  <dcterms:created xsi:type="dcterms:W3CDTF">2022-09-27T08:10:33Z</dcterms:created>
  <dcterms:modified xsi:type="dcterms:W3CDTF">2022-09-27T09:14:19Z</dcterms:modified>
</cp:coreProperties>
</file>