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55A6CD-0C24-4866-BD98-2081028FDEC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3FBFBD27-579A-4B14-A737-620E51ECEC24}">
          <p14:sldIdLst>
            <p14:sldId id="263"/>
            <p14:sldId id="264"/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e Bellino" initials="K" lastIdx="1" clrIdx="0">
    <p:extLst>
      <p:ext uri="{19B8F6BF-5375-455C-9EA6-DF929625EA0E}">
        <p15:presenceInfo xmlns:p15="http://schemas.microsoft.com/office/powerpoint/2012/main" userId="Nicole Belli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8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9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29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5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7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83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52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8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2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7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0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8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3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9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8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6309-731D-478B-8F9D-BF80C6A15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kern="1400" spc="-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Examining Food Locations and Population in Houston</a:t>
            </a:r>
            <a:br>
              <a:rPr lang="en-US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B95E7-B2F4-4141-AC1C-03440678D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3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A8B4-1ED9-4B7D-A72F-10964433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32510"/>
            <a:ext cx="10018713" cy="129441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Identifying Food Deserts is valuable Governments, Nonprofits and event Homebuyers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800B-91DE-4AAA-8C71-EB2CAD7A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6921"/>
            <a:ext cx="10018713" cy="4164280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Houston has a population of about 2.326 million people and covers 637.4mi²</a:t>
            </a:r>
          </a:p>
          <a:p>
            <a:r>
              <a:rPr lang="en-US" sz="1800" dirty="0">
                <a:latin typeface="Arial" panose="020B0604020202020204" pitchFamily="34" charset="0"/>
              </a:rPr>
              <a:t>Food Desert is an area where there is limited access to nutritious food</a:t>
            </a:r>
          </a:p>
          <a:p>
            <a:r>
              <a:rPr lang="en-US" sz="1800" dirty="0">
                <a:latin typeface="Arial" panose="020B0604020202020204" pitchFamily="34" charset="0"/>
              </a:rPr>
              <a:t>Food Swamp is an area where there are more fast food and restaurants than nutritious food</a:t>
            </a:r>
          </a:p>
          <a:p>
            <a:r>
              <a:rPr lang="en-US" sz="1800" dirty="0">
                <a:latin typeface="Arial" panose="020B0604020202020204" pitchFamily="34" charset="0"/>
              </a:rPr>
              <a:t>Identifying Food Deserts will help improve equality among populations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Can help identify if a certain demographic is affected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Work to reduce Food Deserts</a:t>
            </a:r>
          </a:p>
          <a:p>
            <a:r>
              <a:rPr lang="en-US" sz="1800" dirty="0">
                <a:latin typeface="Arial" panose="020B0604020202020204" pitchFamily="34" charset="0"/>
              </a:rPr>
              <a:t>Useful to determine whether you want to move to a neighborhood ( everybody has to eat)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8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A55FDA-B7AF-4601-8F91-F2C83971D83C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r="29775" b="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934B01F-11E5-4766-98BB-AA840725A9B3}"/>
              </a:ext>
            </a:extLst>
          </p:cNvPr>
          <p:cNvSpPr txBox="1">
            <a:spLocks/>
          </p:cNvSpPr>
          <p:nvPr/>
        </p:nvSpPr>
        <p:spPr>
          <a:xfrm>
            <a:off x="972080" y="685800"/>
            <a:ext cx="5260680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Data acquisition and cleaning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4E206-812E-48D4-B5F7-D4E47EB5A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Neighborhood data scrapped from Houston GIS database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SuperNeighborhood</a:t>
            </a:r>
            <a:r>
              <a:rPr lang="en-US" sz="2000" dirty="0"/>
              <a:t> census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88 neighborhoods identified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Venues queried from Foursquare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Search method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Radius of 3218meters from neighborhood point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2570 venues acquired </a:t>
            </a:r>
          </a:p>
        </p:txBody>
      </p:sp>
    </p:spTree>
    <p:extLst>
      <p:ext uri="{BB962C8B-B14F-4D97-AF65-F5344CB8AC3E}">
        <p14:creationId xmlns:p14="http://schemas.microsoft.com/office/powerpoint/2010/main" val="390588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58D876-C333-4062-A7EB-055A5AA6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788B-9A29-4BA6-9332-98151B628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Data used to calculate</a:t>
            </a:r>
          </a:p>
          <a:p>
            <a:pPr lvl="1"/>
            <a:r>
              <a:rPr lang="en-US" sz="1800" dirty="0"/>
              <a:t>Neighborhood Population</a:t>
            </a:r>
          </a:p>
          <a:p>
            <a:pPr lvl="1"/>
            <a:r>
              <a:rPr lang="en-US" sz="1800" dirty="0"/>
              <a:t>Restaurant Count</a:t>
            </a:r>
          </a:p>
          <a:p>
            <a:pPr lvl="1"/>
            <a:r>
              <a:rPr lang="en-US" sz="1800" dirty="0"/>
              <a:t>Food Market Count</a:t>
            </a:r>
          </a:p>
          <a:p>
            <a:pPr lvl="1"/>
            <a:r>
              <a:rPr lang="en-US" sz="1800" dirty="0"/>
              <a:t>Bar Count</a:t>
            </a:r>
          </a:p>
        </p:txBody>
      </p: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67D199-03EA-4740-ACA3-0EB5DBE38958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 r="20758" b="1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CD07A81-D89D-478A-B8FA-8AC3537281F9}"/>
              </a:ext>
            </a:extLst>
          </p:cNvPr>
          <p:cNvGrpSpPr/>
          <p:nvPr/>
        </p:nvGrpSpPr>
        <p:grpSpPr>
          <a:xfrm>
            <a:off x="5240826" y="5048409"/>
            <a:ext cx="1369288" cy="738664"/>
            <a:chOff x="4723805" y="1976734"/>
            <a:chExt cx="1291722" cy="76607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070932-8A51-4DB5-AB16-FA4BDF68255B}"/>
                </a:ext>
              </a:extLst>
            </p:cNvPr>
            <p:cNvSpPr txBox="1"/>
            <p:nvPr/>
          </p:nvSpPr>
          <p:spPr>
            <a:xfrm>
              <a:off x="4776787" y="1976734"/>
              <a:ext cx="1238740" cy="766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Group 0</a:t>
              </a:r>
            </a:p>
            <a:p>
              <a:r>
                <a:rPr lang="en-US" sz="1400" dirty="0"/>
                <a:t>Group 1</a:t>
              </a:r>
            </a:p>
            <a:p>
              <a:r>
                <a:rPr lang="en-US" sz="1400" dirty="0"/>
                <a:t>Group 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C03A8B-C80F-4AA3-9B25-8AD03190C185}"/>
                </a:ext>
              </a:extLst>
            </p:cNvPr>
            <p:cNvSpPr/>
            <p:nvPr/>
          </p:nvSpPr>
          <p:spPr>
            <a:xfrm>
              <a:off x="4723805" y="2094051"/>
              <a:ext cx="97909" cy="9500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69A4498-B5FA-41D3-81C9-E41444CDE004}"/>
                </a:ext>
              </a:extLst>
            </p:cNvPr>
            <p:cNvSpPr/>
            <p:nvPr/>
          </p:nvSpPr>
          <p:spPr>
            <a:xfrm>
              <a:off x="4732790" y="2330638"/>
              <a:ext cx="97909" cy="95002"/>
            </a:xfrm>
            <a:prstGeom prst="ellipse">
              <a:avLst/>
            </a:prstGeom>
            <a:solidFill>
              <a:srgbClr val="99FFCC"/>
            </a:solidFill>
            <a:ln>
              <a:solidFill>
                <a:srgbClr val="66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08251F-2389-4A62-B82F-20A3D82A22BD}"/>
                </a:ext>
              </a:extLst>
            </p:cNvPr>
            <p:cNvSpPr/>
            <p:nvPr/>
          </p:nvSpPr>
          <p:spPr>
            <a:xfrm>
              <a:off x="4729356" y="2547467"/>
              <a:ext cx="97909" cy="9500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7981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C78354C-C1EB-4317-9DC2-7A4AE1F1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7F3000C-E62F-41EF-B26C-43740EDE1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B8C31FF-E28B-4902-9070-E4ED1395D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168F2688-1110-4BC0-9AAC-10D74DE36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CD49FE9-A25C-4E16-8AEA-68DD419A5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14F1D10A-5169-4727-8DC0-69AF6E62F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CDEAD526-E7EB-4732-B1B5-8A4AE74FC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F25327-E3B5-4462-BF83-3176E0CC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Less Food Markets, more Restaurants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0E5E1-F384-409F-B47D-50DB90C8C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2666999"/>
            <a:ext cx="384438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Negative correlation between Restaurants and Food Markets ( -0.89 )</a:t>
            </a:r>
          </a:p>
          <a:p>
            <a:pPr lvl="1">
              <a:buFont typeface="Arial"/>
              <a:buChar char="•"/>
            </a:pPr>
            <a:r>
              <a:rPr lang="en-US" dirty="0"/>
              <a:t>The more Food markets the lest Restaurants</a:t>
            </a:r>
          </a:p>
          <a:p>
            <a:pPr lvl="1">
              <a:buFont typeface="Arial"/>
              <a:buChar char="•"/>
            </a:pPr>
            <a:r>
              <a:rPr lang="en-US" dirty="0"/>
              <a:t>The more Restaurants the less Food Markets</a:t>
            </a:r>
          </a:p>
          <a:p>
            <a:pPr algn="l">
              <a:buFont typeface="Arial"/>
              <a:buChar char="•"/>
            </a:pPr>
            <a:r>
              <a:rPr lang="en-US" dirty="0"/>
              <a:t>No correlation between Population and Restaurants or Food Markets ( -0.09 &amp; 0.09)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A8F563-83DD-4B5D-870D-5BE50D7CA45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" b="3023"/>
          <a:stretch/>
        </p:blipFill>
        <p:spPr bwMode="auto">
          <a:xfrm>
            <a:off x="5907333" y="685800"/>
            <a:ext cx="5842726" cy="355133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24650D-C58E-473D-9296-FFF550A55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726" y="4428835"/>
            <a:ext cx="3235295" cy="21029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C8DCB-2547-4DEC-80BA-9E3098B48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021" y="4419602"/>
            <a:ext cx="3318321" cy="21403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3827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EEE415-5586-4317-A397-F01DCA4D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Neighborhood </a:t>
            </a:r>
            <a:r>
              <a:rPr lang="en-US" sz="3200" dirty="0" err="1"/>
              <a:t>Idenification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BB4EA-4364-42DB-B8D7-2A03998D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2812387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800" dirty="0"/>
              <a:t> Group 0 : Neighborhoods with mix of Restaurants and Food Markets</a:t>
            </a:r>
          </a:p>
          <a:p>
            <a:pPr algn="l">
              <a:buFont typeface="Arial"/>
              <a:buChar char="•"/>
            </a:pPr>
            <a:r>
              <a:rPr lang="en-US" sz="1800" dirty="0"/>
              <a:t>Group 1: Food Desert Neighborhoods</a:t>
            </a:r>
          </a:p>
          <a:p>
            <a:pPr algn="l">
              <a:buFont typeface="Arial"/>
              <a:buChar char="•"/>
            </a:pPr>
            <a:r>
              <a:rPr lang="en-US" sz="1800" dirty="0"/>
              <a:t>Group 2: Food Market Neighborhoods ( healthy)</a:t>
            </a:r>
          </a:p>
        </p:txBody>
      </p: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B474E-B2CB-4BFE-8B7D-45EC87ED3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1202" y="1125434"/>
            <a:ext cx="6237359" cy="431937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9D53059-047E-4484-B54F-538151584C7C}"/>
              </a:ext>
            </a:extLst>
          </p:cNvPr>
          <p:cNvGrpSpPr/>
          <p:nvPr/>
        </p:nvGrpSpPr>
        <p:grpSpPr>
          <a:xfrm>
            <a:off x="1575585" y="3193516"/>
            <a:ext cx="121080" cy="1709951"/>
            <a:chOff x="1575585" y="3193516"/>
            <a:chExt cx="121080" cy="170995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54C37F-7DBE-470F-A8ED-161808BB5E98}"/>
                </a:ext>
              </a:extLst>
            </p:cNvPr>
            <p:cNvSpPr/>
            <p:nvPr/>
          </p:nvSpPr>
          <p:spPr>
            <a:xfrm>
              <a:off x="1575585" y="3193516"/>
              <a:ext cx="103788" cy="9160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61E9146-A05E-4500-95D0-65204D077496}"/>
                </a:ext>
              </a:extLst>
            </p:cNvPr>
            <p:cNvSpPr/>
            <p:nvPr/>
          </p:nvSpPr>
          <p:spPr>
            <a:xfrm>
              <a:off x="1586112" y="4147372"/>
              <a:ext cx="103788" cy="91603"/>
            </a:xfrm>
            <a:prstGeom prst="ellipse">
              <a:avLst/>
            </a:prstGeom>
            <a:solidFill>
              <a:srgbClr val="99FFCC"/>
            </a:solidFill>
            <a:ln>
              <a:solidFill>
                <a:srgbClr val="66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E4F9C6-A55D-4543-B1C9-86163C80D10D}"/>
                </a:ext>
              </a:extLst>
            </p:cNvPr>
            <p:cNvSpPr/>
            <p:nvPr/>
          </p:nvSpPr>
          <p:spPr>
            <a:xfrm>
              <a:off x="1592877" y="4811864"/>
              <a:ext cx="103788" cy="916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32755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19A80A-6F67-497E-92CF-8237809B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877" y="220287"/>
            <a:ext cx="3549121" cy="1371600"/>
          </a:xfrm>
        </p:spPr>
        <p:txBody>
          <a:bodyPr/>
          <a:lstStyle/>
          <a:p>
            <a:r>
              <a:rPr lang="en-US" dirty="0"/>
              <a:t>Cluster Population Demographics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B7971D-8CF8-43F0-A955-9090A8683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2563" y="1077226"/>
            <a:ext cx="6240462" cy="432254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73B80-95B3-40F0-B8D7-EFA40B35A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167938"/>
            <a:ext cx="3549121" cy="1828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populations reside more in Food Market Havens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5E4442-7E08-41B7-B3C8-DF0FADDAC013}"/>
              </a:ext>
            </a:extLst>
          </p:cNvPr>
          <p:cNvGrpSpPr/>
          <p:nvPr/>
        </p:nvGrpSpPr>
        <p:grpSpPr>
          <a:xfrm>
            <a:off x="1852678" y="2539538"/>
            <a:ext cx="2812387" cy="3124201"/>
            <a:chOff x="8213207" y="3628790"/>
            <a:chExt cx="2812387" cy="3124201"/>
          </a:xfrm>
        </p:grpSpPr>
        <p:sp>
          <p:nvSpPr>
            <p:cNvPr id="24" name="Text Placeholder 3">
              <a:extLst>
                <a:ext uri="{FF2B5EF4-FFF2-40B4-BE49-F238E27FC236}">
                  <a16:creationId xmlns:a16="http://schemas.microsoft.com/office/drawing/2014/main" id="{E9E46FE3-2A1A-4540-B6F2-BE56D9184DE0}"/>
                </a:ext>
              </a:extLst>
            </p:cNvPr>
            <p:cNvSpPr txBox="1">
              <a:spLocks/>
            </p:cNvSpPr>
            <p:nvPr/>
          </p:nvSpPr>
          <p:spPr>
            <a:xfrm>
              <a:off x="8213207" y="3628790"/>
              <a:ext cx="2812387" cy="31242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Font typeface="Arial"/>
                <a:buChar char="•"/>
              </a:pPr>
              <a:r>
                <a:rPr lang="en-US" sz="1800" dirty="0"/>
                <a:t> Group 0 : Neighborhoods with mix of Restaurants and Food Markets</a:t>
              </a:r>
            </a:p>
            <a:p>
              <a:pPr algn="l">
                <a:buFont typeface="Arial"/>
                <a:buChar char="•"/>
              </a:pPr>
              <a:r>
                <a:rPr lang="en-US" sz="1800" dirty="0"/>
                <a:t>Group 1: Food Desert Neighborhoods</a:t>
              </a:r>
            </a:p>
            <a:p>
              <a:pPr algn="l">
                <a:buFont typeface="Arial"/>
                <a:buChar char="•"/>
              </a:pPr>
              <a:r>
                <a:rPr lang="en-US" sz="1800" dirty="0"/>
                <a:t>Group 2: Food Market Neighborhoods ( healthy)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8F8F6A7-C846-466D-A3D5-9F46135958FC}"/>
                </a:ext>
              </a:extLst>
            </p:cNvPr>
            <p:cNvGrpSpPr/>
            <p:nvPr/>
          </p:nvGrpSpPr>
          <p:grpSpPr>
            <a:xfrm>
              <a:off x="8300582" y="4154858"/>
              <a:ext cx="121080" cy="1709951"/>
              <a:chOff x="1575585" y="3193516"/>
              <a:chExt cx="121080" cy="170995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612C993-7C7E-46AD-8436-FEBDC08C050C}"/>
                  </a:ext>
                </a:extLst>
              </p:cNvPr>
              <p:cNvSpPr/>
              <p:nvPr/>
            </p:nvSpPr>
            <p:spPr>
              <a:xfrm>
                <a:off x="1575585" y="3193516"/>
                <a:ext cx="103788" cy="9160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A286E57-040E-4321-B26D-3857788EE2F2}"/>
                  </a:ext>
                </a:extLst>
              </p:cNvPr>
              <p:cNvSpPr/>
              <p:nvPr/>
            </p:nvSpPr>
            <p:spPr>
              <a:xfrm>
                <a:off x="1586112" y="4147372"/>
                <a:ext cx="103788" cy="91603"/>
              </a:xfrm>
              <a:prstGeom prst="ellipse">
                <a:avLst/>
              </a:prstGeom>
              <a:solidFill>
                <a:srgbClr val="99FFCC"/>
              </a:solidFill>
              <a:ln>
                <a:solidFill>
                  <a:srgbClr val="66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BD106A1-C76E-429C-ADDA-AA4A62C6F904}"/>
                  </a:ext>
                </a:extLst>
              </p:cNvPr>
              <p:cNvSpPr/>
              <p:nvPr/>
            </p:nvSpPr>
            <p:spPr>
              <a:xfrm>
                <a:off x="1592877" y="4811864"/>
                <a:ext cx="103788" cy="916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151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19A80A-6F67-497E-92CF-8237809B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712" y="97971"/>
            <a:ext cx="3549121" cy="1371600"/>
          </a:xfrm>
        </p:spPr>
        <p:txBody>
          <a:bodyPr/>
          <a:lstStyle/>
          <a:p>
            <a:r>
              <a:rPr lang="en-US" dirty="0"/>
              <a:t>Cluster Population Demographics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73B80-95B3-40F0-B8D7-EFA40B35A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14179" y="1292290"/>
            <a:ext cx="3549121" cy="1828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and Hispanic populations appear to reside more in Food Deserts and Mixed areas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B024F3-98BC-4473-BE57-AD0B7DEA7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7035" y="3236246"/>
            <a:ext cx="5103411" cy="3523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D6B74-3245-42C8-8CD6-E02428C39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944" y="0"/>
            <a:ext cx="5103411" cy="35237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D894089-A8AD-4DFB-9AC6-2C19FAB0FD49}"/>
              </a:ext>
            </a:extLst>
          </p:cNvPr>
          <p:cNvSpPr txBox="1">
            <a:spLocks/>
          </p:cNvSpPr>
          <p:nvPr/>
        </p:nvSpPr>
        <p:spPr>
          <a:xfrm>
            <a:off x="8147236" y="4276491"/>
            <a:ext cx="3549121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60098C-0DFA-414F-98CF-C1079049C181}"/>
              </a:ext>
            </a:extLst>
          </p:cNvPr>
          <p:cNvGrpSpPr/>
          <p:nvPr/>
        </p:nvGrpSpPr>
        <p:grpSpPr>
          <a:xfrm>
            <a:off x="8213207" y="3628790"/>
            <a:ext cx="2812387" cy="3124201"/>
            <a:chOff x="8213207" y="3628790"/>
            <a:chExt cx="2812387" cy="3124201"/>
          </a:xfrm>
        </p:grpSpPr>
        <p:sp>
          <p:nvSpPr>
            <p:cNvPr id="22" name="Text Placeholder 3">
              <a:extLst>
                <a:ext uri="{FF2B5EF4-FFF2-40B4-BE49-F238E27FC236}">
                  <a16:creationId xmlns:a16="http://schemas.microsoft.com/office/drawing/2014/main" id="{BF920640-0A45-4A33-BB4A-DD2E1CB495E1}"/>
                </a:ext>
              </a:extLst>
            </p:cNvPr>
            <p:cNvSpPr txBox="1">
              <a:spLocks/>
            </p:cNvSpPr>
            <p:nvPr/>
          </p:nvSpPr>
          <p:spPr>
            <a:xfrm>
              <a:off x="8213207" y="3628790"/>
              <a:ext cx="2812387" cy="31242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9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Font typeface="Arial"/>
                <a:buChar char="•"/>
              </a:pPr>
              <a:r>
                <a:rPr lang="en-US" sz="1800" dirty="0"/>
                <a:t> Group 0 : Neighborhoods with mix of Restaurants and Food Markets</a:t>
              </a:r>
            </a:p>
            <a:p>
              <a:pPr algn="l">
                <a:buFont typeface="Arial"/>
                <a:buChar char="•"/>
              </a:pPr>
              <a:r>
                <a:rPr lang="en-US" sz="1800" dirty="0"/>
                <a:t>Group 1: Food Desert Neighborhoods</a:t>
              </a:r>
            </a:p>
            <a:p>
              <a:pPr algn="l">
                <a:buFont typeface="Arial"/>
                <a:buChar char="•"/>
              </a:pPr>
              <a:r>
                <a:rPr lang="en-US" sz="1800" dirty="0"/>
                <a:t>Group 2: Food Market Neighborhoods ( healthy)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CB00CF1-91DB-4BA7-9654-79E44D32F580}"/>
                </a:ext>
              </a:extLst>
            </p:cNvPr>
            <p:cNvGrpSpPr/>
            <p:nvPr/>
          </p:nvGrpSpPr>
          <p:grpSpPr>
            <a:xfrm>
              <a:off x="8300582" y="4154858"/>
              <a:ext cx="121080" cy="1709951"/>
              <a:chOff x="1575585" y="3193516"/>
              <a:chExt cx="121080" cy="170995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E211148-F3E8-43E0-8D64-2359F6777774}"/>
                  </a:ext>
                </a:extLst>
              </p:cNvPr>
              <p:cNvSpPr/>
              <p:nvPr/>
            </p:nvSpPr>
            <p:spPr>
              <a:xfrm>
                <a:off x="1575585" y="3193516"/>
                <a:ext cx="103788" cy="9160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8ACC30A-C3CD-41F0-9B40-CFDAEBED482E}"/>
                  </a:ext>
                </a:extLst>
              </p:cNvPr>
              <p:cNvSpPr/>
              <p:nvPr/>
            </p:nvSpPr>
            <p:spPr>
              <a:xfrm>
                <a:off x="1586112" y="4147372"/>
                <a:ext cx="103788" cy="91603"/>
              </a:xfrm>
              <a:prstGeom prst="ellipse">
                <a:avLst/>
              </a:prstGeom>
              <a:solidFill>
                <a:srgbClr val="99FFCC"/>
              </a:solidFill>
              <a:ln>
                <a:solidFill>
                  <a:srgbClr val="66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510A593-4282-47DD-9D36-6C6AFD5124F8}"/>
                  </a:ext>
                </a:extLst>
              </p:cNvPr>
              <p:cNvSpPr/>
              <p:nvPr/>
            </p:nvSpPr>
            <p:spPr>
              <a:xfrm>
                <a:off x="1592877" y="4811864"/>
                <a:ext cx="103788" cy="916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54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30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55" name="Group 38">
            <a:extLst>
              <a:ext uri="{FF2B5EF4-FFF2-40B4-BE49-F238E27FC236}">
                <a16:creationId xmlns:a16="http://schemas.microsoft.com/office/drawing/2014/main" id="{C27500CA-FA61-49B6-AC7B-2CE50433D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9BB2C0D0-9D80-4309-B3A1-320A61FC6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BD302E04-6272-4489-AC6C-BD90F6BE4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654ECFC5-08C7-4BEA-8913-423DF4B2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22B548B5-28F3-4F2F-BDDA-A16D0D276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B0B6947-A2CA-4DF4-B955-DAFECEC2E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D4F51AD8-AD43-4ABE-85E8-4F769F8C2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0620B6-C587-44F1-8A3B-B6FA0F8D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5465"/>
            <a:ext cx="5781729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8315-C87C-4BC0-B1A3-B611648E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138361"/>
            <a:ext cx="5781730" cy="3124201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dirty="0"/>
              <a:t>Decently Clustered Neighborhoods based on Restaurant and Food Market density</a:t>
            </a:r>
          </a:p>
          <a:p>
            <a:r>
              <a:rPr lang="en-US" dirty="0"/>
              <a:t>Need to look more into demographics and clusters</a:t>
            </a:r>
          </a:p>
          <a:p>
            <a:r>
              <a:rPr lang="en-US" dirty="0"/>
              <a:t>Limited data</a:t>
            </a:r>
          </a:p>
          <a:p>
            <a:pPr lvl="1"/>
            <a:r>
              <a:rPr lang="en-US" dirty="0"/>
              <a:t>Find better side to access more venues</a:t>
            </a:r>
          </a:p>
          <a:p>
            <a:pPr lvl="1"/>
            <a:r>
              <a:rPr lang="en-US" dirty="0"/>
              <a:t>Add in food bank data</a:t>
            </a:r>
          </a:p>
          <a:p>
            <a:pPr lvl="1"/>
            <a:r>
              <a:rPr lang="en-US" dirty="0"/>
              <a:t>Locate venues only in polygon</a:t>
            </a:r>
          </a:p>
          <a:p>
            <a:pPr lvl="1"/>
            <a:r>
              <a:rPr lang="en-US" dirty="0"/>
              <a:t>Housing info ( house value affect cluster and density in relation to Food Market and Restaurants)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7" name="Rounded Rectangle 16">
            <a:extLst>
              <a:ext uri="{FF2B5EF4-FFF2-40B4-BE49-F238E27FC236}">
                <a16:creationId xmlns:a16="http://schemas.microsoft.com/office/drawing/2014/main" id="{6958E693-06E1-4835-9E33-076E6D8ED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51FDE-2791-4B82-A0C6-5A6932708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18" r="18146" b="-3"/>
          <a:stretch/>
        </p:blipFill>
        <p:spPr>
          <a:xfrm>
            <a:off x="7951593" y="1011765"/>
            <a:ext cx="3226968" cy="4546708"/>
          </a:xfrm>
          <a:prstGeom prst="rect">
            <a:avLst/>
          </a:prstGeom>
        </p:spPr>
      </p:pic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D011F0A2-9B53-4D8D-B40C-AFBF0B814F60}"/>
              </a:ext>
            </a:extLst>
          </p:cNvPr>
          <p:cNvSpPr txBox="1">
            <a:spLocks/>
          </p:cNvSpPr>
          <p:nvPr/>
        </p:nvSpPr>
        <p:spPr>
          <a:xfrm>
            <a:off x="7590503" y="5921307"/>
            <a:ext cx="3912520" cy="1161137"/>
          </a:xfrm>
          <a:prstGeom prst="rect">
            <a:avLst/>
          </a:prstGeom>
        </p:spPr>
        <p:txBody>
          <a:bodyPr vert="horz" lIns="91440" tIns="45720" rIns="91440" bIns="45720" numCol="3" rtlCol="0" anchor="ctr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/>
              <a:buChar char="•"/>
            </a:pPr>
            <a:r>
              <a:rPr lang="en-US" sz="1100" dirty="0"/>
              <a:t> Group 0 : Neighborhoods with mix of Restaurants and Food Markets</a:t>
            </a:r>
          </a:p>
          <a:p>
            <a:pPr algn="l">
              <a:buFont typeface="Arial"/>
              <a:buChar char="•"/>
            </a:pPr>
            <a:endParaRPr lang="en-US" sz="1100" dirty="0"/>
          </a:p>
          <a:p>
            <a:pPr algn="l">
              <a:buFont typeface="Arial"/>
              <a:buChar char="•"/>
            </a:pPr>
            <a:r>
              <a:rPr lang="en-US" sz="1100" dirty="0"/>
              <a:t>Group 1: Food Desert Neighborhoods</a:t>
            </a:r>
          </a:p>
          <a:p>
            <a:pPr algn="l">
              <a:buFont typeface="Arial"/>
              <a:buChar char="•"/>
            </a:pPr>
            <a:endParaRPr lang="en-US" sz="1100" dirty="0"/>
          </a:p>
          <a:p>
            <a:pPr algn="l">
              <a:buFont typeface="Arial"/>
              <a:buChar char="•"/>
            </a:pPr>
            <a:endParaRPr lang="en-US" sz="1100" dirty="0"/>
          </a:p>
          <a:p>
            <a:pPr algn="l">
              <a:buFont typeface="Arial"/>
              <a:buChar char="•"/>
            </a:pPr>
            <a:r>
              <a:rPr lang="en-US" sz="1100" dirty="0"/>
              <a:t>Group 2: Food Market Neighborhoods ( healthy)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9DDA28-3E2C-4EB1-AE92-7A5E504501E7}"/>
              </a:ext>
            </a:extLst>
          </p:cNvPr>
          <p:cNvSpPr/>
          <p:nvPr/>
        </p:nvSpPr>
        <p:spPr>
          <a:xfrm>
            <a:off x="8895767" y="5997026"/>
            <a:ext cx="103788" cy="8245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10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FFC07EA-ED8E-4C00-AED5-EB1DDD469016}"/>
              </a:ext>
            </a:extLst>
          </p:cNvPr>
          <p:cNvSpPr/>
          <p:nvPr/>
        </p:nvSpPr>
        <p:spPr>
          <a:xfrm>
            <a:off x="7644972" y="5990251"/>
            <a:ext cx="103788" cy="82454"/>
          </a:xfrm>
          <a:prstGeom prst="ellipse">
            <a:avLst/>
          </a:prstGeom>
          <a:solidFill>
            <a:srgbClr val="99FFCC"/>
          </a:solidFill>
          <a:ln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10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1A742BA-8573-4F02-806A-C3EEC9773DE4}"/>
              </a:ext>
            </a:extLst>
          </p:cNvPr>
          <p:cNvSpPr/>
          <p:nvPr/>
        </p:nvSpPr>
        <p:spPr>
          <a:xfrm>
            <a:off x="10147501" y="6003035"/>
            <a:ext cx="103788" cy="8245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81877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Corbel</vt:lpstr>
      <vt:lpstr>Parallax</vt:lpstr>
      <vt:lpstr>Examining Food Locations and Population in Houston </vt:lpstr>
      <vt:lpstr>Identifying Food Deserts is valuable Governments, Nonprofits and event Homebuyers </vt:lpstr>
      <vt:lpstr>PowerPoint Presentation</vt:lpstr>
      <vt:lpstr>K-means Clustering</vt:lpstr>
      <vt:lpstr>Less Food Markets, more Restaurants</vt:lpstr>
      <vt:lpstr>Neighborhood Idenification</vt:lpstr>
      <vt:lpstr>Cluster Population Demographics </vt:lpstr>
      <vt:lpstr>Cluster Population Demographics 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Food Locations and Population in Houston </dc:title>
  <dc:creator>Nicole Bellino</dc:creator>
  <cp:lastModifiedBy>Nicole Bellino</cp:lastModifiedBy>
  <cp:revision>1</cp:revision>
  <dcterms:created xsi:type="dcterms:W3CDTF">2020-06-30T09:42:51Z</dcterms:created>
  <dcterms:modified xsi:type="dcterms:W3CDTF">2020-06-30T09:59:18Z</dcterms:modified>
</cp:coreProperties>
</file>