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53"/>
  </p:notesMasterIdLst>
  <p:sldIdLst>
    <p:sldId id="351" r:id="rId2"/>
    <p:sldId id="357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274" r:id="rId14"/>
    <p:sldId id="368" r:id="rId15"/>
    <p:sldId id="369" r:id="rId16"/>
    <p:sldId id="370" r:id="rId17"/>
    <p:sldId id="371" r:id="rId18"/>
    <p:sldId id="372" r:id="rId19"/>
    <p:sldId id="375" r:id="rId20"/>
    <p:sldId id="373" r:id="rId21"/>
    <p:sldId id="374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399" r:id="rId46"/>
    <p:sldId id="400" r:id="rId47"/>
    <p:sldId id="401" r:id="rId48"/>
    <p:sldId id="402" r:id="rId49"/>
    <p:sldId id="403" r:id="rId50"/>
    <p:sldId id="404" r:id="rId51"/>
    <p:sldId id="40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 autoAdjust="0"/>
    <p:restoredTop sz="93911" autoAdjust="0"/>
  </p:normalViewPr>
  <p:slideViewPr>
    <p:cSldViewPr>
      <p:cViewPr varScale="1">
        <p:scale>
          <a:sx n="64" d="100"/>
          <a:sy n="64" d="100"/>
        </p:scale>
        <p:origin x="148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customXml" Target="../customXml/item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58D82-8A2C-48FF-B5E4-11C32B43ED8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033F7-0798-4E43-8B50-A7976766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09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1567-7D80-494A-9633-C3E5D1F3E1C8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1169-9A0C-4606-A3E5-67442865A88B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A44A-16C0-47F4-AE9B-6498F748D9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7713156-D27E-4AF4-94F2-64DA84439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786221"/>
              </p:ext>
            </p:extLst>
          </p:nvPr>
        </p:nvGraphicFramePr>
        <p:xfrm>
          <a:off x="404103" y="5723590"/>
          <a:ext cx="8335798" cy="102611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9748">
                  <a:extLst>
                    <a:ext uri="{9D8B030D-6E8A-4147-A177-3AD203B41FA5}">
                      <a16:colId xmlns:a16="http://schemas.microsoft.com/office/drawing/2014/main" val="704821588"/>
                    </a:ext>
                  </a:extLst>
                </a:gridCol>
                <a:gridCol w="6986050">
                  <a:extLst>
                    <a:ext uri="{9D8B030D-6E8A-4147-A177-3AD203B41FA5}">
                      <a16:colId xmlns:a16="http://schemas.microsoft.com/office/drawing/2014/main" val="2999519864"/>
                    </a:ext>
                  </a:extLst>
                </a:gridCol>
              </a:tblGrid>
              <a:tr h="102611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Instructor: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501735"/>
                  </a:ext>
                </a:extLst>
              </a:tr>
            </a:tbl>
          </a:graphicData>
        </a:graphic>
      </p:graphicFrame>
      <p:grpSp>
        <p:nvGrpSpPr>
          <p:cNvPr id="8" name="Group 16"/>
          <p:cNvGrpSpPr/>
          <p:nvPr/>
        </p:nvGrpSpPr>
        <p:grpSpPr>
          <a:xfrm>
            <a:off x="132160" y="1891732"/>
            <a:ext cx="8951676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241" y="3323341"/>
            <a:ext cx="7635519" cy="212683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lnSpc>
                <a:spcPts val="2588"/>
              </a:lnSpc>
            </a:pPr>
            <a:r>
              <a:rPr lang="en-US"/>
              <a:t>Click to edit Master 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20957" y="5549853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13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010" y="427012"/>
            <a:ext cx="1419654" cy="14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100AAA-E928-457A-89C7-E75CA43EB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997657"/>
              </p:ext>
            </p:extLst>
          </p:nvPr>
        </p:nvGraphicFramePr>
        <p:xfrm>
          <a:off x="404102" y="2717512"/>
          <a:ext cx="8335798" cy="4448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5844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990714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514007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4438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42406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20418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444862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Lecture: #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Week: #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Semester: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</a:tbl>
          </a:graphicData>
        </a:graphic>
      </p:graphicFrame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1AE39945-A5C9-4738-8042-EE14774BD72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2160" y="2050473"/>
            <a:ext cx="8951676" cy="58580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marL="0" indent="0">
              <a:buNone/>
              <a:defRPr sz="2400" b="1" cap="sm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Course Code: Course Name</a:t>
            </a:r>
          </a:p>
        </p:txBody>
      </p:sp>
      <p:sp>
        <p:nvSpPr>
          <p:cNvPr id="1025" name="Text Placeholder 1024">
            <a:extLst>
              <a:ext uri="{FF2B5EF4-FFF2-40B4-BE49-F238E27FC236}">
                <a16:creationId xmlns:a16="http://schemas.microsoft.com/office/drawing/2014/main" id="{1D66F559-4E11-46F3-907B-3977362398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91400" y="2717513"/>
            <a:ext cx="514493" cy="407988"/>
          </a:xfrm>
          <a:solidFill>
            <a:schemeClr val="accent1"/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5" name="Text Placeholder 1024">
            <a:extLst>
              <a:ext uri="{FF2B5EF4-FFF2-40B4-BE49-F238E27FC236}">
                <a16:creationId xmlns:a16="http://schemas.microsoft.com/office/drawing/2014/main" id="{5FE0D7C2-73EA-4871-ACB3-22D6161B53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22414" y="2717513"/>
            <a:ext cx="514493" cy="407988"/>
          </a:xfrm>
          <a:solidFill>
            <a:schemeClr val="accent1"/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6" name="Text Placeholder 1024">
            <a:extLst>
              <a:ext uri="{FF2B5EF4-FFF2-40B4-BE49-F238E27FC236}">
                <a16:creationId xmlns:a16="http://schemas.microsoft.com/office/drawing/2014/main" id="{686BCCD1-33DA-4ED5-A212-D0854B67FD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5010" y="2735949"/>
            <a:ext cx="1645920" cy="407988"/>
          </a:xfrm>
          <a:solidFill>
            <a:schemeClr val="accent1"/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Semester Year</a:t>
            </a:r>
          </a:p>
        </p:txBody>
      </p:sp>
      <p:sp>
        <p:nvSpPr>
          <p:cNvPr id="37" name="Text Placeholder 1024">
            <a:extLst>
              <a:ext uri="{FF2B5EF4-FFF2-40B4-BE49-F238E27FC236}">
                <a16:creationId xmlns:a16="http://schemas.microsoft.com/office/drawing/2014/main" id="{8D52C2CD-9D3F-4285-BE56-11CB615F5B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13833" y="5723594"/>
            <a:ext cx="7026066" cy="1012257"/>
          </a:xfrm>
          <a:noFill/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Instructor Name, Designation &amp; Contact</a:t>
            </a:r>
          </a:p>
        </p:txBody>
      </p:sp>
      <p:pic>
        <p:nvPicPr>
          <p:cNvPr id="1028" name="Picture 1027" descr="A close up of a sign&#10;&#10;Description automatically generated">
            <a:extLst>
              <a:ext uri="{FF2B5EF4-FFF2-40B4-BE49-F238E27FC236}">
                <a16:creationId xmlns:a16="http://schemas.microsoft.com/office/drawing/2014/main" id="{E4EBCEBE-46C0-4E9A-81AE-CFC8FE0F1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01" y="436096"/>
            <a:ext cx="5091004" cy="145601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BFBF0B-56F3-4D8D-AAF0-AA58ACAFC1A1}"/>
              </a:ext>
            </a:extLst>
          </p:cNvPr>
          <p:cNvSpPr txBox="1"/>
          <p:nvPr/>
        </p:nvSpPr>
        <p:spPr>
          <a:xfrm>
            <a:off x="33408" y="105918"/>
            <a:ext cx="9110592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25" b="1" cap="small" baseline="0" dirty="0">
                <a:solidFill>
                  <a:schemeClr val="tx1"/>
                </a:solidFill>
              </a:rPr>
              <a:t>American International University-Bangladesh</a:t>
            </a:r>
          </a:p>
        </p:txBody>
      </p:sp>
    </p:spTree>
    <p:extLst>
      <p:ext uri="{BB962C8B-B14F-4D97-AF65-F5344CB8AC3E}">
        <p14:creationId xmlns:p14="http://schemas.microsoft.com/office/powerpoint/2010/main" val="317949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e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733" y="693860"/>
            <a:ext cx="8319118" cy="151690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444" y="14279"/>
            <a:ext cx="811917" cy="81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CCA9BA-A048-49BB-8213-AEE11065F3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8324850" cy="693738"/>
          </a:xfrm>
        </p:spPr>
        <p:txBody>
          <a:bodyPr anchor="ctr">
            <a:noAutofit/>
          </a:bodyPr>
          <a:lstStyle>
            <a:lvl1pPr marL="0" indent="0">
              <a:buNone/>
              <a:defRPr sz="4000" b="1" i="0" cap="small" baseline="0">
                <a:solidFill>
                  <a:srgbClr val="FF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D8E7E68-2955-4F78-A94B-30ADF2A5D4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399" y="997240"/>
            <a:ext cx="8839201" cy="544007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514350" marR="0" lvl="1" indent="-257175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709017" marR="0" lvl="2" indent="-194667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900113" marR="0" lvl="3" indent="-191096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1091208" marR="0" lvl="4" indent="-186631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D832B49-1A72-49B5-AEE6-B34B501F3F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365125"/>
          </a:xfr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0036E004-504A-44B7-843B-C80E27B892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365125"/>
          </a:xfr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6083EF6-2E15-437C-8549-E6BBA81849BF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6553200" y="6553200"/>
            <a:ext cx="2133600" cy="365125"/>
          </a:xfr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6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127F-D4DB-4275-9CAC-D154D1BDF18E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C945-086E-4B67-98FC-4C070345236D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A4B7-D23B-4F15-BA4D-CE96DFBB365E}" type="datetime1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403-4F65-414F-AA3D-1C3B66A27D08}" type="datetime1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50BA-9837-4F34-8145-B02FA9B5CE07}" type="datetime1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59B9-7DDA-41C3-B62A-4A34E58EB29C}" type="datetime1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5AB3-05C5-4862-9E16-F1A941C6181F}" type="datetime1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81E-88DE-43F9-8BB8-56BD4ECE32BC}" type="datetime1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8C858-E8EB-4FF3-8BEB-7C27923C08B3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4EA1-FF1F-4C8C-953C-BFA5AD0EA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241" y="3323341"/>
            <a:ext cx="8237359" cy="212683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AU" sz="4000" b="1" dirty="0">
                <a:solidFill>
                  <a:srgbClr val="FF0000"/>
                </a:solidFill>
              </a:rPr>
              <a:t>Thesis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3A0D-C7B3-4808-ABAF-AC6AFB2BEB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AU" dirty="0"/>
              <a:t>CSC 4195 Research Methodology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4B0C3-2693-43F6-99F9-2EECD2D065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1399" y="2717513"/>
            <a:ext cx="731520" cy="4572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85000" lnSpcReduction="10000"/>
          </a:bodyPr>
          <a:lstStyle/>
          <a:p>
            <a:pPr algn="ctr"/>
            <a:r>
              <a:rPr lang="en-US" b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 &amp;12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FE7D0-6EA7-4406-A508-3B009D2236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6D3FE6-5ED9-41C9-BB8E-BB5A45BA42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83680" y="2735949"/>
            <a:ext cx="1645920" cy="407988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FALL 2020-2021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D74E9-ADD8-4095-90A1-6502D4133F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Dr. Afroza Nahar, Associate Professor</a:t>
            </a:r>
          </a:p>
          <a:p>
            <a:r>
              <a:rPr lang="en-US" dirty="0">
                <a:solidFill>
                  <a:schemeClr val="tx1"/>
                </a:solidFill>
              </a:rPr>
              <a:t>Department of Computer Science, Faculty of Science &amp; Technology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afroza@aiub.edu</a:t>
            </a:r>
          </a:p>
        </p:txBody>
      </p:sp>
    </p:spTree>
    <p:extLst>
      <p:ext uri="{BB962C8B-B14F-4D97-AF65-F5344CB8AC3E}">
        <p14:creationId xmlns:p14="http://schemas.microsoft.com/office/powerpoint/2010/main" val="55249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1458E1-D8D7-4185-8037-E70626A116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Structure of a Thesis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6FA9-8295-49D9-900C-A82156D7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9D12C-6421-4B7F-83CA-B4B744E6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74E22-4973-4FAA-A0DF-5F7BB73394F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0E0F42-472C-4B06-8177-944AE0B21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49854"/>
              </p:ext>
            </p:extLst>
          </p:nvPr>
        </p:nvGraphicFramePr>
        <p:xfrm>
          <a:off x="457200" y="1219200"/>
          <a:ext cx="7924800" cy="503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5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8415">
                <a:tc>
                  <a:txBody>
                    <a:bodyPr/>
                    <a:lstStyle/>
                    <a:p>
                      <a:r>
                        <a:rPr lang="en-AU" sz="2400" b="1" dirty="0">
                          <a:latin typeface="+mn-lt"/>
                        </a:rPr>
                        <a:t>Introduction/Theme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Why am I doing this?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15">
                <a:tc>
                  <a:txBody>
                    <a:bodyPr/>
                    <a:lstStyle/>
                    <a:p>
                      <a:r>
                        <a:rPr lang="en-AU" sz="2400" b="1" dirty="0">
                          <a:latin typeface="+mn-lt"/>
                        </a:rPr>
                        <a:t>Literature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What is known? What is unknown?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15">
                <a:tc>
                  <a:txBody>
                    <a:bodyPr/>
                    <a:lstStyle/>
                    <a:p>
                      <a:r>
                        <a:rPr lang="en-AU" sz="2400" b="1" dirty="0">
                          <a:latin typeface="+mn-lt"/>
                        </a:rPr>
                        <a:t>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What do/did I hope to find out?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15">
                <a:tc>
                  <a:txBody>
                    <a:bodyPr/>
                    <a:lstStyle/>
                    <a:p>
                      <a:r>
                        <a:rPr lang="en-AU" sz="2400" b="1" dirty="0">
                          <a:latin typeface="+mn-lt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How is/was it found out?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15">
                <a:tc>
                  <a:txBody>
                    <a:bodyPr/>
                    <a:lstStyle/>
                    <a:p>
                      <a:r>
                        <a:rPr lang="en-AU" sz="2400" b="1" dirty="0">
                          <a:latin typeface="+mn-lt"/>
                        </a:rPr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What di</a:t>
                      </a:r>
                      <a:r>
                        <a:rPr lang="en-AU" sz="2000" baseline="0" dirty="0"/>
                        <a:t>d I find?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415">
                <a:tc>
                  <a:txBody>
                    <a:bodyPr/>
                    <a:lstStyle/>
                    <a:p>
                      <a:r>
                        <a:rPr lang="en-AU" sz="2400" b="1" dirty="0">
                          <a:latin typeface="+mn-lt"/>
                        </a:rPr>
                        <a:t>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What does it mean?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6690">
                <a:tc>
                  <a:txBody>
                    <a:bodyPr/>
                    <a:lstStyle/>
                    <a:p>
                      <a:r>
                        <a:rPr lang="en-AU" sz="2400" b="1" dirty="0">
                          <a:latin typeface="+mn-lt"/>
                        </a:rPr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What is the significance? What applications? What to next?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36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9DBCB0-7CD2-4FED-ACE7-E2FB8BE989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Planning the 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E2844-0570-4D5E-AE1D-730A426169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399" y="997241"/>
            <a:ext cx="8839201" cy="24317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AU" sz="2000" dirty="0"/>
              <a:t>Fieldwork, literature review, Interviews; Methodology (1 months)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AU" sz="2000" dirty="0">
                <a:solidFill>
                  <a:srgbClr val="0070C0"/>
                </a:solidFill>
              </a:rPr>
              <a:t>Proof of Principle (2 months)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rgbClr val="0070C0"/>
                </a:solidFill>
              </a:rPr>
              <a:t>Data analysis and validation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AU" sz="2000" dirty="0"/>
              <a:t>Maintain notes (laboratory workbooks) [also keep notes on thoughts from the start]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AU" sz="2000" dirty="0">
                <a:solidFill>
                  <a:srgbClr val="0070C0"/>
                </a:solidFill>
              </a:rPr>
              <a:t>A thesis takes about 180 mins a day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E4BC1-081F-419A-8851-401C145B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0F015-17ED-4C27-98FF-23DB53CF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D1372-74AB-4B19-83FB-F494362200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" name="Picture 3" descr="Image result for comic cartoon on planning for thesis writing">
            <a:extLst>
              <a:ext uri="{FF2B5EF4-FFF2-40B4-BE49-F238E27FC236}">
                <a16:creationId xmlns:a16="http://schemas.microsoft.com/office/drawing/2014/main" id="{1FC645D2-1FFD-4898-A5DC-A07341191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" y="3200400"/>
            <a:ext cx="9067800" cy="35956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529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9DBCB0-7CD2-4FED-ACE7-E2FB8BE989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How long it takes to write thesis?        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E2844-0570-4D5E-AE1D-730A426169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399" y="997241"/>
            <a:ext cx="8839201" cy="2752434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AU" sz="2000" dirty="0"/>
              <a:t> Longer than you think!!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AU" sz="2000" dirty="0">
                <a:solidFill>
                  <a:srgbClr val="0070C0"/>
                </a:solidFill>
              </a:rPr>
              <a:t>It is wise to allow at least one complete term for writing the thesis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AU" sz="2000" dirty="0"/>
              <a:t>Writing the thesis requires the complete organization of your arguments and results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AU" sz="2000" dirty="0">
                <a:solidFill>
                  <a:srgbClr val="0070C0"/>
                </a:solidFill>
              </a:rPr>
              <a:t>Fixing those weaknesses that takes time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AU" sz="2000" dirty="0"/>
              <a:t>Supervisors are sometimes not quick at reviewing and returning drafts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AU" sz="2000" b="1" dirty="0">
                <a:solidFill>
                  <a:srgbClr val="0070C0"/>
                </a:solidFill>
              </a:rPr>
              <a:t>Bottom line: </a:t>
            </a:r>
            <a:r>
              <a:rPr lang="en-AU" sz="2000" dirty="0">
                <a:solidFill>
                  <a:srgbClr val="0070C0"/>
                </a:solidFill>
              </a:rPr>
              <a:t>leave yourself enough time. A rush job has painful consequences at the defence.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E4BC1-081F-419A-8851-401C145B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0F015-17ED-4C27-98FF-23DB53CF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D1372-74AB-4B19-83FB-F494362200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ED31E041-64A4-486C-931B-6528864A4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7317"/>
          <a:stretch>
            <a:fillRect/>
          </a:stretch>
        </p:blipFill>
        <p:spPr bwMode="auto">
          <a:xfrm>
            <a:off x="838200" y="3886200"/>
            <a:ext cx="7239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412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8763" y="38100"/>
            <a:ext cx="6086475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7BD308-A61A-441A-9E9B-0B7D68D2F5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cap="none" dirty="0"/>
              <a:t>Developing the 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31880-9931-4612-8F6D-A69693AB2D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b="1" dirty="0">
                <a:solidFill>
                  <a:srgbClr val="0070C0"/>
                </a:solidFill>
              </a:rPr>
              <a:t>Convert plan/argument into chapters 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600" dirty="0"/>
              <a:t> at least one chapter per sentence 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600" dirty="0"/>
              <a:t> perhaps more than one, sometimes </a:t>
            </a:r>
          </a:p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b="1" dirty="0">
                <a:solidFill>
                  <a:srgbClr val="0070C0"/>
                </a:solidFill>
              </a:rPr>
              <a:t>Develop a physical “structure” 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600" dirty="0"/>
              <a:t>set up folders for each chapter 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600" dirty="0"/>
              <a:t>have a plan for each chapter </a:t>
            </a:r>
          </a:p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b="1" dirty="0">
                <a:solidFill>
                  <a:srgbClr val="0070C0"/>
                </a:solidFill>
              </a:rPr>
              <a:t>Allow the plan to evolve 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 don’t be worried about changing 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 new results may require reinterpretations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2609F-906C-419D-9F42-F736628C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0FD53-56E1-4E88-82E0-217748A4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D582C-41C3-497F-BAA0-9A6FCB7EF5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1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7BD308-A61A-441A-9E9B-0B7D68D2F5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spcAft>
                <a:spcPts val="1200"/>
              </a:spcAft>
              <a:defRPr/>
            </a:pPr>
            <a:r>
              <a:rPr lang="en-AU" dirty="0"/>
              <a:t>Simple Structure of a 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31880-9931-4612-8F6D-A69693AB2D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b="1" dirty="0">
                <a:solidFill>
                  <a:srgbClr val="0070C0"/>
                </a:solidFill>
              </a:rPr>
              <a:t>Convert plan/argument into chapters 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600" dirty="0"/>
              <a:t> at least one chapter per sentence 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600" dirty="0"/>
              <a:t> perhaps more than one, sometimes </a:t>
            </a:r>
          </a:p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b="1" dirty="0">
                <a:solidFill>
                  <a:srgbClr val="0070C0"/>
                </a:solidFill>
              </a:rPr>
              <a:t>Develop a physical “structure” 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600" dirty="0"/>
              <a:t>set up folders for each chapter 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600" dirty="0"/>
              <a:t>have a plan for each chapter </a:t>
            </a:r>
          </a:p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b="1" dirty="0">
                <a:solidFill>
                  <a:srgbClr val="0070C0"/>
                </a:solidFill>
              </a:rPr>
              <a:t>Allow the plan to evolve 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 don’t be worried about changing 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 new results may require reinterpretations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2609F-906C-419D-9F42-F736628C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0FD53-56E1-4E88-82E0-217748A4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D582C-41C3-497F-BAA0-9A6FCB7EF5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7BD308-A61A-441A-9E9B-0B7D68D2F5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spcAft>
                <a:spcPts val="1200"/>
              </a:spcAft>
              <a:defRPr/>
            </a:pPr>
            <a:r>
              <a:rPr lang="en-AU" dirty="0"/>
              <a:t>Simple Structure of a 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31880-9931-4612-8F6D-A69693AB2D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AU" sz="2800" b="1" dirty="0">
                <a:solidFill>
                  <a:srgbClr val="0070C0"/>
                </a:solidFill>
              </a:rPr>
              <a:t>The Bellman’s Rule of Three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sz="2800" i="1" dirty="0"/>
              <a:t>Overall </a:t>
            </a:r>
          </a:p>
          <a:p>
            <a:pPr>
              <a:buFont typeface="Wingdings" panose="05000000000000000000" pitchFamily="2" charset="2"/>
              <a:buChar char="q"/>
            </a:pPr>
            <a:endParaRPr lang="en-AU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AU" b="1" dirty="0"/>
              <a:t>Introduction</a:t>
            </a:r>
            <a:r>
              <a:rPr lang="en-AU" dirty="0"/>
              <a:t> – what the thesis says; context of the hypothesis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b="1" dirty="0"/>
              <a:t>Body of the thesis </a:t>
            </a:r>
            <a:r>
              <a:rPr lang="en-AU" dirty="0"/>
              <a:t>– what makes the thesis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b="1" dirty="0"/>
              <a:t>Conclusion </a:t>
            </a:r>
            <a:r>
              <a:rPr lang="en-AU" dirty="0"/>
              <a:t>– what the thesis said; what it means for future directions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AU" sz="1100" dirty="0"/>
          </a:p>
          <a:p>
            <a:pPr>
              <a:buFont typeface="Wingdings" panose="05000000000000000000" pitchFamily="2" charset="2"/>
              <a:buChar char="q"/>
            </a:pPr>
            <a:r>
              <a:rPr lang="en-AU" sz="2800" b="1" i="1" dirty="0">
                <a:solidFill>
                  <a:srgbClr val="0070C0"/>
                </a:solidFill>
              </a:rPr>
              <a:t>Each chapter </a:t>
            </a:r>
          </a:p>
          <a:p>
            <a:pPr>
              <a:buFont typeface="Wingdings" panose="05000000000000000000" pitchFamily="2" charset="2"/>
              <a:buChar char="q"/>
            </a:pPr>
            <a:endParaRPr lang="en-AU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AU" b="1" dirty="0"/>
              <a:t>Introduction</a:t>
            </a:r>
            <a:r>
              <a:rPr lang="en-AU" dirty="0"/>
              <a:t> – what this chapter says; where it sits in the theme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b="1" dirty="0"/>
              <a:t>Body of the chapter </a:t>
            </a:r>
            <a:r>
              <a:rPr lang="en-AU" dirty="0"/>
              <a:t>– methods, results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b="1" dirty="0"/>
              <a:t>Conclusion </a:t>
            </a:r>
            <a:r>
              <a:rPr lang="en-AU" dirty="0"/>
              <a:t>– what this chapter means; how it leads logically to the next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2609F-906C-419D-9F42-F736628C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0FD53-56E1-4E88-82E0-217748A4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D582C-41C3-497F-BAA0-9A6FCB7EF5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1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7BD308-A61A-441A-9E9B-0B7D68D2F5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spcAft>
                <a:spcPts val="1200"/>
              </a:spcAft>
              <a:defRPr/>
            </a:pPr>
            <a:r>
              <a:rPr lang="en-AU" dirty="0"/>
              <a:t>Simple Structure of a 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31880-9931-4612-8F6D-A69693AB2D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3000" b="1" dirty="0">
                <a:solidFill>
                  <a:srgbClr val="0070C0"/>
                </a:solidFill>
              </a:rPr>
              <a:t>Each paragraph </a:t>
            </a:r>
          </a:p>
          <a:p>
            <a:pPr marL="914400" lvl="1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AU" sz="2800" dirty="0"/>
              <a:t>Introduction – broaches an idea; links to previous ideas </a:t>
            </a:r>
          </a:p>
          <a:p>
            <a:pPr marL="914400" lvl="1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AU" sz="2800" dirty="0"/>
              <a:t>Body of the paragraph – describes the idea </a:t>
            </a:r>
          </a:p>
          <a:p>
            <a:pPr marL="914400" lvl="1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AU" sz="2800" dirty="0"/>
              <a:t>Conclusion – concludes the idea (and links to next) </a:t>
            </a:r>
          </a:p>
          <a:p>
            <a:pPr lvl="1">
              <a:spcBef>
                <a:spcPts val="600"/>
              </a:spcBef>
              <a:spcAft>
                <a:spcPts val="1800"/>
              </a:spcAft>
            </a:pPr>
            <a:endParaRPr lang="en-AU" sz="1200" dirty="0"/>
          </a:p>
          <a:p>
            <a:pPr marL="0" indent="0" algn="ctr">
              <a:spcBef>
                <a:spcPts val="600"/>
              </a:spcBef>
              <a:spcAft>
                <a:spcPts val="1800"/>
              </a:spcAft>
              <a:buNone/>
            </a:pPr>
            <a:r>
              <a:rPr lang="en-AU" sz="2800" b="1" dirty="0">
                <a:solidFill>
                  <a:srgbClr val="FF33CC"/>
                </a:solidFill>
              </a:rPr>
              <a:t>*Not just repetition – linking, theme, rationale, integration</a:t>
            </a:r>
            <a:endParaRPr lang="en-AU" sz="2800" dirty="0">
              <a:solidFill>
                <a:srgbClr val="FF33CC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2609F-906C-419D-9F42-F736628C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0FD53-56E1-4E88-82E0-217748A4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D582C-41C3-497F-BAA0-9A6FCB7EF5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9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865EEE-0090-4F90-AA41-F37E52160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Nested Hourglass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8AB9D-BA65-4703-BB40-D245718C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1D76C-5541-4723-8845-583906FD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279BD-DA07-4A6A-9B3F-6F7E83D8A9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51B43F4-18B1-4D6B-B6DC-9E8BBC9DC3F7}"/>
              </a:ext>
            </a:extLst>
          </p:cNvPr>
          <p:cNvSpPr txBox="1">
            <a:spLocks/>
          </p:cNvSpPr>
          <p:nvPr/>
        </p:nvSpPr>
        <p:spPr>
          <a:xfrm>
            <a:off x="2895600" y="1524000"/>
            <a:ext cx="26670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AU" sz="2800" dirty="0"/>
              <a:t>The whole thesis</a:t>
            </a:r>
          </a:p>
          <a:p>
            <a:pPr marL="342900" marR="0" lvl="0" indent="-34290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A21F24EA-731D-4CCB-BC85-E0C6D6602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48902" t="19287" r="10494" b="3199"/>
          <a:stretch>
            <a:fillRect/>
          </a:stretch>
        </p:blipFill>
        <p:spPr bwMode="auto">
          <a:xfrm>
            <a:off x="5410200" y="1066800"/>
            <a:ext cx="324497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B3991027-28AF-42BF-AE33-41D4DFD87CEA}"/>
              </a:ext>
            </a:extLst>
          </p:cNvPr>
          <p:cNvSpPr txBox="1">
            <a:spLocks/>
          </p:cNvSpPr>
          <p:nvPr/>
        </p:nvSpPr>
        <p:spPr>
          <a:xfrm>
            <a:off x="1752600" y="2057400"/>
            <a:ext cx="38100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AU" sz="2800" dirty="0">
                <a:solidFill>
                  <a:srgbClr val="0070C0"/>
                </a:solidFill>
              </a:rPr>
              <a:t>Each section, subsection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CE9FB37-EB7D-47AA-A28A-B5DA51817A7A}"/>
              </a:ext>
            </a:extLst>
          </p:cNvPr>
          <p:cNvSpPr txBox="1">
            <a:spLocks/>
          </p:cNvSpPr>
          <p:nvPr/>
        </p:nvSpPr>
        <p:spPr>
          <a:xfrm>
            <a:off x="2819400" y="2743200"/>
            <a:ext cx="26670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AU" sz="2800" dirty="0"/>
              <a:t>Most Paragraphs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3E24838-738F-4176-87B2-968D0908224E}"/>
              </a:ext>
            </a:extLst>
          </p:cNvPr>
          <p:cNvSpPr txBox="1">
            <a:spLocks/>
          </p:cNvSpPr>
          <p:nvPr/>
        </p:nvSpPr>
        <p:spPr>
          <a:xfrm>
            <a:off x="457200" y="4267200"/>
            <a:ext cx="5257800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 Broad focus at the beginning and end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 </a:t>
            </a:r>
            <a:r>
              <a:rPr lang="en-AU" sz="2600" dirty="0">
                <a:solidFill>
                  <a:srgbClr val="0070C0"/>
                </a:solidFill>
              </a:rPr>
              <a:t>Specifics/narrow focus in the middle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AU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AU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485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4EA1-FF1F-4C8C-953C-BFA5AD0EA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241" y="3323341"/>
            <a:ext cx="8237359" cy="212683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AU" sz="4000" b="1" dirty="0">
                <a:solidFill>
                  <a:srgbClr val="FF0000"/>
                </a:solidFill>
              </a:rPr>
              <a:t>Thesis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3A0D-C7B3-4808-ABAF-AC6AFB2BEB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AU" dirty="0"/>
              <a:t>CSC 4195 Research Methodology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4B0C3-2693-43F6-99F9-2EECD2D065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1399" y="2717513"/>
            <a:ext cx="731520" cy="4572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12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FE7D0-6EA7-4406-A508-3B009D2236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6D3FE6-5ED9-41C9-BB8E-BB5A45BA42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83680" y="2735949"/>
            <a:ext cx="1645920" cy="407988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FALL 2020-2021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D74E9-ADD8-4095-90A1-6502D4133F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Dr. Afroza Nahar, Associate Professor</a:t>
            </a:r>
          </a:p>
          <a:p>
            <a:r>
              <a:rPr lang="en-US" dirty="0">
                <a:solidFill>
                  <a:schemeClr val="tx1"/>
                </a:solidFill>
              </a:rPr>
              <a:t>Department of Computer Science, Faculty of Science &amp; Technology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afroza@aiub.edu</a:t>
            </a:r>
          </a:p>
        </p:txBody>
      </p:sp>
    </p:spTree>
    <p:extLst>
      <p:ext uri="{BB962C8B-B14F-4D97-AF65-F5344CB8AC3E}">
        <p14:creationId xmlns:p14="http://schemas.microsoft.com/office/powerpoint/2010/main" val="284841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E9A36C-C164-4A76-BF07-06D89AD62B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What is a Thesis?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074A8-F318-42E4-AC9B-2CB6CF9C7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1" y="990600"/>
            <a:ext cx="8839200" cy="5446717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 A thesis is an original contribution to knowledge </a:t>
            </a:r>
          </a:p>
          <a:p>
            <a:pPr algn="just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 It describes the complete process of the project starting from the problem formulation to the solution and conclusions in a Scientific and Methodical manner. </a:t>
            </a:r>
          </a:p>
          <a:p>
            <a:pPr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15BFD-79AF-443E-810B-ECE7DF53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6309-3EAC-4884-9507-B7B5845A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69E01-4894-4153-A651-D1C333F45D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7" name="Picture 2" descr="Image result for comic cartoon on thesis">
            <a:extLst>
              <a:ext uri="{FF2B5EF4-FFF2-40B4-BE49-F238E27FC236}">
                <a16:creationId xmlns:a16="http://schemas.microsoft.com/office/drawing/2014/main" id="{B133654D-BD79-4B57-A874-50242967A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8621"/>
          <a:stretch>
            <a:fillRect/>
          </a:stretch>
        </p:blipFill>
        <p:spPr bwMode="auto">
          <a:xfrm>
            <a:off x="1257300" y="3048000"/>
            <a:ext cx="6629400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943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222C44-FD89-4CB3-A2D0-169FD16531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E5339-B905-4D23-9C8F-A22BAA0C7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800" dirty="0"/>
              <a:t>Write this LAST!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0070C0"/>
                </a:solidFill>
              </a:rPr>
              <a:t>Abstracts should not exceed 500 words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800" dirty="0"/>
              <a:t> Should be self-contained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0070C0"/>
                </a:solidFill>
              </a:rPr>
              <a:t>Written to attract readers to your article or thesis, gives a good initial impression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800" dirty="0"/>
              <a:t>Summary of the contents of the thesis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0070C0"/>
                </a:solidFill>
              </a:rPr>
              <a:t>Brief but contains sufficient detail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AU" sz="2400" dirty="0"/>
              <a:t>motivation for the work (problem statement)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AU" sz="2400" dirty="0"/>
              <a:t>project objectives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AU" sz="2400" dirty="0"/>
              <a:t>techniques employed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AU" sz="2400" dirty="0"/>
              <a:t>main results and conclusions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84632-C3B9-4FA3-8BC7-A8B37FBD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5685E-D03E-4DC3-BC5E-9EEBBD68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440FA-45FB-4F9F-87E1-57C2DB7AC17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7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222C44-FD89-4CB3-A2D0-169FD16531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Thesis Content: Preface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E5339-B905-4D23-9C8F-A22BAA0C7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800" dirty="0"/>
              <a:t>Acknowledge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800" dirty="0"/>
              <a:t> </a:t>
            </a:r>
            <a:r>
              <a:rPr lang="en-AU" sz="2800" dirty="0">
                <a:solidFill>
                  <a:srgbClr val="0070C0"/>
                </a:solidFill>
              </a:rPr>
              <a:t>Table of Contents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800" dirty="0"/>
              <a:t> List of Figures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800" dirty="0"/>
              <a:t> </a:t>
            </a:r>
            <a:r>
              <a:rPr lang="en-AU" sz="2800" dirty="0">
                <a:solidFill>
                  <a:srgbClr val="0070C0"/>
                </a:solidFill>
              </a:rPr>
              <a:t>List of Tables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800" dirty="0"/>
              <a:t> List of Appendices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800" dirty="0"/>
              <a:t> </a:t>
            </a:r>
            <a:r>
              <a:rPr lang="en-AU" sz="2800" dirty="0">
                <a:solidFill>
                  <a:srgbClr val="0070C0"/>
                </a:solidFill>
              </a:rPr>
              <a:t>List of Symbols and Abbreviation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84632-C3B9-4FA3-8BC7-A8B37FBD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5685E-D03E-4DC3-BC5E-9EEBBD68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440FA-45FB-4F9F-87E1-57C2DB7AC17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222C44-FD89-4CB3-A2D0-169FD16531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E5339-B905-4D23-9C8F-A22BAA0C7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 Write this second to last!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You probably wrote this for your thesis proposal; REWRITE IT AFTER body of thesis is written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This is a general introduction to what the thesis is all about. Briefly</a:t>
            </a:r>
            <a:r>
              <a:rPr lang="en-AU" sz="2600" i="1" dirty="0"/>
              <a:t> summarize </a:t>
            </a:r>
            <a:r>
              <a:rPr lang="en-AU" sz="2600" dirty="0"/>
              <a:t>the question, and some of the reasons why it is a worthwhile question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The aims and objectives of the study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 The scope or outline of the research approach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A description of the contents of each section</a:t>
            </a:r>
            <a:endParaRPr lang="en-US" sz="2600" dirty="0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84632-C3B9-4FA3-8BC7-A8B37FBD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5685E-D03E-4DC3-BC5E-9EEBBD68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440FA-45FB-4F9F-87E1-57C2DB7AC17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8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222C44-FD89-4CB3-A2D0-169FD16531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E5339-B905-4D23-9C8F-A22BAA0C7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AU" sz="2600" dirty="0"/>
              <a:t> A brief section giving background information may be necessary.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AU" sz="26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 Your readers may not have any experience with some of the material needed to follow your thesis, so you need to give it to them.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AU" sz="26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AU" sz="2600" dirty="0"/>
              <a:t> A more informative title is usually better. 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endParaRPr lang="en-AU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84632-C3B9-4FA3-8BC7-A8B37FBD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5685E-D03E-4DC3-BC5E-9EEBBD68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440FA-45FB-4F9F-87E1-57C2DB7AC17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4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222C44-FD89-4CB3-A2D0-169FD16531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E5339-B905-4D23-9C8F-A22BAA0C7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Provides context for and details about the motivation for the project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States why the problem is important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Sets the scene for the work described in the thesis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Describes what others have done and hence sets a benchmark for the current project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Justifies the use of specific techniques or problem solving procedures 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endParaRPr lang="en-AU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84632-C3B9-4FA3-8BC7-A8B37FBD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5685E-D03E-4DC3-BC5E-9EEBBD68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440FA-45FB-4F9F-87E1-57C2DB7AC17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0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222C44-FD89-4CB3-A2D0-169FD16531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Review: State-of-the-Art</a:t>
            </a:r>
            <a:endParaRPr lang="en-AU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E5339-B905-4D23-9C8F-A22BAA0C7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500" dirty="0"/>
              <a:t>Limited to the state of the art relevant to your thesis. Again, a specific heading is appropriate 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500" dirty="0">
                <a:solidFill>
                  <a:srgbClr val="0070C0"/>
                </a:solidFill>
              </a:rPr>
              <a:t>The idea is to present (not </a:t>
            </a:r>
            <a:r>
              <a:rPr lang="en-AU" sz="2500" dirty="0" err="1">
                <a:solidFill>
                  <a:srgbClr val="0070C0"/>
                </a:solidFill>
              </a:rPr>
              <a:t>analyze</a:t>
            </a:r>
            <a:r>
              <a:rPr lang="en-AU" sz="2500" dirty="0">
                <a:solidFill>
                  <a:srgbClr val="0070C0"/>
                </a:solidFill>
              </a:rPr>
              <a:t>) the major ideas in the state of the art right up to, but not including, your own personal brilliant ideas. 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500" dirty="0"/>
              <a:t>You organize this section by idea, and not by author or by publication. 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500" dirty="0">
                <a:solidFill>
                  <a:srgbClr val="0070C0"/>
                </a:solidFill>
              </a:rPr>
              <a:t>Do not simply quote or paraphrase the contents of published articles. Weave the information into focused views. Demonstrate your deeper understanding of the topic</a:t>
            </a:r>
            <a:r>
              <a:rPr lang="en-AU" sz="2500" dirty="0"/>
              <a:t>. 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500" dirty="0"/>
              <a:t>Do not be tempted to summarize everything you have read; only include those relevant to your main points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84632-C3B9-4FA3-8BC7-A8B37FBD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5685E-D03E-4DC3-BC5E-9EEBBD68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440FA-45FB-4F9F-87E1-57C2DB7AC17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222C44-FD89-4CB3-A2D0-169FD16531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sz="3600" dirty="0"/>
              <a:t>Research Question or Problem Statement</a:t>
            </a:r>
            <a:endParaRPr lang="en-AU" sz="3600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E5339-B905-4D23-9C8F-A22BAA0C7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A concise statement of the question that your thesis tackles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Justification, by direct reference to previous work, that your question is previously unanswered. This is where you </a:t>
            </a:r>
            <a:r>
              <a:rPr lang="en-AU" sz="2600" dirty="0" err="1">
                <a:solidFill>
                  <a:srgbClr val="0070C0"/>
                </a:solidFill>
              </a:rPr>
              <a:t>analyze</a:t>
            </a:r>
            <a:r>
              <a:rPr lang="en-AU" sz="2600" dirty="0">
                <a:solidFill>
                  <a:srgbClr val="0070C0"/>
                </a:solidFill>
              </a:rPr>
              <a:t> the information which you presented in the “state of the art” section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Discussion of why it is worthwhile to answer this question.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84632-C3B9-4FA3-8BC7-A8B37FBD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5685E-D03E-4DC3-BC5E-9EEBBD68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440FA-45FB-4F9F-87E1-57C2DB7AC17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6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222C44-FD89-4CB3-A2D0-169FD16531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sz="3600" dirty="0"/>
              <a:t>Data &amp; Interpretation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E5339-B905-4D23-9C8F-A22BAA0C7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399" y="997240"/>
            <a:ext cx="8839201" cy="555596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AU" dirty="0"/>
              <a:t>No standard form. But still organized!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AU" dirty="0">
                <a:solidFill>
                  <a:srgbClr val="0070C0"/>
                </a:solidFill>
              </a:rPr>
              <a:t>One or several sections and subsections.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AU" dirty="0"/>
              <a:t>Methods, Data, Interpretation sections are separate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AU" dirty="0">
                <a:solidFill>
                  <a:srgbClr val="0070C0"/>
                </a:solidFill>
              </a:rPr>
              <a:t>Only one purpose: to convince the advisor (reader/reviewer) that you answered the question or solved the problem stated in the previous section.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AU" dirty="0"/>
              <a:t> Present data that is </a:t>
            </a:r>
            <a:r>
              <a:rPr lang="en-AU" i="1" dirty="0"/>
              <a:t>relevant </a:t>
            </a:r>
            <a:r>
              <a:rPr lang="en-AU" dirty="0"/>
              <a:t>to answering the question or solving the problem: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2200" dirty="0">
                <a:solidFill>
                  <a:srgbClr val="0070C0"/>
                </a:solidFill>
              </a:rPr>
              <a:t>if there were blind alleys and dead ends, do </a:t>
            </a:r>
            <a:r>
              <a:rPr lang="en-AU" sz="2200" i="1" dirty="0">
                <a:solidFill>
                  <a:srgbClr val="0070C0"/>
                </a:solidFill>
              </a:rPr>
              <a:t>not include these, unless specifically relevant to the demonstration that you answered the thesis question</a:t>
            </a:r>
            <a:r>
              <a:rPr lang="en-AU" sz="2200" i="1" dirty="0"/>
              <a:t>.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2200" dirty="0"/>
              <a:t>Note for some theses it may be important to include these in an appendix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84632-C3B9-4FA3-8BC7-A8B37FBD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5685E-D03E-4DC3-BC5E-9EEBBD68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440FA-45FB-4F9F-87E1-57C2DB7AC17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6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734C01-2DFC-477E-A279-B8C8DE9BC4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Research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B49A1-F478-457B-A937-3B3D08EFE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800" dirty="0"/>
              <a:t>Depending on your topic this may be one paragraph or a long section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0070C0"/>
                </a:solidFill>
              </a:rPr>
              <a:t>If measurement error is important to your study, state how this was assessed. 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F711F-BF94-4D13-A715-B524A3B3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2F78-61E4-4B47-91C6-15FF3775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8D73-CB64-43A9-A3C7-7E84C5B2FA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734C01-2DFC-477E-A279-B8C8DE9BC4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Data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B49A1-F478-457B-A937-3B3D08EFE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800" dirty="0"/>
              <a:t> Draft your figures first: (A picture is worth a thousand words)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0070C0"/>
                </a:solidFill>
              </a:rPr>
              <a:t>Make captions stand alone 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800" dirty="0"/>
              <a:t>Use enough figures to present the data that justifies your interpretations and conclusions. No more, no less. (Don’t use 1000 words when 500 will do)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0070C0"/>
                </a:solidFill>
              </a:rPr>
              <a:t>Write your text around your figures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F711F-BF94-4D13-A715-B524A3B3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2F78-61E4-4B47-91C6-15FF3775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8D73-CB64-43A9-A3C7-7E84C5B2FA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2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E9A36C-C164-4A76-BF07-06D89AD62B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Thesis</a:t>
            </a:r>
            <a:r>
              <a:rPr lang="en-US" cap="none" dirty="0"/>
              <a:t>...</a:t>
            </a:r>
            <a:endParaRPr lang="en-AU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074A8-F318-42E4-AC9B-2CB6CF9C7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1" y="990600"/>
            <a:ext cx="8839200" cy="5446717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AU" sz="2600" b="1" dirty="0">
                <a:solidFill>
                  <a:srgbClr val="0070C0"/>
                </a:solidFill>
              </a:rPr>
              <a:t> Exposition of original research in context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AU" sz="26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AU" sz="2600" dirty="0"/>
              <a:t>Constitutes objective evidence of the author’s knowledge and capabilities in the field of interest and is therefore a fair means to gauge them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AU" sz="26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AU" sz="2600" b="1" dirty="0"/>
              <a:t> </a:t>
            </a:r>
            <a:r>
              <a:rPr lang="en-AU" sz="2600" b="1" dirty="0">
                <a:solidFill>
                  <a:srgbClr val="0070C0"/>
                </a:solidFill>
              </a:rPr>
              <a:t>Your thesis must show 2 (two) important things:</a:t>
            </a:r>
          </a:p>
          <a:p>
            <a:pPr algn="just">
              <a:spcAft>
                <a:spcPts val="1200"/>
              </a:spcAft>
            </a:pPr>
            <a:endParaRPr lang="en-AU" sz="2600" dirty="0"/>
          </a:p>
          <a:p>
            <a:pPr marL="1371600" lvl="2" indent="-4572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600" dirty="0"/>
              <a:t>you have identified a worthwhile problem or question which has not been previously answered </a:t>
            </a:r>
          </a:p>
          <a:p>
            <a:pPr marL="1428750" lvl="2" indent="-5143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600" dirty="0"/>
              <a:t>you have solved the problem or answered the question. </a:t>
            </a:r>
          </a:p>
          <a:p>
            <a:pPr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15BFD-79AF-443E-810B-ECE7DF53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6309-3EAC-4884-9507-B7B5845A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69E01-4894-4153-A651-D1C333F45D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9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734C01-2DFC-477E-A279-B8C8DE9BC4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Interpretation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B49A1-F478-457B-A937-3B3D08EFE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 Keep separate from data, clearly distinguished by paragraph, section, and/or words like </a:t>
            </a:r>
            <a:r>
              <a:rPr lang="en-AU" sz="2600" b="1" dirty="0">
                <a:solidFill>
                  <a:srgbClr val="0070C0"/>
                </a:solidFill>
              </a:rPr>
              <a:t>“are interpreted to show”. 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Depending on your topic, it is often useful to subdivide interpretation into a </a:t>
            </a:r>
            <a:r>
              <a:rPr lang="en-AU" sz="2600" b="1" dirty="0">
                <a:solidFill>
                  <a:srgbClr val="0070C0"/>
                </a:solidFill>
              </a:rPr>
              <a:t>“local” or small scale </a:t>
            </a:r>
            <a:r>
              <a:rPr lang="en-AU" sz="2600" dirty="0"/>
              <a:t>(directly flows from your data) and a </a:t>
            </a:r>
            <a:r>
              <a:rPr lang="en-AU" sz="2600" b="1" dirty="0">
                <a:solidFill>
                  <a:srgbClr val="0070C0"/>
                </a:solidFill>
              </a:rPr>
              <a:t>“regional” or “big picture” </a:t>
            </a:r>
            <a:r>
              <a:rPr lang="en-AU" sz="2600" dirty="0"/>
              <a:t>scale, that flows from consideration of your data with that of others. This latter type is usually included in the </a:t>
            </a:r>
            <a:r>
              <a:rPr lang="en-AU" sz="2600" b="1" dirty="0">
                <a:solidFill>
                  <a:srgbClr val="0070C0"/>
                </a:solidFill>
              </a:rPr>
              <a:t>“discussion” </a:t>
            </a:r>
            <a:r>
              <a:rPr lang="en-AU" sz="2600" dirty="0"/>
              <a:t>section.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F711F-BF94-4D13-A715-B524A3B3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2F78-61E4-4B47-91C6-15FF3775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8D73-CB64-43A9-A3C7-7E84C5B2FA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3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734C01-2DFC-477E-A279-B8C8DE9BC4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B49A1-F478-457B-A937-3B3D08EFE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 Look at discussion sections in papers in your field. See what they cover.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Usually is a broader scale interpretation than just your data (relate to previous published results)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Addresses the bigger problems of your research topic and how your study fits into solving those problems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Is NOT a conclusion section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F711F-BF94-4D13-A715-B524A3B3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2F78-61E4-4B47-91C6-15FF3775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8D73-CB64-43A9-A3C7-7E84C5B2FA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7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734C01-2DFC-477E-A279-B8C8DE9BC4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B49A1-F478-457B-A937-3B3D08EFE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 </a:t>
            </a:r>
            <a:r>
              <a:rPr lang="en-AU" dirty="0"/>
              <a:t>Summary of Contributions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dirty="0">
                <a:solidFill>
                  <a:srgbClr val="0070C0"/>
                </a:solidFill>
              </a:rPr>
              <a:t>Future Research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dirty="0"/>
              <a:t>Conclusions are not a rambling summary of the thesis: they are short, concise statements of the inferences that you have made because of your work.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dirty="0">
                <a:solidFill>
                  <a:srgbClr val="0070C0"/>
                </a:solidFill>
              </a:rPr>
              <a:t>Organize conclusions as short numbered paragraphs, ordered from most to least important. All conclusions should be directly related to the research question stated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F711F-BF94-4D13-A715-B524A3B3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2F78-61E4-4B47-91C6-15FF3775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8D73-CB64-43A9-A3C7-7E84C5B2FA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1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734C01-2DFC-477E-A279-B8C8DE9BC4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Use Proper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B49A1-F478-457B-A937-3B3D08EFE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600" dirty="0"/>
              <a:t> Spreadsheets, analysis tools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Plotting programs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600" dirty="0"/>
              <a:t>Graphics programs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ENDNOTE/</a:t>
            </a:r>
            <a:r>
              <a:rPr lang="en-AU" sz="2600" dirty="0" err="1">
                <a:solidFill>
                  <a:srgbClr val="0070C0"/>
                </a:solidFill>
              </a:rPr>
              <a:t>RefMan</a:t>
            </a:r>
            <a:r>
              <a:rPr lang="en-AU" sz="2600" dirty="0">
                <a:solidFill>
                  <a:srgbClr val="0070C0"/>
                </a:solidFill>
              </a:rPr>
              <a:t>/Mendeley/</a:t>
            </a:r>
            <a:r>
              <a:rPr lang="en-AU" sz="2600" dirty="0" err="1">
                <a:solidFill>
                  <a:srgbClr val="0070C0"/>
                </a:solidFill>
              </a:rPr>
              <a:t>ProCite</a:t>
            </a:r>
            <a:r>
              <a:rPr lang="en-AU" sz="2600" dirty="0">
                <a:solidFill>
                  <a:srgbClr val="0070C0"/>
                </a:solidFill>
              </a:rPr>
              <a:t>/LaTeX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600" dirty="0"/>
              <a:t>Writing resources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Start learning these before you collect the data</a:t>
            </a:r>
            <a:r>
              <a:rPr lang="en-AU" sz="2600" dirty="0"/>
              <a:t>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600" dirty="0"/>
              <a:t>Use turnitin.com to check the originality of text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F711F-BF94-4D13-A715-B524A3B3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2F78-61E4-4B47-91C6-15FF3775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8D73-CB64-43A9-A3C7-7E84C5B2FA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2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734C01-2DFC-477E-A279-B8C8DE9BC4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B49A1-F478-457B-A937-3B3D08EFE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dirty="0"/>
              <a:t>All references cited, including those in Tables and Figure captions. No more, no less.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dirty="0">
                <a:solidFill>
                  <a:srgbClr val="0070C0"/>
                </a:solidFill>
              </a:rPr>
              <a:t>The references should be written consistently in the </a:t>
            </a:r>
            <a:r>
              <a:rPr lang="en-AU" b="1" dirty="0">
                <a:solidFill>
                  <a:srgbClr val="0070C0"/>
                </a:solidFill>
              </a:rPr>
              <a:t>American Psychological Association (APA) </a:t>
            </a:r>
            <a:r>
              <a:rPr lang="en-AU" dirty="0">
                <a:solidFill>
                  <a:srgbClr val="0070C0"/>
                </a:solidFill>
              </a:rPr>
              <a:t>or </a:t>
            </a:r>
            <a:r>
              <a:rPr lang="en-AU" b="1" dirty="0">
                <a:solidFill>
                  <a:srgbClr val="0070C0"/>
                </a:solidFill>
              </a:rPr>
              <a:t>IEEE </a:t>
            </a:r>
            <a:r>
              <a:rPr lang="en-AU" dirty="0">
                <a:solidFill>
                  <a:srgbClr val="0070C0"/>
                </a:solidFill>
              </a:rPr>
              <a:t>or any other format</a:t>
            </a:r>
            <a:endParaRPr lang="en-AU" b="1" dirty="0">
              <a:solidFill>
                <a:srgbClr val="0070C0"/>
              </a:solidFill>
            </a:endParaRP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dirty="0"/>
              <a:t>Each reference should be written in single spacing format and a double space should be left between references.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dirty="0">
                <a:solidFill>
                  <a:srgbClr val="0070C0"/>
                </a:solidFill>
              </a:rPr>
              <a:t>Use </a:t>
            </a:r>
            <a:r>
              <a:rPr lang="en-AU" b="1" dirty="0">
                <a:solidFill>
                  <a:srgbClr val="0070C0"/>
                </a:solidFill>
              </a:rPr>
              <a:t>ENDNOTE</a:t>
            </a:r>
            <a:r>
              <a:rPr lang="en-AU" dirty="0">
                <a:solidFill>
                  <a:srgbClr val="0070C0"/>
                </a:solidFill>
              </a:rPr>
              <a:t> or any other program (start NOW building your library database)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F711F-BF94-4D13-A715-B524A3B3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2F78-61E4-4B47-91C6-15FF3775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8D73-CB64-43A9-A3C7-7E84C5B2FA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6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734C01-2DFC-477E-A279-B8C8DE9BC4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References…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B49A1-F478-457B-A937-3B3D08EFE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AU" sz="3200" b="1" dirty="0">
                <a:solidFill>
                  <a:srgbClr val="0070C0"/>
                </a:solidFill>
              </a:rPr>
              <a:t>APA format: 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AU" sz="2800" dirty="0"/>
              <a:t>http://www.bibme.org/citation-guide/apa/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endParaRPr lang="en-AU" sz="3200" dirty="0"/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AU" sz="3200" dirty="0"/>
              <a:t> </a:t>
            </a:r>
            <a:r>
              <a:rPr lang="en-AU" sz="3200" b="1" dirty="0">
                <a:solidFill>
                  <a:srgbClr val="0070C0"/>
                </a:solidFill>
              </a:rPr>
              <a:t>IEEE format: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AU" sz="2800" dirty="0"/>
              <a:t>http://pitt.libguides.com/citationhelp/ieee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endParaRPr lang="en-AU" sz="3200" dirty="0"/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AU" sz="3200" dirty="0"/>
              <a:t> </a:t>
            </a:r>
            <a:r>
              <a:rPr lang="en-AU" sz="3200" b="1" dirty="0">
                <a:solidFill>
                  <a:srgbClr val="0070C0"/>
                </a:solidFill>
              </a:rPr>
              <a:t>MLA format: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AU" sz="2800" dirty="0"/>
              <a:t>http://www.easybib.com/guides/citation-guides/mla-format/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F711F-BF94-4D13-A715-B524A3B3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2F78-61E4-4B47-91C6-15FF3775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8D73-CB64-43A9-A3C7-7E84C5B2FA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BE346A-EE43-4C13-BAE3-4CD4D340E1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Writing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0860-5BE2-49E3-94FE-DC52CC41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44A88-D97B-46AF-B1D5-F46AF3D6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0E7AF-C885-4FD5-9247-037A97146F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905296F-5AB9-40DA-AE0D-402FAF95DA02}"/>
              </a:ext>
            </a:extLst>
          </p:cNvPr>
          <p:cNvSpPr txBox="1">
            <a:spLocks/>
          </p:cNvSpPr>
          <p:nvPr/>
        </p:nvSpPr>
        <p:spPr>
          <a:xfrm>
            <a:off x="152400" y="1447800"/>
            <a:ext cx="3962400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2800" dirty="0"/>
              <a:t>Some people never manage to write one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99% perspiration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1% inspiration?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AU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2800" dirty="0"/>
              <a:t>If you’re lucky, your thesis will be read by:</a:t>
            </a:r>
          </a:p>
          <a:p>
            <a:r>
              <a:rPr lang="en-AU" sz="2800" dirty="0">
                <a:solidFill>
                  <a:srgbClr val="0070C0"/>
                </a:solidFill>
              </a:rPr>
              <a:t>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Your supervisor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Your thesis committee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AU" sz="2800" dirty="0">
              <a:solidFill>
                <a:srgbClr val="0070C0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53C90CC-9F8D-402A-AAD7-6771D6ED0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2600" y="1447800"/>
            <a:ext cx="474399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051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F5D4A1-80B1-494C-AB36-946520538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Writing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EDFAF-C3D8-46CC-898C-0F847A84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4608C-A6F1-47B0-BE5C-F4DBEE59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C135C-8D4C-4CC7-AAD9-D7859AD0142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2FBD39-B1BE-4FA1-B756-CC71EE5E705F}"/>
              </a:ext>
            </a:extLst>
          </p:cNvPr>
          <p:cNvSpPr txBox="1">
            <a:spLocks/>
          </p:cNvSpPr>
          <p:nvPr/>
        </p:nvSpPr>
        <p:spPr>
          <a:xfrm>
            <a:off x="762000" y="838200"/>
            <a:ext cx="8153400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400" dirty="0"/>
              <a:t>This is the hardest part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Allocate 2 to 3 times the amount of time to writing as to gathering material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400" dirty="0"/>
              <a:t>preparation for writing your thesis begins as soon as you start your research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Learn to draft and revise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62DDB1E-E860-4415-901A-71133FBD7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276600"/>
            <a:ext cx="7543800" cy="340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532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F5D4A1-80B1-494C-AB36-946520538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Writing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EDFAF-C3D8-46CC-898C-0F847A84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4608C-A6F1-47B0-BE5C-F4DBEE59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C135C-8D4C-4CC7-AAD9-D7859AD0142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2FBD39-B1BE-4FA1-B756-CC71EE5E705F}"/>
              </a:ext>
            </a:extLst>
          </p:cNvPr>
          <p:cNvSpPr txBox="1">
            <a:spLocks/>
          </p:cNvSpPr>
          <p:nvPr/>
        </p:nvSpPr>
        <p:spPr>
          <a:xfrm>
            <a:off x="228600" y="838200"/>
            <a:ext cx="86868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/>
              <a:t>Keep a research log or series of short 'papers' explaining your work 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>
                <a:solidFill>
                  <a:srgbClr val="0070C0"/>
                </a:solidFill>
              </a:rPr>
              <a:t>Try to anticipate what you will need to produce as the final written account, and organise your records accordingly 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/>
              <a:t>Prepare and continually update a table of contents of your thesis 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>
                <a:solidFill>
                  <a:srgbClr val="0070C0"/>
                </a:solidFill>
              </a:rPr>
              <a:t>Analyse the data thoroughly and think actively about the interpretation of information as you proceed with your research 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/>
              <a:t>Start to do some writing as your research progresses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22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C48BD-B620-45D0-8319-1870E2D710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Writing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17518-F5AE-4078-964E-4140BDD1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BBC27-E380-4B31-9D47-B733FD4E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955A-A19D-419B-ACA4-FA7DC24EF4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2FFB690-37AB-4954-91F1-B4EB9E0D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041400"/>
            <a:ext cx="44196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9F0BB01-2083-42C9-B3E5-9AD4FFBCC381}"/>
              </a:ext>
            </a:extLst>
          </p:cNvPr>
          <p:cNvSpPr txBox="1">
            <a:spLocks/>
          </p:cNvSpPr>
          <p:nvPr/>
        </p:nvSpPr>
        <p:spPr>
          <a:xfrm>
            <a:off x="152400" y="1066800"/>
            <a:ext cx="43434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AU" sz="2100" dirty="0"/>
              <a:t> Prepare an extended outline.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AU" sz="2100" dirty="0">
                <a:solidFill>
                  <a:srgbClr val="0070C0"/>
                </a:solidFill>
              </a:rPr>
              <a:t>Use MS Word “outline” tool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AU" sz="2100" dirty="0"/>
              <a:t>List each section and subsection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AU" sz="2100" dirty="0">
                <a:solidFill>
                  <a:srgbClr val="0070C0"/>
                </a:solidFill>
              </a:rPr>
              <a:t>For each section and subsection, write a brief point-form description of the contents</a:t>
            </a:r>
            <a:r>
              <a:rPr lang="en-AU" sz="2100" dirty="0"/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AU" sz="2100" dirty="0"/>
              <a:t>Review with your advisor. Look for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dirty="0"/>
              <a:t>unnecessary material? Remove it.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dirty="0">
                <a:solidFill>
                  <a:srgbClr val="0070C0"/>
                </a:solidFill>
              </a:rPr>
              <a:t>missing material? Add it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dirty="0"/>
              <a:t> It is much less painful and more time-efficient to make such decisions early, during the outline phase, rather than after you've already done a lot of writing which has to be thrown away. </a:t>
            </a:r>
          </a:p>
        </p:txBody>
      </p:sp>
    </p:spTree>
    <p:extLst>
      <p:ext uri="{BB962C8B-B14F-4D97-AF65-F5344CB8AC3E}">
        <p14:creationId xmlns:p14="http://schemas.microsoft.com/office/powerpoint/2010/main" val="107465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E9A36C-C164-4A76-BF07-06D89AD62B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Thesis</a:t>
            </a:r>
            <a:r>
              <a:rPr lang="en-US" cap="none" dirty="0"/>
              <a:t>...</a:t>
            </a:r>
            <a:endParaRPr lang="en-AU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074A8-F318-42E4-AC9B-2CB6CF9C7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1" y="990600"/>
            <a:ext cx="8839200" cy="544671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b="1" dirty="0"/>
              <a:t> </a:t>
            </a:r>
            <a:r>
              <a:rPr lang="en-AU" sz="2800" b="1" dirty="0">
                <a:solidFill>
                  <a:srgbClr val="0070C0"/>
                </a:solidFill>
              </a:rPr>
              <a:t>A reader/reviewer will expect that: </a:t>
            </a:r>
          </a:p>
          <a:p>
            <a:pPr marL="800100" lvl="1" indent="-3429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dirty="0"/>
              <a:t>you have identified a worthwhile problem or question which has not been previously answered </a:t>
            </a:r>
          </a:p>
          <a:p>
            <a:pPr marL="800100" lvl="1" indent="-3429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dirty="0"/>
              <a:t>you have solved the problem or answered the question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en-AU" dirty="0"/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800" b="1" dirty="0">
                <a:solidFill>
                  <a:srgbClr val="0070C0"/>
                </a:solidFill>
              </a:rPr>
              <a:t>A reader/reviewer will ask: </a:t>
            </a:r>
          </a:p>
          <a:p>
            <a:pPr marL="800100" lvl="1" indent="-3429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dirty="0"/>
              <a:t>what is the research question? </a:t>
            </a:r>
          </a:p>
          <a:p>
            <a:pPr marL="800100" lvl="1" indent="-3429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dirty="0"/>
              <a:t>is it a good question? (has it been answered before? is it a useful question to work on?) </a:t>
            </a:r>
          </a:p>
          <a:p>
            <a:pPr marL="800100" lvl="1" indent="-3429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dirty="0"/>
              <a:t>did the author convince me that the question was adequately answered? </a:t>
            </a:r>
          </a:p>
          <a:p>
            <a:pPr marL="800100" lvl="1" indent="-3429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dirty="0"/>
              <a:t>has the author made an adequate contribution to knowledge? 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15BFD-79AF-443E-810B-ECE7DF53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6309-3EAC-4884-9507-B7B5845A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69E01-4894-4153-A651-D1C333F45D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C48BD-B620-45D0-8319-1870E2D710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Writing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17518-F5AE-4078-964E-4140BDD1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BBC27-E380-4B31-9D47-B733FD4E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955A-A19D-419B-ACA4-FA7DC24EF4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9F0BB01-2083-42C9-B3E5-9AD4FFBCC381}"/>
              </a:ext>
            </a:extLst>
          </p:cNvPr>
          <p:cNvSpPr txBox="1">
            <a:spLocks/>
          </p:cNvSpPr>
          <p:nvPr/>
        </p:nvSpPr>
        <p:spPr>
          <a:xfrm>
            <a:off x="152400" y="1066800"/>
            <a:ext cx="43434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/>
              <a:t>Avoid ornate language, words you don’t really understand (look it up!) </a:t>
            </a:r>
          </a:p>
          <a:p>
            <a:pPr marL="342900" indent="-3429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>
                <a:solidFill>
                  <a:srgbClr val="0070C0"/>
                </a:solidFill>
              </a:rPr>
              <a:t>Avoid convoluted writing </a:t>
            </a:r>
          </a:p>
          <a:p>
            <a:pPr marL="342900" indent="-3429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/>
              <a:t>Shed light on your subject: clarity is everything 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DFD8790-5C77-42B8-A7EF-E8440DA8C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219200"/>
            <a:ext cx="464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659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C48BD-B620-45D0-8319-1870E2D710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Writing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17518-F5AE-4078-964E-4140BDD1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BBC27-E380-4B31-9D47-B733FD4E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955A-A19D-419B-ACA4-FA7DC24EF4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9F0BB01-2083-42C9-B3E5-9AD4FFBCC381}"/>
              </a:ext>
            </a:extLst>
          </p:cNvPr>
          <p:cNvSpPr txBox="1">
            <a:spLocks/>
          </p:cNvSpPr>
          <p:nvPr/>
        </p:nvSpPr>
        <p:spPr>
          <a:xfrm>
            <a:off x="152400" y="1066800"/>
            <a:ext cx="86868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/>
            <a:r>
              <a:rPr lang="en-AU" sz="3200" b="1" dirty="0">
                <a:solidFill>
                  <a:srgbClr val="0070C0"/>
                </a:solidFill>
              </a:rPr>
              <a:t>Grammar and Sentence Structure</a:t>
            </a:r>
          </a:p>
          <a:p>
            <a:pPr algn="just"/>
            <a:endParaRPr lang="en-AU" sz="2800" dirty="0"/>
          </a:p>
          <a:p>
            <a:pPr marL="342900" indent="-3429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/>
              <a:t>Use active constructions. For example, say “</a:t>
            </a:r>
            <a:r>
              <a:rPr lang="en-AU" sz="2400" i="1" dirty="0"/>
              <a:t>the operating system starts the device” </a:t>
            </a:r>
            <a:r>
              <a:rPr lang="en-AU" sz="2400" dirty="0"/>
              <a:t>instead of </a:t>
            </a:r>
            <a:r>
              <a:rPr lang="en-AU" sz="2400" i="1" dirty="0"/>
              <a:t>“the device is started by the operating system” </a:t>
            </a:r>
          </a:p>
          <a:p>
            <a:pPr marL="342900" indent="-3429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>
                <a:solidFill>
                  <a:srgbClr val="0070C0"/>
                </a:solidFill>
              </a:rPr>
              <a:t>Write in the present tense. </a:t>
            </a:r>
          </a:p>
          <a:p>
            <a:pPr marL="342900" indent="-3429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/>
              <a:t>Focus on results and not the people/circumstances in which they were obtained </a:t>
            </a:r>
          </a:p>
          <a:p>
            <a:pPr marL="342900" indent="-3429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>
                <a:solidFill>
                  <a:srgbClr val="0070C0"/>
                </a:solidFill>
              </a:rPr>
              <a:t>Be careful to only draw conclusions that the evidence supports </a:t>
            </a:r>
          </a:p>
        </p:txBody>
      </p:sp>
    </p:spTree>
    <p:extLst>
      <p:ext uri="{BB962C8B-B14F-4D97-AF65-F5344CB8AC3E}">
        <p14:creationId xmlns:p14="http://schemas.microsoft.com/office/powerpoint/2010/main" val="313259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C48BD-B620-45D0-8319-1870E2D710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Writing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955A-A19D-419B-ACA4-FA7DC24EF4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9F0BB01-2083-42C9-B3E5-9AD4FFBCC381}"/>
              </a:ext>
            </a:extLst>
          </p:cNvPr>
          <p:cNvSpPr txBox="1">
            <a:spLocks/>
          </p:cNvSpPr>
          <p:nvPr/>
        </p:nvSpPr>
        <p:spPr>
          <a:xfrm>
            <a:off x="152400" y="762000"/>
            <a:ext cx="8686800" cy="609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800" dirty="0"/>
              <a:t>Don’t start with the Introduction or Conclusion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0070C0"/>
                </a:solidFill>
              </a:rPr>
              <a:t>Start where you feel comfortable 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400" dirty="0"/>
              <a:t>Typically a middle chapter 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400" dirty="0"/>
              <a:t>Write outwards 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400" dirty="0"/>
              <a:t>Finally Conclusions and end with the Introduction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0070C0"/>
                </a:solidFill>
              </a:rPr>
              <a:t>Write everything with your thesis message in mind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800" dirty="0"/>
              <a:t>You’ll discover holes in your research 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400" dirty="0"/>
              <a:t>Theorems you haven’t proved 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400" dirty="0"/>
              <a:t>Experiments you didn’t run 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AU" sz="2400" dirty="0"/>
              <a:t>Different problems or parameters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0070C0"/>
                </a:solidFill>
              </a:rPr>
              <a:t>Mix writing with more research</a:t>
            </a:r>
            <a:endParaRPr lang="en-AU" sz="2800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9700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C48BD-B620-45D0-8319-1870E2D710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Format Specifications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955A-A19D-419B-ACA4-FA7DC24EF4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9F0BB01-2083-42C9-B3E5-9AD4FFBCC381}"/>
              </a:ext>
            </a:extLst>
          </p:cNvPr>
          <p:cNvSpPr txBox="1">
            <a:spLocks/>
          </p:cNvSpPr>
          <p:nvPr/>
        </p:nvSpPr>
        <p:spPr>
          <a:xfrm>
            <a:off x="152400" y="914400"/>
            <a:ext cx="5257800" cy="594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/>
              <a:t>Use single-sided, on high quality white A4 paper (201 × 297 mm; 80 grams) 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>
                <a:solidFill>
                  <a:srgbClr val="0070C0"/>
                </a:solidFill>
              </a:rPr>
              <a:t>font type </a:t>
            </a:r>
            <a:r>
              <a:rPr lang="en-AU" sz="2400" b="1" dirty="0">
                <a:solidFill>
                  <a:srgbClr val="0070C0"/>
                </a:solidFill>
              </a:rPr>
              <a:t>Times New Roman, font size 12 (except for tables and figures) and justified 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/>
              <a:t>body of the text should be typed with </a:t>
            </a:r>
            <a:r>
              <a:rPr lang="en-AU" sz="2400" b="1" dirty="0"/>
              <a:t>double spacing. 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>
                <a:solidFill>
                  <a:srgbClr val="0070C0"/>
                </a:solidFill>
              </a:rPr>
              <a:t>Single-spacing is only permitted in tables, long quotations, footnotes, citation and in the references.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1F5CD7-7FC9-4577-BA76-3F0D1ECD0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914400"/>
            <a:ext cx="3581400" cy="558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28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C48BD-B620-45D0-8319-1870E2D710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format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955A-A19D-419B-ACA4-FA7DC24EF4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9F0BB01-2083-42C9-B3E5-9AD4FFBCC381}"/>
              </a:ext>
            </a:extLst>
          </p:cNvPr>
          <p:cNvSpPr txBox="1">
            <a:spLocks/>
          </p:cNvSpPr>
          <p:nvPr/>
        </p:nvSpPr>
        <p:spPr>
          <a:xfrm>
            <a:off x="152400" y="914400"/>
            <a:ext cx="8686800" cy="594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Allow at least TWO days just to print and check your thesis - it really does take this long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Print a draft copy first and check for errors before printing final copies - get a friend or partner to proof-read the thesis to check for typos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Print one chapter at a time - don’t try to merge the thesis into one document and print it as a whole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Check each thesis copy to ensure that all the pages are numbered sequentially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AU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C48BD-B620-45D0-8319-1870E2D710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Problems with Writing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955A-A19D-419B-ACA4-FA7DC24EF4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9F0BB01-2083-42C9-B3E5-9AD4FFBCC381}"/>
              </a:ext>
            </a:extLst>
          </p:cNvPr>
          <p:cNvSpPr txBox="1">
            <a:spLocks/>
          </p:cNvSpPr>
          <p:nvPr/>
        </p:nvSpPr>
        <p:spPr>
          <a:xfrm>
            <a:off x="152400" y="914400"/>
            <a:ext cx="86868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AU" sz="3200" b="1" dirty="0"/>
              <a:t>Problem 1: How do I plan? When do I plan?</a:t>
            </a:r>
          </a:p>
          <a:p>
            <a:endParaRPr lang="en-AU" sz="1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2800" dirty="0"/>
              <a:t>The best way and time is at the beginning: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Confirmation, Progress Reports, laboratory books (diaries/journals) are all part of thesis writing </a:t>
            </a:r>
            <a:endParaRPr lang="en-AU" sz="2800" dirty="0">
              <a:solidFill>
                <a:srgbClr val="0070C0"/>
              </a:solidFill>
            </a:endParaRP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AU" sz="2600" dirty="0">
              <a:solidFill>
                <a:srgbClr val="0070C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F93773E-BD73-4F4D-8430-74F280A18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200401"/>
            <a:ext cx="6705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611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C48BD-B620-45D0-8319-1870E2D710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Problems with Writing…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955A-A19D-419B-ACA4-FA7DC24EF4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9F0BB01-2083-42C9-B3E5-9AD4FFBCC381}"/>
              </a:ext>
            </a:extLst>
          </p:cNvPr>
          <p:cNvSpPr txBox="1">
            <a:spLocks/>
          </p:cNvSpPr>
          <p:nvPr/>
        </p:nvSpPr>
        <p:spPr>
          <a:xfrm>
            <a:off x="152400" y="914399"/>
            <a:ext cx="8686800" cy="2993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AU" sz="2800" b="1" dirty="0"/>
              <a:t>Problem 2: I think I have writer’s block</a:t>
            </a:r>
            <a:endParaRPr lang="en-AU" sz="11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work on manageable pieces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400" dirty="0"/>
              <a:t>write down the main points – revisit your theme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you don’t have to write it in order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400" dirty="0"/>
              <a:t>accept there are several drafts – get the ideas down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complex ideas may not be linear – draw a ‘concept map’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400" dirty="0"/>
              <a:t>Leave the draft for a few days and come back later with a fresh look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AU" sz="2600" dirty="0">
              <a:solidFill>
                <a:srgbClr val="0070C0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28C7E1B-BC7A-4A52-A5B7-9BAD9DA2F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25" y="3935291"/>
            <a:ext cx="4705350" cy="299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854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C48BD-B620-45D0-8319-1870E2D710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Problems with Writing…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955A-A19D-419B-ACA4-FA7DC24EF4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9F0BB01-2083-42C9-B3E5-9AD4FFBCC381}"/>
              </a:ext>
            </a:extLst>
          </p:cNvPr>
          <p:cNvSpPr txBox="1">
            <a:spLocks/>
          </p:cNvSpPr>
          <p:nvPr/>
        </p:nvSpPr>
        <p:spPr>
          <a:xfrm>
            <a:off x="152400" y="914399"/>
            <a:ext cx="8686800" cy="4724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AU" sz="2800" b="1" dirty="0"/>
              <a:t>Problem 3 : I have trouble showing it is my idea</a:t>
            </a:r>
          </a:p>
          <a:p>
            <a:endParaRPr lang="en-AU" sz="1100" dirty="0"/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FF33CC"/>
                </a:solidFill>
              </a:rPr>
              <a:t>Recommended passive tenses can cloud attributions.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AU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2800" dirty="0"/>
              <a:t>Don’t be afraid to play with sentence structure to get the idea across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practice expression and interpretation as a team.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AU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17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C48BD-B620-45D0-8319-1870E2D710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Common Problems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955A-A19D-419B-ACA4-FA7DC24EF4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9F0BB01-2083-42C9-B3E5-9AD4FFBCC381}"/>
              </a:ext>
            </a:extLst>
          </p:cNvPr>
          <p:cNvSpPr txBox="1">
            <a:spLocks/>
          </p:cNvSpPr>
          <p:nvPr/>
        </p:nvSpPr>
        <p:spPr>
          <a:xfrm>
            <a:off x="152400" y="914399"/>
            <a:ext cx="8686800" cy="563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0070C0"/>
                </a:solidFill>
              </a:rPr>
              <a:t>It’s never possible to cover all issues </a:t>
            </a:r>
          </a:p>
          <a:p>
            <a:pPr marL="800100" lvl="1" indent="-3429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AU" sz="2400" dirty="0"/>
              <a:t>So you will never finish? </a:t>
            </a:r>
          </a:p>
          <a:p>
            <a:pPr marL="800100" lvl="1" indent="-3429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AU" sz="2400" dirty="0"/>
              <a:t>It’s sometimes enough to identify the issues </a:t>
            </a:r>
          </a:p>
          <a:p>
            <a:pPr marL="800100" lvl="1" indent="-3429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AU" sz="2400" dirty="0"/>
              <a:t>Examiners greatly appreciate you identifying limitations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800" dirty="0"/>
              <a:t>Much of your thesis is joint work </a:t>
            </a:r>
          </a:p>
          <a:p>
            <a:pPr marL="800100" lvl="1" indent="-3429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AU" sz="2400" dirty="0"/>
              <a:t>Identify some work that is yours alone </a:t>
            </a:r>
          </a:p>
          <a:p>
            <a:pPr marL="800100" lvl="1" indent="-3429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AU" sz="2400" dirty="0"/>
              <a:t>Include a statement at the start of your contributions: </a:t>
            </a:r>
          </a:p>
          <a:p>
            <a:pPr marL="1200150" lvl="2" indent="-28575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AU" i="1" dirty="0"/>
              <a:t>“Results from this thesis appear in the following publications. Whilst much of this thesis is joint work with my supervisor, I made significant contributions to Chapters 3-6. In particular, … . “</a:t>
            </a:r>
            <a:endParaRPr lang="en-AU" dirty="0"/>
          </a:p>
          <a:p>
            <a:pPr lvl="1"/>
            <a:r>
              <a:rPr lang="en-AU" sz="2400" dirty="0"/>
              <a:t>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AU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56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C48BD-B620-45D0-8319-1870E2D710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Common Mistakes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955A-A19D-419B-ACA4-FA7DC24EF4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9F0BB01-2083-42C9-B3E5-9AD4FFBCC381}"/>
              </a:ext>
            </a:extLst>
          </p:cNvPr>
          <p:cNvSpPr txBox="1">
            <a:spLocks/>
          </p:cNvSpPr>
          <p:nvPr/>
        </p:nvSpPr>
        <p:spPr>
          <a:xfrm>
            <a:off x="152400" y="914399"/>
            <a:ext cx="4800600" cy="563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Informal text 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Examiners will jump on imprecision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Opinions </a:t>
            </a:r>
          </a:p>
          <a:p>
            <a:pPr lvl="1">
              <a:spcAft>
                <a:spcPts val="1200"/>
              </a:spcAft>
            </a:pPr>
            <a:r>
              <a:rPr lang="en-AU" sz="2600" i="1" dirty="0">
                <a:solidFill>
                  <a:srgbClr val="0070C0"/>
                </a:solidFill>
              </a:rPr>
              <a:t>“.. The main problem in CP is modelling ..” 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600" dirty="0">
                <a:solidFill>
                  <a:srgbClr val="0070C0"/>
                </a:solidFill>
              </a:rPr>
              <a:t>A thesis is an argument! 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AU" sz="2600" dirty="0"/>
          </a:p>
          <a:p>
            <a:pPr lvl="1">
              <a:spcAft>
                <a:spcPts val="1200"/>
              </a:spcAft>
            </a:pPr>
            <a:r>
              <a:rPr lang="en-AU" sz="2600" i="1" dirty="0"/>
              <a:t>“.. A major bottleneck preventing the uptake of CP is modelling [</a:t>
            </a:r>
            <a:r>
              <a:rPr lang="en-AU" sz="2600" i="1" dirty="0" err="1"/>
              <a:t>Freuder</a:t>
            </a:r>
            <a:r>
              <a:rPr lang="en-AU" sz="2600" i="1" dirty="0"/>
              <a:t>, AAAI-98]</a:t>
            </a:r>
            <a:endParaRPr lang="en-AU" sz="2600" dirty="0"/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AU" sz="2600" dirty="0">
              <a:solidFill>
                <a:srgbClr val="0070C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D1FB859-7C4A-402E-952C-AC9A1D315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524000"/>
            <a:ext cx="4191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858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E9A36C-C164-4A76-BF07-06D89AD62B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What a Thesis is Not?</a:t>
            </a:r>
            <a:endParaRPr lang="en-AU" cap="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15BFD-79AF-443E-810B-ECE7DF53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6309-3EAC-4884-9507-B7B5845A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69E01-4894-4153-A651-D1C333F45D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9227A92-0CEE-4BEE-A81F-879F74637FCA}"/>
              </a:ext>
            </a:extLst>
          </p:cNvPr>
          <p:cNvSpPr txBox="1">
            <a:spLocks/>
          </p:cNvSpPr>
          <p:nvPr/>
        </p:nvSpPr>
        <p:spPr>
          <a:xfrm>
            <a:off x="76200" y="1219200"/>
            <a:ext cx="5137688" cy="48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indent="-342900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400" dirty="0"/>
              <a:t> </a:t>
            </a:r>
            <a:r>
              <a:rPr lang="en-AU" sz="3100" b="1" dirty="0">
                <a:solidFill>
                  <a:srgbClr val="0070C0"/>
                </a:solidFill>
              </a:rPr>
              <a:t>What I did in the lab over the last 3 years </a:t>
            </a:r>
            <a:endParaRPr lang="en-AU" sz="2800" b="1" dirty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400" dirty="0"/>
              <a:t>I first read the background material </a:t>
            </a:r>
          </a:p>
          <a:p>
            <a:pPr marL="800100" lvl="1" indent="-342900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400" dirty="0"/>
              <a:t>I then implemented an algorithm </a:t>
            </a:r>
          </a:p>
          <a:p>
            <a:pPr marL="800100" lvl="1" indent="-342900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400" dirty="0"/>
              <a:t>I ran some experiments </a:t>
            </a:r>
          </a:p>
          <a:p>
            <a:pPr marL="800100" lvl="1" indent="-342900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400" dirty="0"/>
              <a:t>… </a:t>
            </a:r>
          </a:p>
          <a:p>
            <a:pPr marL="800100" lvl="1" indent="-342900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2400" b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400" b="1" dirty="0">
                <a:solidFill>
                  <a:srgbClr val="0070C0"/>
                </a:solidFill>
              </a:rPr>
              <a:t> </a:t>
            </a:r>
            <a:r>
              <a:rPr lang="en-AU" sz="3100" b="1" dirty="0">
                <a:solidFill>
                  <a:srgbClr val="0070C0"/>
                </a:solidFill>
              </a:rPr>
              <a:t>A thesis is a </a:t>
            </a:r>
            <a:r>
              <a:rPr lang="en-AU" sz="3100" b="1" i="1" dirty="0">
                <a:solidFill>
                  <a:srgbClr val="0070C0"/>
                </a:solidFill>
              </a:rPr>
              <a:t>logical </a:t>
            </a:r>
            <a:r>
              <a:rPr lang="en-AU" sz="3100" b="1" dirty="0">
                <a:solidFill>
                  <a:srgbClr val="0070C0"/>
                </a:solidFill>
              </a:rPr>
              <a:t>reconstruction</a:t>
            </a:r>
            <a:r>
              <a:rPr lang="en-AU" sz="3100" b="1" i="1" dirty="0">
                <a:solidFill>
                  <a:srgbClr val="0070C0"/>
                </a:solidFill>
              </a:rPr>
              <a:t> </a:t>
            </a:r>
            <a:endParaRPr lang="en-AU" sz="2400" b="1" i="1" dirty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400" dirty="0"/>
              <a:t>Not a historical narrative 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endParaRPr lang="en-AU" sz="2400" dirty="0"/>
          </a:p>
          <a:p>
            <a:pPr marL="342900" indent="-342900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900" dirty="0"/>
              <a:t> </a:t>
            </a:r>
            <a:r>
              <a:rPr lang="en-AU" sz="2900" b="1" dirty="0">
                <a:solidFill>
                  <a:srgbClr val="0070C0"/>
                </a:solidFill>
              </a:rPr>
              <a:t>A brain dump of everything you’ve done </a:t>
            </a:r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16C7902E-AC8D-4A58-A6E5-A5FD7D8FF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3888" y="990600"/>
            <a:ext cx="393011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968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C48BD-B620-45D0-8319-1870E2D710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Common Mistakes…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955A-A19D-419B-ACA4-FA7DC24EF4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9F0BB01-2083-42C9-B3E5-9AD4FFBCC381}"/>
              </a:ext>
            </a:extLst>
          </p:cNvPr>
          <p:cNvSpPr txBox="1">
            <a:spLocks/>
          </p:cNvSpPr>
          <p:nvPr/>
        </p:nvSpPr>
        <p:spPr>
          <a:xfrm>
            <a:off x="152400" y="914399"/>
            <a:ext cx="8763000" cy="563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0070C0"/>
                </a:solidFill>
              </a:rPr>
              <a:t>Avoid words: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z="2400" dirty="0"/>
              <a:t>bad, good, nice, terrible, stupid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z="2400" dirty="0"/>
              <a:t>Perfect – nothing is !!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z="2400" dirty="0"/>
              <a:t>would seem to show – what matters is the fact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z="2400" dirty="0"/>
              <a:t>Different – different than what?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z="2400" dirty="0"/>
              <a:t>lots of, kind of, just about  vague and colloquial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z="2400" dirty="0"/>
              <a:t>The use of I, you, we – third person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z="2400" dirty="0"/>
              <a:t>Can/may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AU" sz="2600" dirty="0">
              <a:solidFill>
                <a:srgbClr val="0070C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0070C0"/>
                </a:solidFill>
              </a:rPr>
              <a:t>Avoid complex sentences full of long words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z="2400" dirty="0"/>
              <a:t>A thesis should be a simple, convincing argument!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AU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0070C0"/>
                </a:solidFill>
              </a:rPr>
              <a:t>Avoid entertainment or humour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z="2400" dirty="0" err="1"/>
              <a:t>oke</a:t>
            </a:r>
            <a:r>
              <a:rPr lang="en-AU" sz="2400" dirty="0"/>
              <a:t> footnote</a:t>
            </a:r>
            <a:endParaRPr lang="en-AU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21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CF9458-8F7C-4AA8-AA81-FE9473781C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What do Examiners Do?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2065F-7B74-46C6-8B19-AAFD8298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5C478-534E-4EE2-93A0-FA7A9022E62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5B8BC-F151-46B1-9302-9C6BC43DBA1B}"/>
              </a:ext>
            </a:extLst>
          </p:cNvPr>
          <p:cNvSpPr txBox="1"/>
          <p:nvPr/>
        </p:nvSpPr>
        <p:spPr>
          <a:xfrm>
            <a:off x="685800" y="10668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u="sng" dirty="0">
                <a:solidFill>
                  <a:srgbClr val="0070C0"/>
                </a:solidFill>
              </a:rPr>
              <a:t>Typical scan of a thesis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986FD-E6B6-4F4C-B828-FA99156060D5}"/>
              </a:ext>
            </a:extLst>
          </p:cNvPr>
          <p:cNvSpPr txBox="1"/>
          <p:nvPr/>
        </p:nvSpPr>
        <p:spPr>
          <a:xfrm>
            <a:off x="762000" y="1671935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Abstract</a:t>
            </a:r>
            <a:endParaRPr lang="en-A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8BD222-94AF-4F5F-8C03-338BF7E4D9B8}"/>
              </a:ext>
            </a:extLst>
          </p:cNvPr>
          <p:cNvSpPr txBox="1"/>
          <p:nvPr/>
        </p:nvSpPr>
        <p:spPr>
          <a:xfrm>
            <a:off x="2057400" y="2662535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0EDA1-AD83-4A2C-842E-BAC7BBF6699A}"/>
              </a:ext>
            </a:extLst>
          </p:cNvPr>
          <p:cNvSpPr txBox="1"/>
          <p:nvPr/>
        </p:nvSpPr>
        <p:spPr>
          <a:xfrm>
            <a:off x="3886200" y="16764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Content Listing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CC644-40A5-4F47-915E-0C0ECD93CFAC}"/>
              </a:ext>
            </a:extLst>
          </p:cNvPr>
          <p:cNvSpPr txBox="1"/>
          <p:nvPr/>
        </p:nvSpPr>
        <p:spPr>
          <a:xfrm>
            <a:off x="4724400" y="25908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Figures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7B689-B078-4B23-B2A0-DD3B5241C9A2}"/>
              </a:ext>
            </a:extLst>
          </p:cNvPr>
          <p:cNvSpPr txBox="1"/>
          <p:nvPr/>
        </p:nvSpPr>
        <p:spPr>
          <a:xfrm>
            <a:off x="6400800" y="1976735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Major Chapters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991F4A-FAF0-4792-8535-B4AA52F0BD34}"/>
              </a:ext>
            </a:extLst>
          </p:cNvPr>
          <p:cNvSpPr txBox="1"/>
          <p:nvPr/>
        </p:nvSpPr>
        <p:spPr>
          <a:xfrm>
            <a:off x="6172200" y="3486090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Introduction, </a:t>
            </a:r>
          </a:p>
          <a:p>
            <a:pPr algn="ctr"/>
            <a:r>
              <a:rPr lang="en-AU" sz="2000" dirty="0"/>
              <a:t>Literature Review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C04C54-960B-4FDD-87F4-A571B0C30958}"/>
              </a:ext>
            </a:extLst>
          </p:cNvPr>
          <p:cNvSpPr txBox="1"/>
          <p:nvPr/>
        </p:nvSpPr>
        <p:spPr>
          <a:xfrm>
            <a:off x="3124200" y="4092714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Finally, a quick read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5401DA0-D95C-45D1-B7F7-FF3F60AFD93B}"/>
              </a:ext>
            </a:extLst>
          </p:cNvPr>
          <p:cNvSpPr txBox="1">
            <a:spLocks/>
          </p:cNvSpPr>
          <p:nvPr/>
        </p:nvSpPr>
        <p:spPr>
          <a:xfrm>
            <a:off x="381000" y="4800600"/>
            <a:ext cx="8382000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AU" sz="2400" dirty="0"/>
              <a:t>Then – </a:t>
            </a:r>
          </a:p>
          <a:p>
            <a:r>
              <a:rPr lang="en-AU" sz="2400" b="1" dirty="0">
                <a:solidFill>
                  <a:srgbClr val="0070C0"/>
                </a:solidFill>
              </a:rPr>
              <a:t>Questions:</a:t>
            </a:r>
            <a:r>
              <a:rPr lang="en-AU" sz="2400" dirty="0">
                <a:solidFill>
                  <a:srgbClr val="0070C0"/>
                </a:solidFill>
              </a:rPr>
              <a:t> </a:t>
            </a:r>
            <a:r>
              <a:rPr lang="en-AU" sz="2400" dirty="0"/>
              <a:t>Are they answered and/or considered?</a:t>
            </a:r>
          </a:p>
          <a:p>
            <a:r>
              <a:rPr lang="en-AU" sz="2400" dirty="0"/>
              <a:t>                     Is any of it published?</a:t>
            </a:r>
          </a:p>
          <a:p>
            <a:r>
              <a:rPr lang="en-AU" sz="2400" b="1" dirty="0">
                <a:solidFill>
                  <a:srgbClr val="0070C0"/>
                </a:solidFill>
              </a:rPr>
              <a:t>Corrections:  </a:t>
            </a:r>
            <a:r>
              <a:rPr lang="en-AU" sz="2400" dirty="0">
                <a:solidFill>
                  <a:srgbClr val="0070C0"/>
                </a:solidFill>
              </a:rPr>
              <a:t>..... ..... .....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485B33-E809-4FF1-A4A1-E3FF76FDD3E7}"/>
              </a:ext>
            </a:extLst>
          </p:cNvPr>
          <p:cNvCxnSpPr/>
          <p:nvPr/>
        </p:nvCxnSpPr>
        <p:spPr>
          <a:xfrm>
            <a:off x="1905000" y="2057400"/>
            <a:ext cx="609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5C32E7-54C9-40A6-802F-C533355277EF}"/>
              </a:ext>
            </a:extLst>
          </p:cNvPr>
          <p:cNvCxnSpPr/>
          <p:nvPr/>
        </p:nvCxnSpPr>
        <p:spPr>
          <a:xfrm flipV="1">
            <a:off x="3505200" y="20574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525016-1991-4214-8FE7-BFCA68E1428F}"/>
              </a:ext>
            </a:extLst>
          </p:cNvPr>
          <p:cNvCxnSpPr>
            <a:stCxn id="9" idx="3"/>
          </p:cNvCxnSpPr>
          <p:nvPr/>
        </p:nvCxnSpPr>
        <p:spPr>
          <a:xfrm flipV="1">
            <a:off x="3733800" y="2819400"/>
            <a:ext cx="1219200" cy="43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01EFB3-09D8-4209-B46D-F745F43D7346}"/>
              </a:ext>
            </a:extLst>
          </p:cNvPr>
          <p:cNvCxnSpPr/>
          <p:nvPr/>
        </p:nvCxnSpPr>
        <p:spPr>
          <a:xfrm flipV="1">
            <a:off x="3733800" y="2209800"/>
            <a:ext cx="2895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84DFFF-91A5-41F0-AC1C-47FE00225588}"/>
              </a:ext>
            </a:extLst>
          </p:cNvPr>
          <p:cNvCxnSpPr/>
          <p:nvPr/>
        </p:nvCxnSpPr>
        <p:spPr>
          <a:xfrm>
            <a:off x="72390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2622F3DF-EBB2-403F-A378-9FBE5C007F92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596675-78E0-4DF9-83EE-962ABE021AE2}" type="datetime1">
              <a:rPr lang="en-US" smtClean="0"/>
              <a:pPr/>
              <a:t>12/1/2020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0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8ADABB-FD1C-4ECA-9DB0-DB8034E25E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Thesis vs. Dissertation</a:t>
            </a:r>
            <a:endParaRPr lang="en-AU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9A96C-F496-471C-B4DA-6ADFC822A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800" b="1" dirty="0"/>
              <a:t>Thesis</a:t>
            </a:r>
            <a:r>
              <a:rPr lang="en-AU" sz="2800" i="1" dirty="0"/>
              <a:t> </a:t>
            </a:r>
            <a:r>
              <a:rPr lang="en-AU" sz="2800" dirty="0"/>
              <a:t>is usually associated with a full research mode degree </a:t>
            </a:r>
          </a:p>
          <a:p>
            <a:pPr marL="457200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800" b="1" dirty="0">
                <a:solidFill>
                  <a:srgbClr val="0070C0"/>
                </a:solidFill>
              </a:rPr>
              <a:t>Dissertation</a:t>
            </a:r>
            <a:r>
              <a:rPr lang="en-AU" sz="2800" dirty="0">
                <a:solidFill>
                  <a:srgbClr val="0070C0"/>
                </a:solidFill>
              </a:rPr>
              <a:t> is more common term for the research project required a degree by coursework </a:t>
            </a:r>
          </a:p>
          <a:p>
            <a:pPr marL="457200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800" dirty="0"/>
              <a:t>Western countries use the terms interchangeably 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4193A-6413-4821-9CD7-F5014F0FF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DEE22-2680-4B5A-9076-7C3F35EE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3D267-EB00-42FA-954A-6970D385EF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8ADABB-FD1C-4ECA-9DB0-DB8034E25E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Attributes of Good Thesis</a:t>
            </a:r>
            <a:endParaRPr lang="en-AU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9A96C-F496-471C-B4DA-6ADFC822A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700" dirty="0"/>
              <a:t>It should be contestable, proposing an arguable point with which people could reasonably disagree. A strong thesis is provocative; it takes a stand and justifies the discussion you will present. 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700" dirty="0">
                <a:solidFill>
                  <a:srgbClr val="0070C0"/>
                </a:solidFill>
              </a:rPr>
              <a:t>It tackles a subject that could be adequately covered in the format of the project assigned. 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700" dirty="0"/>
              <a:t>It is specific and focused. 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700" dirty="0">
                <a:solidFill>
                  <a:srgbClr val="0070C0"/>
                </a:solidFill>
              </a:rPr>
              <a:t>It clearly asserts your own conclusion based on evidence. 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endParaRPr lang="en-US" sz="2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4193A-6413-4821-9CD7-F5014F0FF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DEE22-2680-4B5A-9076-7C3F35EE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3D267-EB00-42FA-954A-6970D385EF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8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8ADABB-FD1C-4ECA-9DB0-DB8034E25E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Attributes of Good Thesis…</a:t>
            </a:r>
            <a:endParaRPr lang="en-AU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9A96C-F496-471C-B4DA-6ADFC822A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AU" sz="2600" dirty="0"/>
              <a:t>It provides the reader with a map to guide him/her through your work. 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It anticipates and refutes the counter-arguments 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AU" sz="2600" dirty="0"/>
              <a:t>It avoids vague language (like "it seems"). 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It avoids the first person. 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AU" sz="2600" dirty="0"/>
              <a:t>It should pass the “So What” or “Who Cares” test. </a:t>
            </a: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2600" dirty="0"/>
              <a:t>Specific topic + Argument = Thesis </a:t>
            </a: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2600" dirty="0">
                <a:solidFill>
                  <a:srgbClr val="0070C0"/>
                </a:solidFill>
              </a:rPr>
              <a:t>What you plan to argue + How you plan to argue it = Thesis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4193A-6413-4821-9CD7-F5014F0FF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DEE22-2680-4B5A-9076-7C3F35EE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3D267-EB00-42FA-954A-6970D385EF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5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8ADABB-FD1C-4ECA-9DB0-DB8034E25E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Originality &amp; Contribution</a:t>
            </a:r>
            <a:endParaRPr lang="en-AU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9A96C-F496-471C-B4DA-6ADFC822A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 You must present a </a:t>
            </a:r>
            <a:r>
              <a:rPr lang="en-AU" sz="2600" i="1" dirty="0"/>
              <a:t>thorough </a:t>
            </a:r>
            <a:r>
              <a:rPr lang="en-AU" sz="2600" dirty="0"/>
              <a:t>review of the existing literature on the subject, and on closely related subjects. </a:t>
            </a:r>
          </a:p>
          <a:p>
            <a:pPr marL="457200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Make direct reference to your literature revi</a:t>
            </a:r>
            <a:r>
              <a:rPr lang="en-AU" sz="2600" i="1" dirty="0">
                <a:solidFill>
                  <a:srgbClr val="0070C0"/>
                </a:solidFill>
              </a:rPr>
              <a:t>ew </a:t>
            </a:r>
          </a:p>
          <a:p>
            <a:pPr marL="457200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You must demonstrate that your question </a:t>
            </a:r>
          </a:p>
          <a:p>
            <a:pPr marL="1371600" lvl="2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AU" sz="2600" dirty="0">
                <a:solidFill>
                  <a:srgbClr val="0070C0"/>
                </a:solidFill>
              </a:rPr>
              <a:t>has not been previously answered </a:t>
            </a:r>
          </a:p>
          <a:p>
            <a:pPr marL="1371600" lvl="2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AU" sz="2600" dirty="0"/>
              <a:t>is worth answering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4193A-6413-4821-9CD7-F5014F0FF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DEE22-2680-4B5A-9076-7C3F35EE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3D267-EB00-42FA-954A-6970D385EF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9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C59AF07C4024489D4E638343271606" ma:contentTypeVersion="2" ma:contentTypeDescription="Create a new document." ma:contentTypeScope="" ma:versionID="182060ae132f1b35a6ac8826187c674b">
  <xsd:schema xmlns:xsd="http://www.w3.org/2001/XMLSchema" xmlns:xs="http://www.w3.org/2001/XMLSchema" xmlns:p="http://schemas.microsoft.com/office/2006/metadata/properties" xmlns:ns2="103b40cd-28ce-41fe-b39b-51a1476a38b8" targetNamespace="http://schemas.microsoft.com/office/2006/metadata/properties" ma:root="true" ma:fieldsID="2d1d10e55c0b3f4da1d4212453bc231c" ns2:_="">
    <xsd:import namespace="103b40cd-28ce-41fe-b39b-51a1476a38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3b40cd-28ce-41fe-b39b-51a1476a3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5DE8BF-0D0D-4A9A-91B9-02CE4851668D}"/>
</file>

<file path=customXml/itemProps2.xml><?xml version="1.0" encoding="utf-8"?>
<ds:datastoreItem xmlns:ds="http://schemas.openxmlformats.org/officeDocument/2006/customXml" ds:itemID="{1835F71A-0727-4F73-9160-AA09B685503B}"/>
</file>

<file path=customXml/itemProps3.xml><?xml version="1.0" encoding="utf-8"?>
<ds:datastoreItem xmlns:ds="http://schemas.openxmlformats.org/officeDocument/2006/customXml" ds:itemID="{66E6C217-D8A4-421E-A25F-4C47792C007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3528</TotalTime>
  <Words>3223</Words>
  <Application>Microsoft Office PowerPoint</Application>
  <PresentationFormat>On-screen Show (4:3)</PresentationFormat>
  <Paragraphs>499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Wingdings</vt:lpstr>
      <vt:lpstr>Office Theme</vt:lpstr>
      <vt:lpstr>Thesis Writing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Thesis Writing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Md Moinul Islam</dc:creator>
  <cp:lastModifiedBy>Dr. Afroza Nahar</cp:lastModifiedBy>
  <cp:revision>348</cp:revision>
  <dcterms:created xsi:type="dcterms:W3CDTF">2006-08-16T00:00:00Z</dcterms:created>
  <dcterms:modified xsi:type="dcterms:W3CDTF">2020-12-01T09:15:45Z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0x010100E0C59AF07C4024489D4E638343271606</vt:lpwstr>
  </property>
</Properties>
</file>