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8" r:id="rId1"/>
  </p:sldMasterIdLst>
  <p:notesMasterIdLst>
    <p:notesMasterId r:id="rId35"/>
  </p:notesMasterIdLst>
  <p:sldIdLst>
    <p:sldId id="299" r:id="rId2"/>
    <p:sldId id="348" r:id="rId3"/>
    <p:sldId id="351" r:id="rId4"/>
    <p:sldId id="350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6C1"/>
    <a:srgbClr val="FF6699"/>
    <a:srgbClr val="99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29" autoAdjust="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3F1B2-4BE0-4A29-8937-DBEBDC07D829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014C7-F6BF-4A30-968D-2D6F001FD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6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AB960-A306-45DD-9E54-503CAEA96C0D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4B38-7456-483F-B5CE-27B6B6504DE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3591-0192-4B74-B9DE-2A3D9C8E73B6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126160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5001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</a:t>
                      </a:r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tx2">
              <a:lumMod val="60000"/>
              <a:lumOff val="40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tx1"/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3017073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733" y="693860"/>
            <a:ext cx="8319118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846142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D832B49-1A72-49B5-AEE6-B34B501F3F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036E004-504A-44B7-843B-C80E27B892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6083EF6-2E15-437C-8549-E6BBA81849B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6553200" y="6553200"/>
            <a:ext cx="2133600" cy="365125"/>
          </a:xfrm>
          <a:ln/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A8E-A080-46E5-8909-673E5F3276E4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22A5E-E782-4F75-9B85-E54FCB2DF3EC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36D71-F671-4F92-87E8-EFF30A7071A4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F6B-EE24-4161-8AA9-6AAD6F0F7780}" type="datetime1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3182B-E567-4414-8A30-E5356561028D}" type="datetime1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A7A3-F8F6-49FB-80D8-B5117425763B}" type="datetime1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7853-99EE-4727-B207-8141FE65D3EF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023A4-6B80-4A1D-AF55-C6F49E8958FE}" type="datetime1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A25A-4B02-43A4-A697-4D0A7DD172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odor.org/master/environmental/water/runoff/RunoffAlgorithm.html" TargetMode="Externa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1" y="3323341"/>
            <a:ext cx="8610600" cy="2126836"/>
          </a:xfrm>
        </p:spPr>
        <p:txBody>
          <a:bodyPr/>
          <a:lstStyle/>
          <a:p>
            <a:pPr lvl="0" algn="l">
              <a:defRPr/>
            </a:pPr>
            <a:r>
              <a:rPr lang="en-AU" b="1" dirty="0">
                <a:solidFill>
                  <a:srgbClr val="FF0000"/>
                </a:solidFill>
              </a:rPr>
              <a:t>Scientific Research Method: </a:t>
            </a:r>
            <a:r>
              <a:rPr lang="en-AU" sz="2400" b="1" dirty="0">
                <a:solidFill>
                  <a:srgbClr val="0070C0"/>
                </a:solidFill>
              </a:rPr>
              <a:t>Design of Experiments</a:t>
            </a:r>
            <a:endParaRPr lang="en-AU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AU" dirty="0"/>
              <a:t>CSC 4195 Research Methodology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8827" y="2717513"/>
            <a:ext cx="514493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3680" y="2735949"/>
            <a:ext cx="1645920" cy="407988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FALL 2020-2021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 Associate Professor, </a:t>
            </a:r>
          </a:p>
          <a:p>
            <a:r>
              <a:rPr lang="en-US" dirty="0"/>
              <a:t>Department of Computer Science, Faculty of Science &amp; Technology.</a:t>
            </a:r>
          </a:p>
          <a:p>
            <a:r>
              <a:rPr lang="en-US" dirty="0">
                <a:solidFill>
                  <a:srgbClr val="FF0000"/>
                </a:solidFill>
              </a:rPr>
              <a:t>afroza@aiub.edu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Theoretical Development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AU" sz="2400" dirty="0"/>
              <a:t> When developing a mathematical argument based on a set of </a:t>
            </a:r>
            <a:r>
              <a:rPr lang="en-AU" sz="2400" b="1" dirty="0"/>
              <a:t>theoretical equations</a:t>
            </a:r>
            <a:r>
              <a:rPr lang="en-AU" sz="2400" dirty="0"/>
              <a:t>, it is necessary to verify the solution. </a:t>
            </a:r>
          </a:p>
          <a:p>
            <a:pPr algn="just"/>
            <a:endParaRPr lang="en-AU" sz="2400" dirty="0"/>
          </a:p>
          <a:p>
            <a:pPr marL="800100" lvl="1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AU" sz="2200" dirty="0">
                <a:solidFill>
                  <a:srgbClr val="0070C0"/>
                </a:solidFill>
              </a:rPr>
              <a:t>Substitute their final equation back into the original equation to ensure that this provides a valid result; </a:t>
            </a:r>
          </a:p>
          <a:p>
            <a:pPr marL="800100" lvl="1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AU" sz="2200" dirty="0"/>
              <a:t>Check that the solution lies within the expected </a:t>
            </a:r>
            <a:r>
              <a:rPr lang="en-AU" sz="2200" b="1" dirty="0"/>
              <a:t>physical limits; </a:t>
            </a:r>
          </a:p>
          <a:p>
            <a:pPr marL="800100" lvl="1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AU" sz="2200" dirty="0">
                <a:solidFill>
                  <a:srgbClr val="0070C0"/>
                </a:solidFill>
              </a:rPr>
              <a:t>Check the validity of the solution using mathematical programs; </a:t>
            </a:r>
          </a:p>
          <a:p>
            <a:pPr marL="800100" lvl="1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AU" sz="2200" dirty="0"/>
              <a:t>Ensure that the </a:t>
            </a:r>
            <a:r>
              <a:rPr lang="en-AU" sz="2200" b="1" dirty="0"/>
              <a:t>result is reasonable (i.e. within expectation); </a:t>
            </a:r>
          </a:p>
          <a:p>
            <a:pPr marL="800100" lvl="1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AU" sz="2200" dirty="0">
                <a:solidFill>
                  <a:schemeClr val="accent5">
                    <a:lumMod val="75000"/>
                  </a:schemeClr>
                </a:solidFill>
              </a:rPr>
              <a:t>Verify the </a:t>
            </a:r>
            <a:r>
              <a:rPr lang="en-AU" sz="2200" b="1" dirty="0">
                <a:solidFill>
                  <a:schemeClr val="accent5">
                    <a:lumMod val="75000"/>
                  </a:schemeClr>
                </a:solidFill>
              </a:rPr>
              <a:t>boundary conditions for the independent variables; </a:t>
            </a:r>
          </a:p>
          <a:p>
            <a:pPr marL="800100" lvl="1" indent="-3429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AU" sz="2200" dirty="0"/>
              <a:t>Make very slight changes to the material variables used in the model to ensure that the results do not change significantly</a:t>
            </a:r>
            <a:endParaRPr lang="en-US" sz="2400" dirty="0"/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2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9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Numerical Modelling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b="1" dirty="0">
                <a:solidFill>
                  <a:srgbClr val="0070C0"/>
                </a:solidFill>
              </a:rPr>
              <a:t>Computing codes </a:t>
            </a:r>
            <a:r>
              <a:rPr lang="en-AU" sz="2600" dirty="0">
                <a:solidFill>
                  <a:srgbClr val="0070C0"/>
                </a:solidFill>
              </a:rPr>
              <a:t>to model various physical effects. </a:t>
            </a:r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/>
              <a:t>E.g. codes in electromagnetics, computational fluid dynamics, and mechanical deformation (stress and strain) are now routinely used in predicting or verifying experimental measurements. </a:t>
            </a:r>
          </a:p>
          <a:p>
            <a:pPr marL="45720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600" dirty="0">
                <a:solidFill>
                  <a:srgbClr val="0070C0"/>
                </a:solidFill>
              </a:rPr>
              <a:t>Ensure that the software model is valid by computing the solutions of standard models and comparing the results with theoretical calculations</a:t>
            </a:r>
            <a:endParaRPr lang="en-US" sz="2600" b="1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Experimental Measurement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AU" sz="2200" b="1" dirty="0">
                <a:solidFill>
                  <a:srgbClr val="0070C0"/>
                </a:solidFill>
              </a:rPr>
              <a:t>Standard measurement tools </a:t>
            </a:r>
            <a:r>
              <a:rPr lang="en-AU" sz="2200" dirty="0">
                <a:solidFill>
                  <a:srgbClr val="0070C0"/>
                </a:solidFill>
              </a:rPr>
              <a:t>provide the best method of gaining reliable measurements.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AU" sz="1800" dirty="0">
              <a:solidFill>
                <a:srgbClr val="0070C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200" dirty="0"/>
              <a:t>For alternative measurement techniques, calibration procedure is required for verification.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AU" sz="1800" dirty="0">
              <a:solidFill>
                <a:srgbClr val="FF33CC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200" b="1" dirty="0"/>
              <a:t>Calibration procedures: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AU" sz="1800" dirty="0">
                <a:solidFill>
                  <a:srgbClr val="0070C0"/>
                </a:solidFill>
              </a:rPr>
              <a:t>using provided </a:t>
            </a:r>
            <a:r>
              <a:rPr lang="en-AU" sz="1800" b="1" dirty="0">
                <a:solidFill>
                  <a:srgbClr val="0070C0"/>
                </a:solidFill>
              </a:rPr>
              <a:t>standards </a:t>
            </a:r>
            <a:r>
              <a:rPr lang="en-AU" sz="1800" dirty="0">
                <a:solidFill>
                  <a:srgbClr val="0070C0"/>
                </a:solidFill>
              </a:rPr>
              <a:t>(standard solutions in chemical analyses, standard loads for electric and microwave power level measurements, etc.),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AU" sz="1800" dirty="0">
                <a:solidFill>
                  <a:srgbClr val="0070C0"/>
                </a:solidFill>
              </a:rPr>
              <a:t>the use of materials with properties that are well known, and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AU" sz="1800" dirty="0">
                <a:solidFill>
                  <a:srgbClr val="0070C0"/>
                </a:solidFill>
              </a:rPr>
              <a:t>‘null’ calibration techniques when the instrument is run with a blank sample (e.g. air or pure water).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AU" sz="1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200" dirty="0"/>
              <a:t>Additional verification by comparing measurements on materials and systems with the results from </a:t>
            </a:r>
            <a:r>
              <a:rPr lang="en-AU" sz="2200" b="1" dirty="0"/>
              <a:t>previously published refereed literature, </a:t>
            </a:r>
            <a:r>
              <a:rPr lang="en-AU" sz="2200" dirty="0"/>
              <a:t>but the source of the literature must be verified. 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cap="none" dirty="0">
                <a:solidFill>
                  <a:srgbClr val="FF0000"/>
                </a:solidFill>
              </a:rPr>
              <a:t>Simulation &amp; Computational Experiments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b="1" dirty="0"/>
              <a:t>Simulation</a:t>
            </a:r>
            <a:r>
              <a:rPr lang="en-AU" sz="2400" dirty="0"/>
              <a:t> is the imitation of the operation of a real-world process or system over time. </a:t>
            </a:r>
          </a:p>
          <a:p>
            <a:pPr lvl="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The act of simulating something first requires that a model be developed; this model represents the key characteristics, behaviours and functions of the selected physical or abstract system or process.</a:t>
            </a:r>
          </a:p>
          <a:p>
            <a:pPr lvl="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AU" sz="2400" dirty="0"/>
              <a:t>With responsive predictive power of simulation models, </a:t>
            </a:r>
            <a:r>
              <a:rPr lang="en-AU" sz="2400" b="1" dirty="0"/>
              <a:t>computational experiments </a:t>
            </a:r>
            <a:r>
              <a:rPr lang="en-AU" sz="2400" dirty="0"/>
              <a:t>have become a key element of science</a:t>
            </a:r>
            <a:r>
              <a:rPr lang="en-AU" sz="2200" dirty="0"/>
              <a:t>. 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cap="none" dirty="0">
                <a:solidFill>
                  <a:srgbClr val="FF0000"/>
                </a:solidFill>
              </a:rPr>
              <a:t>Simulation &amp; Computational Experiments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CA06C1"/>
                </a:solidFill>
              </a:rPr>
              <a:t>A computational experiment is a computer simulation of a real experiment or a computer implementation of a thought experiment. 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AU" sz="24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AU" sz="2400" dirty="0">
                <a:solidFill>
                  <a:srgbClr val="0070C0"/>
                </a:solidFill>
              </a:rPr>
              <a:t>Computational experiments complement analytical theories and real experiments by providing a tool for explaining what was observed and predicting what will happen</a:t>
            </a:r>
            <a:r>
              <a:rPr lang="en-AU" sz="2200" dirty="0"/>
              <a:t>. 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cap="none" dirty="0">
                <a:solidFill>
                  <a:srgbClr val="FF0000"/>
                </a:solidFill>
              </a:rPr>
              <a:t>Computational Experiments ...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A</a:t>
            </a:r>
            <a:r>
              <a:rPr lang="en-US" sz="2800" b="1" dirty="0"/>
              <a:t> computational experiment </a:t>
            </a:r>
            <a:r>
              <a:rPr lang="en-US" sz="2800" dirty="0"/>
              <a:t>should include -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</a:rPr>
              <a:t>An application -</a:t>
            </a:r>
            <a:r>
              <a:rPr lang="en-US" sz="2400" dirty="0">
                <a:solidFill>
                  <a:srgbClr val="0070C0"/>
                </a:solidFill>
              </a:rPr>
              <a:t> a scientific problem of interest  and the components of that problem that we wish   to study and/or include.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Algorithm</a:t>
            </a:r>
            <a:r>
              <a:rPr lang="en-US" sz="2400" dirty="0">
                <a:hlinkClick r:id="rId2"/>
              </a:rPr>
              <a:t> </a:t>
            </a:r>
            <a:r>
              <a:rPr lang="en-US" sz="2400" dirty="0"/>
              <a:t>- the numerical/mathematical representation of that problem, including any numerical methods or recipes used to solve the algorithm</a:t>
            </a:r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800100" lvl="1" indent="-342900"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</a:rPr>
              <a:t>Architecture –</a:t>
            </a:r>
            <a:r>
              <a:rPr lang="en-US" sz="2400" dirty="0">
                <a:solidFill>
                  <a:srgbClr val="0070C0"/>
                </a:solidFill>
              </a:rPr>
              <a:t> a computing platform and software tool(s) used to compute a solution set for the algorithm</a:t>
            </a:r>
            <a:r>
              <a:rPr lang="en-AU" sz="2200" dirty="0">
                <a:solidFill>
                  <a:srgbClr val="0070C0"/>
                </a:solidFill>
              </a:rPr>
              <a:t>. </a:t>
            </a:r>
          </a:p>
          <a:p>
            <a:pPr marL="0" indent="0">
              <a:spcBef>
                <a:spcPts val="600"/>
              </a:spcBef>
              <a:spcAft>
                <a:spcPts val="1800"/>
              </a:spcAft>
              <a:buNone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Computational Experiment Process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2D92-5C68-4F09-8670-795EAAD3CF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3" descr="Problem Cycle Complete">
            <a:extLst>
              <a:ext uri="{FF2B5EF4-FFF2-40B4-BE49-F238E27FC236}">
                <a16:creationId xmlns:a16="http://schemas.microsoft.com/office/drawing/2014/main" id="{24D261C4-6783-4486-BEC5-089F0DD8A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" y="1463039"/>
            <a:ext cx="8121112" cy="4939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7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Identify Real World Problem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5562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Perform background research, focus on a workable problem.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10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Conduct investigations (Labs),                          if appropriate.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Learn the use of a computational tool: C++, Java,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Mathematica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and so on.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500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U</a:t>
            </a: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nderstand current activity and predict future behavior.  </a:t>
            </a:r>
          </a:p>
        </p:txBody>
      </p:sp>
      <p:pic>
        <p:nvPicPr>
          <p:cNvPr id="9" name="Picture 8" descr="RealWorldProblem">
            <a:extLst>
              <a:ext uri="{FF2B5EF4-FFF2-40B4-BE49-F238E27FC236}">
                <a16:creationId xmlns:a16="http://schemas.microsoft.com/office/drawing/2014/main" id="{4F615305-5A66-49F6-9A88-201946731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34000" y="1390828"/>
            <a:ext cx="3733801" cy="362911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11181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Simplify to Working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5181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Identify and select factors to  describe important aspects of  </a:t>
            </a:r>
            <a:r>
              <a:rPr lang="en-US" sz="2400" i="1" dirty="0"/>
              <a:t>Real  World Problem</a:t>
            </a:r>
            <a:endParaRPr lang="en-US" sz="2400" dirty="0"/>
          </a:p>
          <a:p>
            <a:pPr marL="342900" lvl="0" indent="-342900" algn="just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70C0"/>
                </a:solidFill>
              </a:rPr>
              <a:t>Identify those factors that can be neglected</a:t>
            </a:r>
          </a:p>
          <a:p>
            <a:pPr marL="342900" lvl="0" indent="-342900" algn="just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State simplifying assumptions</a:t>
            </a:r>
          </a:p>
          <a:p>
            <a:pPr marL="342900" lvl="0" indent="-342900" algn="just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70C0"/>
                </a:solidFill>
              </a:rPr>
              <a:t>Determine governing principles, physical laws</a:t>
            </a:r>
          </a:p>
          <a:p>
            <a:pPr marL="342900" lvl="0" indent="-342900" algn="just">
              <a:spcBef>
                <a:spcPct val="20000"/>
              </a:spcBef>
              <a:spcAft>
                <a:spcPct val="15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Identify model variables and inter-relationships.</a:t>
            </a:r>
          </a:p>
        </p:txBody>
      </p:sp>
      <p:pic>
        <p:nvPicPr>
          <p:cNvPr id="10" name="Picture 6" descr="Working Model">
            <a:extLst>
              <a:ext uri="{FF2B5EF4-FFF2-40B4-BE49-F238E27FC236}">
                <a16:creationId xmlns:a16="http://schemas.microsoft.com/office/drawing/2014/main" id="{F672A74D-A49A-408F-B51C-7203F1CD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86400" y="1851211"/>
            <a:ext cx="3505200" cy="3299011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85450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Construct the Mathematical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5181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Express the </a:t>
            </a:r>
            <a:r>
              <a:rPr lang="en-US" sz="2400" i="1" dirty="0">
                <a:solidFill>
                  <a:srgbClr val="0070C0"/>
                </a:solidFill>
                <a:cs typeface="Times New Roman" pitchFamily="18" charset="0"/>
              </a:rPr>
              <a:t>Working Model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in mathematical terms     </a:t>
            </a:r>
          </a:p>
          <a:p>
            <a:pPr marL="342900" lvl="0" indent="-3429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dirty="0">
              <a:cs typeface="Times New Roman" pitchFamily="18" charset="0"/>
            </a:endParaRPr>
          </a:p>
          <a:p>
            <a:pPr marL="342900" lvl="0" indent="-3429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Write down mathematical equations or an algorithm whose solution describes the </a:t>
            </a:r>
            <a:r>
              <a:rPr lang="en-US" sz="2400" i="1" dirty="0">
                <a:cs typeface="Times New Roman" pitchFamily="18" charset="0"/>
              </a:rPr>
              <a:t>Working Model</a:t>
            </a:r>
            <a:r>
              <a:rPr lang="en-US" sz="2400" dirty="0">
                <a:cs typeface="Times New Roman" pitchFamily="18" charset="0"/>
              </a:rPr>
              <a:t>.     </a:t>
            </a:r>
          </a:p>
          <a:p>
            <a:pPr lvl="0" algn="just">
              <a:spcBef>
                <a:spcPct val="0"/>
              </a:spcBef>
            </a:pPr>
            <a:r>
              <a:rPr lang="en-US" sz="2400" dirty="0">
                <a:cs typeface="Times New Roman" pitchFamily="18" charset="0"/>
              </a:rPr>
              <a:t>               </a:t>
            </a:r>
          </a:p>
          <a:p>
            <a:pPr marL="342900" lvl="0" indent="-342900" algn="just"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70C0"/>
                </a:solidFill>
              </a:rPr>
              <a:t>Success of a mathematical model depends on how easy it is to use and how accurately it predicts.</a:t>
            </a:r>
          </a:p>
        </p:txBody>
      </p:sp>
      <p:pic>
        <p:nvPicPr>
          <p:cNvPr id="9" name="Picture 6" descr="Mathematical Model">
            <a:extLst>
              <a:ext uri="{FF2B5EF4-FFF2-40B4-BE49-F238E27FC236}">
                <a16:creationId xmlns:a16="http://schemas.microsoft.com/office/drawing/2014/main" id="{870B085C-AF03-4FF0-80E0-95F2A522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10200" y="1828800"/>
            <a:ext cx="3505200" cy="35052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2076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94D59-6F6D-4550-AAC2-48184E3DFA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cap="none" dirty="0">
                <a:solidFill>
                  <a:srgbClr val="FF0000"/>
                </a:solidFill>
              </a:rPr>
              <a:t>What is Experimental Design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98AA451-F97C-414F-8A62-AD050864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7EFEC3-C835-43FA-9ABE-376AD762C425}" type="datetime1">
              <a:rPr lang="en-US" smtClean="0"/>
              <a:t>10/31/2020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8212E9A-CCA5-4360-8ABD-67936819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F085506-4F9A-45AB-9305-B415EA7A82E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 descr="https://ludlowelementarylibraries.wikispaces.com/file/view/Cause_Effect_lowres.jpg/418620476/221x225/Cause_Effect_lowres.jpg">
            <a:extLst>
              <a:ext uri="{FF2B5EF4-FFF2-40B4-BE49-F238E27FC236}">
                <a16:creationId xmlns:a16="http://schemas.microsoft.com/office/drawing/2014/main" id="{677E8F5A-AE7B-4A4A-AA4E-327AE0347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02108"/>
            <a:ext cx="4800600" cy="365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B5AB0686-04E7-441A-A323-0C463732A82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066799"/>
            <a:ext cx="8610600" cy="183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Experimental Design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is a logical, consistent process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</a:rPr>
              <a:t>for stating and solving problems in the natural world.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latin typeface="Calibri" pitchFamily="34" charset="0"/>
              </a:rPr>
              <a:t>Experiments are designed to show the cause &amp; effect relationship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A06C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A06C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Translate into Computational Model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5181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  <a:spcAft>
                <a:spcPct val="600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Change </a:t>
            </a:r>
            <a:r>
              <a:rPr lang="en-US" sz="2400" i="1" dirty="0"/>
              <a:t>Mathematical   Model</a:t>
            </a:r>
            <a:r>
              <a:rPr lang="en-US" sz="2400" dirty="0"/>
              <a:t> into a form suitable  for computational solutions</a:t>
            </a:r>
          </a:p>
          <a:p>
            <a:pPr marL="514350" lvl="0" indent="-514350" algn="just">
              <a:spcBef>
                <a:spcPct val="50000"/>
              </a:spcBef>
              <a:spcAft>
                <a:spcPct val="600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70C0"/>
                </a:solidFill>
              </a:rPr>
              <a:t>Computational models include languages, such as C++ or Java, or software, such as </a:t>
            </a:r>
            <a:r>
              <a:rPr lang="en-US" sz="2400" dirty="0" err="1">
                <a:solidFill>
                  <a:srgbClr val="0070C0"/>
                </a:solidFill>
              </a:rPr>
              <a:t>StarLogo</a:t>
            </a:r>
            <a:r>
              <a:rPr lang="en-US" sz="2400" dirty="0">
                <a:solidFill>
                  <a:srgbClr val="0070C0"/>
                </a:solidFill>
              </a:rPr>
              <a:t>, Stella, Excel, or Mathematica.</a:t>
            </a:r>
          </a:p>
        </p:txBody>
      </p:sp>
      <p:pic>
        <p:nvPicPr>
          <p:cNvPr id="10" name="Picture 7" descr="Computational Model">
            <a:extLst>
              <a:ext uri="{FF2B5EF4-FFF2-40B4-BE49-F238E27FC236}">
                <a16:creationId xmlns:a16="http://schemas.microsoft.com/office/drawing/2014/main" id="{CC254433-BD67-4983-B6F9-5DD75781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10200" y="1738184"/>
            <a:ext cx="3581400" cy="3291016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246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Simulate to Produce Results/Conclusions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5181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Run the </a:t>
            </a:r>
            <a:r>
              <a:rPr lang="en-US" sz="2400" i="1" dirty="0">
                <a:solidFill>
                  <a:srgbClr val="0070C0"/>
                </a:solidFill>
                <a:sym typeface="Wingdings" pitchFamily="2" charset="2"/>
              </a:rPr>
              <a:t>Computational Model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 to generate </a:t>
            </a:r>
            <a:r>
              <a:rPr lang="en-US" sz="2400" i="1" dirty="0">
                <a:solidFill>
                  <a:srgbClr val="0070C0"/>
                </a:solidFill>
                <a:sym typeface="Wingdings" pitchFamily="2" charset="2"/>
              </a:rPr>
              <a:t>Results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 </a:t>
            </a:r>
          </a:p>
          <a:p>
            <a:pPr marL="342900" lvl="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sym typeface="Wingdings" pitchFamily="2" charset="2"/>
            </a:endParaRPr>
          </a:p>
          <a:p>
            <a:pPr marL="342900" lvl="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ym typeface="Wingdings" pitchFamily="2" charset="2"/>
              </a:rPr>
              <a:t>Draw </a:t>
            </a:r>
            <a:r>
              <a:rPr lang="en-US" sz="2400" i="1" dirty="0">
                <a:sym typeface="Wingdings" pitchFamily="2" charset="2"/>
              </a:rPr>
              <a:t>Conclusions</a:t>
            </a:r>
            <a:r>
              <a:rPr lang="en-US" sz="2400" dirty="0">
                <a:sym typeface="Wingdings" pitchFamily="2" charset="2"/>
              </a:rPr>
              <a:t>.</a:t>
            </a:r>
          </a:p>
          <a:p>
            <a:pPr marL="342900" lvl="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2400" dirty="0">
              <a:sym typeface="Wingdings" pitchFamily="2" charset="2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Verify your computer program; use check cases; explore ranges of validity</a:t>
            </a:r>
            <a:r>
              <a:rPr lang="en-US" sz="2400" dirty="0"/>
              <a:t>.</a:t>
            </a:r>
          </a:p>
          <a:p>
            <a:pPr algn="just">
              <a:spcBef>
                <a:spcPct val="20000"/>
              </a:spcBef>
            </a:pPr>
            <a:endParaRPr lang="en-US" sz="2400" dirty="0"/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Graphs, charts, and other visualization tools are useful in summarizing results and drawing conclusions.</a:t>
            </a:r>
          </a:p>
        </p:txBody>
      </p:sp>
      <p:pic>
        <p:nvPicPr>
          <p:cNvPr id="9" name="Picture 7" descr="Results_Conclusions">
            <a:extLst>
              <a:ext uri="{FF2B5EF4-FFF2-40B4-BE49-F238E27FC236}">
                <a16:creationId xmlns:a16="http://schemas.microsoft.com/office/drawing/2014/main" id="{BE8BBADD-4F5A-47F5-883C-CA76A937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566087" y="1828800"/>
            <a:ext cx="3273113" cy="30480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39142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 Conclusions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478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algn="just">
              <a:spcBef>
                <a:spcPct val="20000"/>
              </a:spcBef>
              <a:spcAft>
                <a:spcPct val="500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Interpret </a:t>
            </a:r>
            <a:r>
              <a:rPr lang="en-US" sz="2400" dirty="0">
                <a:sym typeface="Wingdings" pitchFamily="2" charset="2"/>
              </a:rPr>
              <a:t>Conclusions in physical terms and compare with real world problem behavior. </a:t>
            </a:r>
          </a:p>
          <a:p>
            <a:pPr marL="457200" lvl="0" indent="-457200" algn="just">
              <a:spcBef>
                <a:spcPct val="20000"/>
              </a:spcBef>
              <a:spcAft>
                <a:spcPct val="50000"/>
              </a:spcAft>
              <a:buFont typeface="Wingdings" panose="05000000000000000000" pitchFamily="2" charset="2"/>
              <a:buChar char="Ø"/>
            </a:pPr>
            <a:endParaRPr lang="en-US" sz="1200" dirty="0">
              <a:sym typeface="Wingdings" pitchFamily="2" charset="2"/>
            </a:endParaRPr>
          </a:p>
          <a:p>
            <a:pPr marL="457200" indent="-457200" algn="just">
              <a:spcAft>
                <a:spcPct val="25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33CC"/>
                </a:solidFill>
              </a:rPr>
              <a:t>If model results do not “agree” with physical reality or experimental data, re-examine the </a:t>
            </a:r>
            <a:r>
              <a:rPr lang="en-US" sz="2400" i="1" dirty="0">
                <a:solidFill>
                  <a:srgbClr val="FF33CC"/>
                </a:solidFill>
              </a:rPr>
              <a:t>Working Model </a:t>
            </a:r>
            <a:r>
              <a:rPr lang="en-US" sz="2400" dirty="0">
                <a:solidFill>
                  <a:srgbClr val="FF33CC"/>
                </a:solidFill>
              </a:rPr>
              <a:t>(relax assumptions) and repeat modeling steps</a:t>
            </a:r>
          </a:p>
          <a:p>
            <a:pPr marL="457200" indent="-457200" algn="just">
              <a:spcAft>
                <a:spcPct val="25000"/>
              </a:spcAft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Often, the modeling process proceeds through several </a:t>
            </a:r>
            <a:r>
              <a:rPr lang="en-US" sz="2400" i="1" dirty="0"/>
              <a:t>cycles</a:t>
            </a:r>
            <a:r>
              <a:rPr lang="en-US" sz="2400" dirty="0"/>
              <a:t> until model is </a:t>
            </a:r>
            <a:r>
              <a:rPr lang="en-US" sz="2400" i="1" dirty="0"/>
              <a:t>acceptable</a:t>
            </a:r>
            <a:r>
              <a:rPr lang="en-US" sz="2400" dirty="0"/>
              <a:t> </a:t>
            </a:r>
          </a:p>
          <a:p>
            <a:pPr algn="just"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10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Virtual Laboratory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7030A0"/>
                </a:solidFill>
              </a:rPr>
              <a:t>The site below is a digital library and virtual lab to visualize science projects in mechanics, electricity and magnetism, life sciences, waves, astrophysics, and optics.  </a:t>
            </a:r>
          </a:p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sz="2400" dirty="0"/>
          </a:p>
          <a:p>
            <a:pPr marL="457200" lvl="0" indent="-457200"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It can be used to assist the development of mathematical models for your computational science projects.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/>
          </a:p>
          <a:p>
            <a:pPr marL="342900" lvl="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400" i="1" u="sng" dirty="0">
                <a:solidFill>
                  <a:srgbClr val="0070C0"/>
                </a:solidFill>
              </a:rPr>
              <a:t>https://www.explorelearning.com</a:t>
            </a:r>
          </a:p>
          <a:p>
            <a:pPr algn="just">
              <a:spcBef>
                <a:spcPct val="20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4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Survey methods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AU" sz="2400" dirty="0"/>
              <a:t>A survey is a research technique, which is used to gather information from a sample of respondents by employing a questionnaire.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AU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In survey, researchers seek information about and/or feedback from people on the outcomes or the proposed outcomes of the research, such as an issue/topic, a product or a service.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AU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AU" sz="2400" dirty="0"/>
              <a:t> Surveys are normally carried out to obtain primary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06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cap="none" dirty="0">
                <a:solidFill>
                  <a:srgbClr val="FF0000"/>
                </a:solidFill>
              </a:rPr>
              <a:t>Designing a Survey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Develop the research plan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Design the survey instrument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Select the sample population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Issue/distribute the survey questionnaire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Prompt the sample population for responses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Analyse the data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Generate conclusions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97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cap="none" dirty="0">
                <a:solidFill>
                  <a:srgbClr val="FF0000"/>
                </a:solidFill>
              </a:rPr>
              <a:t>Stakeholders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rgbClr val="0070C0"/>
                </a:solidFill>
              </a:rPr>
              <a:t>Select the sample population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800" dirty="0"/>
              <a:t> Who are the stakeholders?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800" dirty="0"/>
              <a:t> Why should they be interested?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AU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9900CC"/>
                </a:solidFill>
              </a:rPr>
              <a:t>Selection should be random from large population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AU" sz="16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AU" sz="2800" dirty="0"/>
              <a:t> </a:t>
            </a:r>
            <a:r>
              <a:rPr lang="en-AU" sz="2800" dirty="0">
                <a:solidFill>
                  <a:srgbClr val="0070C0"/>
                </a:solidFill>
              </a:rPr>
              <a:t>Strong reason to defend the selected sample population</a:t>
            </a:r>
          </a:p>
        </p:txBody>
      </p:sp>
    </p:spTree>
    <p:extLst>
      <p:ext uri="{BB962C8B-B14F-4D97-AF65-F5344CB8AC3E}">
        <p14:creationId xmlns:p14="http://schemas.microsoft.com/office/powerpoint/2010/main" val="29439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GB" sz="4000" dirty="0">
                <a:solidFill>
                  <a:srgbClr val="FF0000"/>
                </a:solidFill>
              </a:rPr>
              <a:t>Types of Questions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23219DB-2F58-4FA3-B313-D5E06CA77F1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990600"/>
            <a:ext cx="4648200" cy="5486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6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Closed Format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Respondents are forced to choose between several given options.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Multiple choice, yes/no and ranking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Calibri" pitchFamily="34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Advantages: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Easy and quick to fill in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 Easy to code, record, and analyze results quantitatively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cs typeface="Times New Roman" pitchFamily="18" charset="0"/>
              </a:rPr>
              <a:t> Easy to report results</a:t>
            </a:r>
            <a:endParaRPr lang="en-GB" sz="2400" dirty="0">
              <a:solidFill>
                <a:srgbClr val="0070C0"/>
              </a:solidFill>
              <a:latin typeface="Calibri" pitchFamily="34" charset="0"/>
              <a:cs typeface="Times New Roman" pitchFamily="18" charset="0"/>
            </a:endParaRPr>
          </a:p>
          <a:p>
            <a:pPr marL="285750" indent="-285750" algn="just">
              <a:spcBef>
                <a:spcPct val="20000"/>
              </a:spcBef>
              <a:defRPr/>
            </a:pPr>
            <a:r>
              <a:rPr lang="en-AU" sz="2400" b="1" dirty="0">
                <a:solidFill>
                  <a:srgbClr val="9900CC"/>
                </a:solidFill>
              </a:rPr>
              <a:t>Disadvantages: 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AU" sz="2400" dirty="0"/>
              <a:t>Respondents are required to choose a response that does not exactly reflect their answer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AU" sz="2400" dirty="0"/>
              <a:t>Researcher cannot further explore the meaning of the responses</a:t>
            </a:r>
          </a:p>
          <a:p>
            <a:pPr marL="285750" indent="-285750" algn="just">
              <a:spcBef>
                <a:spcPct val="20000"/>
              </a:spcBef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2E78-6480-4782-9D77-EFA7D7754B53}"/>
              </a:ext>
            </a:extLst>
          </p:cNvPr>
          <p:cNvSpPr/>
          <p:nvPr/>
        </p:nvSpPr>
        <p:spPr>
          <a:xfrm>
            <a:off x="4724400" y="990600"/>
            <a:ext cx="4267200" cy="5570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GB" sz="2400" b="1" dirty="0">
                <a:solidFill>
                  <a:srgbClr val="CA06C1"/>
                </a:solidFill>
                <a:latin typeface="Calibri" pitchFamily="34" charset="0"/>
                <a:cs typeface="Times New Roman" pitchFamily="18" charset="0"/>
              </a:rPr>
              <a:t>Open Format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GB" sz="2400" dirty="0">
                <a:solidFill>
                  <a:srgbClr val="CA06C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GB" sz="2200" dirty="0">
                <a:latin typeface="Calibri" pitchFamily="34" charset="0"/>
                <a:cs typeface="Times New Roman" pitchFamily="18" charset="0"/>
              </a:rPr>
              <a:t>Respondents can formulate their own answers.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GB" sz="2200" dirty="0">
                <a:solidFill>
                  <a:srgbClr val="CA06C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GB" sz="2200" dirty="0">
                <a:latin typeface="Calibri" pitchFamily="34" charset="0"/>
                <a:cs typeface="Times New Roman" pitchFamily="18" charset="0"/>
              </a:rPr>
              <a:t>Use the open format if you are looking for respondents to provide specific comments or feedback.</a:t>
            </a:r>
          </a:p>
          <a:p>
            <a:pPr algn="just">
              <a:defRPr/>
            </a:pPr>
            <a:endParaRPr lang="en-GB" sz="2200" b="1" dirty="0">
              <a:solidFill>
                <a:srgbClr val="CA06C1"/>
              </a:solidFill>
              <a:latin typeface="Calibri" pitchFamily="34" charset="0"/>
              <a:cs typeface="Times New Roman" pitchFamily="18" charset="0"/>
            </a:endParaRPr>
          </a:p>
          <a:p>
            <a:pPr algn="just">
              <a:defRPr/>
            </a:pPr>
            <a:r>
              <a:rPr lang="en-GB" sz="2200" b="1" dirty="0">
                <a:solidFill>
                  <a:srgbClr val="CA06C1"/>
                </a:solidFill>
                <a:latin typeface="Calibri" pitchFamily="34" charset="0"/>
                <a:cs typeface="Times New Roman" pitchFamily="18" charset="0"/>
              </a:rPr>
              <a:t>Advantages: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GB" sz="2200" dirty="0">
                <a:solidFill>
                  <a:srgbClr val="CA06C1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Allows exploration of the range of possible themes arising from an issue</a:t>
            </a:r>
          </a:p>
          <a:p>
            <a:pPr algn="just">
              <a:defRPr/>
            </a:pPr>
            <a:r>
              <a:rPr lang="en-GB" sz="2200" b="1" dirty="0">
                <a:solidFill>
                  <a:srgbClr val="CA06C1"/>
                </a:solidFill>
                <a:latin typeface="Calibri" pitchFamily="34" charset="0"/>
                <a:cs typeface="Times New Roman" pitchFamily="18" charset="0"/>
              </a:rPr>
              <a:t>Disadvantages: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AU" sz="2200" dirty="0"/>
              <a:t>Time-consuming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AU" sz="2200" dirty="0"/>
              <a:t> Responses are difficult to code and interpret</a:t>
            </a:r>
            <a:endParaRPr lang="en-GB" sz="22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4000" dirty="0">
                <a:solidFill>
                  <a:srgbClr val="FF0000"/>
                </a:solidFill>
              </a:rPr>
              <a:t>How to ask questions?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GB" sz="2800" dirty="0">
                <a:latin typeface="Calibri" pitchFamily="34" charset="0"/>
                <a:cs typeface="Times New Roman" pitchFamily="18" charset="0"/>
              </a:rPr>
              <a:t>Use</a:t>
            </a:r>
            <a:r>
              <a:rPr lang="en-GB" sz="2800" b="1" dirty="0">
                <a:latin typeface="Calibri" pitchFamily="34" charset="0"/>
                <a:cs typeface="Times New Roman" pitchFamily="18" charset="0"/>
              </a:rPr>
              <a:t> short and simple </a:t>
            </a:r>
            <a:r>
              <a:rPr lang="en-GB" sz="2800" dirty="0">
                <a:latin typeface="Calibri" pitchFamily="34" charset="0"/>
                <a:cs typeface="Times New Roman" pitchFamily="18" charset="0"/>
              </a:rPr>
              <a:t>sentences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400" dirty="0">
              <a:latin typeface="Calibri" pitchFamily="34" charset="0"/>
              <a:cs typeface="Times New Roman" pitchFamily="18" charset="0"/>
            </a:endParaRPr>
          </a:p>
          <a:p>
            <a:pPr marL="342900" lvl="0" indent="-342900" algn="just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GB" sz="2800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Ask for only </a:t>
            </a:r>
            <a:r>
              <a:rPr lang="en-GB" sz="28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one piece of information </a:t>
            </a:r>
            <a:r>
              <a:rPr lang="en-GB" sz="2800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at a time</a:t>
            </a:r>
          </a:p>
          <a:p>
            <a:pPr marL="342900" lvl="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400" dirty="0">
              <a:solidFill>
                <a:srgbClr val="0070C0"/>
              </a:solidFill>
              <a:latin typeface="Calibri" pitchFamily="34" charset="0"/>
              <a:cs typeface="Times New Roman" pitchFamily="18" charset="0"/>
            </a:endParaRPr>
          </a:p>
          <a:p>
            <a:pPr marL="742950" lvl="1" indent="-285750" algn="just">
              <a:spcBef>
                <a:spcPct val="20000"/>
              </a:spcBef>
              <a:defRPr/>
            </a:pPr>
            <a:r>
              <a:rPr lang="en-GB" sz="2800" b="1" dirty="0">
                <a:latin typeface="Calibri" pitchFamily="34" charset="0"/>
                <a:cs typeface="Times New Roman" pitchFamily="18" charset="0"/>
              </a:rPr>
              <a:t>e.g.</a:t>
            </a:r>
            <a:r>
              <a:rPr lang="en-GB" sz="2800" dirty="0">
                <a:latin typeface="Calibri" pitchFamily="34" charset="0"/>
                <a:cs typeface="Times New Roman" pitchFamily="18" charset="0"/>
              </a:rPr>
              <a:t>: </a:t>
            </a:r>
            <a:r>
              <a:rPr lang="en-GB" sz="2200" dirty="0">
                <a:latin typeface="Calibri" pitchFamily="34" charset="0"/>
                <a:cs typeface="Times New Roman" pitchFamily="18" charset="0"/>
              </a:rPr>
              <a:t>Please rate the Global Environment Class in terms of its content and presentation . This question should be divided into two parts: </a:t>
            </a:r>
          </a:p>
          <a:p>
            <a:pPr marL="800100" lvl="1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GB" sz="2200" dirty="0">
                <a:solidFill>
                  <a:srgbClr val="9900CC"/>
                </a:solidFill>
                <a:latin typeface="Calibri" pitchFamily="34" charset="0"/>
                <a:cs typeface="Times New Roman" pitchFamily="18" charset="0"/>
              </a:rPr>
              <a:t>Question one: Please rate the class in terms of its content </a:t>
            </a:r>
          </a:p>
          <a:p>
            <a:pPr marL="800100" lvl="1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GB" sz="2200" dirty="0">
                <a:latin typeface="Calibri" pitchFamily="34" charset="0"/>
                <a:cs typeface="Times New Roman" pitchFamily="18" charset="0"/>
              </a:rPr>
              <a:t>Question two: Please rate the class in terms of its presentation</a:t>
            </a:r>
            <a:r>
              <a:rPr lang="en-GB" sz="2000" dirty="0">
                <a:latin typeface="Calibri" pitchFamily="34" charset="0"/>
                <a:cs typeface="Times New Roman" pitchFamily="18" charset="0"/>
              </a:rPr>
              <a:t>.</a:t>
            </a:r>
          </a:p>
          <a:p>
            <a:pPr marL="742950" lvl="1" indent="-285750" algn="just">
              <a:spcBef>
                <a:spcPct val="20000"/>
              </a:spcBef>
              <a:buFont typeface="Arial" pitchFamily="34" charset="0"/>
              <a:buChar char="–"/>
              <a:defRPr/>
            </a:pPr>
            <a:endParaRPr lang="en-GB" sz="1400" dirty="0">
              <a:latin typeface="Calibri" pitchFamily="34" charset="0"/>
              <a:cs typeface="Times New Roman" pitchFamily="18" charset="0"/>
            </a:endParaRP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Avoid</a:t>
            </a:r>
            <a:r>
              <a:rPr lang="en-GB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GB" sz="2800" b="1" dirty="0">
                <a:solidFill>
                  <a:srgbClr val="0070C0"/>
                </a:solidFill>
                <a:latin typeface="Calibri" pitchFamily="34" charset="0"/>
                <a:cs typeface="Times New Roman" pitchFamily="18" charset="0"/>
              </a:rPr>
              <a:t>negatives</a:t>
            </a:r>
            <a:r>
              <a:rPr lang="en-GB" sz="28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cs typeface="Times New Roman" pitchFamily="18" charset="0"/>
              </a:rPr>
              <a:t>if possible</a:t>
            </a:r>
            <a:endParaRPr lang="en-AU" sz="2800" dirty="0">
              <a:solidFill>
                <a:srgbClr val="FF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4000" dirty="0">
                <a:solidFill>
                  <a:srgbClr val="FF0000"/>
                </a:solidFill>
              </a:rPr>
              <a:t>How to ask questions?...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 algn="just">
              <a:spcBef>
                <a:spcPct val="20000"/>
              </a:spcBef>
              <a:buFont typeface="Wingdings" panose="05000000000000000000" pitchFamily="2" charset="2"/>
              <a:buChar char="q"/>
              <a:defRPr/>
            </a:pPr>
            <a:r>
              <a:rPr lang="en-GB" sz="2800" b="1" dirty="0">
                <a:solidFill>
                  <a:srgbClr val="9900CC"/>
                </a:solidFill>
                <a:latin typeface="Calibri" pitchFamily="34" charset="0"/>
                <a:cs typeface="Times New Roman" pitchFamily="18" charset="0"/>
              </a:rPr>
              <a:t>Some general rules are</a:t>
            </a:r>
            <a:r>
              <a:rPr lang="en-GB" sz="2800" b="1" dirty="0">
                <a:latin typeface="Calibri" pitchFamily="34" charset="0"/>
                <a:cs typeface="Times New Roman" pitchFamily="18" charset="0"/>
              </a:rPr>
              <a:t>:</a:t>
            </a:r>
          </a:p>
          <a:p>
            <a:pPr marL="285750" indent="-28575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GB" sz="1400" dirty="0">
              <a:latin typeface="Calibri" pitchFamily="34" charset="0"/>
              <a:cs typeface="Times New Roman" pitchFamily="18" charset="0"/>
            </a:endParaRP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Go from general to specific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Go from easy to difficult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Start with closed format questions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Start with questions relevant to the main subject</a:t>
            </a:r>
          </a:p>
          <a:p>
            <a:pPr marL="1257300" lvl="2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Do not start with demographic and personal question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GB" sz="2400" dirty="0">
              <a:latin typeface="Calibri" pitchFamily="34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9900CC"/>
                </a:solidFill>
                <a:latin typeface="Calibri" pitchFamily="34" charset="0"/>
                <a:cs typeface="Times New Roman" pitchFamily="18" charset="0"/>
              </a:rPr>
              <a:t> It is good to have a personalized </a:t>
            </a:r>
            <a:r>
              <a:rPr lang="en-GB" sz="2400" b="1" dirty="0">
                <a:solidFill>
                  <a:srgbClr val="9900CC"/>
                </a:solidFill>
                <a:latin typeface="Calibri" pitchFamily="34" charset="0"/>
                <a:cs typeface="Times New Roman" pitchFamily="18" charset="0"/>
              </a:rPr>
              <a:t>cover letter </a:t>
            </a:r>
            <a:r>
              <a:rPr lang="en-GB" sz="2400" dirty="0">
                <a:solidFill>
                  <a:srgbClr val="9900CC"/>
                </a:solidFill>
                <a:latin typeface="Calibri" pitchFamily="34" charset="0"/>
                <a:cs typeface="Times New Roman" pitchFamily="18" charset="0"/>
              </a:rPr>
              <a:t>or an introductory statement that </a:t>
            </a:r>
          </a:p>
          <a:p>
            <a:pPr>
              <a:buFont typeface="Arial" pitchFamily="34" charset="0"/>
              <a:buChar char="•"/>
            </a:pPr>
            <a:endParaRPr lang="en-GB" sz="2000" dirty="0">
              <a:latin typeface="Calibri" pitchFamily="34" charset="0"/>
              <a:cs typeface="Times New Roman" pitchFamily="18" charset="0"/>
            </a:endParaRP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Explains the purpose of the survey, 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Importance of the respondent’s participation </a:t>
            </a:r>
          </a:p>
          <a:p>
            <a:pPr marL="1257300" lvl="2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latin typeface="Calibri" pitchFamily="34" charset="0"/>
                <a:cs typeface="Times New Roman" pitchFamily="18" charset="0"/>
              </a:rPr>
              <a:t>Person who is responsible for the survey</a:t>
            </a:r>
          </a:p>
        </p:txBody>
      </p:sp>
    </p:spTree>
    <p:extLst>
      <p:ext uri="{BB962C8B-B14F-4D97-AF65-F5344CB8AC3E}">
        <p14:creationId xmlns:p14="http://schemas.microsoft.com/office/powerpoint/2010/main" val="58274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AU" sz="4000" cap="none" dirty="0">
                <a:solidFill>
                  <a:srgbClr val="FF0000"/>
                </a:solidFill>
              </a:rPr>
              <a:t>Steps in Experimental Design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7B35E7-FC2C-4995-B9E7-428F68B3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5525"/>
          <a:stretch>
            <a:fillRect/>
          </a:stretch>
        </p:blipFill>
        <p:spPr>
          <a:xfrm>
            <a:off x="381000" y="914400"/>
            <a:ext cx="8382000" cy="551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Anonymous Responses 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Arguments for “yes” –</a:t>
            </a:r>
            <a:r>
              <a:rPr lang="en-AU" sz="2800" b="1" dirty="0"/>
              <a:t> </a:t>
            </a:r>
            <a:r>
              <a:rPr lang="en-AU" sz="2800" b="1" dirty="0">
                <a:solidFill>
                  <a:schemeClr val="accent6">
                    <a:lumMod val="75000"/>
                  </a:schemeClr>
                </a:solidFill>
              </a:rPr>
              <a:t>Anonymous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7030A0"/>
                </a:solidFill>
              </a:rPr>
              <a:t>Sample population might be less influenced by who is asking the questions</a:t>
            </a:r>
            <a:r>
              <a:rPr lang="en-AU" sz="2400" dirty="0"/>
              <a:t> 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400" dirty="0"/>
              <a:t>Respondents might be less concerned about others learning of their opinions </a:t>
            </a:r>
          </a:p>
          <a:p>
            <a:pPr lvl="1"/>
            <a:endParaRPr lang="en-AU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AU" sz="2800" dirty="0"/>
              <a:t>Arguments for “no” – </a:t>
            </a:r>
            <a:r>
              <a:rPr lang="en-AU" sz="2800" b="1" dirty="0">
                <a:solidFill>
                  <a:schemeClr val="accent6">
                    <a:lumMod val="75000"/>
                  </a:schemeClr>
                </a:solidFill>
              </a:rPr>
              <a:t>Non-anonymous 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Who will you send the results to</a:t>
            </a:r>
            <a:r>
              <a:rPr lang="en-AU" sz="2400" dirty="0"/>
              <a:t>? 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400" dirty="0"/>
              <a:t>Who will you send the reward to? </a:t>
            </a:r>
          </a:p>
          <a:p>
            <a:pPr marL="914400" lvl="1" indent="-4572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How do you know who to follow up about returning the survey? </a:t>
            </a:r>
          </a:p>
        </p:txBody>
      </p:sp>
    </p:spTree>
    <p:extLst>
      <p:ext uri="{BB962C8B-B14F-4D97-AF65-F5344CB8AC3E}">
        <p14:creationId xmlns:p14="http://schemas.microsoft.com/office/powerpoint/2010/main" val="39523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Missing Data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0668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800" dirty="0"/>
              <a:t>Did the respondent simply forget one question?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800" dirty="0">
                <a:solidFill>
                  <a:srgbClr val="CA06C1"/>
                </a:solidFill>
              </a:rPr>
              <a:t>Was the question not relevant to that person?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800" dirty="0"/>
              <a:t>Was the question too personal?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800" dirty="0">
                <a:solidFill>
                  <a:srgbClr val="CA06C1"/>
                </a:solidFill>
              </a:rPr>
              <a:t>Was the question confusing? </a:t>
            </a:r>
            <a:r>
              <a:rPr lang="en-AU" sz="2400" dirty="0">
                <a:solidFill>
                  <a:srgbClr val="CA06C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751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4000" dirty="0">
                <a:solidFill>
                  <a:srgbClr val="FF0000"/>
                </a:solidFill>
              </a:rPr>
              <a:t>Confidentiality &amp; Feedback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500" b="1" dirty="0">
                <a:solidFill>
                  <a:srgbClr val="7030A0"/>
                </a:solidFill>
              </a:rPr>
              <a:t>Confidentiality: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500" dirty="0">
                <a:solidFill>
                  <a:srgbClr val="0070C0"/>
                </a:solidFill>
              </a:rPr>
              <a:t>You need to ensure that confidentiality is assured before the survey is sent out.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500" dirty="0"/>
              <a:t>Consider using an independent third party to administer the survey.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500" dirty="0">
                <a:solidFill>
                  <a:schemeClr val="accent6">
                    <a:lumMod val="75000"/>
                  </a:schemeClr>
                </a:solidFill>
              </a:rPr>
              <a:t>There are surveys which asked for sufficient personal information to be identified uniquely</a:t>
            </a:r>
            <a:r>
              <a:rPr lang="en-AU" sz="2500" dirty="0"/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AU" sz="2500" b="1" dirty="0">
                <a:solidFill>
                  <a:srgbClr val="7030A0"/>
                </a:solidFill>
              </a:rPr>
              <a:t>Feedback: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500" dirty="0"/>
              <a:t> It is assumed that the population under survey will want access to results.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AU" sz="2500" dirty="0"/>
              <a:t> </a:t>
            </a:r>
            <a:r>
              <a:rPr lang="en-AU" sz="2500" dirty="0">
                <a:solidFill>
                  <a:srgbClr val="0070C0"/>
                </a:solidFill>
              </a:rPr>
              <a:t>You must explain how will this be accomplished at the beginning of the survey</a:t>
            </a:r>
          </a:p>
        </p:txBody>
      </p:sp>
    </p:spTree>
    <p:extLst>
      <p:ext uri="{BB962C8B-B14F-4D97-AF65-F5344CB8AC3E}">
        <p14:creationId xmlns:p14="http://schemas.microsoft.com/office/powerpoint/2010/main" val="256382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D7A71F-DDE2-4249-9B16-44261AA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Compiling the Survey Data</a:t>
            </a:r>
            <a:endParaRPr lang="en-US" sz="4000" cap="none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410D-532B-4849-BE91-03D286D8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A52D0F-A1E2-42CE-91A9-618E0BB64790}" type="datetime1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3933B-12BB-4C1E-A311-688BCBBF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53D4-EAC3-4F2A-BA98-B414E4DDF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814FA7-4003-4B90-B174-5E5E0F707E3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1430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3200" dirty="0"/>
              <a:t>After researchers receive the completed questionnaires, the task of </a:t>
            </a:r>
            <a:r>
              <a:rPr lang="en-AU" sz="3200" b="1" dirty="0"/>
              <a:t>summarizing the results </a:t>
            </a:r>
            <a:r>
              <a:rPr lang="en-AU" sz="3200" dirty="0"/>
              <a:t>remains</a:t>
            </a:r>
            <a:r>
              <a:rPr lang="en-AU" sz="3200" b="1" dirty="0"/>
              <a:t>.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3200" dirty="0">
                <a:solidFill>
                  <a:srgbClr val="7030A0"/>
                </a:solidFill>
              </a:rPr>
              <a:t>The </a:t>
            </a:r>
            <a:r>
              <a:rPr lang="en-AU" sz="3200" b="1" dirty="0">
                <a:solidFill>
                  <a:srgbClr val="7030A0"/>
                </a:solidFill>
              </a:rPr>
              <a:t>total size of the sample and total percentage of returns </a:t>
            </a:r>
            <a:r>
              <a:rPr lang="en-AU" sz="3200" dirty="0">
                <a:solidFill>
                  <a:srgbClr val="7030A0"/>
                </a:solidFill>
              </a:rPr>
              <a:t>should be reported.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3200" dirty="0"/>
              <a:t>The </a:t>
            </a:r>
            <a:r>
              <a:rPr lang="en-AU" sz="3200" b="1" dirty="0"/>
              <a:t>percentage of the total sample responding </a:t>
            </a:r>
            <a:r>
              <a:rPr lang="en-AU" sz="3200" dirty="0"/>
              <a:t>for each item should be reported</a:t>
            </a:r>
            <a:r>
              <a:rPr lang="en-AU" sz="3200" b="1" dirty="0"/>
              <a:t>.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3200" dirty="0">
                <a:solidFill>
                  <a:srgbClr val="0070C0"/>
                </a:solidFill>
              </a:rPr>
              <a:t>The </a:t>
            </a:r>
            <a:r>
              <a:rPr lang="en-AU" sz="3200" b="1" dirty="0">
                <a:solidFill>
                  <a:srgbClr val="0070C0"/>
                </a:solidFill>
              </a:rPr>
              <a:t>percentage of respondents </a:t>
            </a:r>
            <a:r>
              <a:rPr lang="en-AU" sz="3200" dirty="0">
                <a:solidFill>
                  <a:srgbClr val="0070C0"/>
                </a:solidFill>
              </a:rPr>
              <a:t>who chose each alternative for each question should be given. 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AU" sz="3200" i="1" dirty="0"/>
              <a:t>A good software for compilation and analysis of survey data: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AU" sz="3600" dirty="0"/>
              <a:t>        </a:t>
            </a:r>
            <a:r>
              <a:rPr lang="en-AU" sz="3600" b="1" dirty="0"/>
              <a:t> </a:t>
            </a:r>
            <a:r>
              <a:rPr lang="en-AU" sz="3600" b="1" i="1" u="sng" dirty="0">
                <a:solidFill>
                  <a:srgbClr val="7030A0"/>
                </a:solidFill>
              </a:rPr>
              <a:t>SPSS developed by IBM</a:t>
            </a:r>
            <a:endParaRPr lang="en-AU" sz="32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A Good Experiment</a:t>
            </a:r>
            <a:r>
              <a:rPr lang="en-AU" sz="4000" cap="none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2433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just" fontAlgn="auto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Tests </a:t>
            </a:r>
            <a:r>
              <a:rPr lang="en-US" sz="2400" b="1" dirty="0"/>
              <a:t>one </a:t>
            </a:r>
            <a:r>
              <a:rPr lang="en-US" sz="2400" dirty="0"/>
              <a:t>variable at a time. If more than one thing is tested at a time, it won’t be clear  which variable caused the end result</a:t>
            </a:r>
          </a:p>
          <a:p>
            <a:pPr marL="457200" lvl="0" indent="-457200" algn="just" fontAlgn="auto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70C0"/>
                </a:solidFill>
              </a:rPr>
              <a:t>Must be </a:t>
            </a:r>
            <a:r>
              <a:rPr lang="en-US" sz="2400" b="1" dirty="0">
                <a:solidFill>
                  <a:srgbClr val="0070C0"/>
                </a:solidFill>
              </a:rPr>
              <a:t>fair</a:t>
            </a:r>
            <a:r>
              <a:rPr lang="en-US" sz="2400" dirty="0">
                <a:solidFill>
                  <a:srgbClr val="0070C0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unbiased</a:t>
            </a:r>
            <a:r>
              <a:rPr lang="en-US" sz="2400" dirty="0">
                <a:solidFill>
                  <a:srgbClr val="0070C0"/>
                </a:solidFill>
              </a:rPr>
              <a:t>. The experimenter must not allow his or her opinion to influence the experiment</a:t>
            </a:r>
          </a:p>
          <a:p>
            <a:pPr marL="457200" lvl="0" indent="-457200" algn="just" fontAlgn="auto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Does not allow any </a:t>
            </a:r>
            <a:r>
              <a:rPr lang="en-US" sz="2400" b="1" dirty="0"/>
              <a:t>outside factors </a:t>
            </a:r>
            <a:r>
              <a:rPr lang="en-US" sz="2400" dirty="0"/>
              <a:t>to affect the outcome </a:t>
            </a:r>
          </a:p>
          <a:p>
            <a:pPr marL="457200" lvl="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Is </a:t>
            </a:r>
            <a:r>
              <a:rPr lang="en-US" sz="2400" b="1" dirty="0"/>
              <a:t>valid</a:t>
            </a:r>
            <a:r>
              <a:rPr lang="en-US" sz="2400" dirty="0"/>
              <a:t>. The experimental procedure must test the hypothesis to see if it is correct or not</a:t>
            </a:r>
          </a:p>
          <a:p>
            <a:pPr marL="457200" lvl="0" indent="-457200" algn="just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Has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repeated trials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Repeating the trials in experiment reduces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experimental error and give more accurate conclusion</a:t>
            </a:r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4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Experimental Research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2433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Experimental research has two defining characteristics: 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manipulation of one or more independent variables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 over dependent variables</a:t>
            </a:r>
          </a:p>
          <a:p>
            <a:pPr algn="just"/>
            <a:endParaRPr lang="en-AU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AU" sz="2800" dirty="0"/>
              <a:t> An experimental method follows a standard form: </a:t>
            </a:r>
          </a:p>
          <a:p>
            <a:pPr marL="1371600" lvl="2" indent="-457200" algn="just">
              <a:buAutoNum type="alphaLcParenR"/>
            </a:pPr>
            <a:r>
              <a:rPr lang="en-AU" dirty="0"/>
              <a:t>Subjects</a:t>
            </a:r>
          </a:p>
          <a:p>
            <a:pPr marL="1371600" lvl="2" indent="-457200" algn="just">
              <a:buAutoNum type="alphaLcParenR"/>
            </a:pPr>
            <a:r>
              <a:rPr lang="en-AU" dirty="0"/>
              <a:t>Materials</a:t>
            </a:r>
          </a:p>
          <a:p>
            <a:pPr marL="1371600" lvl="2" indent="-457200" algn="just">
              <a:buAutoNum type="alphaLcParenR"/>
            </a:pPr>
            <a:r>
              <a:rPr lang="en-AU" dirty="0"/>
              <a:t>Procedures</a:t>
            </a:r>
          </a:p>
          <a:p>
            <a:pPr marL="1371600" lvl="2" indent="-457200" algn="just">
              <a:buAutoNum type="alphaLcParenR"/>
            </a:pPr>
            <a:r>
              <a:rPr lang="en-AU" dirty="0"/>
              <a:t>Measures</a:t>
            </a:r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4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Experimental Research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24333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Controlled experiments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Simulation and computational experiments</a:t>
            </a:r>
          </a:p>
          <a:p>
            <a:pPr marL="457200" lvl="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/>
              <a:t>Surveys</a:t>
            </a:r>
          </a:p>
          <a:p>
            <a:pPr marL="457200" lvl="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rgbClr val="FF33CC"/>
                </a:solidFill>
              </a:rPr>
              <a:t>Field studies</a:t>
            </a:r>
          </a:p>
          <a:p>
            <a:pPr marL="457200" lvl="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srgbClr val="7030A0"/>
                </a:solidFill>
              </a:rPr>
              <a:t>Quasi-experiments </a:t>
            </a:r>
          </a:p>
          <a:p>
            <a:pPr marL="0" lvl="0" indent="0" fontAlgn="auto">
              <a:lnSpc>
                <a:spcPct val="150000"/>
              </a:lnSpc>
              <a:spcAft>
                <a:spcPts val="0"/>
              </a:spcAft>
              <a:buNone/>
              <a:defRPr/>
            </a:pPr>
            <a:r>
              <a:rPr lang="en-US" sz="2800" dirty="0"/>
              <a:t>                         	      </a:t>
            </a:r>
            <a:r>
              <a:rPr lang="en-US" sz="2800" dirty="0">
                <a:solidFill>
                  <a:srgbClr val="0070C0"/>
                </a:solidFill>
              </a:rPr>
              <a:t>…. ….  …. much more</a:t>
            </a:r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4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2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4000" dirty="0">
                <a:solidFill>
                  <a:srgbClr val="FF0000"/>
                </a:solidFill>
              </a:rPr>
              <a:t>Controlled Experiments 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buFont typeface="Wingdings" panose="05000000000000000000" pitchFamily="2" charset="2"/>
              <a:buChar char="q"/>
              <a:defRPr/>
            </a:pPr>
            <a:r>
              <a:rPr lang="en-AU" sz="2400" dirty="0"/>
              <a:t>One of the most common types of experiment is controlled experiment.</a:t>
            </a:r>
          </a:p>
          <a:p>
            <a:pPr lvl="0" algn="just">
              <a:buFont typeface="Wingdings" panose="05000000000000000000" pitchFamily="2" charset="2"/>
              <a:buChar char="q"/>
              <a:defRPr/>
            </a:pPr>
            <a:r>
              <a:rPr lang="en-A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 </a:t>
            </a:r>
            <a:r>
              <a:rPr lang="en-AU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controlled experiment</a:t>
            </a:r>
            <a:r>
              <a:rPr lang="en-AU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is one in which everything is held constant except for one variable.</a:t>
            </a:r>
          </a:p>
          <a:p>
            <a:pPr lvl="0" algn="just">
              <a:buFont typeface="Wingdings" panose="05000000000000000000" pitchFamily="2" charset="2"/>
              <a:buChar char="q"/>
              <a:defRPr/>
            </a:pPr>
            <a:r>
              <a:rPr lang="en-AU" sz="2400" dirty="0"/>
              <a:t>A </a:t>
            </a:r>
            <a:r>
              <a:rPr lang="en-AU" sz="2400" b="1" dirty="0"/>
              <a:t>control group </a:t>
            </a:r>
            <a:r>
              <a:rPr lang="en-AU" sz="2400" dirty="0"/>
              <a:t>in a scientific experiment is a group separated from the rest of the experiment where the independent variable being tested cannot influence the results. </a:t>
            </a:r>
          </a:p>
          <a:p>
            <a:pPr lvl="0" algn="just">
              <a:buFont typeface="Wingdings" panose="05000000000000000000" pitchFamily="2" charset="2"/>
              <a:buChar char="q"/>
              <a:defRPr/>
            </a:pPr>
            <a:r>
              <a:rPr lang="en-AU" sz="2400" dirty="0">
                <a:solidFill>
                  <a:srgbClr val="0070C0"/>
                </a:solidFill>
              </a:rPr>
              <a:t>Usually a set of data is taken for a control group, which is commonly the normal or usual state, and one or more other groups are examined, where all conditions are identical to that of control group.  </a:t>
            </a:r>
            <a:r>
              <a:rPr lang="en-AU" sz="2400" dirty="0"/>
              <a:t> </a:t>
            </a:r>
          </a:p>
          <a:p>
            <a:pPr lvl="0" algn="just">
              <a:buFont typeface="Wingdings" panose="05000000000000000000" pitchFamily="2" charset="2"/>
              <a:buChar char="q"/>
              <a:defRPr/>
            </a:pPr>
            <a:r>
              <a:rPr lang="en-AU" sz="2400" dirty="0"/>
              <a:t>Controlled experiment eliminate much of the uncertainty about the results. If you couldn't control each variable, you might end up with a confusing outcome.</a:t>
            </a:r>
            <a:endParaRPr lang="en-US" sz="2400" dirty="0"/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2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Experimental Design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AU" sz="2400" dirty="0"/>
              <a:t> Includes </a:t>
            </a:r>
            <a:r>
              <a:rPr lang="en-AU" sz="2400" b="1" dirty="0"/>
              <a:t>planning </a:t>
            </a:r>
            <a:r>
              <a:rPr lang="en-AU" sz="2400" dirty="0"/>
              <a:t>in detail all the steps of the experimental phase. In engineering research it often includes the design of a prototype/system architecture.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400" b="1" dirty="0">
                <a:solidFill>
                  <a:schemeClr val="accent6">
                    <a:lumMod val="75000"/>
                  </a:schemeClr>
                </a:solidFill>
              </a:rPr>
              <a:t>Identify the variables </a:t>
            </a:r>
            <a:r>
              <a:rPr lang="en-AU" sz="2400" dirty="0"/>
              <a:t>that will be manipulated and measured – the research outcomes must be measurable.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What needs to be controlled in order to get an unbiased answer to the research question.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400" dirty="0"/>
              <a:t>It is necessary to not only design a prototype/system but also the </a:t>
            </a:r>
            <a:r>
              <a:rPr lang="en-AU" sz="2400" b="1" dirty="0"/>
              <a:t>validation method.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AU" sz="2400" dirty="0"/>
              <a:t>How to validate the data?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400" b="1" dirty="0">
                <a:solidFill>
                  <a:schemeClr val="accent6">
                    <a:lumMod val="75000"/>
                  </a:schemeClr>
                </a:solidFill>
              </a:rPr>
              <a:t>Repeatability</a:t>
            </a:r>
            <a:r>
              <a:rPr lang="en-AU" sz="2400" b="1" dirty="0"/>
              <a:t>: </a:t>
            </a:r>
            <a:r>
              <a:rPr lang="en-AU" sz="2400" dirty="0"/>
              <a:t>The plan should allow others to repeat it.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AU" sz="2400" dirty="0"/>
              <a:t>It should be feasible.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AU" sz="2400" dirty="0"/>
              <a:t>Plan intermediate </a:t>
            </a:r>
            <a:r>
              <a:rPr lang="en-AU" sz="2400" b="1" dirty="0">
                <a:solidFill>
                  <a:schemeClr val="accent6">
                    <a:lumMod val="75000"/>
                  </a:schemeClr>
                </a:solidFill>
              </a:rPr>
              <a:t>milestones. </a:t>
            </a:r>
            <a:endParaRPr lang="en-AU" sz="2400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just"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2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7FD53-71B0-4CB9-8845-3AA7F683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AU" sz="4000" dirty="0">
                <a:solidFill>
                  <a:srgbClr val="FF0000"/>
                </a:solidFill>
              </a:rPr>
              <a:t>Hypothesis Verification</a:t>
            </a:r>
            <a:endParaRPr lang="en-AU" sz="4000" cap="none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2A9E2E-D450-4368-875B-568F3509A988}"/>
              </a:ext>
            </a:extLst>
          </p:cNvPr>
          <p:cNvSpPr txBox="1">
            <a:spLocks/>
          </p:cNvSpPr>
          <p:nvPr/>
        </p:nvSpPr>
        <p:spPr>
          <a:xfrm>
            <a:off x="152400" y="990600"/>
            <a:ext cx="8763000" cy="5638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 </a:t>
            </a:r>
            <a:r>
              <a:rPr lang="en-AU" sz="2400" dirty="0">
                <a:solidFill>
                  <a:srgbClr val="0070C0"/>
                </a:solidFill>
              </a:rPr>
              <a:t>Theoretical development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Logic and mathematics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Numerical simulation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 Experimental measurement (particularly using standard tests)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Statistical analysis of measured data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Comparison with previously published research outcomes;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>
                <a:solidFill>
                  <a:srgbClr val="0070C0"/>
                </a:solidFill>
              </a:rPr>
              <a:t>Multi-parameter optimization methods.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sz="2400" dirty="0"/>
              <a:t>Prototyping</a:t>
            </a:r>
            <a:r>
              <a:rPr lang="en-AU" sz="2400" b="1" dirty="0"/>
              <a:t> </a:t>
            </a:r>
            <a:endParaRPr lang="en-AU" sz="2400" dirty="0"/>
          </a:p>
          <a:p>
            <a:pPr lvl="0" algn="just">
              <a:buFont typeface="Wingdings" panose="05000000000000000000" pitchFamily="2" charset="2"/>
              <a:buChar char="q"/>
              <a:defRPr/>
            </a:pPr>
            <a:endParaRPr lang="en-US" sz="2400" dirty="0"/>
          </a:p>
          <a:p>
            <a:pPr lvl="1" fontAlgn="auto">
              <a:spcBef>
                <a:spcPts val="600"/>
              </a:spcBef>
              <a:spcAft>
                <a:spcPts val="1800"/>
              </a:spcAft>
              <a:defRPr/>
            </a:pPr>
            <a:endParaRPr lang="en-US" sz="1200" b="1" dirty="0"/>
          </a:p>
          <a:p>
            <a:pPr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A20A09-E6F2-470C-A928-A979E1B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CFD5BC-4037-46F5-80DD-4E1F4641769E}" type="datetime1">
              <a:rPr lang="en-US" smtClean="0"/>
              <a:t>10/31/2020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CC52F5B-2637-442B-A451-03C62A44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 Afroza Nahar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F0861D-01A4-446D-9D45-D85670F420E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4D7D840-3C4D-4535-9FCE-221E1C945A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C59AF07C4024489D4E638343271606" ma:contentTypeVersion="2" ma:contentTypeDescription="Create a new document." ma:contentTypeScope="" ma:versionID="182060ae132f1b35a6ac8826187c674b">
  <xsd:schema xmlns:xsd="http://www.w3.org/2001/XMLSchema" xmlns:xs="http://www.w3.org/2001/XMLSchema" xmlns:p="http://schemas.microsoft.com/office/2006/metadata/properties" xmlns:ns2="103b40cd-28ce-41fe-b39b-51a1476a38b8" targetNamespace="http://schemas.microsoft.com/office/2006/metadata/properties" ma:root="true" ma:fieldsID="2d1d10e55c0b3f4da1d4212453bc231c" ns2:_="">
    <xsd:import namespace="103b40cd-28ce-41fe-b39b-51a1476a38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b40cd-28ce-41fe-b39b-51a1476a3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E73C5F-B566-490F-95E2-BD34B73C9549}"/>
</file>

<file path=customXml/itemProps2.xml><?xml version="1.0" encoding="utf-8"?>
<ds:datastoreItem xmlns:ds="http://schemas.openxmlformats.org/officeDocument/2006/customXml" ds:itemID="{E7C6427D-3A3F-4F34-ACD8-609DD40E4CE8}"/>
</file>

<file path=customXml/itemProps3.xml><?xml version="1.0" encoding="utf-8"?>
<ds:datastoreItem xmlns:ds="http://schemas.openxmlformats.org/officeDocument/2006/customXml" ds:itemID="{840D2875-1C76-4F59-97C3-85F5C3072A8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2168</Words>
  <Application>Microsoft Office PowerPoint</Application>
  <PresentationFormat>On-screen Show (4:3)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Scientific Research Method: Design of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Md Moinul Islam</dc:creator>
  <cp:lastModifiedBy>Dr. Afroza Nahar</cp:lastModifiedBy>
  <cp:revision>256</cp:revision>
  <dcterms:created xsi:type="dcterms:W3CDTF">2006-08-16T00:00:00Z</dcterms:created>
  <dcterms:modified xsi:type="dcterms:W3CDTF">2020-10-31T07:03:25Z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0x010100E0C59AF07C4024489D4E638343271606</vt:lpwstr>
  </property>
</Properties>
</file>