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29"/>
  </p:notesMasterIdLst>
  <p:handoutMasterIdLst>
    <p:handoutMasterId r:id="rId30"/>
  </p:handoutMasterIdLst>
  <p:sldIdLst>
    <p:sldId id="299" r:id="rId2"/>
    <p:sldId id="350" r:id="rId3"/>
    <p:sldId id="351" r:id="rId4"/>
    <p:sldId id="352" r:id="rId5"/>
    <p:sldId id="375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CC0099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 autoAdjust="0"/>
    <p:restoredTop sz="94629" autoAdjust="0"/>
  </p:normalViewPr>
  <p:slideViewPr>
    <p:cSldViewPr>
      <p:cViewPr varScale="1">
        <p:scale>
          <a:sx n="64" d="100"/>
          <a:sy n="64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C55CB-54E3-4E43-9CCE-796F900A085A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51279-0A9B-4964-9A67-B7FCBCF66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77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27CC7-3AF0-43CB-8B21-5CAA696671AF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33036-847F-4CDF-82EF-1A025AC7C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60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C9276-6B23-40AA-833A-AC322E7B3220}" type="datetime1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0CC1-F06B-45F9-B683-D867088CF935}" type="datetime1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A7CCF-1AA4-4294-9FED-38553B41C9BE}" type="datetime1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B7713156-D27E-4AF4-94F2-64DA84439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54588"/>
              </p:ext>
            </p:extLst>
          </p:nvPr>
        </p:nvGraphicFramePr>
        <p:xfrm>
          <a:off x="404103" y="5723590"/>
          <a:ext cx="8335798" cy="102611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49748">
                  <a:extLst>
                    <a:ext uri="{9D8B030D-6E8A-4147-A177-3AD203B41FA5}">
                      <a16:colId xmlns:a16="http://schemas.microsoft.com/office/drawing/2014/main" val="704821588"/>
                    </a:ext>
                  </a:extLst>
                </a:gridCol>
                <a:gridCol w="6986050">
                  <a:extLst>
                    <a:ext uri="{9D8B030D-6E8A-4147-A177-3AD203B41FA5}">
                      <a16:colId xmlns:a16="http://schemas.microsoft.com/office/drawing/2014/main" val="2999519864"/>
                    </a:ext>
                  </a:extLst>
                </a:gridCol>
              </a:tblGrid>
              <a:tr h="102611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Instructor: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9501735"/>
                  </a:ext>
                </a:extLst>
              </a:tr>
            </a:tbl>
          </a:graphicData>
        </a:graphic>
      </p:graphicFrame>
      <p:grpSp>
        <p:nvGrpSpPr>
          <p:cNvPr id="8" name="Group 16"/>
          <p:cNvGrpSpPr/>
          <p:nvPr/>
        </p:nvGrpSpPr>
        <p:grpSpPr>
          <a:xfrm>
            <a:off x="132160" y="1891732"/>
            <a:ext cx="8951676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241" y="3323341"/>
            <a:ext cx="7635519" cy="2126836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lnSpc>
                <a:spcPts val="2588"/>
              </a:lnSpc>
            </a:pPr>
            <a:r>
              <a:rPr lang="en-US"/>
              <a:t>Click to edit Master 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320957" y="5549853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13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010" y="427012"/>
            <a:ext cx="1419654" cy="148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A100AAA-E928-457A-89C7-E75CA43EB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362005"/>
              </p:ext>
            </p:extLst>
          </p:nvPr>
        </p:nvGraphicFramePr>
        <p:xfrm>
          <a:off x="404102" y="2717512"/>
          <a:ext cx="8335798" cy="44486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5844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990714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514007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944380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424065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204188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444862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Lecture: #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Week: #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Semester: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</a:tbl>
          </a:graphicData>
        </a:graphic>
      </p:graphicFrame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1AE39945-A5C9-4738-8042-EE14774BD72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2160" y="2050473"/>
            <a:ext cx="8951676" cy="58580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marL="0" indent="0">
              <a:buNone/>
              <a:defRPr sz="2400" b="1" cap="sm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Course Code: Course Name</a:t>
            </a:r>
          </a:p>
        </p:txBody>
      </p:sp>
      <p:sp>
        <p:nvSpPr>
          <p:cNvPr id="1025" name="Text Placeholder 1024">
            <a:extLst>
              <a:ext uri="{FF2B5EF4-FFF2-40B4-BE49-F238E27FC236}">
                <a16:creationId xmlns:a16="http://schemas.microsoft.com/office/drawing/2014/main" id="{1D66F559-4E11-46F3-907B-3977362398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91400" y="2717513"/>
            <a:ext cx="514493" cy="407988"/>
          </a:xfrm>
          <a:solidFill>
            <a:schemeClr val="accent1"/>
          </a:solidFill>
        </p:spPr>
        <p:txBody>
          <a:bodyPr anchor="t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35" name="Text Placeholder 1024">
            <a:extLst>
              <a:ext uri="{FF2B5EF4-FFF2-40B4-BE49-F238E27FC236}">
                <a16:creationId xmlns:a16="http://schemas.microsoft.com/office/drawing/2014/main" id="{5FE0D7C2-73EA-4871-ACB3-22D6161B53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22414" y="2717513"/>
            <a:ext cx="514493" cy="407988"/>
          </a:xfrm>
          <a:solidFill>
            <a:schemeClr val="accent1"/>
          </a:solidFill>
        </p:spPr>
        <p:txBody>
          <a:bodyPr anchor="t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36" name="Text Placeholder 1024">
            <a:extLst>
              <a:ext uri="{FF2B5EF4-FFF2-40B4-BE49-F238E27FC236}">
                <a16:creationId xmlns:a16="http://schemas.microsoft.com/office/drawing/2014/main" id="{686BCCD1-33DA-4ED5-A212-D0854B67FD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45010" y="2735949"/>
            <a:ext cx="1645920" cy="407988"/>
          </a:xfrm>
          <a:solidFill>
            <a:schemeClr val="accent1"/>
          </a:solidFill>
        </p:spPr>
        <p:txBody>
          <a:bodyPr anchor="t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Semester Year</a:t>
            </a:r>
          </a:p>
        </p:txBody>
      </p:sp>
      <p:sp>
        <p:nvSpPr>
          <p:cNvPr id="37" name="Text Placeholder 1024">
            <a:extLst>
              <a:ext uri="{FF2B5EF4-FFF2-40B4-BE49-F238E27FC236}">
                <a16:creationId xmlns:a16="http://schemas.microsoft.com/office/drawing/2014/main" id="{8D52C2CD-9D3F-4285-BE56-11CB615F5B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13833" y="5723594"/>
            <a:ext cx="7026066" cy="1012257"/>
          </a:xfrm>
          <a:noFill/>
        </p:spPr>
        <p:txBody>
          <a:bodyPr anchor="t">
            <a:norm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Instructor Name, Designation &amp; Contact</a:t>
            </a:r>
          </a:p>
        </p:txBody>
      </p:sp>
      <p:pic>
        <p:nvPicPr>
          <p:cNvPr id="1028" name="Picture 1027" descr="A close up of a sign&#10;&#10;Description automatically generated">
            <a:extLst>
              <a:ext uri="{FF2B5EF4-FFF2-40B4-BE49-F238E27FC236}">
                <a16:creationId xmlns:a16="http://schemas.microsoft.com/office/drawing/2014/main" id="{E4EBCEBE-46C0-4E9A-81AE-CFC8FE0F1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301" y="436096"/>
            <a:ext cx="5091004" cy="145601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0BFBF0B-56F3-4D8D-AAF0-AA58ACAFC1A1}"/>
              </a:ext>
            </a:extLst>
          </p:cNvPr>
          <p:cNvSpPr txBox="1"/>
          <p:nvPr/>
        </p:nvSpPr>
        <p:spPr>
          <a:xfrm>
            <a:off x="33408" y="105918"/>
            <a:ext cx="9110592" cy="403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25" b="1" cap="small" baseline="0" dirty="0">
                <a:solidFill>
                  <a:schemeClr val="tx1"/>
                </a:solidFill>
              </a:rPr>
              <a:t>American International University-Bangladesh</a:t>
            </a:r>
          </a:p>
        </p:txBody>
      </p:sp>
    </p:spTree>
    <p:extLst>
      <p:ext uri="{BB962C8B-B14F-4D97-AF65-F5344CB8AC3E}">
        <p14:creationId xmlns:p14="http://schemas.microsoft.com/office/powerpoint/2010/main" val="214426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e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733" y="693860"/>
            <a:ext cx="8319118" cy="151690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444" y="14279"/>
            <a:ext cx="811917" cy="81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BCCA9BA-A048-49BB-8213-AEE11065F3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0"/>
            <a:ext cx="8324850" cy="693738"/>
          </a:xfrm>
        </p:spPr>
        <p:txBody>
          <a:bodyPr anchor="ctr">
            <a:noAutofit/>
          </a:bodyPr>
          <a:lstStyle>
            <a:lvl1pPr marL="0" indent="0">
              <a:buNone/>
              <a:defRPr sz="3600" b="1" i="0" cap="small" baseline="0"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D8E7E68-2955-4F78-A94B-30ADF2A5D4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" y="846142"/>
            <a:ext cx="9136063" cy="5591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514350" marR="0" lvl="1" indent="-257175" algn="l" defTabSz="514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>
                  <a:lumMod val="75000"/>
                  <a:lumOff val="25000"/>
                </a:prst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Second level</a:t>
            </a:r>
          </a:p>
          <a:p>
            <a:pPr marL="709017" marR="0" lvl="2" indent="-194667" algn="l" defTabSz="514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Third level</a:t>
            </a:r>
          </a:p>
          <a:p>
            <a:pPr marL="900113" marR="0" lvl="3" indent="-191096" algn="l" defTabSz="514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>
                  <a:lumMod val="75000"/>
                  <a:lumOff val="25000"/>
                </a:prst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Fourth level</a:t>
            </a:r>
          </a:p>
          <a:p>
            <a:pPr marL="1091208" marR="0" lvl="4" indent="-186631" algn="l" defTabSz="514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Fifth level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9D832B49-1A72-49B5-AEE6-B34B501F3F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0"/>
            <a:ext cx="2133600" cy="365125"/>
          </a:xfr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69A52D0F-A1E2-42CE-91A9-618E0BB64790}" type="datetime1">
              <a:rPr lang="en-US" smtClean="0"/>
              <a:t>11/1/2020</a:t>
            </a:fld>
            <a:endParaRPr 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0036E004-504A-44B7-843B-C80E27B892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365125"/>
          </a:xfr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6083EF6-2E15-437C-8549-E6BBA81849BF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6553200" y="6553200"/>
            <a:ext cx="2133600" cy="365125"/>
          </a:xfr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2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E3628-D230-46F5-8B22-04F93DC38D34}" type="datetime1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A057-165F-4D61-97D5-6ACD43FA25D9}" type="datetime1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4D06-BACD-4035-84C1-423907E9482A}" type="datetime1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00E7-8EDA-4C48-8E24-8BA7B3FA00F1}" type="datetime1">
              <a:rPr lang="en-US" smtClean="0"/>
              <a:t>11/1/2020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E706-CAB2-4CB0-A894-50E7A1DDF508}" type="datetime1">
              <a:rPr lang="en-US" smtClean="0"/>
              <a:t>11/1/2020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67B5E-C752-4BE9-B575-B02ECF9B72AE}" type="datetime1">
              <a:rPr lang="en-US" smtClean="0"/>
              <a:t>11/1/2020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A932-E500-427C-B4A0-DD3DA7616B65}" type="datetime1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36CD-0859-47EA-89C0-2F8087215F3F}" type="datetime1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46607-0FF2-4190-ACF0-8986FA62D57A}" type="datetime1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4EA1-FF1F-4C8C-953C-BFA5AD0EA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241" y="3323341"/>
            <a:ext cx="8237359" cy="2126836"/>
          </a:xfrm>
        </p:spPr>
        <p:txBody>
          <a:bodyPr/>
          <a:lstStyle/>
          <a:p>
            <a:pPr lvl="0">
              <a:defRPr/>
            </a:pPr>
            <a:r>
              <a:rPr lang="en-AU" sz="3200" b="1" dirty="0">
                <a:solidFill>
                  <a:srgbClr val="FF0000"/>
                </a:solidFill>
              </a:rPr>
              <a:t>Scientific Research Method:</a:t>
            </a:r>
            <a:br>
              <a:rPr lang="en-AU" sz="3200" b="1" dirty="0">
                <a:solidFill>
                  <a:srgbClr val="FF0000"/>
                </a:solidFill>
              </a:rPr>
            </a:br>
            <a:r>
              <a:rPr lang="en-AU" sz="3200" b="1" dirty="0">
                <a:solidFill>
                  <a:srgbClr val="FF0000"/>
                </a:solidFill>
              </a:rPr>
              <a:t> </a:t>
            </a:r>
            <a:r>
              <a:rPr lang="en-AU" sz="2400" b="1" dirty="0">
                <a:solidFill>
                  <a:srgbClr val="0070C0"/>
                </a:solidFill>
              </a:rPr>
              <a:t>Data Analysis, Interpretation &amp; Presentation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53A0D-C7B3-4808-ABAF-AC6AFB2BEB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r>
              <a:rPr lang="en-AU" dirty="0"/>
              <a:t>CSC 4195 Research Methodology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4B0C3-2693-43F6-99F9-2EECD2D065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9FE7D0-6EA7-4406-A508-3B009D2236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B6D3FE6-5ED9-41C9-BB8E-BB5A45BA42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83680" y="2735949"/>
            <a:ext cx="1645920" cy="407988"/>
          </a:xfr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/>
              <a:t>FALL 2020-2021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D74E9-ADD8-4095-90A1-6502D4133F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Dr. Afroza Nahar, Associate Professor, </a:t>
            </a:r>
          </a:p>
          <a:p>
            <a:r>
              <a:rPr lang="en-US" dirty="0">
                <a:solidFill>
                  <a:schemeClr val="tx1"/>
                </a:solidFill>
              </a:rPr>
              <a:t>Department of Computer Science, Faculty of Science &amp; Technology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afroza@aiub.edu</a:t>
            </a:r>
          </a:p>
        </p:txBody>
      </p:sp>
    </p:spTree>
    <p:extLst>
      <p:ext uri="{BB962C8B-B14F-4D97-AF65-F5344CB8AC3E}">
        <p14:creationId xmlns:p14="http://schemas.microsoft.com/office/powerpoint/2010/main" val="552491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4B6BBB-8F86-4B39-9425-A1780764EF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AU" cap="none" dirty="0">
                <a:solidFill>
                  <a:srgbClr val="FF0000"/>
                </a:solidFill>
              </a:rPr>
              <a:t>General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DF998-CD07-429F-B379-D6A242B73C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2600" b="1" dirty="0">
                <a:solidFill>
                  <a:srgbClr val="00B050"/>
                </a:solidFill>
              </a:rPr>
              <a:t>Relationship forms:</a:t>
            </a:r>
          </a:p>
          <a:p>
            <a:endParaRPr lang="en-AU" sz="14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AU" sz="2600" dirty="0"/>
              <a:t> </a:t>
            </a:r>
            <a:r>
              <a:rPr lang="en-AU" sz="2600" b="1" dirty="0">
                <a:solidFill>
                  <a:srgbClr val="0070C0"/>
                </a:solidFill>
              </a:rPr>
              <a:t>Linear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AU" sz="2600" i="1" dirty="0">
                <a:solidFill>
                  <a:srgbClr val="0070C0"/>
                </a:solidFill>
              </a:rPr>
              <a:t>Positive &amp; negative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AU" sz="1400" i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AU" sz="2600" dirty="0"/>
              <a:t> </a:t>
            </a:r>
            <a:r>
              <a:rPr lang="en-AU" sz="2600" b="1" dirty="0">
                <a:solidFill>
                  <a:srgbClr val="CC0099"/>
                </a:solidFill>
              </a:rPr>
              <a:t>Correlation coefficient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AU" sz="14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AU" sz="2600" dirty="0"/>
              <a:t> </a:t>
            </a:r>
            <a:r>
              <a:rPr lang="en-AU" sz="2600" b="1" dirty="0">
                <a:solidFill>
                  <a:srgbClr val="7030A0"/>
                </a:solidFill>
              </a:rPr>
              <a:t>Regression analysis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AU" sz="2600" dirty="0">
                <a:solidFill>
                  <a:srgbClr val="7030A0"/>
                </a:solidFill>
              </a:rPr>
              <a:t>Criterion &amp; predictor variables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AU" sz="2600" dirty="0">
                <a:solidFill>
                  <a:srgbClr val="7030A0"/>
                </a:solidFill>
              </a:rPr>
              <a:t>Error of prediction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AU" sz="1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AU" sz="2600" dirty="0"/>
              <a:t> </a:t>
            </a:r>
            <a:r>
              <a:rPr lang="en-AU" sz="2600" b="1" dirty="0">
                <a:solidFill>
                  <a:schemeClr val="accent6">
                    <a:lumMod val="75000"/>
                  </a:schemeClr>
                </a:solidFill>
              </a:rPr>
              <a:t>Monotonic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AU" sz="2600" b="1" dirty="0">
                <a:solidFill>
                  <a:schemeClr val="accent6">
                    <a:lumMod val="75000"/>
                  </a:schemeClr>
                </a:solidFill>
              </a:rPr>
              <a:t> Non-linear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64E05-7573-4618-B4E1-107AAC4D6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96BEE-28CB-44D0-9DF5-4578431E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A33E4-2CA8-41BF-98CB-59802E3459F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4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4B6BBB-8F86-4B39-9425-A1780764EF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AU" cap="none" dirty="0">
                <a:solidFill>
                  <a:srgbClr val="FF0000"/>
                </a:solidFill>
              </a:rPr>
              <a:t>Data Presentation/Display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DF998-CD07-429F-B379-D6A242B73C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AU" sz="2800" dirty="0"/>
              <a:t> </a:t>
            </a:r>
            <a:r>
              <a:rPr lang="en-AU" sz="2800" dirty="0">
                <a:solidFill>
                  <a:schemeClr val="accent6">
                    <a:lumMod val="75000"/>
                  </a:schemeClr>
                </a:solidFill>
              </a:rPr>
              <a:t>A </a:t>
            </a:r>
            <a:r>
              <a:rPr lang="en-AU" sz="2800" b="1" dirty="0">
                <a:solidFill>
                  <a:schemeClr val="accent6">
                    <a:lumMod val="75000"/>
                  </a:schemeClr>
                </a:solidFill>
              </a:rPr>
              <a:t>graphical technique </a:t>
            </a:r>
            <a:r>
              <a:rPr lang="en-AU" sz="2800" dirty="0">
                <a:solidFill>
                  <a:schemeClr val="accent6">
                    <a:lumMod val="75000"/>
                  </a:schemeClr>
                </a:solidFill>
              </a:rPr>
              <a:t>for communication and analysis that depicts data patterns rather than literally describing them</a:t>
            </a:r>
            <a:r>
              <a:rPr lang="en-AU" sz="2800" dirty="0"/>
              <a:t>. 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AU" dirty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AU" sz="2800" dirty="0">
                <a:solidFill>
                  <a:srgbClr val="00B050"/>
                </a:solidFill>
              </a:rPr>
              <a:t>Allows relevant properties of phenomena to be highlighted and clarified. 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AU" dirty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AU" sz="2800" dirty="0">
                <a:solidFill>
                  <a:srgbClr val="7030A0"/>
                </a:solidFill>
              </a:rPr>
              <a:t>Used by scientists for several purposes including: </a:t>
            </a:r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r>
              <a:rPr lang="en-AU" dirty="0">
                <a:solidFill>
                  <a:srgbClr val="7030A0"/>
                </a:solidFill>
              </a:rPr>
              <a:t>Initial data examination </a:t>
            </a:r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r>
              <a:rPr lang="en-AU" dirty="0">
                <a:solidFill>
                  <a:srgbClr val="7030A0"/>
                </a:solidFill>
              </a:rPr>
              <a:t>Interpret the meaning of data </a:t>
            </a:r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r>
              <a:rPr lang="en-AU" dirty="0">
                <a:solidFill>
                  <a:srgbClr val="7030A0"/>
                </a:solidFill>
              </a:rPr>
              <a:t>Communicate data and meaning to others. </a:t>
            </a:r>
          </a:p>
          <a:p>
            <a:pPr lvl="0" algn="just">
              <a:defRPr/>
            </a:pPr>
            <a:endParaRPr lang="en-AU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64E05-7573-4618-B4E1-107AAC4D6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96BEE-28CB-44D0-9DF5-4578431E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A33E4-2CA8-41BF-98CB-59802E3459F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5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4B6BBB-8F86-4B39-9425-A1780764EF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AU" cap="none" dirty="0">
                <a:solidFill>
                  <a:srgbClr val="FF0000"/>
                </a:solidFill>
              </a:rPr>
              <a:t>Displaying data ...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DF998-CD07-429F-B379-D6A242B73C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AU" sz="3200" dirty="0">
                <a:solidFill>
                  <a:srgbClr val="7030A0"/>
                </a:solidFill>
              </a:rPr>
              <a:t>The design and use of data displays boil down to one underlying idea: </a:t>
            </a:r>
          </a:p>
          <a:p>
            <a:r>
              <a:rPr lang="en-AU" sz="3200" b="1" dirty="0">
                <a:solidFill>
                  <a:srgbClr val="CC0099"/>
                </a:solidFill>
              </a:rPr>
              <a:t>Effective Communication!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AU" sz="3200" dirty="0">
                <a:solidFill>
                  <a:srgbClr val="002060"/>
                </a:solidFill>
              </a:rPr>
              <a:t>Clear 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AU" sz="3200" dirty="0">
                <a:solidFill>
                  <a:srgbClr val="002060"/>
                </a:solidFill>
              </a:rPr>
              <a:t>Accurate 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AU" sz="3200" dirty="0">
                <a:solidFill>
                  <a:srgbClr val="002060"/>
                </a:solidFill>
              </a:rPr>
              <a:t>Unambiguous 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AU" sz="3200" dirty="0">
                <a:solidFill>
                  <a:srgbClr val="002060"/>
                </a:solidFill>
              </a:rPr>
              <a:t>Efficient 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AU" sz="3200" dirty="0">
                <a:solidFill>
                  <a:srgbClr val="002060"/>
                </a:solidFill>
              </a:rPr>
              <a:t>Aesthetically Pleasing</a:t>
            </a:r>
            <a:endParaRPr lang="en-AU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64E05-7573-4618-B4E1-107AAC4D6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96BEE-28CB-44D0-9DF5-4578431E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A33E4-2CA8-41BF-98CB-59802E3459F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75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B7E783-2F4A-47FA-831D-B4E3EDBD83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cap="none" dirty="0">
                <a:solidFill>
                  <a:srgbClr val="FF0000"/>
                </a:solidFill>
              </a:rPr>
              <a:t>Displaying data : </a:t>
            </a:r>
            <a:r>
              <a:rPr lang="en-AU" cap="none" dirty="0">
                <a:solidFill>
                  <a:srgbClr val="0070C0"/>
                </a:solidFill>
              </a:rPr>
              <a:t>Tables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CEDD0-111A-4C47-8ED8-BCC20A2CE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73F59-0C01-47D1-A32C-69BC7039A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7BB8C-C685-437D-8891-0938C142926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4030F65-39E8-4D40-A586-DFBF64889873}"/>
              </a:ext>
            </a:extLst>
          </p:cNvPr>
          <p:cNvSpPr txBox="1">
            <a:spLocks/>
          </p:cNvSpPr>
          <p:nvPr/>
        </p:nvSpPr>
        <p:spPr>
          <a:xfrm>
            <a:off x="381000" y="990600"/>
            <a:ext cx="85344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AU" sz="3200" dirty="0">
                <a:solidFill>
                  <a:srgbClr val="7030A0"/>
                </a:solidFill>
              </a:rPr>
              <a:t> </a:t>
            </a:r>
            <a:r>
              <a:rPr lang="en-AU" sz="2800" dirty="0">
                <a:solidFill>
                  <a:srgbClr val="7030A0"/>
                </a:solidFill>
              </a:rPr>
              <a:t>Organized lists, arrays or matrices of data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AU" sz="2800" dirty="0">
                <a:solidFill>
                  <a:srgbClr val="002060"/>
                </a:solidFill>
              </a:rPr>
              <a:t> Show data values directly in numbers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AU" sz="2800" dirty="0"/>
              <a:t> </a:t>
            </a:r>
            <a:r>
              <a:rPr lang="en-AU" sz="2800" dirty="0">
                <a:solidFill>
                  <a:srgbClr val="00B0F0"/>
                </a:solidFill>
              </a:rPr>
              <a:t>Minimal use of spatiality</a:t>
            </a:r>
          </a:p>
          <a:p>
            <a:endParaRPr lang="en-AU" sz="3200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966DFC86-97AF-48FB-ADF5-0AA3E676B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743200"/>
            <a:ext cx="8229600" cy="3820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16264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D4A697-CD46-4637-8F83-8E3B14AE56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cap="none" dirty="0">
                <a:solidFill>
                  <a:srgbClr val="FF0000"/>
                </a:solidFill>
              </a:rPr>
              <a:t>Example of </a:t>
            </a:r>
            <a:r>
              <a:rPr lang="en-AU" dirty="0">
                <a:solidFill>
                  <a:srgbClr val="FF0000"/>
                </a:solidFill>
              </a:rPr>
              <a:t>a </a:t>
            </a:r>
            <a:r>
              <a:rPr lang="en-AU" cap="none" dirty="0">
                <a:solidFill>
                  <a:srgbClr val="FF0000"/>
                </a:solidFill>
              </a:rPr>
              <a:t>Table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84709-F163-4C3A-AEB8-C919BDD5C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1CBBA-103E-4088-BA76-8199CB10E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F0D46-2CF3-4744-AB50-1B1D47C4818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F930D9E-23A6-4FB0-9858-9BF61C72A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006" y="1295400"/>
            <a:ext cx="8965794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73849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E45EEE-CD2C-42FC-A4B1-FFC8186310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cap="none" dirty="0">
                <a:solidFill>
                  <a:srgbClr val="FF0000"/>
                </a:solidFill>
              </a:rPr>
              <a:t>Displaying data : </a:t>
            </a:r>
            <a:r>
              <a:rPr lang="en-AU" sz="3200" cap="none" dirty="0">
                <a:solidFill>
                  <a:srgbClr val="0070C0"/>
                </a:solidFill>
              </a:rPr>
              <a:t>Graphs</a:t>
            </a:r>
            <a:endParaRPr lang="en-AU" cap="none" dirty="0">
              <a:solidFill>
                <a:srgbClr val="0070C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0C8CA-46B1-43B8-B368-D876AD3FBF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AU" sz="2800" dirty="0">
                <a:solidFill>
                  <a:srgbClr val="002060"/>
                </a:solidFill>
              </a:rPr>
              <a:t>Pictorial representations of data.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AU" sz="2800" dirty="0">
                <a:solidFill>
                  <a:srgbClr val="7030A0"/>
                </a:solidFill>
              </a:rPr>
              <a:t>The use of spatial properties such as: </a:t>
            </a:r>
          </a:p>
          <a:p>
            <a:pPr lvl="3" indent="-457200">
              <a:buFont typeface="Wingdings" panose="05000000000000000000" pitchFamily="2" charset="2"/>
              <a:buChar char="Ø"/>
            </a:pPr>
            <a:r>
              <a:rPr lang="en-AU" sz="2400" dirty="0"/>
              <a:t>Location </a:t>
            </a:r>
          </a:p>
          <a:p>
            <a:pPr lvl="3" indent="-457200">
              <a:buFont typeface="Wingdings" panose="05000000000000000000" pitchFamily="2" charset="2"/>
              <a:buChar char="Ø"/>
            </a:pPr>
            <a:r>
              <a:rPr lang="en-AU" sz="2400" dirty="0"/>
              <a:t>Size </a:t>
            </a:r>
          </a:p>
          <a:p>
            <a:pPr lvl="3" indent="-457200">
              <a:buFont typeface="Wingdings" panose="05000000000000000000" pitchFamily="2" charset="2"/>
              <a:buChar char="Ø"/>
            </a:pPr>
            <a:r>
              <a:rPr lang="en-AU" sz="2400" dirty="0"/>
              <a:t>Distance </a:t>
            </a:r>
          </a:p>
          <a:p>
            <a:pPr lvl="3" indent="-457200">
              <a:buFont typeface="Wingdings" panose="05000000000000000000" pitchFamily="2" charset="2"/>
              <a:buChar char="Ø"/>
            </a:pPr>
            <a:r>
              <a:rPr lang="en-AU" sz="2400" dirty="0"/>
              <a:t>Direction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AU" sz="2800" dirty="0">
                <a:solidFill>
                  <a:srgbClr val="FF33CC"/>
                </a:solidFill>
              </a:rPr>
              <a:t>3 rules to follow : </a:t>
            </a:r>
          </a:p>
          <a:p>
            <a:pPr lvl="3" indent="-457200">
              <a:buFont typeface="Wingdings" panose="05000000000000000000" pitchFamily="2" charset="2"/>
              <a:buChar char="Ø"/>
            </a:pPr>
            <a:r>
              <a:rPr lang="en-AU" sz="2400" dirty="0"/>
              <a:t>Label Clearly and Sufficiently </a:t>
            </a:r>
          </a:p>
          <a:p>
            <a:pPr lvl="3" indent="-457200">
              <a:buFont typeface="Wingdings" panose="05000000000000000000" pitchFamily="2" charset="2"/>
              <a:buChar char="Ø"/>
            </a:pPr>
            <a:r>
              <a:rPr lang="en-AU" sz="2400" dirty="0"/>
              <a:t>Avoid Uninformative and Content-Free Graphic Marks </a:t>
            </a:r>
          </a:p>
          <a:p>
            <a:pPr lvl="3" indent="-457200">
              <a:buFont typeface="Wingdings" panose="05000000000000000000" pitchFamily="2" charset="2"/>
              <a:buChar char="Ø"/>
            </a:pPr>
            <a:r>
              <a:rPr lang="en-AU" sz="2400" dirty="0"/>
              <a:t>Fill the Graph Space with Data Marks </a:t>
            </a:r>
          </a:p>
          <a:p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4E3BC-829E-4AB2-9FD9-C764BD705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4910A-66BE-470F-BC05-BC429175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456EC-C645-4D53-BCC2-885D7B6459B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8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BB3DA4-B8D3-447D-8DD3-51E8CF7C979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cap="none" dirty="0">
                <a:solidFill>
                  <a:srgbClr val="FF0000"/>
                </a:solidFill>
              </a:rPr>
              <a:t>Displaying data : </a:t>
            </a:r>
            <a:r>
              <a:rPr lang="en-AU" sz="3200" cap="none" dirty="0">
                <a:solidFill>
                  <a:srgbClr val="0070C0"/>
                </a:solidFill>
              </a:rPr>
              <a:t>Graphs</a:t>
            </a:r>
            <a:r>
              <a:rPr lang="en-US" sz="3200" cap="none" dirty="0">
                <a:solidFill>
                  <a:srgbClr val="0070C0"/>
                </a:solidFill>
              </a:rPr>
              <a:t>…</a:t>
            </a:r>
            <a:endParaRPr lang="en-AU" cap="none" dirty="0">
              <a:solidFill>
                <a:srgbClr val="0070C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4893D-55C4-4D3B-BDB1-25432EB024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800" dirty="0">
                <a:solidFill>
                  <a:srgbClr val="7030A0"/>
                </a:solidFill>
              </a:rPr>
              <a:t>Always plot discrete points clearly. </a:t>
            </a:r>
          </a:p>
          <a:p>
            <a:pPr marL="457200" indent="-457200"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800" dirty="0"/>
              <a:t>Do not join points unless you have a continuous mathematical function. </a:t>
            </a:r>
          </a:p>
          <a:p>
            <a:pPr marL="457200" indent="-457200"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800" dirty="0">
                <a:solidFill>
                  <a:srgbClr val="FF33CC"/>
                </a:solidFill>
              </a:rPr>
              <a:t>Compare data plot several lines on the same axes. </a:t>
            </a:r>
          </a:p>
          <a:p>
            <a:pPr marL="457200" indent="-457200"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800" dirty="0">
                <a:solidFill>
                  <a:srgbClr val="00B050"/>
                </a:solidFill>
              </a:rPr>
              <a:t>Consider including </a:t>
            </a:r>
            <a:r>
              <a:rPr lang="en-AU" sz="2800" b="1" dirty="0">
                <a:solidFill>
                  <a:srgbClr val="00B050"/>
                </a:solidFill>
              </a:rPr>
              <a:t>error bars </a:t>
            </a:r>
            <a:r>
              <a:rPr lang="en-AU" sz="2800" dirty="0">
                <a:solidFill>
                  <a:srgbClr val="00B050"/>
                </a:solidFill>
              </a:rPr>
              <a:t>on all points </a:t>
            </a:r>
          </a:p>
          <a:p>
            <a:pPr>
              <a:spcBef>
                <a:spcPts val="600"/>
              </a:spcBef>
              <a:spcAft>
                <a:spcPts val="1800"/>
              </a:spcAft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4DFA1-1788-4B26-BFDB-D6B262D01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58C3A-8CF4-47D2-9701-03CC6F0A3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5FFF0-FB26-41E2-BF72-C2A4ABB1FA2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3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DEA6CB-09CF-4589-8F68-41D30901715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cap="none" dirty="0">
                <a:solidFill>
                  <a:srgbClr val="FF0000"/>
                </a:solidFill>
              </a:rPr>
              <a:t>Types of Graphs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A5386-8F85-47E5-BF91-60E70303F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6D9AB-8F13-4CC0-AF55-904637185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7D245-0449-4701-872C-3419BBD2F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CEE9E-9B04-442F-B3D4-FCF8E96547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49163FE-5AA9-4B52-8EBD-5FF905B8F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5602" t="19832" r="8115" b="4190"/>
          <a:stretch>
            <a:fillRect/>
          </a:stretch>
        </p:blipFill>
        <p:spPr bwMode="auto">
          <a:xfrm>
            <a:off x="228600" y="1371600"/>
            <a:ext cx="8686800" cy="5332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92399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DEA6CB-09CF-4589-8F68-41D30901715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cap="none" dirty="0">
                <a:solidFill>
                  <a:srgbClr val="FF0000"/>
                </a:solidFill>
              </a:rPr>
              <a:t>Types of Graphs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A5386-8F85-47E5-BF91-60E70303F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6D9AB-8F13-4CC0-AF55-904637185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7D245-0449-4701-872C-3419BBD2F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CEE9E-9B04-442F-B3D4-FCF8E96547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95794CF-7AC6-425E-B346-7BB39BCE1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101175"/>
            <a:ext cx="7772400" cy="551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14002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7B05F1-F7D1-4EFC-B227-07732428E1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cap="none" dirty="0">
                <a:solidFill>
                  <a:srgbClr val="FF0000"/>
                </a:solidFill>
              </a:rPr>
              <a:t>Types of Graphs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4BA54-576B-408D-A98B-F6384B4A60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C18BC-CF9F-454B-9911-F18D7FC40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2085D-C138-4601-8A42-03E89210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BBF38-873F-4549-B71E-E6E9B5AD272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3C647CB-F4D8-49A8-9272-7426DF0A7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066800"/>
            <a:ext cx="8001000" cy="5592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711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7FD53-71B0-4CB9-8845-3AA7F68386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AU" sz="4000" cap="none" dirty="0">
                <a:solidFill>
                  <a:srgbClr val="FF0000"/>
                </a:solidFill>
              </a:rPr>
              <a:t>Data Analysis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2A9E2E-D450-4368-875B-568F3509A988}"/>
              </a:ext>
            </a:extLst>
          </p:cNvPr>
          <p:cNvSpPr txBox="1">
            <a:spLocks/>
          </p:cNvSpPr>
          <p:nvPr/>
        </p:nvSpPr>
        <p:spPr>
          <a:xfrm>
            <a:off x="152400" y="990600"/>
            <a:ext cx="8763000" cy="524333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algn="just">
              <a:buFont typeface="Wingdings" panose="05000000000000000000" pitchFamily="2" charset="2"/>
              <a:buChar char="q"/>
            </a:pPr>
            <a:r>
              <a:rPr lang="en-AU" sz="2400" b="1" dirty="0">
                <a:solidFill>
                  <a:srgbClr val="7030A0"/>
                </a:solidFill>
              </a:rPr>
              <a:t>Data analysis</a:t>
            </a:r>
            <a:r>
              <a:rPr lang="en-AU" sz="2400" dirty="0">
                <a:solidFill>
                  <a:srgbClr val="7030A0"/>
                </a:solidFill>
              </a:rPr>
              <a:t> is a process of inspecting, cleansing, transforming, and modelling </a:t>
            </a:r>
            <a:r>
              <a:rPr lang="en-AU" sz="2400" b="1" dirty="0">
                <a:solidFill>
                  <a:srgbClr val="7030A0"/>
                </a:solidFill>
              </a:rPr>
              <a:t>data</a:t>
            </a:r>
            <a:r>
              <a:rPr lang="en-AU" sz="2400" dirty="0">
                <a:solidFill>
                  <a:srgbClr val="7030A0"/>
                </a:solidFill>
              </a:rPr>
              <a:t> with the goal of discovering useful information, suggesting conclusions, and supporting decision-making</a:t>
            </a:r>
            <a:r>
              <a:rPr lang="en-AU" sz="2400" dirty="0"/>
              <a:t>.</a:t>
            </a:r>
          </a:p>
          <a:p>
            <a:pPr lvl="1" fontAlgn="auto">
              <a:spcBef>
                <a:spcPts val="600"/>
              </a:spcBef>
              <a:spcAft>
                <a:spcPts val="1800"/>
              </a:spcAft>
              <a:defRPr/>
            </a:pPr>
            <a:endParaRPr lang="en-US" sz="1400" b="1" dirty="0"/>
          </a:p>
          <a:p>
            <a:pPr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BA20A09-E6F2-470C-A928-A979E1B79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CFD5BC-4037-46F5-80DD-4E1F4641769E}" type="datetime1">
              <a:rPr lang="en-US" smtClean="0"/>
              <a:t>11/1/2020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CC52F5B-2637-442B-A451-03C62A440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3F0861D-01A4-446D-9D45-D85670F420E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9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2923F1-EEE9-4AC2-830D-6CE7C94C5C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cap="none" dirty="0">
                <a:solidFill>
                  <a:srgbClr val="FF0000"/>
                </a:solidFill>
              </a:rPr>
              <a:t>Displaying data : </a:t>
            </a:r>
            <a:r>
              <a:rPr lang="en-AU" sz="3200" cap="none" dirty="0">
                <a:solidFill>
                  <a:srgbClr val="0070C0"/>
                </a:solidFill>
              </a:rPr>
              <a:t>Map</a:t>
            </a:r>
            <a:endParaRPr lang="en-AU" cap="none" dirty="0">
              <a:solidFill>
                <a:srgbClr val="0070C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2D47F-B387-41BE-B913-170E2C8439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AU" sz="2600" dirty="0">
                <a:solidFill>
                  <a:srgbClr val="CC0099"/>
                </a:solidFill>
              </a:rPr>
              <a:t>Maps are graphical displays that depict earth-referenced features and data. </a:t>
            </a:r>
          </a:p>
          <a:p>
            <a:endParaRPr lang="en-AU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AU" sz="2600" dirty="0">
                <a:solidFill>
                  <a:srgbClr val="0070C0"/>
                </a:solidFill>
              </a:rPr>
              <a:t>Reference Maps: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AU" sz="2600" dirty="0">
                <a:solidFill>
                  <a:srgbClr val="0070C0"/>
                </a:solidFill>
              </a:rPr>
              <a:t>Depict actual earth surface features as accurately as possible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AU" sz="2600" dirty="0">
                <a:solidFill>
                  <a:srgbClr val="0070C0"/>
                </a:solidFill>
              </a:rPr>
              <a:t>Locations are encoded with a coordinate system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AU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AU" sz="2600" dirty="0">
                <a:solidFill>
                  <a:schemeClr val="accent6">
                    <a:lumMod val="75000"/>
                  </a:schemeClr>
                </a:solidFill>
              </a:rPr>
              <a:t>Thematic Maps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AU" sz="2600" dirty="0">
                <a:solidFill>
                  <a:schemeClr val="accent6">
                    <a:lumMod val="75000"/>
                  </a:schemeClr>
                </a:solidFill>
              </a:rPr>
              <a:t>Special purpose displays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AU" sz="2600" dirty="0">
                <a:solidFill>
                  <a:schemeClr val="accent6">
                    <a:lumMod val="75000"/>
                  </a:schemeClr>
                </a:solidFill>
              </a:rPr>
              <a:t>Hybrid “map-graph” that uses geographic space as a base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9A4E1-9798-42A2-855A-65E1B2746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8526-A503-4F46-8E8F-BFF5EB432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9F6B0-0F41-4BC8-945F-907FDF07479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89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24329D-F394-4CF5-B8D2-795351B1E8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cap="none" dirty="0">
                <a:solidFill>
                  <a:srgbClr val="FF0000"/>
                </a:solidFill>
              </a:rPr>
              <a:t>Displaying data : </a:t>
            </a:r>
            <a:r>
              <a:rPr lang="en-AU" sz="3200" cap="none" dirty="0">
                <a:solidFill>
                  <a:srgbClr val="0070C0"/>
                </a:solidFill>
              </a:rPr>
              <a:t>Map</a:t>
            </a:r>
            <a:endParaRPr lang="en-AU" cap="none" dirty="0">
              <a:solidFill>
                <a:srgbClr val="0070C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26EAB-190A-4B6F-865F-C1736FA782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16FB7-C4AE-4056-BF1E-25F0FB82C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F7CB5-CC08-481A-A9EC-A82CDA15F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D96A0-C48C-4E23-85F9-A75581F9595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7DD28CA-BD9A-44F2-8336-E0C2A9B7D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15145" t="23407" r="18465" b="7895"/>
          <a:stretch>
            <a:fillRect/>
          </a:stretch>
        </p:blipFill>
        <p:spPr bwMode="auto">
          <a:xfrm>
            <a:off x="1066800" y="990600"/>
            <a:ext cx="685800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23821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781486-54D5-4EA6-A4F2-2309BCF2210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cap="none" dirty="0">
                <a:solidFill>
                  <a:srgbClr val="FF0000"/>
                </a:solidFill>
              </a:rPr>
              <a:t>Flow Charts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DF907-01C4-4298-BF0B-DF16402F9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43BEC-A737-4A5D-83BB-4BE6BEF76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13DFD-9008-417B-B0F0-B9BD88BB6CD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593EA42-3530-479A-8F12-48E111021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51660" t="15429"/>
          <a:stretch>
            <a:fillRect/>
          </a:stretch>
        </p:blipFill>
        <p:spPr bwMode="auto">
          <a:xfrm>
            <a:off x="4953001" y="1503134"/>
            <a:ext cx="3505200" cy="4592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A444A56-02CC-42CB-AD1E-08B5848F8731}"/>
              </a:ext>
            </a:extLst>
          </p:cNvPr>
          <p:cNvSpPr txBox="1">
            <a:spLocks/>
          </p:cNvSpPr>
          <p:nvPr/>
        </p:nvSpPr>
        <p:spPr>
          <a:xfrm>
            <a:off x="533400" y="1143000"/>
            <a:ext cx="4267200" cy="411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just"/>
            <a:endParaRPr lang="en-AU" sz="2800" dirty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AU" sz="2800" dirty="0">
                <a:solidFill>
                  <a:schemeClr val="accent6">
                    <a:lumMod val="75000"/>
                  </a:schemeClr>
                </a:solidFill>
              </a:rPr>
              <a:t>A series of steps to accomplish a task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AU" sz="2800" dirty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AU" sz="2800" dirty="0">
                <a:solidFill>
                  <a:srgbClr val="7030A0"/>
                </a:solidFill>
              </a:rPr>
              <a:t>Normally used in software development </a:t>
            </a:r>
          </a:p>
        </p:txBody>
      </p:sp>
    </p:spTree>
    <p:extLst>
      <p:ext uri="{BB962C8B-B14F-4D97-AF65-F5344CB8AC3E}">
        <p14:creationId xmlns:p14="http://schemas.microsoft.com/office/powerpoint/2010/main" val="2589680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781486-54D5-4EA6-A4F2-2309BCF2210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cap="none" dirty="0">
                <a:solidFill>
                  <a:srgbClr val="FF0000"/>
                </a:solidFill>
              </a:rPr>
              <a:t>Flow Charts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DF907-01C4-4298-BF0B-DF16402F9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43BEC-A737-4A5D-83BB-4BE6BEF76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13DFD-9008-417B-B0F0-B9BD88BB6CD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3A7CE2CA-2712-445B-9DCF-648AED207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" y="1143000"/>
            <a:ext cx="7848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95120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FDB-26E9-4B3E-B3CD-774C36BE2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E1333-1DB7-4217-9A50-7C56AA494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8AFDC-A630-4F05-AC17-B81DC881F16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731007-B425-4510-8E81-5079CA483C55}"/>
              </a:ext>
            </a:extLst>
          </p:cNvPr>
          <p:cNvGrpSpPr/>
          <p:nvPr/>
        </p:nvGrpSpPr>
        <p:grpSpPr>
          <a:xfrm>
            <a:off x="253621" y="1173480"/>
            <a:ext cx="1600200" cy="4800600"/>
            <a:chOff x="182526" y="914400"/>
            <a:chExt cx="1600200" cy="48006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C70BE46-EE0C-4FA2-A8BA-3C215B15D6A9}"/>
                </a:ext>
              </a:extLst>
            </p:cNvPr>
            <p:cNvSpPr/>
            <p:nvPr/>
          </p:nvSpPr>
          <p:spPr>
            <a:xfrm>
              <a:off x="503274" y="914400"/>
              <a:ext cx="914400" cy="3657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Rectangle 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1D76026-BFE5-4F29-AC9C-BB3218D85732}"/>
                </a:ext>
              </a:extLst>
            </p:cNvPr>
            <p:cNvSpPr/>
            <p:nvPr/>
          </p:nvSpPr>
          <p:spPr>
            <a:xfrm>
              <a:off x="411126" y="2957945"/>
              <a:ext cx="762000" cy="76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circle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7C50B87-66EB-4FF7-B455-74D1CF6ACCC0}"/>
                </a:ext>
              </a:extLst>
            </p:cNvPr>
            <p:cNvSpPr/>
            <p:nvPr/>
          </p:nvSpPr>
          <p:spPr>
            <a:xfrm>
              <a:off x="334926" y="4152900"/>
              <a:ext cx="9906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Oval</a:t>
              </a:r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99E13B05-1572-4A38-8342-933C867AB12D}"/>
                </a:ext>
              </a:extLst>
            </p:cNvPr>
            <p:cNvSpPr/>
            <p:nvPr/>
          </p:nvSpPr>
          <p:spPr>
            <a:xfrm>
              <a:off x="182526" y="5105400"/>
              <a:ext cx="1600200" cy="609600"/>
            </a:xfrm>
            <a:prstGeom prst="parallelogram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Parallelogram</a:t>
              </a:r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AE45F78E-D01F-4EE2-8A6E-86B9E0BF47EC}"/>
                </a:ext>
              </a:extLst>
            </p:cNvPr>
            <p:cNvSpPr/>
            <p:nvPr/>
          </p:nvSpPr>
          <p:spPr>
            <a:xfrm>
              <a:off x="334926" y="1600200"/>
              <a:ext cx="1050852" cy="990600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Diamond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E13DE2-4846-4372-AE2A-F390252869F6}"/>
              </a:ext>
            </a:extLst>
          </p:cNvPr>
          <p:cNvGrpSpPr/>
          <p:nvPr/>
        </p:nvGrpSpPr>
        <p:grpSpPr>
          <a:xfrm>
            <a:off x="2643116" y="1143000"/>
            <a:ext cx="1981200" cy="4800600"/>
            <a:chOff x="2326574" y="762000"/>
            <a:chExt cx="1981200" cy="48006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A0CC9A6-24BC-4CB9-AA11-49E01B137174}"/>
                </a:ext>
              </a:extLst>
            </p:cNvPr>
            <p:cNvSpPr/>
            <p:nvPr/>
          </p:nvSpPr>
          <p:spPr>
            <a:xfrm>
              <a:off x="2326574" y="762000"/>
              <a:ext cx="14478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600" dirty="0">
                  <a:solidFill>
                    <a:srgbClr val="CC0099"/>
                  </a:solidFill>
                </a:rPr>
                <a:t>Operation to be carried out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8A63DD9-CBCB-4946-8B55-F557FD5316D1}"/>
                </a:ext>
              </a:extLst>
            </p:cNvPr>
            <p:cNvSpPr/>
            <p:nvPr/>
          </p:nvSpPr>
          <p:spPr>
            <a:xfrm>
              <a:off x="2348552" y="1600200"/>
              <a:ext cx="1861186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600" dirty="0">
                  <a:solidFill>
                    <a:srgbClr val="CC0099"/>
                  </a:solidFill>
                </a:rPr>
                <a:t>Logical decision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FA37E79-28A6-4066-AD97-A9628EF234FF}"/>
                </a:ext>
              </a:extLst>
            </p:cNvPr>
            <p:cNvSpPr/>
            <p:nvPr/>
          </p:nvSpPr>
          <p:spPr>
            <a:xfrm>
              <a:off x="2326574" y="3962400"/>
              <a:ext cx="188316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600" dirty="0">
                  <a:solidFill>
                    <a:srgbClr val="CC0099"/>
                  </a:solidFill>
                </a:rPr>
                <a:t> Terminal point (typically start and End of program 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646001D-FC00-40A2-8AB4-6C5E7BFFC747}"/>
                </a:ext>
              </a:extLst>
            </p:cNvPr>
            <p:cNvSpPr/>
            <p:nvPr/>
          </p:nvSpPr>
          <p:spPr>
            <a:xfrm>
              <a:off x="2362200" y="2819400"/>
              <a:ext cx="19455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600" dirty="0">
                  <a:solidFill>
                    <a:srgbClr val="CC0099"/>
                  </a:solidFill>
                </a:rPr>
                <a:t>Connection from one part  in a flow chart to another part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3827D3-69EE-4BED-BA9B-BF926FFAEF17}"/>
                </a:ext>
              </a:extLst>
            </p:cNvPr>
            <p:cNvSpPr/>
            <p:nvPr/>
          </p:nvSpPr>
          <p:spPr>
            <a:xfrm>
              <a:off x="2326574" y="5105400"/>
              <a:ext cx="14478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600" dirty="0">
                  <a:solidFill>
                    <a:srgbClr val="CC0099"/>
                  </a:solidFill>
                </a:rPr>
                <a:t>I/O operation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34592B-0291-4BFB-9610-E6BFE69311F2}"/>
              </a:ext>
            </a:extLst>
          </p:cNvPr>
          <p:cNvCxnSpPr/>
          <p:nvPr/>
        </p:nvCxnSpPr>
        <p:spPr>
          <a:xfrm flipV="1">
            <a:off x="5623560" y="1269139"/>
            <a:ext cx="548640" cy="42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742EDF-294F-410D-94DD-11BA271A5E6A}"/>
              </a:ext>
            </a:extLst>
          </p:cNvPr>
          <p:cNvCxnSpPr>
            <a:stCxn id="31" idx="3"/>
          </p:cNvCxnSpPr>
          <p:nvPr/>
        </p:nvCxnSpPr>
        <p:spPr>
          <a:xfrm>
            <a:off x="7086600" y="1269139"/>
            <a:ext cx="462634" cy="42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0650C98-2EAB-44BC-842E-99395188E757}"/>
              </a:ext>
            </a:extLst>
          </p:cNvPr>
          <p:cNvGrpSpPr/>
          <p:nvPr/>
        </p:nvGrpSpPr>
        <p:grpSpPr>
          <a:xfrm>
            <a:off x="6324601" y="4428462"/>
            <a:ext cx="2209796" cy="1468613"/>
            <a:chOff x="5078402" y="4048705"/>
            <a:chExt cx="2953006" cy="167422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1CFA1CA-2411-4D88-935E-6747EA0E67CC}"/>
                </a:ext>
              </a:extLst>
            </p:cNvPr>
            <p:cNvGrpSpPr/>
            <p:nvPr/>
          </p:nvGrpSpPr>
          <p:grpSpPr>
            <a:xfrm>
              <a:off x="5078402" y="4048705"/>
              <a:ext cx="2620184" cy="1361493"/>
              <a:chOff x="5197647" y="3806805"/>
              <a:chExt cx="2742051" cy="1755795"/>
            </a:xfrm>
          </p:grpSpPr>
          <p:sp>
            <p:nvSpPr>
              <p:cNvPr id="25" name="Diamond 24">
                <a:extLst>
                  <a:ext uri="{FF2B5EF4-FFF2-40B4-BE49-F238E27FC236}">
                    <a16:creationId xmlns:a16="http://schemas.microsoft.com/office/drawing/2014/main" id="{C9028294-EC1D-4A9C-85C3-D77BDDC52FA4}"/>
                  </a:ext>
                </a:extLst>
              </p:cNvPr>
              <p:cNvSpPr/>
              <p:nvPr/>
            </p:nvSpPr>
            <p:spPr>
              <a:xfrm>
                <a:off x="5806556" y="4204855"/>
                <a:ext cx="1512427" cy="990600"/>
              </a:xfrm>
              <a:prstGeom prst="diamon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A = B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F01EAFDB-3730-4E5B-A38D-B6351B910AB9}"/>
                  </a:ext>
                </a:extLst>
              </p:cNvPr>
              <p:cNvCxnSpPr/>
              <p:nvPr/>
            </p:nvCxnSpPr>
            <p:spPr>
              <a:xfrm>
                <a:off x="5197647" y="4700154"/>
                <a:ext cx="63938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832F2FEA-0149-49D5-BFBB-00406CE52E73}"/>
                  </a:ext>
                </a:extLst>
              </p:cNvPr>
              <p:cNvCxnSpPr/>
              <p:nvPr/>
            </p:nvCxnSpPr>
            <p:spPr>
              <a:xfrm>
                <a:off x="7300313" y="4675910"/>
                <a:ext cx="63938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A7BBBFFC-08DD-46C3-A242-93DE199E6C2F}"/>
                  </a:ext>
                </a:extLst>
              </p:cNvPr>
              <p:cNvCxnSpPr/>
              <p:nvPr/>
            </p:nvCxnSpPr>
            <p:spPr>
              <a:xfrm>
                <a:off x="6562768" y="5195455"/>
                <a:ext cx="0" cy="367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18527DC6-C3E0-46FA-B49A-3BA09D7DED98}"/>
                  </a:ext>
                </a:extLst>
              </p:cNvPr>
              <p:cNvCxnSpPr/>
              <p:nvPr/>
            </p:nvCxnSpPr>
            <p:spPr>
              <a:xfrm flipV="1">
                <a:off x="6561097" y="3806805"/>
                <a:ext cx="0" cy="4130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477172E-010B-40E7-A421-86FFCBE0BB20}"/>
                </a:ext>
              </a:extLst>
            </p:cNvPr>
            <p:cNvSpPr/>
            <p:nvPr/>
          </p:nvSpPr>
          <p:spPr>
            <a:xfrm>
              <a:off x="6191894" y="5410200"/>
              <a:ext cx="366581" cy="3127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15F68AA-3B17-4B31-8546-0BF6FAAA19A4}"/>
                </a:ext>
              </a:extLst>
            </p:cNvPr>
            <p:cNvSpPr/>
            <p:nvPr/>
          </p:nvSpPr>
          <p:spPr>
            <a:xfrm>
              <a:off x="7665648" y="4549950"/>
              <a:ext cx="365760" cy="3127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204096A8-CF58-4F38-8484-E22ABD71B3B2}"/>
              </a:ext>
            </a:extLst>
          </p:cNvPr>
          <p:cNvSpPr/>
          <p:nvPr/>
        </p:nvSpPr>
        <p:spPr>
          <a:xfrm>
            <a:off x="304800" y="228600"/>
            <a:ext cx="88392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6600CC"/>
                </a:solidFill>
              </a:rPr>
              <a:t>Symbol with name	Function		         Example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6180D98-3C25-475B-BC22-85741197274C}"/>
              </a:ext>
            </a:extLst>
          </p:cNvPr>
          <p:cNvSpPr/>
          <p:nvPr/>
        </p:nvSpPr>
        <p:spPr>
          <a:xfrm>
            <a:off x="6212840" y="1090477"/>
            <a:ext cx="873760" cy="3573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 = 30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3C7A3C1-9E24-4BF2-9B3A-E5CF7885D4D0}"/>
              </a:ext>
            </a:extLst>
          </p:cNvPr>
          <p:cNvSpPr/>
          <p:nvPr/>
        </p:nvSpPr>
        <p:spPr>
          <a:xfrm>
            <a:off x="6216227" y="4038600"/>
            <a:ext cx="946573" cy="5210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910DE154-1670-495E-BDA9-14B00C7B493E}"/>
              </a:ext>
            </a:extLst>
          </p:cNvPr>
          <p:cNvSpPr/>
          <p:nvPr/>
        </p:nvSpPr>
        <p:spPr>
          <a:xfrm>
            <a:off x="6471920" y="6172200"/>
            <a:ext cx="1529080" cy="504661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 O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17FD83D-E073-4C7E-B49A-0C83EC961C8C}"/>
              </a:ext>
            </a:extLst>
          </p:cNvPr>
          <p:cNvGrpSpPr/>
          <p:nvPr/>
        </p:nvGrpSpPr>
        <p:grpSpPr>
          <a:xfrm>
            <a:off x="5854024" y="1905000"/>
            <a:ext cx="1737360" cy="1463040"/>
            <a:chOff x="5821326" y="1618044"/>
            <a:chExt cx="1808455" cy="1728024"/>
          </a:xfrm>
        </p:grpSpPr>
        <p:sp>
          <p:nvSpPr>
            <p:cNvPr id="35" name="Diamond 34">
              <a:extLst>
                <a:ext uri="{FF2B5EF4-FFF2-40B4-BE49-F238E27FC236}">
                  <a16:creationId xmlns:a16="http://schemas.microsoft.com/office/drawing/2014/main" id="{DDB3DFDA-0DD5-44AB-93D2-7C93BD519A7E}"/>
                </a:ext>
              </a:extLst>
            </p:cNvPr>
            <p:cNvSpPr/>
            <p:nvPr/>
          </p:nvSpPr>
          <p:spPr>
            <a:xfrm>
              <a:off x="6174445" y="2019644"/>
              <a:ext cx="961136" cy="967748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A = B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2A693CB-E82F-4CB3-A30F-884BD21EE543}"/>
                </a:ext>
              </a:extLst>
            </p:cNvPr>
            <p:cNvGrpSpPr/>
            <p:nvPr/>
          </p:nvGrpSpPr>
          <p:grpSpPr>
            <a:xfrm>
              <a:off x="5821326" y="1618044"/>
              <a:ext cx="1645920" cy="1728024"/>
              <a:chOff x="5772340" y="1581101"/>
              <a:chExt cx="1722474" cy="1768828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F9EEFADD-1583-4028-92AA-D579EFF2207A}"/>
                  </a:ext>
                </a:extLst>
              </p:cNvPr>
              <p:cNvCxnSpPr/>
              <p:nvPr/>
            </p:nvCxnSpPr>
            <p:spPr>
              <a:xfrm>
                <a:off x="5772340" y="2463239"/>
                <a:ext cx="35087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C21DB48-7378-4FFF-8808-CDE627760771}"/>
                  </a:ext>
                </a:extLst>
              </p:cNvPr>
              <p:cNvCxnSpPr/>
              <p:nvPr/>
            </p:nvCxnSpPr>
            <p:spPr>
              <a:xfrm>
                <a:off x="7129054" y="2463239"/>
                <a:ext cx="36576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5B9609-F903-4C40-B6B2-CD2DDEE567D6}"/>
                  </a:ext>
                </a:extLst>
              </p:cNvPr>
              <p:cNvCxnSpPr/>
              <p:nvPr/>
            </p:nvCxnSpPr>
            <p:spPr>
              <a:xfrm>
                <a:off x="6632864" y="2982784"/>
                <a:ext cx="0" cy="367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B3729B37-55C2-4514-9E6B-D51087F4601A}"/>
                  </a:ext>
                </a:extLst>
              </p:cNvPr>
              <p:cNvCxnSpPr/>
              <p:nvPr/>
            </p:nvCxnSpPr>
            <p:spPr>
              <a:xfrm flipV="1">
                <a:off x="6632864" y="1581101"/>
                <a:ext cx="0" cy="4130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02BE45C-291B-4074-B3B5-108C4CB3A6A9}"/>
                </a:ext>
              </a:extLst>
            </p:cNvPr>
            <p:cNvSpPr/>
            <p:nvPr/>
          </p:nvSpPr>
          <p:spPr>
            <a:xfrm>
              <a:off x="6989701" y="2211392"/>
              <a:ext cx="640080" cy="365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No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320B114-EAD1-4470-90D9-A1F49DB686FD}"/>
                </a:ext>
              </a:extLst>
            </p:cNvPr>
            <p:cNvSpPr/>
            <p:nvPr/>
          </p:nvSpPr>
          <p:spPr>
            <a:xfrm>
              <a:off x="6523074" y="2939340"/>
              <a:ext cx="640080" cy="365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Yes</a:t>
              </a: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D2E4AB-34DF-4A80-865D-391D21BF64CC}"/>
              </a:ext>
            </a:extLst>
          </p:cNvPr>
          <p:cNvSpPr/>
          <p:nvPr/>
        </p:nvSpPr>
        <p:spPr>
          <a:xfrm>
            <a:off x="5802844" y="1524000"/>
            <a:ext cx="1914323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CC0099"/>
                </a:solidFill>
              </a:rPr>
              <a:t>Arrow indicates  direction  of the program flow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FA735AB-F789-49D7-B8FB-38EFBB602D69}"/>
              </a:ext>
            </a:extLst>
          </p:cNvPr>
          <p:cNvSpPr/>
          <p:nvPr/>
        </p:nvSpPr>
        <p:spPr>
          <a:xfrm>
            <a:off x="5894370" y="3429000"/>
            <a:ext cx="2260046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CC0099"/>
                </a:solidFill>
              </a:rPr>
              <a:t>Exit diamond from  right if A = B and from bottom of A = B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D6248F1-689F-44A8-8C27-872F3392AF88}"/>
              </a:ext>
            </a:extLst>
          </p:cNvPr>
          <p:cNvCxnSpPr/>
          <p:nvPr/>
        </p:nvCxnSpPr>
        <p:spPr>
          <a:xfrm>
            <a:off x="228600" y="838200"/>
            <a:ext cx="8595360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6E7B9BC-3FF6-4213-9F53-2459F415E783}"/>
              </a:ext>
            </a:extLst>
          </p:cNvPr>
          <p:cNvSpPr/>
          <p:nvPr/>
        </p:nvSpPr>
        <p:spPr>
          <a:xfrm>
            <a:off x="426720" y="1517879"/>
            <a:ext cx="109728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dirty="0">
                <a:solidFill>
                  <a:srgbClr val="CC0099"/>
                </a:solidFill>
              </a:rPr>
              <a:t>Process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3323938-8861-4AB5-A2EE-C822D2D47DA5}"/>
              </a:ext>
            </a:extLst>
          </p:cNvPr>
          <p:cNvSpPr/>
          <p:nvPr/>
        </p:nvSpPr>
        <p:spPr>
          <a:xfrm>
            <a:off x="426720" y="2759825"/>
            <a:ext cx="109728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dirty="0">
                <a:solidFill>
                  <a:srgbClr val="CC0099"/>
                </a:solidFill>
              </a:rPr>
              <a:t>Decision</a:t>
            </a:r>
          </a:p>
        </p:txBody>
      </p:sp>
    </p:spTree>
    <p:extLst>
      <p:ext uri="{BB962C8B-B14F-4D97-AF65-F5344CB8AC3E}">
        <p14:creationId xmlns:p14="http://schemas.microsoft.com/office/powerpoint/2010/main" val="3428917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411282-C5B2-4551-A36A-56FA559FF7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cap="none" dirty="0">
                <a:solidFill>
                  <a:srgbClr val="FF0000"/>
                </a:solidFill>
              </a:rPr>
              <a:t>Interpreting the Information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F1ADC-0711-4765-B2C9-98765F92CD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AU" dirty="0">
                <a:solidFill>
                  <a:srgbClr val="CC0099"/>
                </a:solidFill>
              </a:rPr>
              <a:t>Numbers do not speak for themselves. </a:t>
            </a:r>
          </a:p>
          <a:p>
            <a:pPr marL="457200" indent="-45720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AU" dirty="0">
                <a:solidFill>
                  <a:srgbClr val="00B050"/>
                </a:solidFill>
              </a:rPr>
              <a:t>Interpretation is the process of attaching meaning to the data</a:t>
            </a:r>
          </a:p>
          <a:p>
            <a:pPr marL="457200" indent="-45720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AU" dirty="0">
                <a:solidFill>
                  <a:srgbClr val="7030A0"/>
                </a:solidFill>
              </a:rPr>
              <a:t>Interpretation demands fair and careful judgements. Often the same data can be interpreted in different ways. </a:t>
            </a:r>
          </a:p>
          <a:p>
            <a:pPr marL="457200" indent="-457200" algn="just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AU" dirty="0">
                <a:solidFill>
                  <a:schemeClr val="accent6">
                    <a:lumMod val="75000"/>
                  </a:schemeClr>
                </a:solidFill>
              </a:rPr>
              <a:t>Hence, it is helpful to involve others or take time to hear how different people interpret the same data ... hold a meeting for example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C4EFD-0CA1-4B70-94F4-FA232D276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DDC2B-151C-4ACB-A8DC-46C3ADE3C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710C8-DED0-42EB-8B3C-5C228DAE697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8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411282-C5B2-4551-A36A-56FA559FF7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cap="none" dirty="0">
                <a:solidFill>
                  <a:srgbClr val="FF0000"/>
                </a:solidFill>
              </a:rPr>
              <a:t>Interpreting the Information…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F1ADC-0711-4765-B2C9-98765F92CD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AU" sz="2800" dirty="0">
                <a:solidFill>
                  <a:srgbClr val="7030A0"/>
                </a:solidFill>
              </a:rPr>
              <a:t>Part of interpreting information is identifying the lessons learned. Ask the following questions: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AU" sz="2000" dirty="0"/>
          </a:p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dirty="0">
                <a:solidFill>
                  <a:srgbClr val="CC0099"/>
                </a:solidFill>
              </a:rPr>
              <a:t>What did you learn?</a:t>
            </a:r>
          </a:p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dirty="0"/>
              <a:t>What is new? What was expected?</a:t>
            </a:r>
          </a:p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dirty="0">
                <a:solidFill>
                  <a:schemeClr val="accent2">
                    <a:lumMod val="75000"/>
                  </a:schemeClr>
                </a:solidFill>
              </a:rPr>
              <a:t>Are the findings surprise you?</a:t>
            </a:r>
          </a:p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dirty="0"/>
              <a:t>Are there things you do not understand well?</a:t>
            </a:r>
          </a:p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dirty="0">
                <a:solidFill>
                  <a:srgbClr val="0070C0"/>
                </a:solidFill>
              </a:rPr>
              <a:t>Is further study needed for more clarification?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AU" sz="2800" dirty="0">
                <a:solidFill>
                  <a:schemeClr val="accent6">
                    <a:lumMod val="75000"/>
                  </a:schemeClr>
                </a:solidFill>
              </a:rPr>
              <a:t>Often recommendation or action plan is included with interpretations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C4EFD-0CA1-4B70-94F4-FA232D276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DDC2B-151C-4ACB-A8DC-46C3ADE3C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710C8-DED0-42EB-8B3C-5C228DAE697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99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F79E34-7506-45DF-8E19-D0B84C8BE3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cap="none" dirty="0">
                <a:solidFill>
                  <a:srgbClr val="FF0000"/>
                </a:solidFill>
              </a:rPr>
              <a:t>Interpreting the Information…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40ED6-4B5B-4146-9BC2-5822AD234F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3200" b="1" dirty="0">
                <a:solidFill>
                  <a:srgbClr val="7030A0"/>
                </a:solidFill>
              </a:rPr>
              <a:t>Ethical guidelines for data interpretation:</a:t>
            </a:r>
          </a:p>
          <a:p>
            <a:endParaRPr lang="en-AU" sz="2000" dirty="0"/>
          </a:p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dirty="0"/>
              <a:t>Be honest about the experimental limitation</a:t>
            </a:r>
          </a:p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dirty="0"/>
              <a:t>Be explicit about the limitation and data analysis</a:t>
            </a:r>
          </a:p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dirty="0">
                <a:solidFill>
                  <a:schemeClr val="accent6">
                    <a:lumMod val="75000"/>
                  </a:schemeClr>
                </a:solidFill>
              </a:rPr>
              <a:t>Know the claims you cannot make </a:t>
            </a:r>
          </a:p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dirty="0"/>
              <a:t>Do not claim causation without a true experimental design</a:t>
            </a:r>
          </a:p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dirty="0">
                <a:solidFill>
                  <a:srgbClr val="7030A0"/>
                </a:solidFill>
              </a:rPr>
              <a:t>Do not generalize to the population without random sample and quality administration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AU" sz="2000" dirty="0"/>
          </a:p>
          <a:p>
            <a:pPr lvl="1"/>
            <a:r>
              <a:rPr lang="en-AU" dirty="0"/>
              <a:t>e.g.  &lt; 60% response rate on a survey disapproves generalization</a:t>
            </a:r>
            <a:endParaRPr lang="en-AU" sz="20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D4288-A5C1-4A48-9FB8-76E2CA66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80E85-7D38-46B7-96A9-A43042CCB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EAC9E-6D1A-445C-87A4-DC376383576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7FD53-71B0-4CB9-8845-3AA7F68386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AU" sz="4000" cap="none" dirty="0">
                <a:solidFill>
                  <a:srgbClr val="FF0000"/>
                </a:solidFill>
              </a:rPr>
              <a:t>Data Analysis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2A9E2E-D450-4368-875B-568F3509A988}"/>
              </a:ext>
            </a:extLst>
          </p:cNvPr>
          <p:cNvSpPr txBox="1">
            <a:spLocks/>
          </p:cNvSpPr>
          <p:nvPr/>
        </p:nvSpPr>
        <p:spPr>
          <a:xfrm>
            <a:off x="152400" y="990600"/>
            <a:ext cx="8763000" cy="524333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AU" sz="2400" dirty="0">
                <a:solidFill>
                  <a:srgbClr val="CC0099"/>
                </a:solidFill>
              </a:rPr>
              <a:t>The purpose of analysing data is to obtain usable and useful information by extracting the meaning from systematically collected measurements.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AU" sz="2400" dirty="0"/>
              <a:t> </a:t>
            </a:r>
            <a:r>
              <a:rPr lang="en-AU" sz="2400" b="1" dirty="0">
                <a:solidFill>
                  <a:srgbClr val="FF0000"/>
                </a:solidFill>
              </a:rPr>
              <a:t>Data analysis may:</a:t>
            </a:r>
          </a:p>
          <a:p>
            <a:pPr marL="1714500" lvl="3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dirty="0"/>
              <a:t>describe and summarize the data </a:t>
            </a:r>
          </a:p>
          <a:p>
            <a:pPr marL="1714500" lvl="3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dirty="0"/>
              <a:t>Identify and describe patterns in large amounts of data </a:t>
            </a:r>
          </a:p>
          <a:p>
            <a:pPr marL="1714500" lvl="3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dirty="0"/>
              <a:t>Identify relationship between variables</a:t>
            </a:r>
          </a:p>
          <a:p>
            <a:pPr marL="1714500" lvl="3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dirty="0"/>
              <a:t>Compare variables</a:t>
            </a:r>
          </a:p>
          <a:p>
            <a:pPr marL="1714500" lvl="3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dirty="0"/>
              <a:t>Identify the differences between variables</a:t>
            </a:r>
          </a:p>
          <a:p>
            <a:pPr marL="1714500" lvl="3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dirty="0"/>
              <a:t>Display data in graphs, tables, maps, etc. </a:t>
            </a:r>
          </a:p>
          <a:p>
            <a:pPr marL="1714500" lvl="3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dirty="0"/>
              <a:t>Forecast outcomes</a:t>
            </a:r>
          </a:p>
          <a:p>
            <a:pPr lvl="1" fontAlgn="auto">
              <a:spcBef>
                <a:spcPts val="600"/>
              </a:spcBef>
              <a:spcAft>
                <a:spcPts val="600"/>
              </a:spcAft>
              <a:defRPr/>
            </a:pPr>
            <a:endParaRPr lang="en-US" sz="1200" b="1" dirty="0"/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sz="20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BA20A09-E6F2-470C-A928-A979E1B79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CFD5BC-4037-46F5-80DD-4E1F4641769E}" type="datetime1">
              <a:rPr lang="en-US" smtClean="0"/>
              <a:t>11/1/2020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CC52F5B-2637-442B-A451-03C62A440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3F0861D-01A4-446D-9D45-D85670F420E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8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C2AD1E-FAD5-4B56-A166-7DE737F210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cap="none" dirty="0">
                <a:solidFill>
                  <a:srgbClr val="FF0000"/>
                </a:solidFill>
              </a:rPr>
              <a:t>Blind Men and an Elephant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F2729-DA61-4036-9902-069EA0CE3F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CA43D-8647-4B46-B456-EF3AEAA03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A5800-A194-430F-A165-3569C585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8A321-86D2-4B3F-BDDB-692166B12A1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136D8D4-055E-473C-A673-750F8E71B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11763" t="11562" r="44512" b="42189"/>
          <a:stretch>
            <a:fillRect/>
          </a:stretch>
        </p:blipFill>
        <p:spPr bwMode="auto">
          <a:xfrm>
            <a:off x="899474" y="1371600"/>
            <a:ext cx="7863526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9449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414D2E-1982-44B2-B7EC-5F8D630C0F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F0F41-27F9-4134-ACDB-B69766C059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Blind men</a:t>
            </a:r>
            <a:r>
              <a:rPr lang="en-US" dirty="0"/>
              <a:t> and an </a:t>
            </a:r>
            <a:r>
              <a:rPr lang="en-US" b="1" dirty="0"/>
              <a:t>elephant</a:t>
            </a:r>
            <a:r>
              <a:rPr lang="en-US" dirty="0"/>
              <a:t> is an idiom. The story of the </a:t>
            </a:r>
            <a:r>
              <a:rPr lang="en-US" b="1" dirty="0"/>
              <a:t>blind men</a:t>
            </a:r>
            <a:r>
              <a:rPr lang="en-US" dirty="0"/>
              <a:t> and an </a:t>
            </a:r>
            <a:r>
              <a:rPr lang="en-US" b="1" dirty="0"/>
              <a:t>elephant</a:t>
            </a:r>
            <a:r>
              <a:rPr lang="en-US" dirty="0"/>
              <a:t> comes from India. It is about a range of truths and mistakes. It is also about the need for communication and the need for respect for different perspectives. The idiom shows the effects of observation and bias.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8093D-7C70-47F6-91D5-82DDF7FA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5570B-42AD-4FA4-9FE9-BE9A6F62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1044E-ABD8-4EF7-9D07-8B2A9FA4B3A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7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7FD53-71B0-4CB9-8845-3AA7F68386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AU" sz="4000" cap="none" dirty="0">
                <a:solidFill>
                  <a:srgbClr val="FF0000"/>
                </a:solidFill>
              </a:rPr>
              <a:t>Common Myths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BA20A09-E6F2-470C-A928-A979E1B79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CFD5BC-4037-46F5-80DD-4E1F4641769E}" type="datetime1">
              <a:rPr lang="en-US" smtClean="0"/>
              <a:t>11/1/2020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CC52F5B-2637-442B-A451-03C62A440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3F0861D-01A4-446D-9D45-D85670F420E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A5B3360-F870-476F-82F5-B9EFCADE4134}"/>
              </a:ext>
            </a:extLst>
          </p:cNvPr>
          <p:cNvSpPr txBox="1">
            <a:spLocks/>
          </p:cNvSpPr>
          <p:nvPr/>
        </p:nvSpPr>
        <p:spPr>
          <a:xfrm>
            <a:off x="76200" y="1371600"/>
            <a:ext cx="4419600" cy="5181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en-AU" sz="2000" dirty="0">
                <a:solidFill>
                  <a:srgbClr val="00B050"/>
                </a:solidFill>
              </a:rPr>
              <a:t>Complex analysis and big words impress people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en-AU" sz="2000" dirty="0"/>
              <a:t>Analysis comes at the end after all data are collected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en-AU" sz="2000" dirty="0">
                <a:solidFill>
                  <a:schemeClr val="accent6">
                    <a:lumMod val="75000"/>
                  </a:schemeClr>
                </a:solidFill>
              </a:rPr>
              <a:t>Quantitative analysis is the most accurate type of data analysis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en-AU" sz="2000" dirty="0"/>
              <a:t>Data have their own meaning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endParaRPr lang="en-AU" sz="1200" dirty="0"/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en-AU" sz="2000" dirty="0">
                <a:solidFill>
                  <a:srgbClr val="FF33CC"/>
                </a:solidFill>
              </a:rPr>
              <a:t>Stating limitations to the analysis weakens the evaluation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endParaRPr lang="en-AU" sz="1200" dirty="0"/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en-AU" sz="2000" dirty="0"/>
              <a:t>Computer analysis is always easier and better</a:t>
            </a:r>
            <a:endParaRPr lang="en-AU" sz="1800" dirty="0"/>
          </a:p>
          <a:p>
            <a:pPr marL="457200" indent="-4572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endParaRPr lang="en-AU" sz="2000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03429D3-93CE-4424-9E39-EFB4B9D640FA}"/>
              </a:ext>
            </a:extLst>
          </p:cNvPr>
          <p:cNvSpPr txBox="1">
            <a:spLocks/>
          </p:cNvSpPr>
          <p:nvPr/>
        </p:nvSpPr>
        <p:spPr>
          <a:xfrm>
            <a:off x="4800600" y="1325880"/>
            <a:ext cx="4267200" cy="5181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Most people appreciate practical and understandable analysis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AU" sz="2000" dirty="0"/>
              <a:t>We think about analysis upfront so that we have the data we want to analyse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It is the quality of the analysis process that matters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AU" sz="2000" dirty="0"/>
              <a:t>Data must be interpreted; mere numbers don’t bear any meaning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AU" sz="2000" dirty="0">
                <a:solidFill>
                  <a:srgbClr val="FF33CC"/>
                </a:solidFill>
              </a:rPr>
              <a:t>All analyses have weaknesses, it is honest and responsible to acknowledge them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It depends on the size of the data set and personal competencies.</a:t>
            </a:r>
            <a:endParaRPr kumimoji="0" lang="en-AU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AU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FCFDF3-26F5-4776-A567-BD0F0CE6F5A5}"/>
              </a:ext>
            </a:extLst>
          </p:cNvPr>
          <p:cNvSpPr txBox="1"/>
          <p:nvPr/>
        </p:nvSpPr>
        <p:spPr>
          <a:xfrm>
            <a:off x="1676400" y="9144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Myths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7F5492-24EB-41E2-A2EB-1814B5721DD3}"/>
              </a:ext>
            </a:extLst>
          </p:cNvPr>
          <p:cNvSpPr txBox="1"/>
          <p:nvPr/>
        </p:nvSpPr>
        <p:spPr>
          <a:xfrm>
            <a:off x="6553200" y="9144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Reality</a:t>
            </a:r>
          </a:p>
        </p:txBody>
      </p:sp>
    </p:spTree>
    <p:extLst>
      <p:ext uri="{BB962C8B-B14F-4D97-AF65-F5344CB8AC3E}">
        <p14:creationId xmlns:p14="http://schemas.microsoft.com/office/powerpoint/2010/main" val="1525516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4B6BBB-8F86-4B39-9425-A1780764EF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cap="none" dirty="0">
                <a:solidFill>
                  <a:srgbClr val="FF0000"/>
                </a:solidFill>
              </a:rPr>
              <a:t>Organizing the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DF998-CD07-429F-B379-D6A242B73C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lvl="0" indent="-457200"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AU" dirty="0"/>
              <a:t>Organize all forms/questionnaires in one place</a:t>
            </a:r>
          </a:p>
          <a:p>
            <a:pPr marL="457200" lvl="0" indent="-457200"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AU" dirty="0">
                <a:solidFill>
                  <a:srgbClr val="CC0099"/>
                </a:solidFill>
              </a:rPr>
              <a:t>Check for completeness and accuracy</a:t>
            </a:r>
          </a:p>
          <a:p>
            <a:pPr marL="457200" lvl="0" indent="-457200"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AU" dirty="0">
                <a:solidFill>
                  <a:schemeClr val="accent5">
                    <a:lumMod val="75000"/>
                  </a:schemeClr>
                </a:solidFill>
              </a:rPr>
              <a:t>Remove those that are incomplete or do not make sense – keep a record of your decisions</a:t>
            </a:r>
          </a:p>
          <a:p>
            <a:pPr marL="457200" lvl="0" indent="-4572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AU" dirty="0">
                <a:solidFill>
                  <a:srgbClr val="7030A0"/>
                </a:solidFill>
              </a:rPr>
              <a:t>Assign a unique identifier to each forms/questionnaire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64E05-7573-4618-B4E1-107AAC4D6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96BEE-28CB-44D0-9DF5-4578431E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A33E4-2CA8-41BF-98CB-59802E3459F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9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4B6BBB-8F86-4B39-9425-A1780764EF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AU" cap="none" dirty="0">
                <a:solidFill>
                  <a:srgbClr val="FF0000"/>
                </a:solidFill>
              </a:rPr>
              <a:t>Data Entry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DF998-CD07-429F-B379-D6A242B73C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" y="1219200"/>
            <a:ext cx="4571998" cy="5218117"/>
          </a:xfrm>
          <a:ln>
            <a:solidFill>
              <a:schemeClr val="accent1"/>
            </a:solidFill>
          </a:ln>
        </p:spPr>
        <p:txBody>
          <a:bodyPr/>
          <a:lstStyle/>
          <a:p>
            <a:pPr lvl="0" algn="just">
              <a:defRPr/>
            </a:pPr>
            <a:r>
              <a:rPr lang="en-AU" sz="2800" dirty="0">
                <a:solidFill>
                  <a:srgbClr val="00B050"/>
                </a:solidFill>
              </a:rPr>
              <a:t>By hand</a:t>
            </a:r>
          </a:p>
          <a:p>
            <a:pPr lvl="0" algn="just">
              <a:defRPr/>
            </a:pPr>
            <a:r>
              <a:rPr lang="en-AU" sz="2800" dirty="0">
                <a:solidFill>
                  <a:srgbClr val="00B050"/>
                </a:solidFill>
              </a:rPr>
              <a:t>By computer</a:t>
            </a:r>
          </a:p>
          <a:p>
            <a:pPr marL="914400" lvl="1" indent="-4572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2000" dirty="0">
                <a:solidFill>
                  <a:schemeClr val="accent5">
                    <a:lumMod val="75000"/>
                  </a:schemeClr>
                </a:solidFill>
              </a:rPr>
              <a:t>MS Excel (spreadsheet)</a:t>
            </a:r>
          </a:p>
          <a:p>
            <a:pPr marL="914400" lvl="1" indent="-4572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2000" dirty="0">
                <a:solidFill>
                  <a:schemeClr val="accent5">
                    <a:lumMod val="75000"/>
                  </a:schemeClr>
                </a:solidFill>
              </a:rPr>
              <a:t>MS Access (database mgt)</a:t>
            </a:r>
          </a:p>
          <a:p>
            <a:pPr marL="914400" lvl="1" indent="-4572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2000" dirty="0">
                <a:solidFill>
                  <a:schemeClr val="accent5">
                    <a:lumMod val="75000"/>
                  </a:schemeClr>
                </a:solidFill>
              </a:rPr>
              <a:t>SPSS (quantitative analysis; statistical software)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64E05-7573-4618-B4E1-107AAC4D6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96BEE-28CB-44D0-9DF5-4578431E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A33E4-2CA8-41BF-98CB-59802E3459F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1351D3C-5212-4D06-B36B-5AF05D3DD59B}"/>
              </a:ext>
            </a:extLst>
          </p:cNvPr>
          <p:cNvSpPr txBox="1">
            <a:spLocks/>
          </p:cNvSpPr>
          <p:nvPr/>
        </p:nvSpPr>
        <p:spPr>
          <a:xfrm>
            <a:off x="4953000" y="1219199"/>
            <a:ext cx="4191000" cy="52181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AU" sz="2800" dirty="0">
                <a:solidFill>
                  <a:srgbClr val="00B050"/>
                </a:solidFill>
              </a:rPr>
              <a:t>Statistical Record</a:t>
            </a:r>
            <a:endParaRPr kumimoji="0" lang="en-AU" sz="2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</a:endParaRP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kumimoji="0" lang="en-AU" sz="2000" b="0" i="0" u="none" strike="noStrike" kern="1200" cap="none" spc="0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Count (frequencies)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AU" sz="2000" noProof="0" dirty="0">
                <a:solidFill>
                  <a:schemeClr val="accent5">
                    <a:lumMod val="75000"/>
                  </a:schemeClr>
                </a:solidFill>
              </a:rPr>
              <a:t>Percentage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AU" sz="2000" dirty="0">
                <a:solidFill>
                  <a:schemeClr val="accent5">
                    <a:lumMod val="75000"/>
                  </a:schemeClr>
                </a:solidFill>
              </a:rPr>
              <a:t>Mean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AU" sz="2000" noProof="0" dirty="0">
                <a:solidFill>
                  <a:schemeClr val="accent5">
                    <a:lumMod val="75000"/>
                  </a:schemeClr>
                </a:solidFill>
              </a:rPr>
              <a:t>Mode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AU" sz="2000" dirty="0">
                <a:solidFill>
                  <a:schemeClr val="accent5">
                    <a:lumMod val="75000"/>
                  </a:schemeClr>
                </a:solidFill>
              </a:rPr>
              <a:t>Median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AU" sz="2000" noProof="0" dirty="0">
                <a:solidFill>
                  <a:schemeClr val="accent5">
                    <a:lumMod val="75000"/>
                  </a:schemeClr>
                </a:solidFill>
              </a:rPr>
              <a:t>Standard deviation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AU" sz="2000" dirty="0">
                <a:solidFill>
                  <a:schemeClr val="accent5">
                    <a:lumMod val="75000"/>
                  </a:schemeClr>
                </a:solidFill>
              </a:rPr>
              <a:t>Variance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AU" sz="2000" dirty="0">
                <a:solidFill>
                  <a:schemeClr val="accent5">
                    <a:lumMod val="75000"/>
                  </a:schemeClr>
                </a:solidFill>
              </a:rPr>
              <a:t>Ranking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AU" sz="2000" noProof="0" dirty="0">
                <a:solidFill>
                  <a:schemeClr val="accent5">
                    <a:lumMod val="75000"/>
                  </a:schemeClr>
                </a:solidFill>
              </a:rPr>
              <a:t>Cross tabulation</a:t>
            </a:r>
            <a:endParaRPr lang="en-AU" noProof="0" dirty="0">
              <a:solidFill>
                <a:schemeClr val="accent5">
                  <a:lumMod val="75000"/>
                </a:schemeClr>
              </a:solidFill>
            </a:endParaRPr>
          </a:p>
          <a:p>
            <a:pPr marL="914400" lvl="1" indent="-457200" algn="just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kumimoji="0" lang="en-A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222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4B6BBB-8F86-4B39-9425-A1780764EF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cap="none" dirty="0">
                <a:solidFill>
                  <a:srgbClr val="FF0000"/>
                </a:solidFill>
              </a:rPr>
              <a:t>Which calculation </a:t>
            </a:r>
            <a:r>
              <a:rPr lang="en-AU" dirty="0">
                <a:solidFill>
                  <a:srgbClr val="FF0000"/>
                </a:solidFill>
              </a:rPr>
              <a:t>is Required?</a:t>
            </a:r>
            <a:endParaRPr lang="en-AU" cap="none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64E05-7573-4618-B4E1-107AAC4D6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96BEE-28CB-44D0-9DF5-4578431E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A33E4-2CA8-41BF-98CB-59802E3459F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00252B5-6941-4D33-AB70-DB04B30F16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CA3264C-2E41-49BD-A4E0-19C03A485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10898" t="20750" r="3501"/>
          <a:stretch>
            <a:fillRect/>
          </a:stretch>
        </p:blipFill>
        <p:spPr bwMode="auto">
          <a:xfrm>
            <a:off x="613555" y="1305277"/>
            <a:ext cx="7844645" cy="5247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84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C59AF07C4024489D4E638343271606" ma:contentTypeVersion="2" ma:contentTypeDescription="Create a new document." ma:contentTypeScope="" ma:versionID="182060ae132f1b35a6ac8826187c674b">
  <xsd:schema xmlns:xsd="http://www.w3.org/2001/XMLSchema" xmlns:xs="http://www.w3.org/2001/XMLSchema" xmlns:p="http://schemas.microsoft.com/office/2006/metadata/properties" xmlns:ns2="103b40cd-28ce-41fe-b39b-51a1476a38b8" targetNamespace="http://schemas.microsoft.com/office/2006/metadata/properties" ma:root="true" ma:fieldsID="2d1d10e55c0b3f4da1d4212453bc231c" ns2:_="">
    <xsd:import namespace="103b40cd-28ce-41fe-b39b-51a1476a38b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3b40cd-28ce-41fe-b39b-51a1476a38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E56EE27-C292-4767-9075-512371048E66}"/>
</file>

<file path=customXml/itemProps2.xml><?xml version="1.0" encoding="utf-8"?>
<ds:datastoreItem xmlns:ds="http://schemas.openxmlformats.org/officeDocument/2006/customXml" ds:itemID="{2616F9B8-0AAE-4270-80A9-53D32029F641}"/>
</file>

<file path=customXml/itemProps3.xml><?xml version="1.0" encoding="utf-8"?>
<ds:datastoreItem xmlns:ds="http://schemas.openxmlformats.org/officeDocument/2006/customXml" ds:itemID="{27629108-016B-402B-AD6A-3EA33E48EF4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2300</TotalTime>
  <Words>1152</Words>
  <Application>Microsoft Office PowerPoint</Application>
  <PresentationFormat>On-screen Show (4:3)</PresentationFormat>
  <Paragraphs>259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Office Theme</vt:lpstr>
      <vt:lpstr>Scientific Research Method:  Data Analysis, Interpretation &amp;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Md Moinul Islam</dc:creator>
  <cp:lastModifiedBy>Dr. Afroza Nahar</cp:lastModifiedBy>
  <cp:revision>263</cp:revision>
  <dcterms:created xsi:type="dcterms:W3CDTF">2006-08-16T00:00:00Z</dcterms:created>
  <dcterms:modified xsi:type="dcterms:W3CDTF">2020-11-01T12:17:21Z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0x010100E0C59AF07C4024489D4E638343271606</vt:lpwstr>
  </property>
</Properties>
</file>