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9"/>
  </p:notesMasterIdLst>
  <p:handoutMasterIdLst>
    <p:handoutMasterId r:id="rId20"/>
  </p:handoutMasterIdLst>
  <p:sldIdLst>
    <p:sldId id="293" r:id="rId2"/>
    <p:sldId id="312" r:id="rId3"/>
    <p:sldId id="313" r:id="rId4"/>
    <p:sldId id="314" r:id="rId5"/>
    <p:sldId id="326" r:id="rId6"/>
    <p:sldId id="321" r:id="rId7"/>
    <p:sldId id="323" r:id="rId8"/>
    <p:sldId id="322" r:id="rId9"/>
    <p:sldId id="324" r:id="rId10"/>
    <p:sldId id="325" r:id="rId11"/>
    <p:sldId id="274" r:id="rId12"/>
    <p:sldId id="261" r:id="rId13"/>
    <p:sldId id="262" r:id="rId14"/>
    <p:sldId id="258" r:id="rId15"/>
    <p:sldId id="259" r:id="rId16"/>
    <p:sldId id="260"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Afroza Nahar" initials="DAN" lastIdx="1" clrIdx="0">
    <p:extLst>
      <p:ext uri="{19B8F6BF-5375-455C-9EA6-DF929625EA0E}">
        <p15:presenceInfo xmlns:p15="http://schemas.microsoft.com/office/powerpoint/2012/main" userId="S::afroza@aiub.edu::9d1ccd36-b394-4689-9b8e-4086784d03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a:srgbClr val="CC00CC"/>
    <a:srgbClr val="FF33CC"/>
    <a:srgbClr val="FF0066"/>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629"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04AAB-AF74-4410-90EA-8D9ABD2BDD74}" type="datetimeFigureOut">
              <a:rPr lang="en-US" smtClean="0"/>
              <a:t>10/12/2020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3FB593-EED5-4C12-981B-3242F0CFB76D}" type="slidenum">
              <a:rPr lang="en-US" smtClean="0"/>
              <a:t>‹#›</a:t>
            </a:fld>
            <a:endParaRPr lang="en-US"/>
          </a:p>
        </p:txBody>
      </p:sp>
    </p:spTree>
    <p:extLst>
      <p:ext uri="{BB962C8B-B14F-4D97-AF65-F5344CB8AC3E}">
        <p14:creationId xmlns:p14="http://schemas.microsoft.com/office/powerpoint/2010/main" val="2823600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8E1074-24FA-456B-9714-D1A8D5461CF7}" type="datetimeFigureOut">
              <a:rPr lang="en-US" smtClean="0"/>
              <a:t>10/12/2020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8F7B5-ED33-483E-BD4B-ACC7C3649F99}" type="slidenum">
              <a:rPr lang="en-US" smtClean="0"/>
              <a:t>‹#›</a:t>
            </a:fld>
            <a:endParaRPr lang="en-US"/>
          </a:p>
        </p:txBody>
      </p:sp>
    </p:spTree>
    <p:extLst>
      <p:ext uri="{BB962C8B-B14F-4D97-AF65-F5344CB8AC3E}">
        <p14:creationId xmlns:p14="http://schemas.microsoft.com/office/powerpoint/2010/main" val="1509638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1107045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tx1">
              <a:lumMod val="50000"/>
              <a:lumOff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597128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tx1">
              <a:lumMod val="50000"/>
              <a:lumOff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05095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tx1">
              <a:lumMod val="50000"/>
              <a:lumOff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5400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wo Contents Title">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rgbClr val="FF0000"/>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chemeClr val="tx1"/>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rgbClr val="004EA8"/>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rgbClr val="004EA8"/>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tx1">
              <a:lumMod val="50000"/>
              <a:lumOff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FF0000"/>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chemeClr val="tx1"/>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chemeClr val="tx1"/>
                </a:solidFill>
                <a:effectLst/>
                <a:latin typeface="+mn-lt"/>
              </a:rPr>
              <a:t>Mission</a:t>
            </a:r>
            <a:r>
              <a:rPr lang="en-US" sz="1550" b="1" i="0" dirty="0">
                <a:solidFill>
                  <a:srgbClr val="7030A0"/>
                </a:solidFill>
                <a:effectLst/>
                <a:latin typeface="+mn-lt"/>
              </a:rPr>
              <a:t>: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FF000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7411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P spid="22" grpId="0"/>
      <p:bldP spid="26"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tx1">
              <a:lumMod val="50000"/>
              <a:lumOff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70672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tx1">
              <a:lumMod val="50000"/>
              <a:lumOff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3098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CSC3113-Theory of Computation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CSC3113-Theory of Computation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CSC3113-Theory of Computation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CSC3113-Theory of Computation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CSC3113-Theory of Computation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CSC3113-Theory of Computation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p:hf hdr="0" ftr="0" dt="0"/>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19200" y="685800"/>
            <a:ext cx="7010400" cy="1219200"/>
          </a:xfrm>
        </p:spPr>
        <p:txBody>
          <a:bodyPr/>
          <a:lstStyle/>
          <a:p>
            <a:r>
              <a:rPr lang="en-AU" sz="3600" b="1" dirty="0"/>
              <a:t>CSC 4195 Research Methodology</a:t>
            </a:r>
            <a:endParaRPr lang="en-US" sz="3600" dirty="0"/>
          </a:p>
        </p:txBody>
      </p:sp>
      <p:sp>
        <p:nvSpPr>
          <p:cNvPr id="5" name="Subtitle 2">
            <a:extLst>
              <a:ext uri="{FF2B5EF4-FFF2-40B4-BE49-F238E27FC236}">
                <a16:creationId xmlns:a16="http://schemas.microsoft.com/office/drawing/2014/main" id="{E09B23E5-0CE5-4E9D-98BC-008483E70D86}"/>
              </a:ext>
            </a:extLst>
          </p:cNvPr>
          <p:cNvSpPr>
            <a:spLocks noGrp="1"/>
          </p:cNvSpPr>
          <p:nvPr>
            <p:ph type="subTitle" idx="1"/>
          </p:nvPr>
        </p:nvSpPr>
        <p:spPr>
          <a:xfrm>
            <a:off x="952500" y="3429000"/>
            <a:ext cx="7543800" cy="2895600"/>
          </a:xfrm>
        </p:spPr>
        <p:txBody>
          <a:bodyPr>
            <a:noAutofit/>
          </a:bodyPr>
          <a:lstStyle/>
          <a:p>
            <a:r>
              <a:rPr lang="en-US" sz="4000" dirty="0">
                <a:solidFill>
                  <a:schemeClr val="tx2">
                    <a:lumMod val="60000"/>
                    <a:lumOff val="40000"/>
                  </a:schemeClr>
                </a:solidFill>
                <a:latin typeface="Monotype Corsiva" pitchFamily="66" charset="0"/>
              </a:rPr>
              <a:t>Dr. Afroza Nahar</a:t>
            </a:r>
          </a:p>
          <a:p>
            <a:r>
              <a:rPr lang="en-US" sz="2400" dirty="0">
                <a:solidFill>
                  <a:srgbClr val="FF00FF"/>
                </a:solidFill>
                <a:latin typeface="Monotype Corsiva" pitchFamily="66" charset="0"/>
              </a:rPr>
              <a:t>Associate Professor</a:t>
            </a:r>
          </a:p>
          <a:p>
            <a:r>
              <a:rPr lang="en-AU" sz="2000" dirty="0">
                <a:solidFill>
                  <a:srgbClr val="CC00CC"/>
                </a:solidFill>
              </a:rPr>
              <a:t>Department Of Computer Science</a:t>
            </a:r>
          </a:p>
          <a:p>
            <a:r>
              <a:rPr lang="en-AU" sz="2400" dirty="0">
                <a:solidFill>
                  <a:srgbClr val="CC00CC"/>
                </a:solidFill>
              </a:rPr>
              <a:t> </a:t>
            </a:r>
            <a:r>
              <a:rPr lang="en-US" altLang="ja-JP" sz="2000" dirty="0">
                <a:solidFill>
                  <a:srgbClr val="CC00CC"/>
                </a:solidFill>
                <a:latin typeface="Constantia" pitchFamily="18" charset="0"/>
                <a:ea typeface="SimSun" pitchFamily="2" charset="-122"/>
              </a:rPr>
              <a:t>Faculty of Science and Information Technology</a:t>
            </a:r>
            <a:endParaRPr lang="en-US" altLang="ja-JP" sz="2400" dirty="0">
              <a:solidFill>
                <a:srgbClr val="CC00CC"/>
              </a:solidFill>
              <a:latin typeface="Constantia" pitchFamily="18" charset="0"/>
              <a:ea typeface="SimSun" pitchFamily="2" charset="-122"/>
            </a:endParaRPr>
          </a:p>
          <a:p>
            <a:r>
              <a:rPr lang="en-US" altLang="ja-JP" sz="2400" dirty="0">
                <a:solidFill>
                  <a:srgbClr val="CC00CC"/>
                </a:solidFill>
                <a:latin typeface="Constantia" pitchFamily="18" charset="0"/>
                <a:ea typeface="SimSun" pitchFamily="2" charset="-122"/>
              </a:rPr>
              <a:t>American International University Bangladesh (AIUB)</a:t>
            </a:r>
          </a:p>
          <a:p>
            <a:r>
              <a:rPr lang="en-US" altLang="ja-JP" sz="2400" dirty="0">
                <a:solidFill>
                  <a:schemeClr val="tx2">
                    <a:lumMod val="60000"/>
                    <a:lumOff val="40000"/>
                  </a:schemeClr>
                </a:solidFill>
              </a:rPr>
              <a:t>Contact:    </a:t>
            </a:r>
            <a:r>
              <a:rPr lang="en-US" altLang="ja-JP" sz="2400" i="1" dirty="0">
                <a:solidFill>
                  <a:schemeClr val="tx2">
                    <a:lumMod val="60000"/>
                    <a:lumOff val="40000"/>
                  </a:schemeClr>
                </a:solidFill>
              </a:rPr>
              <a:t>afroza@aiub.edu</a:t>
            </a:r>
          </a:p>
          <a:p>
            <a:endParaRPr lang="en-AU" sz="2400" dirty="0">
              <a:solidFill>
                <a:schemeClr val="tx1"/>
              </a:solidFill>
            </a:endParaRPr>
          </a:p>
        </p:txBody>
      </p:sp>
      <p:sp>
        <p:nvSpPr>
          <p:cNvPr id="2" name="Slide Number Placeholder 1">
            <a:extLst>
              <a:ext uri="{FF2B5EF4-FFF2-40B4-BE49-F238E27FC236}">
                <a16:creationId xmlns:a16="http://schemas.microsoft.com/office/drawing/2014/main" id="{801A4BFB-9088-4531-96E8-580D34FBEBFD}"/>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81125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D09B-2897-4F42-9350-1777C3815D6D}"/>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862D040F-61C8-4DA1-9E38-4B177DCD72A4}"/>
              </a:ext>
            </a:extLst>
          </p:cNvPr>
          <p:cNvSpPr>
            <a:spLocks noGrp="1"/>
          </p:cNvSpPr>
          <p:nvPr>
            <p:ph idx="1"/>
          </p:nvPr>
        </p:nvSpPr>
        <p:spPr/>
        <p:txBody>
          <a:bodyPr>
            <a:normAutofit fontScale="77500" lnSpcReduction="20000"/>
          </a:bodyPr>
          <a:lstStyle/>
          <a:p>
            <a:pPr lvl="0" algn="just"/>
            <a:r>
              <a:rPr lang="en-US" b="1" i="1" dirty="0"/>
              <a:t> Afroza Nahar,</a:t>
            </a:r>
            <a:r>
              <a:rPr lang="en-US" dirty="0"/>
              <a:t> M. </a:t>
            </a:r>
            <a:r>
              <a:rPr lang="en-US" dirty="0" err="1"/>
              <a:t>Hasanuzzaman</a:t>
            </a:r>
            <a:r>
              <a:rPr lang="en-US" dirty="0"/>
              <a:t>, N. A. Rahim, Concentrated Solar Thermal Based Power Generation, Proceeding of the 2nd Power and Energy Conversion Symposium ( PECS, 2014), University Technical Malaysia, Melaka, Malaysia, 12 May 2014, pp.135-140. (Non-ISI/Non-SCOPUS Cited Publication).</a:t>
            </a:r>
          </a:p>
          <a:p>
            <a:pPr algn="just"/>
            <a:r>
              <a:rPr lang="en-US" dirty="0"/>
              <a:t> </a:t>
            </a:r>
          </a:p>
          <a:p>
            <a:pPr lvl="0" algn="just"/>
            <a:r>
              <a:rPr lang="en-US" dirty="0"/>
              <a:t>M. A. Rahman, A. H. M. R. Karim, S. Akhter</a:t>
            </a:r>
            <a:r>
              <a:rPr lang="en-US" b="1" dirty="0"/>
              <a:t>, </a:t>
            </a:r>
            <a:r>
              <a:rPr lang="en-US" b="1" i="1" dirty="0"/>
              <a:t>Afroza. Nahar,</a:t>
            </a:r>
            <a:r>
              <a:rPr lang="en-US" dirty="0"/>
              <a:t> K. M. Ahmed &amp; R. M. A. P. </a:t>
            </a:r>
            <a:r>
              <a:rPr lang="en-US" dirty="0" err="1"/>
              <a:t>Rajatheva</a:t>
            </a:r>
            <a:r>
              <a:rPr lang="en-US" b="1" dirty="0"/>
              <a:t>, </a:t>
            </a:r>
            <a:r>
              <a:rPr lang="en-US" dirty="0"/>
              <a:t>Agricultural e-Commerce for Marginalized Communities: An Effective Utilization of ICT for Bangladesh</a:t>
            </a:r>
            <a:r>
              <a:rPr lang="en-US" b="1" dirty="0"/>
              <a:t>. </a:t>
            </a:r>
            <a:r>
              <a:rPr lang="en-US" dirty="0"/>
              <a:t> ICNEWS, JAN’ 2 – 4, 2006, Dhaka, Bangladesh.</a:t>
            </a:r>
          </a:p>
          <a:p>
            <a:pPr algn="just"/>
            <a:endParaRPr lang="en-US" dirty="0"/>
          </a:p>
        </p:txBody>
      </p:sp>
      <p:sp>
        <p:nvSpPr>
          <p:cNvPr id="6" name="Slide Number Placeholder 5">
            <a:extLst>
              <a:ext uri="{FF2B5EF4-FFF2-40B4-BE49-F238E27FC236}">
                <a16:creationId xmlns:a16="http://schemas.microsoft.com/office/drawing/2014/main" id="{7F554180-BFA3-46D8-8D53-7738D02670B3}"/>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84795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pPr>
              <a:buClrTx/>
            </a:pPr>
            <a:r>
              <a:rPr lang="en-US" dirty="0"/>
              <a:t>Mission and Vision</a:t>
            </a:r>
          </a:p>
          <a:p>
            <a:pPr>
              <a:buClrTx/>
            </a:pPr>
            <a:r>
              <a:rPr lang="en-US" dirty="0">
                <a:solidFill>
                  <a:srgbClr val="004EA8"/>
                </a:solidFill>
              </a:rPr>
              <a:t>Learning Objective &amp; Outcome</a:t>
            </a:r>
          </a:p>
          <a:p>
            <a:pPr>
              <a:buClrTx/>
            </a:pPr>
            <a:r>
              <a:rPr lang="en-US" dirty="0"/>
              <a:t>Class &amp; Course Policies</a:t>
            </a:r>
          </a:p>
          <a:p>
            <a:pPr>
              <a:buClrTx/>
            </a:pPr>
            <a:r>
              <a:rPr lang="en-US" dirty="0">
                <a:solidFill>
                  <a:srgbClr val="004EA8"/>
                </a:solidFill>
              </a:rPr>
              <a:t>Exam &amp; Evaluation Policies</a:t>
            </a:r>
          </a:p>
          <a:p>
            <a:pPr>
              <a:buClrTx/>
            </a:pPr>
            <a:r>
              <a:rPr lang="en-US" dirty="0"/>
              <a:t>Course Objective</a:t>
            </a:r>
          </a:p>
          <a:p>
            <a:pPr>
              <a:buClrTx/>
            </a:pPr>
            <a:r>
              <a:rPr lang="en-US" dirty="0">
                <a:solidFill>
                  <a:srgbClr val="004EA8"/>
                </a:solidFill>
              </a:rPr>
              <a:t>Course Outcome</a:t>
            </a:r>
          </a:p>
          <a:p>
            <a:pPr>
              <a:buClrTx/>
            </a:pPr>
            <a:r>
              <a:rPr lang="en-US" dirty="0"/>
              <a:t>Course Outline</a:t>
            </a:r>
          </a:p>
          <a:p>
            <a:pPr>
              <a:buClrTx/>
            </a:pPr>
            <a:r>
              <a:rPr lang="en-US" dirty="0">
                <a:solidFill>
                  <a:srgbClr val="004EA8"/>
                </a:solidFill>
              </a:rPr>
              <a:t>Pre-requisite</a:t>
            </a:r>
          </a:p>
          <a:p>
            <a:pPr>
              <a:buClrTx/>
            </a:pPr>
            <a:r>
              <a:rPr lang="en-US" dirty="0"/>
              <a:t>Introduction to Research Methodology</a:t>
            </a:r>
          </a:p>
          <a:p>
            <a:endParaRPr lang="en-US" dirty="0"/>
          </a:p>
        </p:txBody>
      </p:sp>
    </p:spTree>
    <p:extLst>
      <p:ext uri="{BB962C8B-B14F-4D97-AF65-F5344CB8AC3E}">
        <p14:creationId xmlns:p14="http://schemas.microsoft.com/office/powerpoint/2010/main" val="37450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normAutofit/>
          </a:bodyPr>
          <a:lstStyle/>
          <a:p>
            <a:pPr>
              <a:spcAft>
                <a:spcPts val="1800"/>
              </a:spcAft>
              <a:buClrTx/>
            </a:pPr>
            <a:r>
              <a:rPr lang="en-US" dirty="0"/>
              <a:t>To know the vision &amp; mission of AIUB and the FST.</a:t>
            </a:r>
          </a:p>
          <a:p>
            <a:pPr>
              <a:spcAft>
                <a:spcPts val="1800"/>
              </a:spcAft>
              <a:buClrTx/>
            </a:pPr>
            <a:r>
              <a:rPr lang="en-US" dirty="0">
                <a:solidFill>
                  <a:srgbClr val="004EA8"/>
                </a:solidFill>
              </a:rPr>
              <a:t>To understand the policies regarding class, course, exam and evaluation.</a:t>
            </a:r>
          </a:p>
          <a:p>
            <a:pPr>
              <a:spcAft>
                <a:spcPts val="1800"/>
              </a:spcAft>
              <a:buClrTx/>
            </a:pPr>
            <a:r>
              <a:rPr lang="en-US" dirty="0"/>
              <a:t>To grasp the course content, outline, objective &amp; outcome as a whole.</a:t>
            </a:r>
          </a:p>
          <a:p>
            <a:pPr>
              <a:spcAft>
                <a:spcPts val="1800"/>
              </a:spcAft>
              <a:buClrTx/>
            </a:pPr>
            <a:r>
              <a:rPr lang="en-US" dirty="0">
                <a:solidFill>
                  <a:srgbClr val="004EA8"/>
                </a:solidFill>
              </a:rPr>
              <a:t>To prepare with the pre-requisite course/topic for this course.</a:t>
            </a:r>
          </a:p>
          <a:p>
            <a:pPr>
              <a:spcAft>
                <a:spcPts val="1800"/>
              </a:spcAft>
            </a:pPr>
            <a:r>
              <a:rPr lang="en-US" dirty="0"/>
              <a:t>Introduction to the course Research Methodology.</a:t>
            </a:r>
          </a:p>
        </p:txBody>
      </p:sp>
    </p:spTree>
    <p:extLst>
      <p:ext uri="{BB962C8B-B14F-4D97-AF65-F5344CB8AC3E}">
        <p14:creationId xmlns:p14="http://schemas.microsoft.com/office/powerpoint/2010/main" val="47130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92500" lnSpcReduction="20000"/>
          </a:bodyPr>
          <a:lstStyle/>
          <a:p>
            <a:pPr>
              <a:buClrTx/>
            </a:pPr>
            <a:r>
              <a:rPr lang="en-US" dirty="0">
                <a:solidFill>
                  <a:srgbClr val="FF0000"/>
                </a:solidFill>
              </a:rPr>
              <a:t>Students will understand the vision &amp; mission of the university and the faculty the belong to.</a:t>
            </a:r>
          </a:p>
          <a:p>
            <a:pPr>
              <a:buClrTx/>
            </a:pPr>
            <a:r>
              <a:rPr lang="en-US" b="1" dirty="0">
                <a:solidFill>
                  <a:srgbClr val="004EA8"/>
                </a:solidFill>
              </a:rPr>
              <a:t>Students will know the policies regarding – </a:t>
            </a:r>
          </a:p>
          <a:p>
            <a:pPr lvl="1">
              <a:buFont typeface="Wingdings" panose="05000000000000000000" pitchFamily="2" charset="2"/>
              <a:buChar char="Ø"/>
            </a:pPr>
            <a:r>
              <a:rPr lang="en-US" dirty="0"/>
              <a:t>Class attendance; Classroom behavior &amp; interaction; Q/A session rules</a:t>
            </a:r>
          </a:p>
          <a:p>
            <a:pPr lvl="1">
              <a:buFont typeface="Wingdings" panose="05000000000000000000" pitchFamily="2" charset="2"/>
              <a:buChar char="Ø"/>
            </a:pPr>
            <a:r>
              <a:rPr lang="en-US" dirty="0"/>
              <a:t>Outside class interaction, consultation and communication.</a:t>
            </a:r>
          </a:p>
          <a:p>
            <a:pPr lvl="1">
              <a:buFont typeface="Wingdings" panose="05000000000000000000" pitchFamily="2" charset="2"/>
              <a:buChar char="Ø"/>
            </a:pPr>
            <a:r>
              <a:rPr lang="en-US" dirty="0"/>
              <a:t>Exams/viva/assignment… overall assessment policies and marks distribution</a:t>
            </a:r>
          </a:p>
          <a:p>
            <a:pPr>
              <a:buClrTx/>
            </a:pPr>
            <a:r>
              <a:rPr lang="en-US" b="1" dirty="0">
                <a:solidFill>
                  <a:srgbClr val="004EA8"/>
                </a:solidFill>
              </a:rPr>
              <a:t>Students will have a clear idea about the – </a:t>
            </a:r>
          </a:p>
          <a:p>
            <a:pPr lvl="1">
              <a:buFont typeface="Wingdings" panose="05000000000000000000" pitchFamily="2" charset="2"/>
              <a:buChar char="Ø"/>
            </a:pPr>
            <a:r>
              <a:rPr lang="en-US" dirty="0"/>
              <a:t>Objective and outcome of the course; Course outline/syllabus</a:t>
            </a:r>
          </a:p>
          <a:p>
            <a:pPr lvl="1">
              <a:buFont typeface="Wingdings" panose="05000000000000000000" pitchFamily="2" charset="2"/>
              <a:buChar char="Ø"/>
            </a:pPr>
            <a:r>
              <a:rPr lang="en-US" dirty="0"/>
              <a:t>Weekly distribution of the topics; Books and references</a:t>
            </a:r>
          </a:p>
          <a:p>
            <a:pPr lvl="1">
              <a:buFont typeface="Wingdings" panose="05000000000000000000" pitchFamily="2" charset="2"/>
              <a:buChar char="Ø"/>
            </a:pPr>
            <a:r>
              <a:rPr lang="en-US" dirty="0"/>
              <a:t>Pre-requisite course/topics provided as a reading material</a:t>
            </a:r>
          </a:p>
          <a:p>
            <a:pPr>
              <a:spcBef>
                <a:spcPts val="1800"/>
              </a:spcBef>
            </a:pPr>
            <a:r>
              <a:rPr lang="en-US" b="1" dirty="0">
                <a:solidFill>
                  <a:srgbClr val="004EA8"/>
                </a:solidFill>
              </a:rPr>
              <a:t>A brief introduction about “</a:t>
            </a:r>
            <a:r>
              <a:rPr lang="en-US" dirty="0"/>
              <a:t>Research Methodology</a:t>
            </a:r>
            <a:r>
              <a:rPr lang="en-US" b="1" dirty="0">
                <a:solidFill>
                  <a:srgbClr val="004EA8"/>
                </a:solidFill>
              </a:rPr>
              <a:t>” in computer science.</a:t>
            </a:r>
          </a:p>
        </p:txBody>
      </p:sp>
    </p:spTree>
    <p:extLst>
      <p:ext uri="{BB962C8B-B14F-4D97-AF65-F5344CB8AC3E}">
        <p14:creationId xmlns:p14="http://schemas.microsoft.com/office/powerpoint/2010/main" val="405580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buClrTx/>
            </a:pPr>
            <a:r>
              <a:rPr lang="en-US" sz="1600" dirty="0"/>
              <a:t>At least 80% presence. Auto/</a:t>
            </a:r>
            <a:r>
              <a:rPr lang="en-US" sz="1600" dirty="0" err="1"/>
              <a:t>maually</a:t>
            </a:r>
            <a:r>
              <a:rPr lang="en-US" sz="1600" dirty="0"/>
              <a:t> attendance is taken via TEAMS.</a:t>
            </a:r>
          </a:p>
          <a:p>
            <a:pPr algn="just">
              <a:buClrTx/>
            </a:pPr>
            <a:r>
              <a:rPr lang="en-US" sz="1600" dirty="0">
                <a:solidFill>
                  <a:srgbClr val="004EA8"/>
                </a:solidFill>
              </a:rPr>
              <a:t>Go through the topics before attending the class (from course outline).</a:t>
            </a:r>
          </a:p>
          <a:p>
            <a:pPr algn="just">
              <a:buClrTx/>
            </a:pPr>
            <a:r>
              <a:rPr lang="en-US" sz="1600" dirty="0"/>
              <a:t>First 10 minutes of the class will be question/answer session of previous class topics.</a:t>
            </a:r>
          </a:p>
          <a:p>
            <a:pPr algn="just">
              <a:buClrTx/>
            </a:pPr>
            <a:r>
              <a:rPr lang="en-US" sz="1600" dirty="0">
                <a:solidFill>
                  <a:srgbClr val="004EA8"/>
                </a:solidFill>
              </a:rPr>
              <a:t>Every 20-25 minutes of the lecture, you will be given time to ask questions/class work. </a:t>
            </a:r>
          </a:p>
          <a:p>
            <a:pPr algn="just">
              <a:buClrTx/>
            </a:pPr>
            <a:r>
              <a:rPr lang="en-US" sz="1600" dirty="0"/>
              <a:t>Use the “Raise Hand” option to ask question. Or you can post the question on the chat/message box of the TEAMS course group.</a:t>
            </a:r>
          </a:p>
          <a:p>
            <a:pPr algn="just">
              <a:buClrTx/>
            </a:pPr>
            <a:r>
              <a:rPr lang="en-US" sz="1600" dirty="0">
                <a:solidFill>
                  <a:srgbClr val="004EA8"/>
                </a:solidFill>
              </a:rPr>
              <a:t>Outside class for any unresolved issue, </a:t>
            </a:r>
          </a:p>
          <a:p>
            <a:pPr lvl="1" algn="just">
              <a:buFont typeface="Wingdings" panose="05000000000000000000" pitchFamily="2" charset="2"/>
              <a:buChar char="Ø"/>
            </a:pPr>
            <a:r>
              <a:rPr lang="en-US" sz="1600" dirty="0"/>
              <a:t>Consultation time will be provided. Make use of these times.</a:t>
            </a:r>
          </a:p>
          <a:p>
            <a:pPr lvl="1" algn="just">
              <a:buFont typeface="Wingdings" panose="05000000000000000000" pitchFamily="2" charset="2"/>
              <a:buChar char="Ø"/>
            </a:pPr>
            <a:r>
              <a:rPr lang="en-US" sz="1600" dirty="0">
                <a:solidFill>
                  <a:srgbClr val="004EA8"/>
                </a:solidFill>
              </a:rPr>
              <a:t>Use the TEAMS message box for appointment</a:t>
            </a:r>
          </a:p>
          <a:p>
            <a:pPr lvl="1" algn="just">
              <a:buFont typeface="Wingdings" panose="05000000000000000000" pitchFamily="2" charset="2"/>
              <a:buChar char="Ø"/>
            </a:pPr>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solidFill>
                  <a:srgbClr val="FF0000"/>
                </a:solidFill>
              </a:rPr>
              <a:t>REMEMBER: </a:t>
            </a:r>
          </a:p>
          <a:p>
            <a:pPr lvl="1" algn="just">
              <a:buFont typeface="Wingdings" panose="05000000000000000000" pitchFamily="2" charset="2"/>
              <a:buChar char="Ø"/>
            </a:pPr>
            <a:r>
              <a:rPr lang="en-US" sz="1600" b="1" dirty="0"/>
              <a:t>Your feedback is the key to the completion of this (online) course successfully.</a:t>
            </a:r>
          </a:p>
          <a:p>
            <a:pPr lvl="1" algn="just">
              <a:buFont typeface="Wingdings" panose="05000000000000000000" pitchFamily="2" charset="2"/>
              <a:buChar char="Ø"/>
            </a:pPr>
            <a:r>
              <a:rPr lang="en-US" sz="1600" b="1" dirty="0">
                <a:solidFill>
                  <a:srgbClr val="004EA8"/>
                </a:solidFill>
              </a:rPr>
              <a:t>After a topic is completed, prepare &amp; ask QUESTIONS (during/after the class). </a:t>
            </a:r>
          </a:p>
          <a:p>
            <a:pPr lvl="1" algn="just">
              <a:buFont typeface="Wingdings" panose="05000000000000000000" pitchFamily="2" charset="2"/>
              <a:buChar char="Ø"/>
            </a:pPr>
            <a:r>
              <a:rPr lang="en-US" sz="1600" b="1" dirty="0">
                <a:solidFill>
                  <a:srgbClr val="FF0000"/>
                </a:solidFill>
              </a:rPr>
              <a:t>REPETATION</a:t>
            </a:r>
            <a:r>
              <a:rPr lang="en-US" sz="1600" b="1" dirty="0"/>
              <a:t> is never a good solution as the lecture you heard before will be said again. To answer a question the teacher may repeat the topic in a different way as per your question.</a:t>
            </a:r>
            <a:endParaRPr lang="en-US" sz="1600" dirty="0"/>
          </a:p>
          <a:p>
            <a:endParaRPr lang="en-US" dirty="0"/>
          </a:p>
        </p:txBody>
      </p:sp>
    </p:spTree>
    <p:extLst>
      <p:ext uri="{BB962C8B-B14F-4D97-AF65-F5344CB8AC3E}">
        <p14:creationId xmlns:p14="http://schemas.microsoft.com/office/powerpoint/2010/main" val="7173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1000"/>
                                        <p:tgtEl>
                                          <p:spTgt spid="3">
                                            <p:txEl>
                                              <p:pRg st="0" end="0"/>
                                            </p:txEl>
                                          </p:spTgt>
                                        </p:tgtEl>
                                      </p:cBhvr>
                                    </p:animEffect>
                                    <p:anim calcmode="lin" valueType="num">
                                      <p:cBhvr>
                                        <p:cTn id="4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fade">
                                      <p:cBhvr>
                                        <p:cTn id="55" dur="500"/>
                                        <p:tgtEl>
                                          <p:spTgt spid="3">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solidFill>
                  <a:srgbClr val="FF0000"/>
                </a:solidFill>
              </a:rPr>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algn="just">
              <a:buClrTx/>
            </a:pPr>
            <a:r>
              <a:rPr lang="en-US" dirty="0">
                <a:solidFill>
                  <a:srgbClr val="004EA8"/>
                </a:solidFill>
              </a:rPr>
              <a:t>All assessment will be conducted online using Microsoft TEAMS.</a:t>
            </a:r>
          </a:p>
          <a:p>
            <a:pPr lvl="1" algn="just">
              <a:buFont typeface="Wingdings" panose="05000000000000000000" pitchFamily="2" charset="2"/>
              <a:buChar char="Ø"/>
            </a:pPr>
            <a:r>
              <a:rPr lang="en-US" dirty="0"/>
              <a:t>Learn &amp; understand all technical aspect of online quiz and assignment, specially, document upload, time limits, Hand In/Turn In options, submission, etc.</a:t>
            </a:r>
          </a:p>
          <a:p>
            <a:pPr lvl="1" algn="just">
              <a:buFont typeface="Wingdings" panose="05000000000000000000" pitchFamily="2" charset="2"/>
              <a:buChar char="Ø"/>
            </a:pPr>
            <a:r>
              <a:rPr lang="en-US" dirty="0"/>
              <a:t>When you are appearing for the exam, make sure to switch/turn off all other internet/background activities in your machine.</a:t>
            </a:r>
          </a:p>
          <a:p>
            <a:pPr lvl="1" algn="just">
              <a:buFont typeface="Wingdings" panose="05000000000000000000" pitchFamily="2" charset="2"/>
              <a:buChar char="Ø"/>
            </a:pPr>
            <a:r>
              <a:rPr lang="en-US" dirty="0"/>
              <a:t>It is strictly recommended to use PC/Laptop for classes &amp; exams, unless there is an emergency. </a:t>
            </a:r>
          </a:p>
          <a:p>
            <a:pPr algn="just">
              <a:buClrTx/>
            </a:pPr>
            <a:r>
              <a:rPr lang="en-US" dirty="0">
                <a:solidFill>
                  <a:srgbClr val="004EA8"/>
                </a:solidFill>
              </a:rPr>
              <a:t>There will be at least one assessment (quiz/assignment/viva) each week. Most assignment &amp; quiz will be problem solving in nature. Quiz may also contain theoretical questions</a:t>
            </a:r>
            <a:r>
              <a:rPr lang="en-US" dirty="0"/>
              <a:t>.</a:t>
            </a:r>
          </a:p>
          <a:p>
            <a:pPr algn="just">
              <a:buClrTx/>
            </a:pPr>
            <a:r>
              <a:rPr lang="en-US" dirty="0"/>
              <a:t>Mid Semester assessment and Final Assessment will consist of Assignment,  Exam &amp; presentation on the defined week in the academic calendar.</a:t>
            </a:r>
          </a:p>
          <a:p>
            <a:pPr algn="just">
              <a:buClrTx/>
            </a:pPr>
            <a:r>
              <a:rPr lang="en-US" dirty="0"/>
              <a:t> </a:t>
            </a:r>
            <a:r>
              <a:rPr lang="en-US" dirty="0">
                <a:solidFill>
                  <a:srgbClr val="004EA8"/>
                </a:solidFill>
              </a:rPr>
              <a:t>Any plagiarism will be result in grade </a:t>
            </a:r>
            <a:r>
              <a:rPr lang="en-US" b="1" dirty="0">
                <a:solidFill>
                  <a:srgbClr val="FF0000"/>
                </a:solidFill>
              </a:rPr>
              <a:t>“F”.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solidFill>
                  <a:srgbClr val="FF0000"/>
                </a:solidFill>
              </a:rPr>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a:bodyPr>
          <a:lstStyle/>
          <a:p>
            <a:pPr marL="0" marR="0" algn="just">
              <a:spcBef>
                <a:spcPts val="0"/>
              </a:spcBef>
              <a:spcAft>
                <a:spcPts val="0"/>
              </a:spcAft>
              <a:buClrTx/>
            </a:pPr>
            <a:r>
              <a:rPr lang="en-US" sz="2000" b="1" dirty="0">
                <a:solidFill>
                  <a:srgbClr val="004EA8"/>
                </a:solidFill>
                <a:effectLst/>
                <a:ea typeface="Times New Roman" panose="02020603050405020304" pitchFamily="18" charset="0"/>
                <a:cs typeface="Arial" panose="020B0604020202020204" pitchFamily="34" charset="0"/>
              </a:rPr>
              <a:t>Marking system for Theory Classes (all conducted online)</a:t>
            </a:r>
            <a:endParaRPr lang="en-US" sz="2000" dirty="0">
              <a:solidFill>
                <a:srgbClr val="004EA8"/>
              </a:solidFill>
              <a:effectLst/>
              <a:ea typeface="Times New Roman" panose="02020603050405020304" pitchFamily="18" charset="0"/>
            </a:endParaRPr>
          </a:p>
          <a:p>
            <a:pPr marL="688975" lvl="5" indent="-457200">
              <a:lnSpc>
                <a:spcPct val="110000"/>
              </a:lnSpc>
              <a:spcBef>
                <a:spcPts val="600"/>
              </a:spcBef>
            </a:pPr>
            <a:r>
              <a:rPr lang="en-AU" sz="2200" dirty="0"/>
              <a:t>Class Participation 15% </a:t>
            </a:r>
            <a:endParaRPr lang="en-AU" sz="2200" b="1" dirty="0"/>
          </a:p>
          <a:p>
            <a:pPr marL="688975" lvl="5" indent="-457200">
              <a:lnSpc>
                <a:spcPct val="110000"/>
              </a:lnSpc>
              <a:spcBef>
                <a:spcPts val="600"/>
              </a:spcBef>
            </a:pPr>
            <a:r>
              <a:rPr lang="en-AU" sz="2200" dirty="0"/>
              <a:t>Class Test 15% </a:t>
            </a:r>
            <a:endParaRPr lang="en-AU" sz="2200" b="1" dirty="0"/>
          </a:p>
          <a:p>
            <a:pPr marL="688975" lvl="5" indent="-457200">
              <a:lnSpc>
                <a:spcPct val="110000"/>
              </a:lnSpc>
              <a:spcBef>
                <a:spcPts val="600"/>
              </a:spcBef>
            </a:pPr>
            <a:r>
              <a:rPr lang="en-AU" sz="2200" dirty="0"/>
              <a:t>Assignments 10% </a:t>
            </a:r>
            <a:endParaRPr lang="en-AU" sz="2200" b="1" dirty="0"/>
          </a:p>
          <a:p>
            <a:pPr marL="688975" lvl="5" indent="-457200">
              <a:lnSpc>
                <a:spcPct val="110000"/>
              </a:lnSpc>
              <a:spcBef>
                <a:spcPts val="600"/>
              </a:spcBef>
            </a:pPr>
            <a:r>
              <a:rPr lang="en-AU" sz="2200" dirty="0"/>
              <a:t>Quiz 20%</a:t>
            </a:r>
            <a:endParaRPr lang="en-AU" sz="2200" b="1" dirty="0"/>
          </a:p>
          <a:p>
            <a:pPr marL="688975" lvl="5" indent="-457200">
              <a:lnSpc>
                <a:spcPct val="110000"/>
              </a:lnSpc>
              <a:spcBef>
                <a:spcPts val="600"/>
              </a:spcBef>
            </a:pPr>
            <a:r>
              <a:rPr lang="en-AU" sz="2200" dirty="0"/>
              <a:t>Research Proposal Presentations and viva 40%</a:t>
            </a:r>
          </a:p>
          <a:p>
            <a:pPr marL="0" marR="0" indent="0" algn="just">
              <a:spcBef>
                <a:spcPts val="0"/>
              </a:spcBef>
              <a:spcAft>
                <a:spcPts val="0"/>
              </a:spcAft>
              <a:buNone/>
            </a:pPr>
            <a:endParaRPr lang="en-US" sz="2000" dirty="0">
              <a:solidFill>
                <a:srgbClr val="004EA8"/>
              </a:solidFill>
              <a:effectLst/>
              <a:ea typeface="Times New Roman" panose="02020603050405020304" pitchFamily="18" charset="0"/>
            </a:endParaRPr>
          </a:p>
          <a:p>
            <a:pPr marL="0" marR="0" algn="just">
              <a:spcBef>
                <a:spcPts val="0"/>
              </a:spcBef>
              <a:spcAft>
                <a:spcPts val="0"/>
              </a:spcAft>
            </a:pPr>
            <a:r>
              <a:rPr lang="en-US" sz="2000" b="1" dirty="0">
                <a:solidFill>
                  <a:srgbClr val="004EA8"/>
                </a:solidFill>
                <a:effectLst/>
                <a:ea typeface="Times New Roman" panose="02020603050405020304" pitchFamily="18" charset="0"/>
                <a:cs typeface="Arial" panose="020B0604020202020204" pitchFamily="34" charset="0"/>
              </a:rPr>
              <a:t>Final Grade/ Grand Total</a:t>
            </a:r>
            <a:endParaRPr lang="en-US" sz="2000" b="1" dirty="0">
              <a:solidFill>
                <a:srgbClr val="004EA8"/>
              </a:solidFill>
              <a:ea typeface="Times New Roman" panose="02020603050405020304" pitchFamily="18" charset="0"/>
            </a:endParaRPr>
          </a:p>
          <a:p>
            <a:pPr marL="595313" lvl="1" indent="-342900" algn="just">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627063" lvl="1" indent="-342900">
              <a:spcBef>
                <a:spcPts val="0"/>
              </a:spcBef>
              <a:buFont typeface="Wingdings" panose="05000000000000000000" pitchFamily="2" charset="2"/>
              <a:buChar char="Ø"/>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4915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Effect transition="in" filter="fade">
                                      <p:cBhvr>
                                        <p:cTn id="41" dur="500"/>
                                        <p:tgtEl>
                                          <p:spTgt spid="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500"/>
                                        <p:tgtEl>
                                          <p:spTgt spid="5">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500"/>
                                        <p:tgtEl>
                                          <p:spTgt spid="5">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9" end="9"/>
                                            </p:txEl>
                                          </p:spTgt>
                                        </p:tgtEl>
                                        <p:attrNameLst>
                                          <p:attrName>style.visibility</p:attrName>
                                        </p:attrNameLst>
                                      </p:cBhvr>
                                      <p:to>
                                        <p:strVal val="visible"/>
                                      </p:to>
                                    </p:set>
                                    <p:animEffect transition="in" filter="fade">
                                      <p:cBhvr>
                                        <p:cTn id="5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0AF9E1-73D4-41D6-A024-F5705E8997F7}"/>
              </a:ext>
            </a:extLst>
          </p:cNvPr>
          <p:cNvSpPr>
            <a:spLocks noGrp="1"/>
          </p:cNvSpPr>
          <p:nvPr>
            <p:ph type="title"/>
          </p:nvPr>
        </p:nvSpPr>
        <p:spPr/>
        <p:txBody>
          <a:bodyPr>
            <a:normAutofit/>
          </a:bodyPr>
          <a:lstStyle/>
          <a:p>
            <a:pPr algn="l"/>
            <a:r>
              <a:rPr lang="en-AU" b="1" dirty="0"/>
              <a:t>Reference Books:</a:t>
            </a:r>
            <a:endParaRPr lang="en-US" dirty="0"/>
          </a:p>
        </p:txBody>
      </p:sp>
      <p:sp>
        <p:nvSpPr>
          <p:cNvPr id="7" name="Subtitle 2"/>
          <p:cNvSpPr>
            <a:spLocks noGrp="1"/>
          </p:cNvSpPr>
          <p:nvPr>
            <p:ph idx="1"/>
          </p:nvPr>
        </p:nvSpPr>
        <p:spPr/>
        <p:txBody>
          <a:bodyPr>
            <a:noAutofit/>
          </a:bodyPr>
          <a:lstStyle/>
          <a:p>
            <a:pPr marL="1028700" lvl="2" indent="-342900" algn="just">
              <a:buFont typeface="+mj-lt"/>
              <a:buAutoNum type="arabicPeriod"/>
            </a:pPr>
            <a:r>
              <a:rPr lang="en-AU" dirty="0">
                <a:solidFill>
                  <a:schemeClr val="tx2">
                    <a:lumMod val="60000"/>
                    <a:lumOff val="40000"/>
                  </a:schemeClr>
                </a:solidFill>
              </a:rPr>
              <a:t>On Being a Scientist: A Guide to Responsible Conduct in Research (Third Edition). National Academy of Sciences, ISBN: 0309119715, 2009.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t>Writing for Computer Science (Second Edition). Justin </a:t>
            </a:r>
            <a:r>
              <a:rPr lang="en-AU" dirty="0" err="1"/>
              <a:t>Zobel</a:t>
            </a:r>
            <a:r>
              <a:rPr lang="en-AU" dirty="0"/>
              <a:t>. Springer, ISBN- 10: 1852338024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solidFill>
                  <a:schemeClr val="tx2">
                    <a:lumMod val="60000"/>
                    <a:lumOff val="40000"/>
                  </a:schemeClr>
                </a:solidFill>
              </a:rPr>
              <a:t>R. Kumar, “Research Methodology: A Step-by-Step Guide for Beginners,” Publisher: SAGE Publications Ltd </a:t>
            </a:r>
          </a:p>
          <a:p>
            <a:pPr marL="1028700" lvl="2" indent="-342900" algn="just">
              <a:buFont typeface="+mj-lt"/>
              <a:buAutoNum type="arabicPeriod"/>
            </a:pPr>
            <a:endParaRPr lang="en-AU" sz="1050" dirty="0">
              <a:solidFill>
                <a:srgbClr val="FFFF00"/>
              </a:solidFill>
            </a:endParaRPr>
          </a:p>
          <a:p>
            <a:pPr marL="1028700" lvl="2" indent="-342900" algn="just">
              <a:buFont typeface="+mj-lt"/>
              <a:buAutoNum type="arabicPeriod"/>
            </a:pPr>
            <a:r>
              <a:rPr lang="en-AU" dirty="0"/>
              <a:t>A. M. </a:t>
            </a:r>
            <a:r>
              <a:rPr lang="en-AU" dirty="0" err="1"/>
              <a:t>Graziano</a:t>
            </a:r>
            <a:r>
              <a:rPr lang="en-AU" dirty="0"/>
              <a:t>, M. L. </a:t>
            </a:r>
            <a:r>
              <a:rPr lang="en-AU" dirty="0" err="1"/>
              <a:t>Raulin</a:t>
            </a:r>
            <a:r>
              <a:rPr lang="en-AU" dirty="0"/>
              <a:t> , “Research Methods: A Process of Inquiry,” Publisher: Pearson </a:t>
            </a:r>
          </a:p>
          <a:p>
            <a:pPr lvl="0" algn="just"/>
            <a:endParaRPr lang="en-AU" sz="1500" dirty="0">
              <a:solidFill>
                <a:srgbClr val="FFFF00"/>
              </a:solidFill>
            </a:endParaRPr>
          </a:p>
          <a:p>
            <a:pPr algn="just"/>
            <a:endParaRPr lang="en-AU" sz="1500" dirty="0">
              <a:solidFill>
                <a:srgbClr val="FFFF00"/>
              </a:solidFill>
            </a:endParaRPr>
          </a:p>
          <a:p>
            <a:pPr algn="just"/>
            <a:r>
              <a:rPr lang="en-AU" sz="1500" dirty="0">
                <a:solidFill>
                  <a:srgbClr val="FFFF00"/>
                </a:solidFill>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1990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normAutofit/>
          </a:bodyPr>
          <a:lstStyle/>
          <a:p>
            <a:pPr algn="l">
              <a:defRPr/>
            </a:pPr>
            <a:r>
              <a:rPr lang="en-US" altLang="ja-JP" b="1" dirty="0">
                <a:solidFill>
                  <a:srgbClr val="FF0000"/>
                </a:solidFill>
                <a:effectLst/>
                <a:latin typeface="Constantia" pitchFamily="18" charset="0"/>
              </a:rPr>
              <a:t>Self Introduction</a:t>
            </a:r>
            <a:endParaRPr lang="ja-JP" altLang="en-US" b="1" dirty="0">
              <a:solidFill>
                <a:srgbClr val="FF0000"/>
              </a:solidFill>
              <a:latin typeface="Constantia" pitchFamily="18" charset="0"/>
            </a:endParaRPr>
          </a:p>
        </p:txBody>
      </p:sp>
      <p:sp>
        <p:nvSpPr>
          <p:cNvPr id="8195" name="正方形/長方形 4"/>
          <p:cNvSpPr>
            <a:spLocks noChangeArrowheads="1"/>
          </p:cNvSpPr>
          <p:nvPr/>
        </p:nvSpPr>
        <p:spPr bwMode="auto">
          <a:xfrm>
            <a:off x="533400" y="1600200"/>
            <a:ext cx="8412480" cy="4190058"/>
          </a:xfrm>
          <a:prstGeom prst="rect">
            <a:avLst/>
          </a:prstGeom>
          <a:noFill/>
          <a:ln w="9525">
            <a:noFill/>
            <a:miter lim="800000"/>
            <a:headEnd/>
            <a:tailEnd/>
          </a:ln>
        </p:spPr>
        <p:txBody>
          <a:bodyPr wrap="square">
            <a:spAutoFit/>
          </a:bodyPr>
          <a:lstStyle/>
          <a:p>
            <a:pPr marL="428625" indent="-428625">
              <a:lnSpc>
                <a:spcPct val="200000"/>
              </a:lnSpc>
              <a:buFont typeface="Wingdings" pitchFamily="2" charset="2"/>
              <a:buChar char="q"/>
            </a:pPr>
            <a:r>
              <a:rPr lang="en-US" altLang="ja-JP" sz="3600" baseline="30000" dirty="0"/>
              <a:t>B.Sc.:  Mathematics, Dhaka University.</a:t>
            </a:r>
          </a:p>
          <a:p>
            <a:pPr marL="428625" indent="-428625">
              <a:lnSpc>
                <a:spcPct val="200000"/>
              </a:lnSpc>
              <a:buFont typeface="Wingdings" pitchFamily="2" charset="2"/>
              <a:buChar char="q"/>
            </a:pPr>
            <a:r>
              <a:rPr lang="en-US" altLang="ja-JP" sz="3600" baseline="30000" dirty="0">
                <a:solidFill>
                  <a:schemeClr val="tx2">
                    <a:lumMod val="60000"/>
                    <a:lumOff val="40000"/>
                  </a:schemeClr>
                </a:solidFill>
              </a:rPr>
              <a:t>1st M.Sc.:  Applied Mathematics, Dhaka University.</a:t>
            </a:r>
          </a:p>
          <a:p>
            <a:pPr marL="428625" indent="-428625">
              <a:spcBef>
                <a:spcPts val="1350"/>
              </a:spcBef>
              <a:buFont typeface="Wingdings" pitchFamily="2" charset="2"/>
              <a:buChar char="q"/>
            </a:pPr>
            <a:r>
              <a:rPr lang="en-US" altLang="ja-JP" sz="3600" baseline="30000" dirty="0"/>
              <a:t>2nd M.Sc.:  Computer Science, Asian Institute of Technology (AIT). Thailand.</a:t>
            </a:r>
          </a:p>
          <a:p>
            <a:pPr marL="428625" indent="-428625">
              <a:lnSpc>
                <a:spcPct val="200000"/>
              </a:lnSpc>
              <a:buFont typeface="Wingdings" pitchFamily="2" charset="2"/>
              <a:buChar char="q"/>
            </a:pPr>
            <a:endParaRPr lang="en-US" altLang="ja-JP" sz="1600" baseline="30000" dirty="0">
              <a:solidFill>
                <a:schemeClr val="tx2">
                  <a:lumMod val="60000"/>
                  <a:lumOff val="40000"/>
                </a:schemeClr>
              </a:solidFill>
            </a:endParaRPr>
          </a:p>
          <a:p>
            <a:pPr marL="428625" indent="-428625">
              <a:buFont typeface="Wingdings" pitchFamily="2" charset="2"/>
              <a:buChar char="q"/>
            </a:pPr>
            <a:r>
              <a:rPr lang="en-US" altLang="ja-JP" sz="3600" baseline="30000" dirty="0">
                <a:solidFill>
                  <a:schemeClr val="tx2">
                    <a:lumMod val="60000"/>
                    <a:lumOff val="40000"/>
                  </a:schemeClr>
                </a:solidFill>
              </a:rPr>
              <a:t>PhD. Computational modeling, University of Malaya (UM), Malaysia</a:t>
            </a:r>
          </a:p>
          <a:p>
            <a:pPr marL="428625" indent="-428625">
              <a:lnSpc>
                <a:spcPct val="200000"/>
              </a:lnSpc>
              <a:buFont typeface="Wingdings" pitchFamily="2" charset="2"/>
              <a:buChar char="q"/>
            </a:pPr>
            <a:endParaRPr lang="en-US" altLang="ja-JP" sz="3600" baseline="3000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0B8F204D-D96B-414C-ADE4-737AA31FB1E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1818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fade">
                                      <p:cBhvr>
                                        <p:cTn id="2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正方形/長方形 4"/>
          <p:cNvSpPr>
            <a:spLocks noChangeArrowheads="1"/>
          </p:cNvSpPr>
          <p:nvPr/>
        </p:nvSpPr>
        <p:spPr bwMode="auto">
          <a:xfrm>
            <a:off x="304800" y="2033478"/>
            <a:ext cx="8702040" cy="1692771"/>
          </a:xfrm>
          <a:prstGeom prst="rect">
            <a:avLst/>
          </a:prstGeom>
          <a:noFill/>
          <a:ln w="9525">
            <a:noFill/>
            <a:miter lim="800000"/>
            <a:headEnd/>
            <a:tailEnd/>
          </a:ln>
        </p:spPr>
        <p:txBody>
          <a:bodyPr wrap="square">
            <a:spAutoFit/>
          </a:bodyPr>
          <a:lstStyle/>
          <a:p>
            <a:pPr marL="428625" indent="-428625">
              <a:spcBef>
                <a:spcPts val="600"/>
              </a:spcBef>
              <a:spcAft>
                <a:spcPts val="600"/>
              </a:spcAft>
              <a:buFont typeface="Wingdings" pitchFamily="2" charset="2"/>
              <a:buChar char="q"/>
            </a:pPr>
            <a:r>
              <a:rPr lang="en-US" altLang="ja-JP" sz="3600" baseline="30000" dirty="0"/>
              <a:t>Lecturer, Dept. of Mathematics, AIUB, 2000- 2005</a:t>
            </a:r>
          </a:p>
          <a:p>
            <a:pPr marL="428625" indent="-428625">
              <a:spcBef>
                <a:spcPts val="600"/>
              </a:spcBef>
              <a:spcAft>
                <a:spcPts val="600"/>
              </a:spcAft>
              <a:buFont typeface="Wingdings" pitchFamily="2" charset="2"/>
              <a:buChar char="q"/>
            </a:pPr>
            <a:r>
              <a:rPr lang="en-US" altLang="ja-JP" sz="3600" baseline="30000" dirty="0">
                <a:solidFill>
                  <a:schemeClr val="tx2">
                    <a:lumMod val="60000"/>
                    <a:lumOff val="40000"/>
                  </a:schemeClr>
                </a:solidFill>
              </a:rPr>
              <a:t>Assistant Prof. &amp; IQAC Member, Dept. of CS,  AIUB, 2005~2017</a:t>
            </a:r>
          </a:p>
          <a:p>
            <a:pPr marL="428625" indent="-428625">
              <a:spcBef>
                <a:spcPts val="600"/>
              </a:spcBef>
              <a:spcAft>
                <a:spcPts val="600"/>
              </a:spcAft>
              <a:buFont typeface="Wingdings" pitchFamily="2" charset="2"/>
              <a:buChar char="q"/>
            </a:pPr>
            <a:r>
              <a:rPr lang="en-US" altLang="ja-JP" sz="3600" baseline="30000" dirty="0"/>
              <a:t>Associate Professor, 2017 ~ date</a:t>
            </a:r>
            <a:endParaRPr lang="ja-JP" altLang="en-US" sz="3600" dirty="0"/>
          </a:p>
        </p:txBody>
      </p:sp>
      <p:sp>
        <p:nvSpPr>
          <p:cNvPr id="6" name="タイトル 1">
            <a:extLst>
              <a:ext uri="{FF2B5EF4-FFF2-40B4-BE49-F238E27FC236}">
                <a16:creationId xmlns:a16="http://schemas.microsoft.com/office/drawing/2014/main" id="{2B4B155B-1688-489A-B5C8-743A618800F0}"/>
              </a:ext>
            </a:extLst>
          </p:cNvPr>
          <p:cNvSpPr>
            <a:spLocks noGrp="1"/>
          </p:cNvSpPr>
          <p:nvPr>
            <p:ph type="title"/>
          </p:nvPr>
        </p:nvSpPr>
        <p:spPr/>
        <p:txBody>
          <a:bodyPr rtlCol="0">
            <a:normAutofit/>
          </a:bodyPr>
          <a:lstStyle/>
          <a:p>
            <a:pPr algn="l">
              <a:defRPr/>
            </a:pPr>
            <a:r>
              <a:rPr lang="en-US" altLang="ja-JP" b="1" dirty="0">
                <a:solidFill>
                  <a:srgbClr val="FF0000"/>
                </a:solidFill>
                <a:effectLst/>
                <a:latin typeface="Constantia" pitchFamily="18" charset="0"/>
              </a:rPr>
              <a:t>Self Introduction</a:t>
            </a:r>
            <a:endParaRPr lang="ja-JP" altLang="en-US" b="1" dirty="0">
              <a:solidFill>
                <a:srgbClr val="FF0000"/>
              </a:solidFill>
              <a:latin typeface="Constantia" pitchFamily="18" charset="0"/>
            </a:endParaRPr>
          </a:p>
        </p:txBody>
      </p:sp>
      <p:sp>
        <p:nvSpPr>
          <p:cNvPr id="2" name="Slide Number Placeholder 1">
            <a:extLst>
              <a:ext uri="{FF2B5EF4-FFF2-40B4-BE49-F238E27FC236}">
                <a16:creationId xmlns:a16="http://schemas.microsoft.com/office/drawing/2014/main" id="{61C67355-2413-4B97-A517-3B283E905B1E}"/>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6160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91DBB5-1ACA-4284-A25B-DDCCD2FCD16D}"/>
              </a:ext>
            </a:extLst>
          </p:cNvPr>
          <p:cNvSpPr>
            <a:spLocks noGrp="1"/>
          </p:cNvSpPr>
          <p:nvPr>
            <p:ph type="title"/>
          </p:nvPr>
        </p:nvSpPr>
        <p:spPr/>
        <p:txBody>
          <a:bodyPr>
            <a:normAutofit/>
          </a:bodyPr>
          <a:lstStyle/>
          <a:p>
            <a:pPr algn="l"/>
            <a:r>
              <a:rPr lang="en-US" sz="4000" dirty="0">
                <a:latin typeface="Constantia" pitchFamily="18" charset="0"/>
                <a:ea typeface="MS PGothic" charset="0"/>
                <a:cs typeface="MS PGothic" charset="0"/>
              </a:rPr>
              <a:t>The list of courses I taught:</a:t>
            </a:r>
            <a:endParaRPr lang="en-US" sz="4000" dirty="0"/>
          </a:p>
        </p:txBody>
      </p:sp>
      <p:sp>
        <p:nvSpPr>
          <p:cNvPr id="4" name="Content Placeholder 3">
            <a:extLst>
              <a:ext uri="{FF2B5EF4-FFF2-40B4-BE49-F238E27FC236}">
                <a16:creationId xmlns:a16="http://schemas.microsoft.com/office/drawing/2014/main" id="{56180B65-77BC-48C5-8615-3BD89C68BC6A}"/>
              </a:ext>
            </a:extLst>
          </p:cNvPr>
          <p:cNvSpPr>
            <a:spLocks noGrp="1"/>
          </p:cNvSpPr>
          <p:nvPr>
            <p:ph sz="half" idx="1"/>
          </p:nvPr>
        </p:nvSpPr>
        <p:spPr>
          <a:xfrm>
            <a:off x="304800" y="1626433"/>
            <a:ext cx="3810000" cy="4525963"/>
          </a:xfrm>
          <a:ln>
            <a:solidFill>
              <a:schemeClr val="accent1"/>
            </a:solidFill>
          </a:ln>
        </p:spPr>
        <p:txBody>
          <a:bodyPr>
            <a:normAutofit fontScale="92500"/>
          </a:bodyPr>
          <a:lstStyle/>
          <a:p>
            <a:pPr marL="257175" indent="-257175">
              <a:lnSpc>
                <a:spcPct val="150000"/>
              </a:lnSpc>
              <a:buFont typeface="+mj-lt"/>
              <a:buAutoNum type="arabicPeriod"/>
              <a:defRPr/>
            </a:pPr>
            <a:r>
              <a:rPr lang="en-US" sz="2400" dirty="0">
                <a:ea typeface="MS PGothic" charset="0"/>
                <a:cs typeface="MS PGothic" charset="0"/>
              </a:rPr>
              <a:t>Math 1</a:t>
            </a:r>
          </a:p>
          <a:p>
            <a:pPr marL="257175" indent="-257175">
              <a:lnSpc>
                <a:spcPct val="150000"/>
              </a:lnSpc>
              <a:buFont typeface="+mj-lt"/>
              <a:buAutoNum type="arabicPeriod"/>
              <a:defRPr/>
            </a:pPr>
            <a:r>
              <a:rPr lang="en-US" sz="2400" dirty="0">
                <a:ea typeface="MS PGothic" charset="0"/>
                <a:cs typeface="MS PGothic" charset="0"/>
              </a:rPr>
              <a:t> Math 2</a:t>
            </a:r>
          </a:p>
          <a:p>
            <a:pPr marL="257175" indent="-257175">
              <a:lnSpc>
                <a:spcPct val="150000"/>
              </a:lnSpc>
              <a:buFont typeface="+mj-lt"/>
              <a:buAutoNum type="arabicPeriod"/>
              <a:defRPr/>
            </a:pPr>
            <a:r>
              <a:rPr lang="en-US" sz="2400" dirty="0">
                <a:ea typeface="MS PGothic" charset="0"/>
                <a:cs typeface="MS PGothic" charset="0"/>
              </a:rPr>
              <a:t>Math 3</a:t>
            </a:r>
          </a:p>
          <a:p>
            <a:pPr marL="257175" indent="-257175">
              <a:lnSpc>
                <a:spcPct val="150000"/>
              </a:lnSpc>
              <a:buFont typeface="+mj-lt"/>
              <a:buAutoNum type="arabicPeriod"/>
              <a:defRPr/>
            </a:pPr>
            <a:r>
              <a:rPr lang="en-US" sz="2400" dirty="0">
                <a:ea typeface="MS PGothic" charset="0"/>
                <a:cs typeface="MS PGothic" charset="0"/>
              </a:rPr>
              <a:t>Math 4</a:t>
            </a:r>
          </a:p>
          <a:p>
            <a:pPr marL="257175" indent="-257175">
              <a:lnSpc>
                <a:spcPct val="150000"/>
              </a:lnSpc>
              <a:buFont typeface="+mj-lt"/>
              <a:buAutoNum type="arabicPeriod"/>
              <a:defRPr/>
            </a:pPr>
            <a:r>
              <a:rPr lang="en-US" sz="2400" dirty="0">
                <a:ea typeface="MS PGothic" charset="0"/>
                <a:cs typeface="MS PGothic" charset="0"/>
              </a:rPr>
              <a:t>Computer Fundamental</a:t>
            </a:r>
          </a:p>
          <a:p>
            <a:pPr marL="257175" indent="-257175">
              <a:lnSpc>
                <a:spcPct val="150000"/>
              </a:lnSpc>
              <a:buFont typeface="+mj-lt"/>
              <a:buAutoNum type="arabicPeriod"/>
              <a:defRPr/>
            </a:pPr>
            <a:r>
              <a:rPr lang="en-US" sz="2400" dirty="0">
                <a:ea typeface="MS PGothic" charset="0"/>
                <a:cs typeface="MS PGothic" charset="0"/>
              </a:rPr>
              <a:t>Discrete Mathematics</a:t>
            </a:r>
          </a:p>
          <a:p>
            <a:pPr marL="257175" indent="-257175">
              <a:lnSpc>
                <a:spcPct val="150000"/>
              </a:lnSpc>
              <a:buFont typeface="+mj-lt"/>
              <a:buAutoNum type="arabicPeriod"/>
              <a:defRPr/>
            </a:pPr>
            <a:r>
              <a:rPr lang="en-US" sz="2400" dirty="0">
                <a:ea typeface="MS PGothic" charset="0"/>
                <a:cs typeface="MS PGothic" charset="0"/>
              </a:rPr>
              <a:t>Operating System</a:t>
            </a:r>
          </a:p>
          <a:p>
            <a:pPr marL="0" indent="0">
              <a:buNone/>
            </a:pPr>
            <a:endParaRPr lang="en-US" sz="2400" dirty="0"/>
          </a:p>
        </p:txBody>
      </p:sp>
      <p:sp>
        <p:nvSpPr>
          <p:cNvPr id="5" name="Content Placeholder 4">
            <a:extLst>
              <a:ext uri="{FF2B5EF4-FFF2-40B4-BE49-F238E27FC236}">
                <a16:creationId xmlns:a16="http://schemas.microsoft.com/office/drawing/2014/main" id="{C7A5CA6E-1B3C-4E21-8236-22D40144E550}"/>
              </a:ext>
            </a:extLst>
          </p:cNvPr>
          <p:cNvSpPr>
            <a:spLocks noGrp="1"/>
          </p:cNvSpPr>
          <p:nvPr>
            <p:ph sz="half" idx="2"/>
          </p:nvPr>
        </p:nvSpPr>
        <p:spPr>
          <a:xfrm>
            <a:off x="4114800" y="1600200"/>
            <a:ext cx="4572000" cy="4525963"/>
          </a:xfrm>
          <a:ln>
            <a:solidFill>
              <a:schemeClr val="accent1"/>
            </a:solidFill>
          </a:ln>
        </p:spPr>
        <p:txBody>
          <a:bodyPr>
            <a:normAutofit fontScale="92500"/>
          </a:bodyPr>
          <a:lstStyle/>
          <a:p>
            <a:pPr marL="457200" indent="-457200">
              <a:lnSpc>
                <a:spcPct val="150000"/>
              </a:lnSpc>
              <a:buFont typeface="+mj-lt"/>
              <a:buAutoNum type="arabicPeriod" startAt="8"/>
              <a:defRPr/>
            </a:pPr>
            <a:r>
              <a:rPr lang="en-US" sz="2400" dirty="0">
                <a:ea typeface="MS PGothic" charset="0"/>
                <a:cs typeface="MS PGothic" charset="0"/>
              </a:rPr>
              <a:t>Management Information System</a:t>
            </a:r>
          </a:p>
          <a:p>
            <a:pPr marL="457200" indent="-457200">
              <a:lnSpc>
                <a:spcPct val="150000"/>
              </a:lnSpc>
              <a:buFont typeface="+mj-lt"/>
              <a:buAutoNum type="arabicPeriod" startAt="8"/>
              <a:defRPr/>
            </a:pPr>
            <a:r>
              <a:rPr lang="en-US" sz="2400" dirty="0">
                <a:ea typeface="MS PGothic" charset="0"/>
                <a:cs typeface="MS PGothic" charset="0"/>
              </a:rPr>
              <a:t>CS Mathematics</a:t>
            </a:r>
          </a:p>
          <a:p>
            <a:pPr marL="257175" indent="-257175">
              <a:lnSpc>
                <a:spcPct val="150000"/>
              </a:lnSpc>
              <a:buFont typeface="+mj-lt"/>
              <a:buAutoNum type="arabicPeriod" startAt="8"/>
              <a:defRPr/>
            </a:pPr>
            <a:r>
              <a:rPr lang="en-US" sz="2400" dirty="0">
                <a:ea typeface="MS PGothic" charset="0"/>
                <a:cs typeface="MS PGothic" charset="0"/>
              </a:rPr>
              <a:t>Theory of Computation</a:t>
            </a:r>
          </a:p>
          <a:p>
            <a:pPr marL="257175" indent="-257175">
              <a:lnSpc>
                <a:spcPct val="150000"/>
              </a:lnSpc>
              <a:buFont typeface="+mj-lt"/>
              <a:buAutoNum type="arabicPeriod" startAt="8"/>
              <a:defRPr/>
            </a:pPr>
            <a:r>
              <a:rPr lang="en-US" sz="2400" dirty="0">
                <a:ea typeface="MS PGothic" charset="0"/>
                <a:cs typeface="MS PGothic" charset="0"/>
              </a:rPr>
              <a:t>Business Mathematics</a:t>
            </a:r>
          </a:p>
          <a:p>
            <a:pPr marL="257175" indent="-257175">
              <a:lnSpc>
                <a:spcPct val="150000"/>
              </a:lnSpc>
              <a:buFont typeface="+mj-lt"/>
              <a:buAutoNum type="arabicPeriod" startAt="8"/>
              <a:defRPr/>
            </a:pPr>
            <a:r>
              <a:rPr lang="en-US" sz="2400" dirty="0">
                <a:ea typeface="MS PGothic" charset="0"/>
                <a:cs typeface="MS PGothic" charset="0"/>
              </a:rPr>
              <a:t>E-governance</a:t>
            </a:r>
          </a:p>
          <a:p>
            <a:pPr marL="257175" indent="-257175">
              <a:lnSpc>
                <a:spcPct val="150000"/>
              </a:lnSpc>
              <a:buFont typeface="+mj-lt"/>
              <a:buAutoNum type="arabicPeriod" startAt="8"/>
              <a:defRPr/>
            </a:pPr>
            <a:r>
              <a:rPr lang="en-US" sz="2400" dirty="0">
                <a:ea typeface="MS PGothic" charset="0"/>
                <a:cs typeface="MS PGothic" charset="0"/>
              </a:rPr>
              <a:t>Research Methodology</a:t>
            </a:r>
          </a:p>
          <a:p>
            <a:pPr marL="257175" indent="-257175">
              <a:lnSpc>
                <a:spcPct val="150000"/>
              </a:lnSpc>
              <a:buFont typeface="+mj-lt"/>
              <a:buAutoNum type="arabicPeriod" startAt="8"/>
              <a:defRPr/>
            </a:pPr>
            <a:r>
              <a:rPr lang="en-US" sz="2400" dirty="0">
                <a:ea typeface="MS PGothic" charset="0"/>
                <a:cs typeface="MS PGothic" charset="0"/>
              </a:rPr>
              <a:t>Advanced Operating System (MSc.)</a:t>
            </a:r>
          </a:p>
          <a:p>
            <a:endParaRPr lang="en-US" sz="2400" dirty="0"/>
          </a:p>
        </p:txBody>
      </p:sp>
      <p:sp>
        <p:nvSpPr>
          <p:cNvPr id="2" name="Slide Number Placeholder 1">
            <a:extLst>
              <a:ext uri="{FF2B5EF4-FFF2-40B4-BE49-F238E27FC236}">
                <a16:creationId xmlns:a16="http://schemas.microsoft.com/office/drawing/2014/main" id="{721AB346-F01F-4C71-9F56-21F77661073E}"/>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5766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610F-3B2F-4D27-A23E-08ECA989DEE9}"/>
              </a:ext>
            </a:extLst>
          </p:cNvPr>
          <p:cNvSpPr>
            <a:spLocks noGrp="1"/>
          </p:cNvSpPr>
          <p:nvPr>
            <p:ph type="title"/>
          </p:nvPr>
        </p:nvSpPr>
        <p:spPr/>
        <p:txBody>
          <a:bodyPr>
            <a:normAutofit/>
          </a:bodyPr>
          <a:lstStyle/>
          <a:p>
            <a:pPr algn="l"/>
            <a:r>
              <a:rPr lang="en-US" dirty="0">
                <a:latin typeface="Constantia" pitchFamily="18" charset="0"/>
                <a:ea typeface="MS PGothic" charset="0"/>
                <a:cs typeface="MS PGothic" charset="0"/>
              </a:rPr>
              <a:t>My Research Area:</a:t>
            </a:r>
            <a:endParaRPr lang="en-US" dirty="0"/>
          </a:p>
        </p:txBody>
      </p:sp>
      <p:sp>
        <p:nvSpPr>
          <p:cNvPr id="3" name="Content Placeholder 2">
            <a:extLst>
              <a:ext uri="{FF2B5EF4-FFF2-40B4-BE49-F238E27FC236}">
                <a16:creationId xmlns:a16="http://schemas.microsoft.com/office/drawing/2014/main" id="{4ED417ED-44DC-4094-BC32-1CDD2284D672}"/>
              </a:ext>
            </a:extLst>
          </p:cNvPr>
          <p:cNvSpPr>
            <a:spLocks noGrp="1"/>
          </p:cNvSpPr>
          <p:nvPr>
            <p:ph idx="1"/>
          </p:nvPr>
        </p:nvSpPr>
        <p:spPr/>
        <p:txBody>
          <a:bodyPr/>
          <a:lstStyle/>
          <a:p>
            <a:r>
              <a:rPr lang="en-US" dirty="0"/>
              <a:t>Computational Modeling (PV &amp; PVT)</a:t>
            </a:r>
          </a:p>
          <a:p>
            <a:r>
              <a:rPr lang="en-US" dirty="0"/>
              <a:t>Renewable Energy System</a:t>
            </a:r>
          </a:p>
          <a:p>
            <a:r>
              <a:rPr lang="en-US" dirty="0"/>
              <a:t>Apply solar energy on WSN</a:t>
            </a:r>
          </a:p>
          <a:p>
            <a:r>
              <a:rPr lang="en-US" dirty="0"/>
              <a:t>Distributed System</a:t>
            </a:r>
          </a:p>
          <a:p>
            <a:r>
              <a:rPr lang="en-US" dirty="0"/>
              <a:t>Heat and mass transfer</a:t>
            </a:r>
          </a:p>
          <a:p>
            <a:r>
              <a:rPr lang="en-US" dirty="0"/>
              <a:t>Heat Exchangers</a:t>
            </a:r>
          </a:p>
        </p:txBody>
      </p:sp>
      <p:sp>
        <p:nvSpPr>
          <p:cNvPr id="6" name="Slide Number Placeholder 5">
            <a:extLst>
              <a:ext uri="{FF2B5EF4-FFF2-40B4-BE49-F238E27FC236}">
                <a16:creationId xmlns:a16="http://schemas.microsoft.com/office/drawing/2014/main" id="{EBEB6884-F910-42B3-A7E4-5E58698CB0BF}"/>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42267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8BB6-A2FD-4018-8C91-92E0EC377DE1}"/>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B2130463-04D4-4D47-8767-911F1BBF08C1}"/>
              </a:ext>
            </a:extLst>
          </p:cNvPr>
          <p:cNvSpPr>
            <a:spLocks noGrp="1"/>
          </p:cNvSpPr>
          <p:nvPr>
            <p:ph idx="1"/>
          </p:nvPr>
        </p:nvSpPr>
        <p:spPr/>
        <p:txBody>
          <a:bodyPr>
            <a:normAutofit fontScale="70000" lnSpcReduction="20000"/>
          </a:bodyPr>
          <a:lstStyle/>
          <a:p>
            <a:pPr algn="just">
              <a:buFont typeface="Wingdings" panose="05000000000000000000" pitchFamily="2" charset="2"/>
              <a:buChar char="q"/>
            </a:pPr>
            <a:r>
              <a:rPr lang="en-US" b="1" i="1" dirty="0"/>
              <a:t>Afroza Nahar</a:t>
            </a:r>
            <a:r>
              <a:rPr lang="en-US" dirty="0"/>
              <a:t>, </a:t>
            </a:r>
            <a:r>
              <a:rPr lang="en-US" dirty="0" err="1"/>
              <a:t>Hasanuzzaman</a:t>
            </a:r>
            <a:r>
              <a:rPr lang="en-US" dirty="0"/>
              <a:t>, M., Rahim, N. A., Parvin, S. (2019). Numerical investigation on the effect of different parameters in enhancing heat transfer performance of photovoltaic thermal systems. Renewable energy, 132: 284-295.</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Islam M. K., </a:t>
            </a:r>
            <a:r>
              <a:rPr lang="en-US" dirty="0" err="1"/>
              <a:t>Hasanuzzaman</a:t>
            </a:r>
            <a:r>
              <a:rPr lang="en-US" dirty="0"/>
              <a:t>, M., Rahim, N. A., </a:t>
            </a:r>
            <a:r>
              <a:rPr lang="en-US" b="1" i="1" dirty="0"/>
              <a:t>Afroza Nahar</a:t>
            </a:r>
            <a:r>
              <a:rPr lang="en-US" dirty="0"/>
              <a:t> (2019). Effect of Nanofluid Properties and Mass-Flow Rate on Heat Transfer of Parabolic-Trough Concentrating Solar System. Journal of Naval Architecture and Marine Engineering, 16: 33-44.</a:t>
            </a:r>
          </a:p>
          <a:p>
            <a:pPr algn="just">
              <a:buFont typeface="Wingdings" panose="05000000000000000000" pitchFamily="2" charset="2"/>
              <a:buChar char="q"/>
            </a:pPr>
            <a:endParaRPr lang="en-US" dirty="0"/>
          </a:p>
          <a:p>
            <a:pPr algn="just">
              <a:buFont typeface="Wingdings" panose="05000000000000000000" pitchFamily="2" charset="2"/>
              <a:buChar char="q"/>
            </a:pPr>
            <a:r>
              <a:rPr lang="en-US" b="1" i="1" dirty="0"/>
              <a:t>Afroza Nahar</a:t>
            </a:r>
            <a:r>
              <a:rPr lang="en-US" dirty="0"/>
              <a:t>, </a:t>
            </a:r>
            <a:r>
              <a:rPr lang="en-US" dirty="0" err="1"/>
              <a:t>Hasanuzzaman</a:t>
            </a:r>
            <a:r>
              <a:rPr lang="en-US" dirty="0"/>
              <a:t>, M., Rahim, N. A. (2017). Numerical and Experimental Investigation on the Performance of a Photovoltaic Thermal Collector with Parallel Plate Flow Channel under Different Operating Conditions in Malaysia. Solar Energy, 144: 517-528. </a:t>
            </a:r>
          </a:p>
          <a:p>
            <a:pPr algn="just">
              <a:buFont typeface="Wingdings" panose="05000000000000000000" pitchFamily="2" charset="2"/>
              <a:buChar char="q"/>
            </a:pPr>
            <a:endParaRPr lang="en-US" dirty="0"/>
          </a:p>
          <a:p>
            <a:pPr algn="just"/>
            <a:endParaRPr lang="en-US" dirty="0"/>
          </a:p>
        </p:txBody>
      </p:sp>
      <p:sp>
        <p:nvSpPr>
          <p:cNvPr id="6" name="Slide Number Placeholder 5">
            <a:extLst>
              <a:ext uri="{FF2B5EF4-FFF2-40B4-BE49-F238E27FC236}">
                <a16:creationId xmlns:a16="http://schemas.microsoft.com/office/drawing/2014/main" id="{4623A799-F5BB-4527-90AD-5E8C74E2FB15}"/>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5064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755D-4BC9-4D34-89CD-74C22447D561}"/>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081397FA-464F-4F7F-92C8-24B6BF8E9AB0}"/>
              </a:ext>
            </a:extLst>
          </p:cNvPr>
          <p:cNvSpPr>
            <a:spLocks noGrp="1"/>
          </p:cNvSpPr>
          <p:nvPr>
            <p:ph idx="1"/>
          </p:nvPr>
        </p:nvSpPr>
        <p:spPr/>
        <p:txBody>
          <a:bodyPr>
            <a:normAutofit fontScale="70000" lnSpcReduction="20000"/>
          </a:bodyPr>
          <a:lstStyle/>
          <a:p>
            <a:pPr algn="just">
              <a:buFont typeface="Wingdings" panose="05000000000000000000" pitchFamily="2" charset="2"/>
              <a:buChar char="q"/>
            </a:pPr>
            <a:r>
              <a:rPr lang="en-US" b="1" i="1" dirty="0"/>
              <a:t>Afroza Nahar,</a:t>
            </a:r>
            <a:r>
              <a:rPr lang="en-US" dirty="0"/>
              <a:t> </a:t>
            </a:r>
            <a:r>
              <a:rPr lang="en-US" dirty="0" err="1"/>
              <a:t>Hasanuzzaman</a:t>
            </a:r>
            <a:r>
              <a:rPr lang="en-US" dirty="0"/>
              <a:t>, M., &amp; Rahim, N. A. (2017). A Three-Dimensional Comprehensive Numerical Investigation of Different Operating Parameters on the Performance of a Photovoltaic Thermal System with Pancake Collector. Journal of Solar Energy Engineering, 139: 1-16. </a:t>
            </a:r>
          </a:p>
          <a:p>
            <a:pPr algn="just">
              <a:buFont typeface="Wingdings" panose="05000000000000000000" pitchFamily="2" charset="2"/>
              <a:buChar char="q"/>
            </a:pPr>
            <a:endParaRPr lang="en-US" dirty="0"/>
          </a:p>
          <a:p>
            <a:pPr lvl="0" algn="just">
              <a:buFont typeface="Wingdings" panose="05000000000000000000" pitchFamily="2" charset="2"/>
              <a:buChar char="q"/>
            </a:pPr>
            <a:r>
              <a:rPr lang="en-US" b="1" i="1" dirty="0"/>
              <a:t>Afroza Nahar,</a:t>
            </a:r>
            <a:r>
              <a:rPr lang="en-US" dirty="0"/>
              <a:t> M. </a:t>
            </a:r>
            <a:r>
              <a:rPr lang="en-US" dirty="0" err="1"/>
              <a:t>Hasanuzzaman</a:t>
            </a:r>
            <a:r>
              <a:rPr lang="en-US" dirty="0"/>
              <a:t>, N.A. Rahim, M. </a:t>
            </a:r>
            <a:r>
              <a:rPr lang="en-US" dirty="0" err="1"/>
              <a:t>Hosenuzzaman</a:t>
            </a:r>
            <a:r>
              <a:rPr lang="en-US" dirty="0"/>
              <a:t>. (2014). The effect of PV cell materials on PV system performance.  Advanced Materials Research Journal, 1043: 12-16. </a:t>
            </a:r>
          </a:p>
          <a:p>
            <a:pPr marL="0" indent="0" algn="just">
              <a:buNone/>
            </a:pPr>
            <a:endParaRPr lang="en-US" dirty="0"/>
          </a:p>
          <a:p>
            <a:pPr lvl="0" algn="just">
              <a:buFont typeface="Wingdings" panose="05000000000000000000" pitchFamily="2" charset="2"/>
              <a:buChar char="q"/>
            </a:pPr>
            <a:r>
              <a:rPr lang="en-US" dirty="0"/>
              <a:t>M. </a:t>
            </a:r>
            <a:r>
              <a:rPr lang="en-US" dirty="0" err="1"/>
              <a:t>Hosenuzzaman</a:t>
            </a:r>
            <a:r>
              <a:rPr lang="en-US" dirty="0"/>
              <a:t>, N.A. Rahim, J. Selvaraj M. </a:t>
            </a:r>
            <a:r>
              <a:rPr lang="en-US" dirty="0" err="1"/>
              <a:t>Hasanuzzaman</a:t>
            </a:r>
            <a:r>
              <a:rPr lang="en-US" dirty="0"/>
              <a:t>, A.B.M.A. Malek,  </a:t>
            </a:r>
            <a:r>
              <a:rPr lang="en-US" b="1" i="1" dirty="0"/>
              <a:t>Afroza  Nahar.</a:t>
            </a:r>
            <a:r>
              <a:rPr lang="en-US" dirty="0"/>
              <a:t> (2015). Global prospects, progress, policies, and environmental impact of solar photovoltaic power generation. Renewable and Sustainable Energy Reviews,  41: 284-297. </a:t>
            </a:r>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632DF44C-4DF3-442C-ADEF-E5FDD7B6E908}"/>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063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C7BF-4326-4A29-8668-CCF0527B48D7}"/>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5759F89E-AF88-4929-AF53-04F120109461}"/>
              </a:ext>
            </a:extLst>
          </p:cNvPr>
          <p:cNvSpPr>
            <a:spLocks noGrp="1"/>
          </p:cNvSpPr>
          <p:nvPr>
            <p:ph idx="1"/>
          </p:nvPr>
        </p:nvSpPr>
        <p:spPr/>
        <p:txBody>
          <a:bodyPr>
            <a:normAutofit fontScale="70000" lnSpcReduction="20000"/>
          </a:bodyPr>
          <a:lstStyle/>
          <a:p>
            <a:pPr algn="just">
              <a:buFont typeface="Wingdings" panose="05000000000000000000" pitchFamily="2" charset="2"/>
              <a:buChar char="q"/>
            </a:pPr>
            <a:r>
              <a:rPr lang="en-US" dirty="0"/>
              <a:t> Islam, M. A., </a:t>
            </a:r>
            <a:r>
              <a:rPr lang="en-US" dirty="0" err="1"/>
              <a:t>Hasanuzzaman</a:t>
            </a:r>
            <a:r>
              <a:rPr lang="en-US" dirty="0"/>
              <a:t>, M., Rahim, N.A, </a:t>
            </a:r>
            <a:r>
              <a:rPr lang="en-US" b="1" i="1" dirty="0"/>
              <a:t>Afroza Nahar,</a:t>
            </a:r>
            <a:r>
              <a:rPr lang="en-US" dirty="0"/>
              <a:t> </a:t>
            </a:r>
            <a:r>
              <a:rPr lang="en-US" dirty="0" err="1"/>
              <a:t>Hosenuzzaman</a:t>
            </a:r>
            <a:r>
              <a:rPr lang="en-US" dirty="0"/>
              <a:t>, M. (2014). Global Renewable Energy Based Electricity Generation and Smart Grid System for Energy Security, The Scientific World Journal, 2014, Page 13. </a:t>
            </a:r>
          </a:p>
          <a:p>
            <a:pPr algn="just">
              <a:buFont typeface="Wingdings" panose="05000000000000000000" pitchFamily="2" charset="2"/>
              <a:buChar char="q"/>
            </a:pPr>
            <a:endParaRPr lang="en-US" dirty="0"/>
          </a:p>
          <a:p>
            <a:pPr lvl="0" algn="just">
              <a:buFont typeface="Wingdings" panose="05000000000000000000" pitchFamily="2" charset="2"/>
              <a:buChar char="q"/>
            </a:pPr>
            <a:r>
              <a:rPr lang="en-US" dirty="0"/>
              <a:t>Bikash </a:t>
            </a:r>
            <a:r>
              <a:rPr lang="en-US" dirty="0" err="1"/>
              <a:t>Barua</a:t>
            </a:r>
            <a:r>
              <a:rPr lang="en-US" dirty="0"/>
              <a:t>, M. M. </a:t>
            </a:r>
            <a:r>
              <a:rPr lang="en-US" dirty="0" err="1"/>
              <a:t>Obaidul</a:t>
            </a:r>
            <a:r>
              <a:rPr lang="en-US" dirty="0"/>
              <a:t> Islam &amp; </a:t>
            </a:r>
            <a:r>
              <a:rPr lang="en-US" b="1" i="1" dirty="0"/>
              <a:t>Afroza Nahar.  </a:t>
            </a:r>
            <a:r>
              <a:rPr lang="en-US" dirty="0"/>
              <a:t>Use of University-Industry Knowledge Transfer Channels-The Case of American International University-Bangladesh (AIUB). AIUB Journal of Business and Economics, ISSN 1683-8742, 10:  2011</a:t>
            </a:r>
          </a:p>
          <a:p>
            <a:pPr algn="just">
              <a:buFont typeface="Wingdings" panose="05000000000000000000" pitchFamily="2" charset="2"/>
              <a:buChar char="q"/>
            </a:pPr>
            <a:endParaRPr lang="en-US" dirty="0"/>
          </a:p>
          <a:p>
            <a:pPr lvl="0" algn="just">
              <a:buFont typeface="Wingdings" panose="05000000000000000000" pitchFamily="2" charset="2"/>
              <a:buChar char="q"/>
            </a:pPr>
            <a:r>
              <a:rPr lang="en-US" dirty="0"/>
              <a:t>Muhammad </a:t>
            </a:r>
            <a:r>
              <a:rPr lang="en-US" dirty="0" err="1"/>
              <a:t>Mahbubur</a:t>
            </a:r>
            <a:r>
              <a:rPr lang="en-US" dirty="0"/>
              <a:t> Rahman, </a:t>
            </a:r>
            <a:r>
              <a:rPr lang="en-US" b="1" i="1" dirty="0"/>
              <a:t>Afroza Nahar, </a:t>
            </a:r>
            <a:r>
              <a:rPr lang="en-US" dirty="0"/>
              <a:t>Modified Bully Algorithm using Election Commission. MASAUM Journal of Computing (MJC), 1(3): 439-446, 2009, ISSN 2076-0833.</a:t>
            </a:r>
          </a:p>
          <a:p>
            <a:pPr algn="just">
              <a:buFont typeface="Wingdings" panose="05000000000000000000" pitchFamily="2" charset="2"/>
              <a:buChar char="q"/>
            </a:pPr>
            <a:endParaRPr lang="en-US" dirty="0"/>
          </a:p>
        </p:txBody>
      </p:sp>
      <p:sp>
        <p:nvSpPr>
          <p:cNvPr id="6" name="Slide Number Placeholder 5">
            <a:extLst>
              <a:ext uri="{FF2B5EF4-FFF2-40B4-BE49-F238E27FC236}">
                <a16:creationId xmlns:a16="http://schemas.microsoft.com/office/drawing/2014/main" id="{DEA6D008-2165-4D2E-8B50-735010701C50}"/>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3420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F843-90FB-49DD-9E86-51540CA5FEA4}"/>
              </a:ext>
            </a:extLst>
          </p:cNvPr>
          <p:cNvSpPr>
            <a:spLocks noGrp="1"/>
          </p:cNvSpPr>
          <p:nvPr>
            <p:ph type="title"/>
          </p:nvPr>
        </p:nvSpPr>
        <p:spPr/>
        <p:txBody>
          <a:bodyPr/>
          <a:lstStyle/>
          <a:p>
            <a:pPr algn="l"/>
            <a:r>
              <a:rPr lang="en-US" dirty="0"/>
              <a:t>Publications:</a:t>
            </a:r>
          </a:p>
        </p:txBody>
      </p:sp>
      <p:sp>
        <p:nvSpPr>
          <p:cNvPr id="3" name="Content Placeholder 2">
            <a:extLst>
              <a:ext uri="{FF2B5EF4-FFF2-40B4-BE49-F238E27FC236}">
                <a16:creationId xmlns:a16="http://schemas.microsoft.com/office/drawing/2014/main" id="{0C567F87-508A-45D6-8EDF-21F0FD1C738C}"/>
              </a:ext>
            </a:extLst>
          </p:cNvPr>
          <p:cNvSpPr>
            <a:spLocks noGrp="1"/>
          </p:cNvSpPr>
          <p:nvPr>
            <p:ph idx="1"/>
          </p:nvPr>
        </p:nvSpPr>
        <p:spPr/>
        <p:txBody>
          <a:bodyPr>
            <a:normAutofit fontScale="70000" lnSpcReduction="20000"/>
          </a:bodyPr>
          <a:lstStyle/>
          <a:p>
            <a:pPr lvl="0" algn="just"/>
            <a:r>
              <a:rPr lang="en-US" b="1" i="1" dirty="0"/>
              <a:t>Afroza Nahar, </a:t>
            </a:r>
            <a:r>
              <a:rPr lang="en-US" dirty="0" err="1"/>
              <a:t>Hasanuzzaman</a:t>
            </a:r>
            <a:r>
              <a:rPr lang="en-US" dirty="0"/>
              <a:t> M., Parvin S. (2020).</a:t>
            </a:r>
            <a:r>
              <a:rPr lang="en-US" b="1" cap="all" dirty="0"/>
              <a:t> </a:t>
            </a:r>
            <a:r>
              <a:rPr lang="en-US" cap="all" dirty="0"/>
              <a:t>C</a:t>
            </a:r>
            <a:r>
              <a:rPr lang="en-US" dirty="0"/>
              <a:t>omputational Modeling for Photovoltaic Thermal System</a:t>
            </a:r>
            <a:r>
              <a:rPr lang="en-US" b="1" dirty="0"/>
              <a:t>,</a:t>
            </a:r>
            <a:r>
              <a:rPr lang="en-US" dirty="0"/>
              <a:t> International Conference on Computing Advancements (ICCA 2020), January 10 – 12,  2020, Dhaka, Bangladesh.</a:t>
            </a:r>
            <a:endParaRPr lang="en-US" b="1" dirty="0"/>
          </a:p>
          <a:p>
            <a:pPr lvl="0" algn="just"/>
            <a:r>
              <a:rPr lang="en-US" b="1" i="1" dirty="0"/>
              <a:t>Afroza Nahar, </a:t>
            </a:r>
            <a:r>
              <a:rPr lang="en-US" dirty="0" err="1"/>
              <a:t>Hasanuzzaman</a:t>
            </a:r>
            <a:r>
              <a:rPr lang="en-US" dirty="0"/>
              <a:t>, M., Rahim, N. A. (2019). Effects of the Flow Channel Materials on the Performance of the Photovoltaic Thermal System. The 11th International Conference on Applied Energy, ICAE2019: August 12-15, 2019, in </a:t>
            </a:r>
            <a:r>
              <a:rPr lang="en-US" dirty="0" err="1"/>
              <a:t>Västerås</a:t>
            </a:r>
            <a:r>
              <a:rPr lang="en-US" dirty="0"/>
              <a:t>, Sweden.</a:t>
            </a:r>
          </a:p>
          <a:p>
            <a:pPr algn="just"/>
            <a:r>
              <a:rPr lang="en-US" dirty="0"/>
              <a:t> </a:t>
            </a:r>
          </a:p>
          <a:p>
            <a:pPr lvl="0" algn="just"/>
            <a:r>
              <a:rPr lang="en-US" b="1" i="1" dirty="0"/>
              <a:t>Afroza Nahar, </a:t>
            </a:r>
            <a:r>
              <a:rPr lang="en-US" dirty="0" err="1"/>
              <a:t>Hasanuzzaman</a:t>
            </a:r>
            <a:r>
              <a:rPr lang="en-US" dirty="0"/>
              <a:t>, M., Rahim, N. A. (2015). Numerical Investigation of the Performance of Photovoltaic Thermal System Using Nanofluid.  International Conference on Power, Energy and Communication Systems, IPECS 2015, August 24 – 25,  2015, Arau, Perlis, Malaysia.</a:t>
            </a:r>
          </a:p>
          <a:p>
            <a:pPr algn="just"/>
            <a:endParaRPr lang="en-US" dirty="0"/>
          </a:p>
        </p:txBody>
      </p:sp>
      <p:sp>
        <p:nvSpPr>
          <p:cNvPr id="6" name="Slide Number Placeholder 5">
            <a:extLst>
              <a:ext uri="{FF2B5EF4-FFF2-40B4-BE49-F238E27FC236}">
                <a16:creationId xmlns:a16="http://schemas.microsoft.com/office/drawing/2014/main" id="{7C825119-239F-4ABB-B1AB-1A3643A5047B}"/>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901508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59AF07C4024489D4E638343271606" ma:contentTypeVersion="0" ma:contentTypeDescription="Create a new document." ma:contentTypeScope="" ma:versionID="d6858991424ea7b094797cf4b94cf67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52E4FA-89DB-4B4A-B688-CA6DEED7A31D}"/>
</file>

<file path=customXml/itemProps2.xml><?xml version="1.0" encoding="utf-8"?>
<ds:datastoreItem xmlns:ds="http://schemas.openxmlformats.org/officeDocument/2006/customXml" ds:itemID="{42A96164-5302-4263-A128-FF7B34BD498C}"/>
</file>

<file path=customXml/itemProps3.xml><?xml version="1.0" encoding="utf-8"?>
<ds:datastoreItem xmlns:ds="http://schemas.openxmlformats.org/officeDocument/2006/customXml" ds:itemID="{0A788B0B-C38D-48A3-B171-66E12C4BA66D}"/>
</file>

<file path=docProps/app.xml><?xml version="1.0" encoding="utf-8"?>
<Properties xmlns="http://schemas.openxmlformats.org/officeDocument/2006/extended-properties" xmlns:vt="http://schemas.openxmlformats.org/officeDocument/2006/docPropsVTypes">
  <Template/>
  <TotalTime>2964</TotalTime>
  <Words>1604</Words>
  <Application>Microsoft Office PowerPoint</Application>
  <PresentationFormat>On-screen Show (4:3)</PresentationFormat>
  <Paragraphs>146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Constantia</vt:lpstr>
      <vt:lpstr>Monotype Corsiva</vt:lpstr>
      <vt:lpstr>Wingdings</vt:lpstr>
      <vt:lpstr>Office Theme</vt:lpstr>
      <vt:lpstr>CSC 4195 Research Methodology</vt:lpstr>
      <vt:lpstr>Self Introduction</vt:lpstr>
      <vt:lpstr>Self Introduction</vt:lpstr>
      <vt:lpstr>The list of courses I taught:</vt:lpstr>
      <vt:lpstr>My Research Area:</vt:lpstr>
      <vt:lpstr>Publications:</vt:lpstr>
      <vt:lpstr>Publications:</vt:lpstr>
      <vt:lpstr>Publications:</vt:lpstr>
      <vt:lpstr>Publications:</vt:lpstr>
      <vt:lpstr>Publications:</vt:lpstr>
      <vt:lpstr>PowerPoint Presentation</vt:lpstr>
      <vt:lpstr>PowerPoint Presentation</vt:lpstr>
      <vt:lpstr>PowerPoint Presentation</vt:lpstr>
      <vt:lpstr>PowerPoint Presentation</vt:lpstr>
      <vt:lpstr>PowerPoint Presentation</vt:lpstr>
      <vt:lpstr>PowerPoint Presentation</vt:lpstr>
      <vt:lpstr>Reference 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261</cp:revision>
  <dcterms:created xsi:type="dcterms:W3CDTF">2006-08-16T00:00:00Z</dcterms:created>
  <dcterms:modified xsi:type="dcterms:W3CDTF">2020-10-12T06:41:28Z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0x010100E0C59AF07C4024489D4E638343271606</vt:lpwstr>
  </property>
</Properties>
</file>