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1"/>
  </p:notesMasterIdLst>
  <p:sldIdLst>
    <p:sldId id="256" r:id="rId2"/>
    <p:sldId id="305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40" r:id="rId39"/>
    <p:sldId id="303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BC3"/>
    <a:srgbClr val="E25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24" autoAdjust="0"/>
  </p:normalViewPr>
  <p:slideViewPr>
    <p:cSldViewPr>
      <p:cViewPr varScale="1">
        <p:scale>
          <a:sx n="64" d="100"/>
          <a:sy n="64" d="100"/>
        </p:scale>
        <p:origin x="15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25218-CAA8-4201-8754-1EFB7357668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3F1E9315-4488-453D-82A0-4DEAC592DCC6}">
      <dgm:prSet/>
      <dgm:spPr>
        <a:solidFill>
          <a:srgbClr val="FFFF00">
            <a:alpha val="50000"/>
          </a:srgbClr>
        </a:solidFill>
      </dgm:spPr>
      <dgm:t>
        <a:bodyPr/>
        <a:lstStyle/>
        <a:p>
          <a:endParaRPr lang="en-US"/>
        </a:p>
      </dgm:t>
    </dgm:pt>
    <dgm:pt modelId="{08CCF085-C683-4DC3-B5DC-42D3158B7015}" type="parTrans" cxnId="{75C42AE0-9B57-4DAC-AF98-6BD13B83C411}">
      <dgm:prSet/>
      <dgm:spPr/>
      <dgm:t>
        <a:bodyPr/>
        <a:lstStyle/>
        <a:p>
          <a:endParaRPr lang="en-US"/>
        </a:p>
      </dgm:t>
    </dgm:pt>
    <dgm:pt modelId="{61DC59E1-4C69-4074-985B-8C8C32450618}" type="sibTrans" cxnId="{75C42AE0-9B57-4DAC-AF98-6BD13B83C411}">
      <dgm:prSet/>
      <dgm:spPr/>
      <dgm:t>
        <a:bodyPr/>
        <a:lstStyle/>
        <a:p>
          <a:endParaRPr lang="en-US"/>
        </a:p>
      </dgm:t>
    </dgm:pt>
    <dgm:pt modelId="{43FD7213-5C95-40D6-9A29-00949CC30BDD}">
      <dgm:prSet/>
      <dgm:spPr>
        <a:solidFill>
          <a:srgbClr val="180BC3">
            <a:alpha val="50000"/>
          </a:srgbClr>
        </a:solidFill>
      </dgm:spPr>
      <dgm:t>
        <a:bodyPr/>
        <a:lstStyle/>
        <a:p>
          <a:endParaRPr lang="en-US"/>
        </a:p>
      </dgm:t>
    </dgm:pt>
    <dgm:pt modelId="{11AF4353-42F5-4097-A366-B8AA6904ADAA}" type="parTrans" cxnId="{534658A2-1AB7-43F6-85E2-1059B959E6BC}">
      <dgm:prSet/>
      <dgm:spPr/>
      <dgm:t>
        <a:bodyPr/>
        <a:lstStyle/>
        <a:p>
          <a:endParaRPr lang="en-US"/>
        </a:p>
      </dgm:t>
    </dgm:pt>
    <dgm:pt modelId="{1B13624A-6F70-4CEE-A1CF-D0BAD4CA3532}" type="sibTrans" cxnId="{534658A2-1AB7-43F6-85E2-1059B959E6BC}">
      <dgm:prSet/>
      <dgm:spPr/>
      <dgm:t>
        <a:bodyPr/>
        <a:lstStyle/>
        <a:p>
          <a:endParaRPr lang="en-US"/>
        </a:p>
      </dgm:t>
    </dgm:pt>
    <dgm:pt modelId="{7338D15F-7F96-4074-BA4B-E72710AA77E1}" type="pres">
      <dgm:prSet presAssocID="{B0E25218-CAA8-4201-8754-1EFB73576681}" presName="compositeShape" presStyleCnt="0">
        <dgm:presLayoutVars>
          <dgm:chMax val="7"/>
          <dgm:dir/>
          <dgm:resizeHandles val="exact"/>
        </dgm:presLayoutVars>
      </dgm:prSet>
      <dgm:spPr/>
    </dgm:pt>
    <dgm:pt modelId="{28984EA0-10F9-4D3B-9BE0-B7FB1CAC26D5}" type="pres">
      <dgm:prSet presAssocID="{3F1E9315-4488-453D-82A0-4DEAC592DCC6}" presName="circ1" presStyleLbl="vennNode1" presStyleIdx="0" presStyleCnt="2" custLinFactNeighborX="1408" custLinFactNeighborY="-10940"/>
      <dgm:spPr/>
    </dgm:pt>
    <dgm:pt modelId="{CAFF4FEE-A072-4939-BACA-ABC9C7BDEB67}" type="pres">
      <dgm:prSet presAssocID="{3F1E9315-4488-453D-82A0-4DEAC592DCC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846C99-35A3-49F8-AF4E-87D0AF0CD240}" type="pres">
      <dgm:prSet presAssocID="{43FD7213-5C95-40D6-9A29-00949CC30BDD}" presName="circ2" presStyleLbl="vennNode1" presStyleIdx="1" presStyleCnt="2" custLinFactNeighborX="654" custLinFactNeighborY="-8534"/>
      <dgm:spPr/>
    </dgm:pt>
    <dgm:pt modelId="{E3D45FC1-2871-4EB7-AD71-0DD404751FB7}" type="pres">
      <dgm:prSet presAssocID="{43FD7213-5C95-40D6-9A29-00949CC30BD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C063411-7FD8-4290-84D2-04ADC6ACD55E}" type="presOf" srcId="{43FD7213-5C95-40D6-9A29-00949CC30BDD}" destId="{E3D45FC1-2871-4EB7-AD71-0DD404751FB7}" srcOrd="1" destOrd="0" presId="urn:microsoft.com/office/officeart/2005/8/layout/venn1"/>
    <dgm:cxn modelId="{01D7B465-D0E4-4A8C-860B-ED19420433AC}" type="presOf" srcId="{43FD7213-5C95-40D6-9A29-00949CC30BDD}" destId="{0B846C99-35A3-49F8-AF4E-87D0AF0CD240}" srcOrd="0" destOrd="0" presId="urn:microsoft.com/office/officeart/2005/8/layout/venn1"/>
    <dgm:cxn modelId="{E4314968-F231-4D5C-9F86-C2D51447D1BE}" type="presOf" srcId="{3F1E9315-4488-453D-82A0-4DEAC592DCC6}" destId="{CAFF4FEE-A072-4939-BACA-ABC9C7BDEB67}" srcOrd="1" destOrd="0" presId="urn:microsoft.com/office/officeart/2005/8/layout/venn1"/>
    <dgm:cxn modelId="{51905E6F-C68D-41AE-9BF5-1A70DDB01C2C}" type="presOf" srcId="{B0E25218-CAA8-4201-8754-1EFB73576681}" destId="{7338D15F-7F96-4074-BA4B-E72710AA77E1}" srcOrd="0" destOrd="0" presId="urn:microsoft.com/office/officeart/2005/8/layout/venn1"/>
    <dgm:cxn modelId="{534658A2-1AB7-43F6-85E2-1059B959E6BC}" srcId="{B0E25218-CAA8-4201-8754-1EFB73576681}" destId="{43FD7213-5C95-40D6-9A29-00949CC30BDD}" srcOrd="1" destOrd="0" parTransId="{11AF4353-42F5-4097-A366-B8AA6904ADAA}" sibTransId="{1B13624A-6F70-4CEE-A1CF-D0BAD4CA3532}"/>
    <dgm:cxn modelId="{BD944EAE-F5E3-4957-8C0A-57C2E38C8FC2}" type="presOf" srcId="{3F1E9315-4488-453D-82A0-4DEAC592DCC6}" destId="{28984EA0-10F9-4D3B-9BE0-B7FB1CAC26D5}" srcOrd="0" destOrd="0" presId="urn:microsoft.com/office/officeart/2005/8/layout/venn1"/>
    <dgm:cxn modelId="{75C42AE0-9B57-4DAC-AF98-6BD13B83C411}" srcId="{B0E25218-CAA8-4201-8754-1EFB73576681}" destId="{3F1E9315-4488-453D-82A0-4DEAC592DCC6}" srcOrd="0" destOrd="0" parTransId="{08CCF085-C683-4DC3-B5DC-42D3158B7015}" sibTransId="{61DC59E1-4C69-4074-985B-8C8C32450618}"/>
    <dgm:cxn modelId="{CFEE2BDE-09BA-42A2-9AF0-61720F2FC88A}" type="presParOf" srcId="{7338D15F-7F96-4074-BA4B-E72710AA77E1}" destId="{28984EA0-10F9-4D3B-9BE0-B7FB1CAC26D5}" srcOrd="0" destOrd="0" presId="urn:microsoft.com/office/officeart/2005/8/layout/venn1"/>
    <dgm:cxn modelId="{B9F29DA9-A3E7-4795-9A57-18FB906357AC}" type="presParOf" srcId="{7338D15F-7F96-4074-BA4B-E72710AA77E1}" destId="{CAFF4FEE-A072-4939-BACA-ABC9C7BDEB67}" srcOrd="1" destOrd="0" presId="urn:microsoft.com/office/officeart/2005/8/layout/venn1"/>
    <dgm:cxn modelId="{D0789E96-36F5-4176-BCCF-4BE887F8AA19}" type="presParOf" srcId="{7338D15F-7F96-4074-BA4B-E72710AA77E1}" destId="{0B846C99-35A3-49F8-AF4E-87D0AF0CD240}" srcOrd="2" destOrd="0" presId="urn:microsoft.com/office/officeart/2005/8/layout/venn1"/>
    <dgm:cxn modelId="{596A52E1-4580-4D90-B965-143BE940B9E3}" type="presParOf" srcId="{7338D15F-7F96-4074-BA4B-E72710AA77E1}" destId="{E3D45FC1-2871-4EB7-AD71-0DD404751FB7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24169E-D5C9-4BEB-BBE1-7AFA4586B61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40A794EB-5881-4F0E-AE21-B14BA4BC3506}">
      <dgm:prSet/>
      <dgm:spPr>
        <a:solidFill>
          <a:srgbClr val="FFFF00">
            <a:alpha val="50000"/>
          </a:srgbClr>
        </a:solidFill>
      </dgm:spPr>
      <dgm:t>
        <a:bodyPr/>
        <a:lstStyle/>
        <a:p>
          <a:endParaRPr lang="en-US">
            <a:highlight>
              <a:srgbClr val="FFFF00"/>
            </a:highlight>
          </a:endParaRPr>
        </a:p>
      </dgm:t>
    </dgm:pt>
    <dgm:pt modelId="{BDA8144E-C33A-4185-8D7A-3C3377C6C0C6}" type="parTrans" cxnId="{1A692988-9E14-48AE-B608-02C4D0D9A37E}">
      <dgm:prSet/>
      <dgm:spPr/>
      <dgm:t>
        <a:bodyPr/>
        <a:lstStyle/>
        <a:p>
          <a:endParaRPr lang="en-US"/>
        </a:p>
      </dgm:t>
    </dgm:pt>
    <dgm:pt modelId="{E01707F8-FE83-4C78-B96A-A3508D38C2CB}" type="sibTrans" cxnId="{1A692988-9E14-48AE-B608-02C4D0D9A37E}">
      <dgm:prSet/>
      <dgm:spPr/>
      <dgm:t>
        <a:bodyPr/>
        <a:lstStyle/>
        <a:p>
          <a:endParaRPr lang="en-US"/>
        </a:p>
      </dgm:t>
    </dgm:pt>
    <dgm:pt modelId="{D16B1AD9-3965-4785-BC58-216E428696C1}">
      <dgm:prSet/>
      <dgm:spPr>
        <a:solidFill>
          <a:srgbClr val="0070C0">
            <a:alpha val="50000"/>
          </a:srgbClr>
        </a:solidFill>
      </dgm:spPr>
      <dgm:t>
        <a:bodyPr/>
        <a:lstStyle/>
        <a:p>
          <a:endParaRPr lang="en-US"/>
        </a:p>
      </dgm:t>
    </dgm:pt>
    <dgm:pt modelId="{62D52126-B001-4880-BFAD-69205FF235C8}" type="parTrans" cxnId="{368DF5B3-E44E-4FEA-9043-A2E5F12AA213}">
      <dgm:prSet/>
      <dgm:spPr/>
      <dgm:t>
        <a:bodyPr/>
        <a:lstStyle/>
        <a:p>
          <a:endParaRPr lang="en-US"/>
        </a:p>
      </dgm:t>
    </dgm:pt>
    <dgm:pt modelId="{BFF8521B-2ABF-497B-A992-937D0A026324}" type="sibTrans" cxnId="{368DF5B3-E44E-4FEA-9043-A2E5F12AA213}">
      <dgm:prSet/>
      <dgm:spPr/>
      <dgm:t>
        <a:bodyPr/>
        <a:lstStyle/>
        <a:p>
          <a:endParaRPr lang="en-US"/>
        </a:p>
      </dgm:t>
    </dgm:pt>
    <dgm:pt modelId="{3729196A-6475-474F-83DF-5F6E2F9DDBFF}" type="pres">
      <dgm:prSet presAssocID="{8024169E-D5C9-4BEB-BBE1-7AFA4586B616}" presName="compositeShape" presStyleCnt="0">
        <dgm:presLayoutVars>
          <dgm:chMax val="7"/>
          <dgm:dir/>
          <dgm:resizeHandles val="exact"/>
        </dgm:presLayoutVars>
      </dgm:prSet>
      <dgm:spPr/>
    </dgm:pt>
    <dgm:pt modelId="{7C8E5697-A3F5-48FE-9412-0718E08172E6}" type="pres">
      <dgm:prSet presAssocID="{40A794EB-5881-4F0E-AE21-B14BA4BC3506}" presName="circ1" presStyleLbl="vennNode1" presStyleIdx="0" presStyleCnt="2"/>
      <dgm:spPr/>
    </dgm:pt>
    <dgm:pt modelId="{8F047A25-0413-4E75-A474-697C0C1771EA}" type="pres">
      <dgm:prSet presAssocID="{40A794EB-5881-4F0E-AE21-B14BA4BC350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1823C83-E1AC-4B05-AF8D-5D319552AC5C}" type="pres">
      <dgm:prSet presAssocID="{D16B1AD9-3965-4785-BC58-216E428696C1}" presName="circ2" presStyleLbl="vennNode1" presStyleIdx="1" presStyleCnt="2"/>
      <dgm:spPr/>
    </dgm:pt>
    <dgm:pt modelId="{6806223F-6BFC-4467-A6DD-F8A8890FFC08}" type="pres">
      <dgm:prSet presAssocID="{D16B1AD9-3965-4785-BC58-216E428696C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739DF0E-826B-46DF-A1AF-0470388A1B1D}" type="presOf" srcId="{D16B1AD9-3965-4785-BC58-216E428696C1}" destId="{6806223F-6BFC-4467-A6DD-F8A8890FFC08}" srcOrd="1" destOrd="0" presId="urn:microsoft.com/office/officeart/2005/8/layout/venn1"/>
    <dgm:cxn modelId="{B42DFF1B-6D48-45F0-B0DC-EDFB9A213C5B}" type="presOf" srcId="{D16B1AD9-3965-4785-BC58-216E428696C1}" destId="{91823C83-E1AC-4B05-AF8D-5D319552AC5C}" srcOrd="0" destOrd="0" presId="urn:microsoft.com/office/officeart/2005/8/layout/venn1"/>
    <dgm:cxn modelId="{DE4D2F34-C7BC-4946-99C8-DEEE16B96ECE}" type="presOf" srcId="{40A794EB-5881-4F0E-AE21-B14BA4BC3506}" destId="{7C8E5697-A3F5-48FE-9412-0718E08172E6}" srcOrd="0" destOrd="0" presId="urn:microsoft.com/office/officeart/2005/8/layout/venn1"/>
    <dgm:cxn modelId="{58E92142-1802-4629-A0E7-3387F48EFE59}" type="presOf" srcId="{8024169E-D5C9-4BEB-BBE1-7AFA4586B616}" destId="{3729196A-6475-474F-83DF-5F6E2F9DDBFF}" srcOrd="0" destOrd="0" presId="urn:microsoft.com/office/officeart/2005/8/layout/venn1"/>
    <dgm:cxn modelId="{1A692988-9E14-48AE-B608-02C4D0D9A37E}" srcId="{8024169E-D5C9-4BEB-BBE1-7AFA4586B616}" destId="{40A794EB-5881-4F0E-AE21-B14BA4BC3506}" srcOrd="0" destOrd="0" parTransId="{BDA8144E-C33A-4185-8D7A-3C3377C6C0C6}" sibTransId="{E01707F8-FE83-4C78-B96A-A3508D38C2CB}"/>
    <dgm:cxn modelId="{368DF5B3-E44E-4FEA-9043-A2E5F12AA213}" srcId="{8024169E-D5C9-4BEB-BBE1-7AFA4586B616}" destId="{D16B1AD9-3965-4785-BC58-216E428696C1}" srcOrd="1" destOrd="0" parTransId="{62D52126-B001-4880-BFAD-69205FF235C8}" sibTransId="{BFF8521B-2ABF-497B-A992-937D0A026324}"/>
    <dgm:cxn modelId="{235621E8-A98F-47E8-BFC8-B1E451C1B9EA}" type="presOf" srcId="{40A794EB-5881-4F0E-AE21-B14BA4BC3506}" destId="{8F047A25-0413-4E75-A474-697C0C1771EA}" srcOrd="1" destOrd="0" presId="urn:microsoft.com/office/officeart/2005/8/layout/venn1"/>
    <dgm:cxn modelId="{F6DEE462-9C22-46BE-85E3-7B2E32337D34}" type="presParOf" srcId="{3729196A-6475-474F-83DF-5F6E2F9DDBFF}" destId="{7C8E5697-A3F5-48FE-9412-0718E08172E6}" srcOrd="0" destOrd="0" presId="urn:microsoft.com/office/officeart/2005/8/layout/venn1"/>
    <dgm:cxn modelId="{B50971BE-8C6F-425B-8EFA-CA3DAD205358}" type="presParOf" srcId="{3729196A-6475-474F-83DF-5F6E2F9DDBFF}" destId="{8F047A25-0413-4E75-A474-697C0C1771EA}" srcOrd="1" destOrd="0" presId="urn:microsoft.com/office/officeart/2005/8/layout/venn1"/>
    <dgm:cxn modelId="{64B76B20-D4BC-4B9D-BF5B-3A64255EB7A3}" type="presParOf" srcId="{3729196A-6475-474F-83DF-5F6E2F9DDBFF}" destId="{91823C83-E1AC-4B05-AF8D-5D319552AC5C}" srcOrd="2" destOrd="0" presId="urn:microsoft.com/office/officeart/2005/8/layout/venn1"/>
    <dgm:cxn modelId="{44E1F0EB-9E59-4385-8BC3-DB77EB720CA7}" type="presParOf" srcId="{3729196A-6475-474F-83DF-5F6E2F9DDBFF}" destId="{6806223F-6BFC-4467-A6DD-F8A8890FFC0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84EA0-10F9-4D3B-9BE0-B7FB1CAC26D5}">
      <dsp:nvSpPr>
        <dsp:cNvPr id="0" name=""/>
        <dsp:cNvSpPr/>
      </dsp:nvSpPr>
      <dsp:spPr>
        <a:xfrm>
          <a:off x="122427" y="654170"/>
          <a:ext cx="2241423" cy="2241422"/>
        </a:xfrm>
        <a:prstGeom prst="ellipse">
          <a:avLst/>
        </a:prstGeom>
        <a:solidFill>
          <a:srgbClr val="FFFF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435419" y="918482"/>
        <a:ext cx="1292352" cy="1712799"/>
      </dsp:txXfrm>
    </dsp:sp>
    <dsp:sp modelId="{0B846C99-35A3-49F8-AF4E-87D0AF0CD240}">
      <dsp:nvSpPr>
        <dsp:cNvPr id="0" name=""/>
        <dsp:cNvSpPr/>
      </dsp:nvSpPr>
      <dsp:spPr>
        <a:xfrm>
          <a:off x="1720967" y="708099"/>
          <a:ext cx="2241423" cy="2241422"/>
        </a:xfrm>
        <a:prstGeom prst="ellipse">
          <a:avLst/>
        </a:prstGeom>
        <a:solidFill>
          <a:srgbClr val="180BC3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2357046" y="972411"/>
        <a:ext cx="1292352" cy="1712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E5697-A3F5-48FE-9412-0718E08172E6}">
      <dsp:nvSpPr>
        <dsp:cNvPr id="0" name=""/>
        <dsp:cNvSpPr/>
      </dsp:nvSpPr>
      <dsp:spPr>
        <a:xfrm>
          <a:off x="90868" y="1104169"/>
          <a:ext cx="2241423" cy="2241422"/>
        </a:xfrm>
        <a:prstGeom prst="ellipse">
          <a:avLst/>
        </a:prstGeom>
        <a:solidFill>
          <a:srgbClr val="FFFF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>
            <a:highlight>
              <a:srgbClr val="FFFF00"/>
            </a:highlight>
          </a:endParaRPr>
        </a:p>
      </dsp:txBody>
      <dsp:txXfrm>
        <a:off x="403859" y="1368481"/>
        <a:ext cx="1292352" cy="1712799"/>
      </dsp:txXfrm>
    </dsp:sp>
    <dsp:sp modelId="{91823C83-E1AC-4B05-AF8D-5D319552AC5C}">
      <dsp:nvSpPr>
        <dsp:cNvPr id="0" name=""/>
        <dsp:cNvSpPr/>
      </dsp:nvSpPr>
      <dsp:spPr>
        <a:xfrm>
          <a:off x="1706308" y="1104169"/>
          <a:ext cx="2241423" cy="2241422"/>
        </a:xfrm>
        <a:prstGeom prst="ellipse">
          <a:avLst/>
        </a:prstGeom>
        <a:solidFill>
          <a:srgbClr val="0070C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2342388" y="1368481"/>
        <a:ext cx="1292352" cy="1712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C8103-75BD-4C79-95B9-E2313E611BF1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BDB38-DD96-47F6-9F35-E4BD7A1C4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7713156-D27E-4AF4-94F2-64DA84439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22933"/>
              </p:ext>
            </p:extLst>
          </p:nvPr>
        </p:nvGraphicFramePr>
        <p:xfrm>
          <a:off x="404103" y="5723590"/>
          <a:ext cx="8335798" cy="10261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9748">
                  <a:extLst>
                    <a:ext uri="{9D8B030D-6E8A-4147-A177-3AD203B41FA5}">
                      <a16:colId xmlns:a16="http://schemas.microsoft.com/office/drawing/2014/main" val="704821588"/>
                    </a:ext>
                  </a:extLst>
                </a:gridCol>
                <a:gridCol w="6986050">
                  <a:extLst>
                    <a:ext uri="{9D8B030D-6E8A-4147-A177-3AD203B41FA5}">
                      <a16:colId xmlns:a16="http://schemas.microsoft.com/office/drawing/2014/main" val="2999519864"/>
                    </a:ext>
                  </a:extLst>
                </a:gridCol>
              </a:tblGrid>
              <a:tr h="102611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Instructor: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01735"/>
                  </a:ext>
                </a:extLst>
              </a:tr>
            </a:tbl>
          </a:graphicData>
        </a:graphic>
      </p:graphicFrame>
      <p:grpSp>
        <p:nvGrpSpPr>
          <p:cNvPr id="8" name="Group 16"/>
          <p:cNvGrpSpPr/>
          <p:nvPr/>
        </p:nvGrpSpPr>
        <p:grpSpPr>
          <a:xfrm>
            <a:off x="132160" y="1891732"/>
            <a:ext cx="895167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241" y="3323341"/>
            <a:ext cx="7635519" cy="212683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lnSpc>
                <a:spcPts val="2588"/>
              </a:lnSpc>
            </a:pPr>
            <a:r>
              <a:rPr lang="en-US"/>
              <a:t>Click to edit Master 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20957" y="5549853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13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10" y="427012"/>
            <a:ext cx="1419654" cy="14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0AAA-E928-457A-89C7-E75CA43EB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39375"/>
              </p:ext>
            </p:extLst>
          </p:nvPr>
        </p:nvGraphicFramePr>
        <p:xfrm>
          <a:off x="404102" y="2717512"/>
          <a:ext cx="8335798" cy="4448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844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714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514007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2406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0418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444862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Lecture: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Week: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Semester: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</a:tbl>
          </a:graphicData>
        </a:graphic>
      </p:graphicFrame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1AE39945-A5C9-4738-8042-EE14774BD72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2160" y="2050473"/>
            <a:ext cx="8951676" cy="585800"/>
          </a:xfrm>
          <a:solidFill>
            <a:schemeClr val="bg2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2400" b="1" cap="sm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Course Code: Course Name</a:t>
            </a:r>
          </a:p>
        </p:txBody>
      </p:sp>
      <p:sp>
        <p:nvSpPr>
          <p:cNvPr id="1025" name="Text Placeholder 1024">
            <a:extLst>
              <a:ext uri="{FF2B5EF4-FFF2-40B4-BE49-F238E27FC236}">
                <a16:creationId xmlns:a16="http://schemas.microsoft.com/office/drawing/2014/main" id="{1D66F559-4E11-46F3-907B-3977362398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1400" y="2717513"/>
            <a:ext cx="514493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5" name="Text Placeholder 1024">
            <a:extLst>
              <a:ext uri="{FF2B5EF4-FFF2-40B4-BE49-F238E27FC236}">
                <a16:creationId xmlns:a16="http://schemas.microsoft.com/office/drawing/2014/main" id="{5FE0D7C2-73EA-4871-ACB3-22D6161B53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22414" y="2717513"/>
            <a:ext cx="514493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6" name="Text Placeholder 1024">
            <a:extLst>
              <a:ext uri="{FF2B5EF4-FFF2-40B4-BE49-F238E27FC236}">
                <a16:creationId xmlns:a16="http://schemas.microsoft.com/office/drawing/2014/main" id="{686BCCD1-33DA-4ED5-A212-D0854B67FD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5010" y="2735949"/>
            <a:ext cx="2294889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Semester Year</a:t>
            </a:r>
          </a:p>
        </p:txBody>
      </p:sp>
      <p:sp>
        <p:nvSpPr>
          <p:cNvPr id="37" name="Text Placeholder 1024">
            <a:extLst>
              <a:ext uri="{FF2B5EF4-FFF2-40B4-BE49-F238E27FC236}">
                <a16:creationId xmlns:a16="http://schemas.microsoft.com/office/drawing/2014/main" id="{8D52C2CD-9D3F-4285-BE56-11CB615F5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13833" y="5723594"/>
            <a:ext cx="7026066" cy="1012257"/>
          </a:xfrm>
          <a:noFill/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Instructor Name, Designation &amp; Contact</a:t>
            </a:r>
          </a:p>
        </p:txBody>
      </p:sp>
      <p:pic>
        <p:nvPicPr>
          <p:cNvPr id="1028" name="Picture 1027" descr="A close up of a sign&#10;&#10;Description automatically generated">
            <a:extLst>
              <a:ext uri="{FF2B5EF4-FFF2-40B4-BE49-F238E27FC236}">
                <a16:creationId xmlns:a16="http://schemas.microsoft.com/office/drawing/2014/main" id="{E4EBCEBE-46C0-4E9A-81AE-CFC8FE0F1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01" y="436096"/>
            <a:ext cx="5091004" cy="14560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BFBF0B-56F3-4D8D-AAF0-AA58ACAFC1A1}"/>
              </a:ext>
            </a:extLst>
          </p:cNvPr>
          <p:cNvSpPr txBox="1"/>
          <p:nvPr/>
        </p:nvSpPr>
        <p:spPr>
          <a:xfrm>
            <a:off x="33408" y="105918"/>
            <a:ext cx="9110592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25" b="1" cap="small" baseline="0" dirty="0">
                <a:solidFill>
                  <a:schemeClr val="bg2">
                    <a:lumMod val="50000"/>
                  </a:schemeClr>
                </a:solidFill>
              </a:rPr>
              <a:t>American International University-Bangladesh</a:t>
            </a:r>
          </a:p>
        </p:txBody>
      </p:sp>
    </p:spTree>
    <p:extLst>
      <p:ext uri="{BB962C8B-B14F-4D97-AF65-F5344CB8AC3E}">
        <p14:creationId xmlns:p14="http://schemas.microsoft.com/office/powerpoint/2010/main" val="257584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A11B27F4-AEA9-48F0-92A9-6C3C835F99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9075"/>
            <a:ext cx="2133600" cy="274638"/>
          </a:xfrm>
        </p:spPr>
        <p:txBody>
          <a:bodyPr/>
          <a:lstStyle>
            <a:lvl1pPr>
              <a:defRPr sz="1200"/>
            </a:lvl1pPr>
          </a:lstStyle>
          <a:p>
            <a:fld id="{CA65403D-E3B1-4B53-8F23-8C39021C60C4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1B271F-09D7-453E-9E9C-EB096E07F6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69075"/>
            <a:ext cx="2895600" cy="274638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8407DA8E-0B83-456A-98F8-FAE2EB36BB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69075"/>
            <a:ext cx="2133600" cy="274638"/>
          </a:xfrm>
        </p:spPr>
        <p:txBody>
          <a:bodyPr/>
          <a:lstStyle>
            <a:lvl1pPr>
              <a:defRPr smtClean="0"/>
            </a:lvl1pPr>
          </a:lstStyle>
          <a:p>
            <a:fld id="{0F2E6242-C6BF-4FE0-9BB3-5CE447D93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5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4F31E9-F7BF-49EA-8560-94488D9343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3DB2A-2A36-441E-AE6D-9312B213984A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A064C0-97EF-4B75-901C-E4B570D211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B728C1-200E-4294-9BB0-2966274E35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E6242-C6BF-4FE0-9BB3-5CE447D93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3C4887-B811-4185-8354-3BCCE2711B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F2A10D-DBA0-439F-910D-F810943F4458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673BA1-263B-4882-AC55-FA12FCB307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CF8E61-B435-4D8A-9E70-40E806396B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E6242-C6BF-4FE0-9BB3-5CE447D93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55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794" y="4"/>
            <a:ext cx="9144000" cy="1468437"/>
          </a:xfrm>
          <a:prstGeom prst="rect">
            <a:avLst/>
          </a:prstGeom>
          <a:solidFill>
            <a:schemeClr val="accent1">
              <a:lumMod val="90000"/>
              <a:alpha val="85000"/>
            </a:schemeClr>
          </a:solidFill>
        </p:spPr>
        <p:txBody>
          <a:bodyPr vert="horz" lIns="51435" tIns="25718" rIns="102870" bIns="205740" rtlCol="0" anchor="b" anchorCtr="0">
            <a:normAutofit/>
          </a:bodyPr>
          <a:lstStyle/>
          <a:p>
            <a:pPr algn="l" defTabSz="514350" rtl="0" eaLnBrk="1" latinLnBrk="0" hangingPunct="1">
              <a:spcBef>
                <a:spcPct val="0"/>
              </a:spcBef>
              <a:buNone/>
            </a:pPr>
            <a:endParaRPr sz="2363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346" y="39914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396FECD-FE63-4645-83B6-B26F0B1085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602" y="1620837"/>
            <a:ext cx="8940800" cy="45704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Lecture Outcome</a:t>
            </a:r>
          </a:p>
          <a:p>
            <a:pPr marL="514350" marR="0" lvl="1" indent="-257175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709017" marR="0" lvl="2" indent="-194667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900113" marR="0" lvl="3" indent="-191096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1091208" marR="0" lvl="4" indent="-186631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B1577D-1333-4D08-A3E2-242C75C0B97A}"/>
              </a:ext>
            </a:extLst>
          </p:cNvPr>
          <p:cNvSpPr txBox="1"/>
          <p:nvPr/>
        </p:nvSpPr>
        <p:spPr>
          <a:xfrm>
            <a:off x="101602" y="152400"/>
            <a:ext cx="7621950" cy="118872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1000" b="1" i="0" cap="small" baseline="0" dirty="0">
              <a:solidFill>
                <a:schemeClr val="bg1"/>
              </a:solidFill>
            </a:endParaRPr>
          </a:p>
          <a:p>
            <a:pPr algn="ctr"/>
            <a:endParaRPr lang="en-US" sz="1000" b="1" i="0" cap="small" baseline="0" dirty="0">
              <a:solidFill>
                <a:schemeClr val="bg1"/>
              </a:solidFill>
            </a:endParaRPr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BD8070E0-4CEE-41B4-8406-1EE8ACA7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83680"/>
            <a:ext cx="2133600" cy="274320"/>
          </a:xfrm>
        </p:spPr>
        <p:txBody>
          <a:bodyPr/>
          <a:lstStyle>
            <a:lvl1pPr>
              <a:defRPr sz="1100"/>
            </a:lvl1pPr>
          </a:lstStyle>
          <a:p>
            <a:fld id="{3913B548-C9BE-4040-9BF6-F3E40A6B7A2B}" type="datetime1">
              <a:rPr lang="en-US" smtClean="0"/>
              <a:t>10/19/2020</a:t>
            </a:fld>
            <a:endParaRPr lang="en-US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9EE3C3CE-A045-4ED3-B5FC-868A289D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83680"/>
            <a:ext cx="2895600" cy="27432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474FAF69-FA67-4332-94A5-B7A64FFC76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553200" y="6583680"/>
            <a:ext cx="2133600" cy="274320"/>
          </a:xfrm>
        </p:spPr>
        <p:txBody>
          <a:bodyPr/>
          <a:lstStyle>
            <a:lvl1pPr>
              <a:defRPr sz="1100"/>
            </a:lvl1pPr>
          </a:lstStyle>
          <a:p>
            <a:fld id="{0F2E6242-C6BF-4FE0-9BB3-5CE447D931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BFAF0-C866-4F4F-8983-31F16CC2509C}"/>
              </a:ext>
            </a:extLst>
          </p:cNvPr>
          <p:cNvSpPr/>
          <p:nvPr/>
        </p:nvSpPr>
        <p:spPr>
          <a:xfrm>
            <a:off x="101602" y="152400"/>
            <a:ext cx="7621950" cy="1316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94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733" y="693860"/>
            <a:ext cx="8319118" cy="151690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444" y="14279"/>
            <a:ext cx="811917" cy="81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CCA9BA-A048-49BB-8213-AEE11065F3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8324850" cy="693738"/>
          </a:xfrm>
        </p:spPr>
        <p:txBody>
          <a:bodyPr anchor="ctr">
            <a:noAutofit/>
          </a:bodyPr>
          <a:lstStyle>
            <a:lvl1pPr marL="0" indent="0">
              <a:buNone/>
              <a:defRPr sz="3600" b="1" i="0" cap="small" baseline="0"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8E7E68-2955-4F78-A94B-30ADF2A5D4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" y="846142"/>
            <a:ext cx="9136063" cy="5591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514350" marR="0" lvl="1" indent="-257175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709017" marR="0" lvl="2" indent="-194667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900113" marR="0" lvl="3" indent="-191096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1091208" marR="0" lvl="4" indent="-186631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D832B49-1A72-49B5-AEE6-B34B501F3F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29400"/>
            <a:ext cx="2133600" cy="365125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036E004-504A-44B7-843B-C80E27B892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29400"/>
            <a:ext cx="2895600" cy="365125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6083EF6-2E15-437C-8549-E6BBA81849BF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6553200" y="6629400"/>
            <a:ext cx="2133600" cy="365125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2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A1540C-A4BC-4C9F-A998-6D64C29241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DB541-145B-4629-9E6B-C28090C87393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857333-9433-4118-A899-509FA62C11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9F41BE-0E2D-4DA4-8CA3-D3FC0A2105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E6242-C6BF-4FE0-9BB3-5CE447D93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8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05701"/>
            <a:ext cx="8763000" cy="48806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F7B16-B8B9-4701-90F8-639B9942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645275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9CCE69FC-71E4-424E-A5BC-720B0F15A5C9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C73B-E3F5-491D-8417-5AC6D4F7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645275"/>
            <a:ext cx="28956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E5C5A-E6A2-4005-9D95-61416A2F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645275"/>
            <a:ext cx="2133600" cy="365125"/>
          </a:xfrm>
        </p:spPr>
        <p:txBody>
          <a:bodyPr/>
          <a:lstStyle>
            <a:lvl1pPr>
              <a:defRPr sz="1100" smtClean="0"/>
            </a:lvl1pPr>
          </a:lstStyle>
          <a:p>
            <a:fld id="{0F2E6242-C6BF-4FE0-9BB3-5CE447D931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91D87D-1D23-4420-AA64-EB7382E7CA79}"/>
              </a:ext>
            </a:extLst>
          </p:cNvPr>
          <p:cNvSpPr/>
          <p:nvPr userDrawn="1"/>
        </p:nvSpPr>
        <p:spPr>
          <a:xfrm>
            <a:off x="95251" y="77175"/>
            <a:ext cx="8762999" cy="109728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16">
            <a:extLst>
              <a:ext uri="{FF2B5EF4-FFF2-40B4-BE49-F238E27FC236}">
                <a16:creationId xmlns:a16="http://schemas.microsoft.com/office/drawing/2014/main" id="{6CAB9980-2A0A-4758-B505-AEEDDF517C0B}"/>
              </a:ext>
            </a:extLst>
          </p:cNvPr>
          <p:cNvGrpSpPr/>
          <p:nvPr userDrawn="1"/>
        </p:nvGrpSpPr>
        <p:grpSpPr>
          <a:xfrm>
            <a:off x="284163" y="1144134"/>
            <a:ext cx="8576373" cy="137411"/>
            <a:chOff x="284163" y="1759424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08E4FD-02AF-4F43-896E-146B66328E69}"/>
                </a:ext>
              </a:extLst>
            </p:cNvPr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130790-5BEF-43A7-BFD8-723EED50DE51}"/>
                </a:ext>
              </a:extLst>
            </p:cNvPr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6F04F7-1802-45D1-B7D6-DBA545A1F890}"/>
                </a:ext>
              </a:extLst>
            </p:cNvPr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45914B6-6DC2-4177-8BED-52EF440B0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81452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Click to edit Master title style</a:t>
            </a:r>
            <a:endParaRPr dirty="0"/>
          </a:p>
        </p:txBody>
      </p:sp>
      <p:pic>
        <p:nvPicPr>
          <p:cNvPr id="15" name="Picture 2" descr="Image result for AIUB logo">
            <a:extLst>
              <a:ext uri="{FF2B5EF4-FFF2-40B4-BE49-F238E27FC236}">
                <a16:creationId xmlns:a16="http://schemas.microsoft.com/office/drawing/2014/main" id="{9FA4D021-08D3-4313-936A-32BAD208DC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0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70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E0C589-EE9C-4F6D-A0C0-948A50C187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FEA081-5D0B-4CCB-8477-1EB1900C63C2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247418-EF87-4436-9704-AEE5F06A1B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E28BE4-110D-47F2-A3E3-EAD47E8AA6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E6242-C6BF-4FE0-9BB3-5CE447D93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402"/>
            <a:ext cx="9144000" cy="822960"/>
          </a:xfrm>
        </p:spPr>
        <p:txBody>
          <a:bodyPr/>
          <a:lstStyle>
            <a:lvl1pPr algn="l">
              <a:defRPr sz="40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94D47C-8F2A-41A8-8669-1D7D5B3E0B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0FD7C0-EAD7-4CB6-836F-150A00813972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307531-B355-4758-84C6-7515A17668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F5BF3-DA64-485B-88D0-22AA96C27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E6242-C6BF-4FE0-9BB3-5CE447D93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555"/>
            <a:ext cx="8877300" cy="822960"/>
          </a:xfrm>
        </p:spPr>
        <p:txBody>
          <a:bodyPr/>
          <a:lstStyle>
            <a:lvl1pPr algn="l">
              <a:defRPr sz="40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EFE8C4-68DD-4519-9F2F-FC53A713E5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18E7D14-D7A1-4FCC-963A-3547F7B8700E}" type="datetime1">
              <a:rPr lang="en-US" smtClean="0"/>
              <a:t>10/19/2020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46BFCE2-03C3-4A47-A1C5-CECDDFBFDE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666D303-075B-476B-8F32-215B706A6D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fld id="{0F2E6242-C6BF-4FE0-9BB3-5CE447D93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8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8778240" cy="82296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4ECB7-45E1-4896-A362-C9F8F965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34150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94D8CA5D-0C27-4251-8538-E2EC2E263D8F}" type="datetime1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2D9B7-E6B8-4036-8FD5-20B4BA38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99225"/>
            <a:ext cx="28956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03C40-F6CD-4BBC-B038-36B9520D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7338" y="6496050"/>
            <a:ext cx="2133600" cy="365125"/>
          </a:xfrm>
        </p:spPr>
        <p:txBody>
          <a:bodyPr/>
          <a:lstStyle>
            <a:lvl1pPr>
              <a:defRPr sz="1100" smtClean="0"/>
            </a:lvl1pPr>
          </a:lstStyle>
          <a:p>
            <a:fld id="{0F2E6242-C6BF-4FE0-9BB3-5CE447D93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9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DC3F4B4-CD3E-4C32-9688-FB4A6ED272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9075"/>
            <a:ext cx="2133600" cy="274638"/>
          </a:xfrm>
        </p:spPr>
        <p:txBody>
          <a:bodyPr/>
          <a:lstStyle>
            <a:lvl1pPr>
              <a:defRPr/>
            </a:lvl1pPr>
          </a:lstStyle>
          <a:p>
            <a:fld id="{4FD142FA-28EA-463F-95F1-E913C9EE7259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4BCEC61-7C9B-43DF-A673-C574103FD7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69075"/>
            <a:ext cx="2895600" cy="274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A4AC28C-15CD-4D2A-AC3A-97BB4CFC4A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69075"/>
            <a:ext cx="2133600" cy="274638"/>
          </a:xfrm>
        </p:spPr>
        <p:txBody>
          <a:bodyPr/>
          <a:lstStyle>
            <a:lvl1pPr>
              <a:defRPr smtClean="0"/>
            </a:lvl1pPr>
          </a:lstStyle>
          <a:p>
            <a:fld id="{0F2E6242-C6BF-4FE0-9BB3-5CE447D93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FC55F8-FD8E-45E4-BCC5-5DB0A43D97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244E62-28F7-4C8C-BC47-8D44A7081A31}" type="datetime1">
              <a:rPr lang="en-US" smtClean="0"/>
              <a:t>10/19/2020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A7E75-A86A-437E-A330-49C33ACFAD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F3F4F0-EF94-4D84-B6E6-12642C25A9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2E6242-C6BF-4FE0-9BB3-5CE447D93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3A5AEBF-19F4-4FDE-8D8B-F3383594D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7D6DB69-0C37-4716-B0A4-D924DA3D7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40125F7A-B259-48B8-8E99-29EDF3E38E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16675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E1F560D3-12B1-4D30-89E8-7FB017AEA33A}" type="datetime1">
              <a:rPr lang="en-US" smtClean="0"/>
              <a:t>10/19/2020</a:t>
            </a:fld>
            <a:endParaRPr lang="en-US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290832D1-3A0F-4B37-860E-12E0E9CED9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16675"/>
            <a:ext cx="2895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9F1DE72A-54B0-4AEB-85BF-22DD7340C2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0F2E6242-C6BF-4FE0-9BB3-5CE447D93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3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6" r:id="rId1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4EA1-FF1F-4C8C-953C-BFA5AD0EA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</a:rPr>
              <a:t>Problem Identification</a:t>
            </a:r>
            <a:endParaRPr lang="en-AU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3A0D-C7B3-4808-ABAF-AC6AFB2BEB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AU" dirty="0"/>
              <a:t>CSC 4195 Research Methodology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4B0C3-2693-43F6-99F9-2EECD2D065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FE7D0-6EA7-4406-A508-3B009D2236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6D3FE6-5ED9-41C9-BB8E-BB5A45BA4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FALL 2020-2021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D74E9-ADD8-4095-90A1-6502D4133F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Dr. Afroza Nahar, Associate Professor, </a:t>
            </a:r>
          </a:p>
          <a:p>
            <a:r>
              <a:rPr lang="en-US" dirty="0"/>
              <a:t>Department of Computer Science, Faculty of Science &amp; Technology.</a:t>
            </a:r>
          </a:p>
          <a:p>
            <a:r>
              <a:rPr lang="en-US" dirty="0">
                <a:solidFill>
                  <a:srgbClr val="FF0000"/>
                </a:solidFill>
              </a:rPr>
              <a:t>afroza@aiub.edu</a:t>
            </a:r>
          </a:p>
        </p:txBody>
      </p:sp>
    </p:spTree>
    <p:extLst>
      <p:ext uri="{BB962C8B-B14F-4D97-AF65-F5344CB8AC3E}">
        <p14:creationId xmlns:p14="http://schemas.microsoft.com/office/powerpoint/2010/main" val="55249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FBDB91-6DDC-41D3-B019-1BF88FBCAA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Some Topics In Computer Science Research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431FD-5126-45AE-81A4-22195BC585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80BC3"/>
                </a:solidFill>
              </a:rPr>
              <a:t>Human-computer interaction</a:t>
            </a:r>
            <a:r>
              <a:rPr lang="en-US" dirty="0">
                <a:solidFill>
                  <a:srgbClr val="180BC3"/>
                </a:solidFill>
              </a:rPr>
              <a:t> 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H-C interface design to detect emotions, intent, level of skill)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design of human-facing software (social networks) and hardware (talking smart-phones and self-driving cars)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80BC3"/>
                </a:solidFill>
              </a:rPr>
              <a:t>Large-scale networking</a:t>
            </a:r>
            <a:r>
              <a:rPr lang="en-US" dirty="0">
                <a:solidFill>
                  <a:srgbClr val="180BC3"/>
                </a:solidFill>
              </a:rPr>
              <a:t>: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high-performance hardware for data centers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mobile networking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support for more efficient multicast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high-level user-facing services (social networks), networking services for developing countries (without permanent high-bandwidth connections)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Outer-space communication networks.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Network security is also a big deal.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809B-07D5-4B80-BD4D-3343DD9B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9F529-2C65-402B-9B0E-8326C02C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AE938-E998-4DAA-873A-759780DC881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7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FBDB91-6DDC-41D3-B019-1BF88FBCAA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Some Topics In Computer Science Research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431FD-5126-45AE-81A4-22195BC585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80BC3"/>
                </a:solidFill>
              </a:rPr>
              <a:t>Multimedia:</a:t>
            </a:r>
            <a:r>
              <a:rPr lang="en-US" dirty="0">
                <a:solidFill>
                  <a:srgbClr val="180BC3"/>
                </a:solidFill>
              </a:rPr>
              <a:t>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graphics, audio , video – analysis, compression, generation, playback, multi-channel communication etc.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synthesizing realistic multimedia,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80BC3"/>
                </a:solidFill>
              </a:rPr>
              <a:t>Programming languages and environments</a:t>
            </a:r>
            <a:r>
              <a:rPr lang="en-US" dirty="0">
                <a:solidFill>
                  <a:srgbClr val="180BC3"/>
                </a:solidFill>
              </a:rPr>
              <a:t>: 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Automated analysis of programs in terms of correctness and resource requirements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Software support for languages, program optimization, support for parallel programming,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180BC3"/>
                </a:solidFill>
              </a:rPr>
              <a:t>Security of computer systems and support for digital democracy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network-level security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OS-level security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physical security (biometrics, tamper-proof packaging, trusted computing on untrusted platforms),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support for personal privacy (efficient and user-friendly encryption),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809B-07D5-4B80-BD4D-3343DD9B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9F529-2C65-402B-9B0E-8326C02C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AE938-E998-4DAA-873A-759780DC881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9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431FD-5126-45AE-81A4-22195BC585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1143000"/>
            <a:ext cx="9136063" cy="529431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  <a:latin typeface="Arial-BoldMT"/>
              </a:rPr>
              <a:t>Identification Research Problem</a:t>
            </a:r>
          </a:p>
          <a:p>
            <a:pPr marL="0" indent="0" algn="ctr">
              <a:buNone/>
            </a:pPr>
            <a:br>
              <a:rPr lang="en-US" dirty="0">
                <a:solidFill>
                  <a:srgbClr val="000000"/>
                </a:solidFill>
                <a:latin typeface="Arial-BoldMT"/>
              </a:rPr>
            </a:br>
            <a:r>
              <a:rPr lang="en-US" dirty="0">
                <a:solidFill>
                  <a:srgbClr val="000000"/>
                </a:solidFill>
                <a:latin typeface="Arial-BoldMT"/>
              </a:rPr>
              <a:t>Identification Scope of Research</a:t>
            </a:r>
          </a:p>
          <a:p>
            <a:pPr marL="0" indent="0" algn="ctr">
              <a:buNone/>
            </a:pPr>
            <a:br>
              <a:rPr lang="en-US" dirty="0">
                <a:solidFill>
                  <a:srgbClr val="7030A0"/>
                </a:solidFill>
                <a:latin typeface="Arial-BoldMT"/>
              </a:rPr>
            </a:br>
            <a:r>
              <a:rPr lang="en-US" dirty="0">
                <a:solidFill>
                  <a:srgbClr val="7030A0"/>
                </a:solidFill>
                <a:latin typeface="Arial-BoldMT"/>
              </a:rPr>
              <a:t>Identification Research Questions</a:t>
            </a:r>
          </a:p>
          <a:p>
            <a:pPr marL="0" indent="0" algn="ctr">
              <a:buNone/>
            </a:pPr>
            <a:br>
              <a:rPr lang="en-US" dirty="0">
                <a:solidFill>
                  <a:srgbClr val="000000"/>
                </a:solidFill>
                <a:latin typeface="Arial-BoldMT"/>
              </a:rPr>
            </a:br>
            <a:r>
              <a:rPr lang="en-US" dirty="0">
                <a:solidFill>
                  <a:srgbClr val="E250A7"/>
                </a:solidFill>
                <a:latin typeface="Arial-BoldMT"/>
              </a:rPr>
              <a:t>Identification Research Objectives</a:t>
            </a:r>
            <a:br>
              <a:rPr lang="en-US" sz="6000" dirty="0">
                <a:solidFill>
                  <a:srgbClr val="265D90"/>
                </a:solidFill>
                <a:latin typeface="Garamond"/>
              </a:rPr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809B-07D5-4B80-BD4D-3343DD9B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9F529-2C65-402B-9B0E-8326C02C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AE938-E998-4DAA-873A-759780DC881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17793F-2445-47DF-A1A9-D9E284DEC24B}"/>
              </a:ext>
            </a:extLst>
          </p:cNvPr>
          <p:cNvGrpSpPr/>
          <p:nvPr/>
        </p:nvGrpSpPr>
        <p:grpSpPr>
          <a:xfrm>
            <a:off x="4191000" y="1600200"/>
            <a:ext cx="381000" cy="3048000"/>
            <a:chOff x="4114800" y="2044005"/>
            <a:chExt cx="381000" cy="3048000"/>
          </a:xfrm>
        </p:grpSpPr>
        <p:sp>
          <p:nvSpPr>
            <p:cNvPr id="8" name="Down Arrow 2">
              <a:extLst>
                <a:ext uri="{FF2B5EF4-FFF2-40B4-BE49-F238E27FC236}">
                  <a16:creationId xmlns:a16="http://schemas.microsoft.com/office/drawing/2014/main" id="{D3D9A893-3436-460E-82F4-0E4FA7AAA1F8}"/>
                </a:ext>
              </a:extLst>
            </p:cNvPr>
            <p:cNvSpPr/>
            <p:nvPr/>
          </p:nvSpPr>
          <p:spPr>
            <a:xfrm>
              <a:off x="4114800" y="2044005"/>
              <a:ext cx="381000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3">
              <a:extLst>
                <a:ext uri="{FF2B5EF4-FFF2-40B4-BE49-F238E27FC236}">
                  <a16:creationId xmlns:a16="http://schemas.microsoft.com/office/drawing/2014/main" id="{D19AC97C-6675-430C-BAE4-EC18A4026480}"/>
                </a:ext>
              </a:extLst>
            </p:cNvPr>
            <p:cNvSpPr/>
            <p:nvPr/>
          </p:nvSpPr>
          <p:spPr>
            <a:xfrm>
              <a:off x="4114800" y="2806005"/>
              <a:ext cx="381000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4">
              <a:extLst>
                <a:ext uri="{FF2B5EF4-FFF2-40B4-BE49-F238E27FC236}">
                  <a16:creationId xmlns:a16="http://schemas.microsoft.com/office/drawing/2014/main" id="{DAA2FE7A-6166-46A7-A49A-C517169DC3C3}"/>
                </a:ext>
              </a:extLst>
            </p:cNvPr>
            <p:cNvSpPr/>
            <p:nvPr/>
          </p:nvSpPr>
          <p:spPr>
            <a:xfrm>
              <a:off x="4114800" y="3644205"/>
              <a:ext cx="381000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Down Arrow 5">
              <a:extLst>
                <a:ext uri="{FF2B5EF4-FFF2-40B4-BE49-F238E27FC236}">
                  <a16:creationId xmlns:a16="http://schemas.microsoft.com/office/drawing/2014/main" id="{DD50FA0E-A9BA-4E58-996B-9AE7D350EEFB}"/>
                </a:ext>
              </a:extLst>
            </p:cNvPr>
            <p:cNvSpPr/>
            <p:nvPr/>
          </p:nvSpPr>
          <p:spPr>
            <a:xfrm>
              <a:off x="4114800" y="4634805"/>
              <a:ext cx="381000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E23196E-2EAF-4B3B-B168-472F74461A8A}"/>
              </a:ext>
            </a:extLst>
          </p:cNvPr>
          <p:cNvSpPr/>
          <p:nvPr/>
        </p:nvSpPr>
        <p:spPr>
          <a:xfrm>
            <a:off x="838200" y="5225649"/>
            <a:ext cx="739140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4000" dirty="0">
                <a:solidFill>
                  <a:srgbClr val="FF0000"/>
                </a:solidFill>
              </a:rPr>
              <a:t>Hypothesis</a:t>
            </a:r>
          </a:p>
          <a:p>
            <a:pPr marL="342900" indent="-342900"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(tentative solution of your problem(s))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77F73E-1FE8-4EC8-BD30-E5DDF41CB1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9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AF62FD-A23F-48E3-B392-380015344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Determine Research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17706-2838-4D11-95F2-B950C7EFE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1066800"/>
            <a:ext cx="9136063" cy="537051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Make sure you have a strong reason why such</a:t>
            </a:r>
            <a:br>
              <a:rPr lang="en-US" dirty="0"/>
            </a:br>
            <a:r>
              <a:rPr lang="en-US" dirty="0"/>
              <a:t>	research is worth of doing</a:t>
            </a:r>
          </a:p>
          <a:p>
            <a:pPr marL="1312863" lvl="2" indent="-39846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80BC3"/>
                </a:solidFill>
              </a:rPr>
              <a:t>Study the impact?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80BC3"/>
                </a:solidFill>
              </a:rPr>
              <a:t>Study the usage?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80BC3"/>
                </a:solidFill>
              </a:rPr>
              <a:t>Etc.</a:t>
            </a:r>
            <a:br>
              <a:rPr lang="en-US" dirty="0">
                <a:solidFill>
                  <a:srgbClr val="180BC3"/>
                </a:solidFill>
              </a:rPr>
            </a:br>
            <a:r>
              <a:rPr lang="en-US" sz="2400" dirty="0">
                <a:solidFill>
                  <a:srgbClr val="000000"/>
                </a:solidFill>
                <a:latin typeface="Helvetica"/>
              </a:rPr>
              <a:t> 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</a:rPr>
              <a:t>Research objective should reflect the solution of the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	problem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Helvetica"/>
              </a:rPr>
              <a:t>  </a:t>
            </a:r>
            <a:r>
              <a:rPr lang="en-US" dirty="0">
                <a:solidFill>
                  <a:srgbClr val="000000"/>
                </a:solidFill>
              </a:rPr>
              <a:t>If you can not state the problem, you can not state the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objective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80BC3"/>
                </a:solidFill>
              </a:rPr>
              <a:t>Build your reasons based on facts (previous studies,</a:t>
            </a:r>
            <a:br>
              <a:rPr lang="en-US" dirty="0">
                <a:solidFill>
                  <a:srgbClr val="180BC3"/>
                </a:solidFill>
              </a:rPr>
            </a:br>
            <a:r>
              <a:rPr lang="en-US" dirty="0">
                <a:solidFill>
                  <a:srgbClr val="180BC3"/>
                </a:solidFill>
              </a:rPr>
              <a:t>existing problems, etc.)</a:t>
            </a:r>
            <a:br>
              <a:rPr lang="en-US" dirty="0">
                <a:solidFill>
                  <a:srgbClr val="000000"/>
                </a:solidFill>
                <a:latin typeface="ArialMT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05229-50C3-4F7B-BFE2-D972C767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1B9FE-85FA-4FD3-8187-687339EC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A60F-F768-4719-B722-739AA75DDF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7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AF62FD-A23F-48E3-B392-380015344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Hypothesis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17706-2838-4D11-95F2-B950C7EFE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1066800"/>
            <a:ext cx="8907465" cy="537051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Basically, there are two types of hypotheses: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	</a:t>
            </a:r>
            <a:r>
              <a:rPr lang="en-US" dirty="0"/>
              <a:t>Hypothetical statement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	Statistical hypothesis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180BC3"/>
                </a:solidFill>
              </a:rPr>
              <a:t>Hypothetical statement does not use statistical analysis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80BC3"/>
                </a:solidFill>
              </a:rPr>
              <a:t> Usually using a qualitative approach </a:t>
            </a:r>
            <a:br>
              <a:rPr lang="en-US" dirty="0">
                <a:solidFill>
                  <a:srgbClr val="E250A7"/>
                </a:solidFill>
              </a:rPr>
            </a:br>
            <a:endParaRPr lang="en-US" sz="2800" dirty="0">
              <a:solidFill>
                <a:srgbClr val="E250A7"/>
              </a:solidFill>
              <a:latin typeface="Helvetica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</a:rPr>
              <a:t>Statistical hypothesis uses statistical analysis.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 Using a quantitative approach.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05229-50C3-4F7B-BFE2-D972C767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1B9FE-85FA-4FD3-8187-687339EC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A60F-F768-4719-B722-739AA75DDF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25668-4A89-47AF-A78D-2F1B70AF34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methodologies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DA848-D8AE-4C1F-AAFB-A1BC38F88A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914400"/>
            <a:ext cx="9136063" cy="552291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Qua</a:t>
            </a:r>
            <a:r>
              <a:rPr lang="en-US" sz="4400" dirty="0" err="1"/>
              <a:t>L</a:t>
            </a:r>
            <a:r>
              <a:rPr lang="en-US" dirty="0" err="1"/>
              <a:t>itative</a:t>
            </a:r>
            <a:r>
              <a:rPr lang="en-US" dirty="0"/>
              <a:t> Measures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Descriptive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Numbers not the primary focus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Interpretive, ethnographic, naturalistic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70C0"/>
                </a:solidFill>
              </a:rPr>
              <a:t>Qua</a:t>
            </a:r>
            <a:r>
              <a:rPr lang="en-US" sz="4400" dirty="0" err="1">
                <a:solidFill>
                  <a:srgbClr val="0070C0"/>
                </a:solidFill>
              </a:rPr>
              <a:t>N</a:t>
            </a:r>
            <a:r>
              <a:rPr lang="en-US" dirty="0" err="1">
                <a:solidFill>
                  <a:srgbClr val="0070C0"/>
                </a:solidFill>
              </a:rPr>
              <a:t>titative</a:t>
            </a:r>
            <a:r>
              <a:rPr lang="en-US" dirty="0">
                <a:solidFill>
                  <a:srgbClr val="0070C0"/>
                </a:solidFill>
              </a:rPr>
              <a:t> Measures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N for numbers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Statistical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Quantifiable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 algn="just">
              <a:buNone/>
            </a:pPr>
            <a:r>
              <a:rPr lang="en-US" sz="1900" b="1" dirty="0"/>
              <a:t>Ethnographic methods</a:t>
            </a:r>
            <a:r>
              <a:rPr lang="en-US" sz="1900" dirty="0"/>
              <a:t> are a </a:t>
            </a:r>
            <a:r>
              <a:rPr lang="en-US" sz="1900" b="1" dirty="0"/>
              <a:t>research approach</a:t>
            </a:r>
            <a:r>
              <a:rPr lang="en-US" sz="1900" dirty="0"/>
              <a:t> where you look at people in their cultural setting, with the goal of producing a narrative account of that particular culture, against a theoretical backdrop.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39C0D-3454-4185-B1DD-1162C308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7A044-BF61-47DE-BD84-8C487118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FCFF-940B-4CB4-B0A9-FD26A5D5253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25668-4A89-47AF-A78D-2F1B70AF34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methodologies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DA848-D8AE-4C1F-AAFB-A1BC38F88A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914400"/>
            <a:ext cx="9136063" cy="552291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180BC3"/>
                </a:solidFill>
              </a:rPr>
              <a:t> Inductive logical of thinking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principle of reasoning to a conclusion about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u="sng" dirty="0"/>
              <a:t>all the members of a class </a:t>
            </a:r>
            <a:r>
              <a:rPr lang="en-US" dirty="0"/>
              <a:t>from examination of </a:t>
            </a:r>
            <a:r>
              <a:rPr lang="en-US" u="sng" dirty="0"/>
              <a:t>only a few members of the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Reasoning from particular to general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q"/>
              <a:tabLst>
                <a:tab pos="749300" algn="l"/>
              </a:tabLst>
            </a:pPr>
            <a:r>
              <a:rPr lang="en-US" sz="280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2800" dirty="0">
                <a:solidFill>
                  <a:srgbClr val="180BC3"/>
                </a:solidFill>
              </a:rPr>
              <a:t>Deductive logical of thinking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749300" algn="l"/>
              </a:tabLst>
            </a:pPr>
            <a:r>
              <a:rPr lang="en-US" dirty="0"/>
              <a:t>Reasoning from general to particular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749300" algn="l"/>
              </a:tabLst>
            </a:pPr>
            <a:r>
              <a:rPr lang="en-US" dirty="0"/>
              <a:t>	Conclusion follows from the premises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749300" algn="l"/>
              </a:tabLst>
            </a:pPr>
            <a:r>
              <a:rPr lang="en-US" dirty="0"/>
              <a:t>	The premises logically imply the 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39C0D-3454-4185-B1DD-1162C308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7A044-BF61-47DE-BD84-8C487118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FCFF-940B-4CB4-B0A9-FD26A5D5253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25668-4A89-47AF-A78D-2F1B70AF34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methodologies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DA848-D8AE-4C1F-AAFB-A1BC38F88A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914400"/>
            <a:ext cx="9136063" cy="5522917"/>
          </a:xfrm>
        </p:spPr>
        <p:txBody>
          <a:bodyPr/>
          <a:lstStyle/>
          <a:p>
            <a:r>
              <a:rPr lang="en-US" sz="2800" dirty="0">
                <a:solidFill>
                  <a:srgbClr val="180BC3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Deductive reasoning</a:t>
            </a:r>
            <a:r>
              <a:rPr lang="en-US" sz="2800" dirty="0"/>
              <a:t>: </a:t>
            </a:r>
            <a:r>
              <a:rPr lang="en-US" sz="2800" dirty="0">
                <a:latin typeface="Constantia" pitchFamily="18" charset="0"/>
              </a:rPr>
              <a:t>if something is true of a class of things in general, it is also true for all members of that class.</a:t>
            </a:r>
          </a:p>
          <a:p>
            <a:endParaRPr lang="en-US" sz="2800" dirty="0">
              <a:latin typeface="Constantia" pitchFamily="18" charset="0"/>
            </a:endParaRPr>
          </a:p>
          <a:p>
            <a:r>
              <a:rPr lang="en-US" sz="2800" dirty="0"/>
              <a:t>Inductive reasoning is the </a:t>
            </a:r>
            <a:r>
              <a:rPr lang="en-US" sz="2800" dirty="0">
                <a:solidFill>
                  <a:srgbClr val="FF0000"/>
                </a:solidFill>
              </a:rPr>
              <a:t>opposite</a:t>
            </a:r>
            <a:r>
              <a:rPr lang="en-US" sz="2800" dirty="0"/>
              <a:t> of deductive reasoning.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Inductive reasoning </a:t>
            </a:r>
            <a:r>
              <a:rPr lang="en-US" sz="2800" dirty="0"/>
              <a:t>makes broad generalizations from specific observations. "In inductive inference, we go from the specific to the general.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39C0D-3454-4185-B1DD-1162C308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7A044-BF61-47DE-BD84-8C487118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FCFF-940B-4CB4-B0A9-FD26A5D5253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8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25668-4A89-47AF-A78D-2F1B70AF34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Deductive Reasoning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DA848-D8AE-4C1F-AAFB-A1BC38F88A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983665" cy="552291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180BC3"/>
                </a:solidFill>
              </a:rPr>
              <a:t> </a:t>
            </a:r>
            <a:r>
              <a:rPr lang="en-US" sz="2800" b="1" u="sng" dirty="0">
                <a:solidFill>
                  <a:srgbClr val="E250A7"/>
                </a:solidFill>
              </a:rPr>
              <a:t>Deductive Reasoning</a:t>
            </a:r>
            <a:r>
              <a:rPr lang="en-US" sz="2800" dirty="0">
                <a:solidFill>
                  <a:srgbClr val="E250A7"/>
                </a:solidFill>
              </a:rPr>
              <a:t> – A type of logic in which one goes from a general statement to a specific instance</a:t>
            </a:r>
            <a:r>
              <a:rPr lang="en-US" sz="2800" dirty="0"/>
              <a:t>. 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classic example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i="1" dirty="0"/>
              <a:t>All men are mortal.</a:t>
            </a:r>
            <a:r>
              <a:rPr lang="en-US" dirty="0"/>
              <a:t> (major premise)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i="1" u="sng" dirty="0"/>
              <a:t>Socrates is a man.</a:t>
            </a:r>
            <a:r>
              <a:rPr lang="en-US" dirty="0"/>
              <a:t> (minor premise)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i="1" dirty="0"/>
              <a:t>Therefore, Socrates is mortal. </a:t>
            </a:r>
            <a:r>
              <a:rPr lang="en-US" dirty="0"/>
              <a:t>(conclusion)</a:t>
            </a:r>
            <a:r>
              <a:rPr lang="en-US" i="1" dirty="0"/>
              <a:t> 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800" dirty="0">
                <a:solidFill>
                  <a:srgbClr val="0070C0"/>
                </a:solidFill>
              </a:rPr>
              <a:t>The above is an example of a </a:t>
            </a:r>
            <a:r>
              <a:rPr lang="en-US" sz="2800" b="1" i="1" dirty="0">
                <a:solidFill>
                  <a:srgbClr val="0070C0"/>
                </a:solidFill>
              </a:rPr>
              <a:t>syllogism</a:t>
            </a:r>
            <a:r>
              <a:rPr lang="en-US" sz="2800" dirty="0">
                <a:solidFill>
                  <a:srgbClr val="0070C0"/>
                </a:solidFill>
              </a:rPr>
              <a:t>.</a:t>
            </a:r>
            <a:endParaRPr lang="en-US" sz="2800" b="1" u="sng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39C0D-3454-4185-B1DD-1162C308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7A044-BF61-47DE-BD84-8C487118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FCFF-940B-4CB4-B0A9-FD26A5D5253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7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25668-4A89-47AF-A78D-2F1B70AF34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Deductive Reasoning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DA848-D8AE-4C1F-AAFB-A1BC38F88A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983665" cy="5522917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80BC3"/>
                </a:solidFill>
              </a:rPr>
              <a:t> </a:t>
            </a:r>
            <a:r>
              <a:rPr lang="en-US" b="1" u="sng" dirty="0"/>
              <a:t>Syllogism</a:t>
            </a:r>
            <a:r>
              <a:rPr lang="en-US" dirty="0"/>
              <a:t>: An argument composed of two statements or premises (the major and minor premises), followed by a conclusion.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For any given set of premises, if the conclusion is guaranteed, the arguments is said to be </a:t>
            </a:r>
            <a:r>
              <a:rPr lang="en-US" b="1" i="1" dirty="0"/>
              <a:t>valid</a:t>
            </a:r>
            <a:r>
              <a:rPr lang="en-US" dirty="0"/>
              <a:t>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If the conclusion is not guaranteed (at least one instance in which the conclusion does not follow), the argument is said to be </a:t>
            </a:r>
            <a:r>
              <a:rPr lang="en-US" b="1" i="1" dirty="0"/>
              <a:t>invalid</a:t>
            </a:r>
            <a:r>
              <a:rPr lang="en-US" dirty="0"/>
              <a:t>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rgbClr val="180BC3"/>
                </a:solidFill>
              </a:rPr>
              <a:t>BE CARFEUL, DO NOT CONFUSE TRUTH WITH VALIDITY! </a:t>
            </a:r>
            <a:r>
              <a:rPr lang="en-US" dirty="0">
                <a:solidFill>
                  <a:srgbClr val="180BC3"/>
                </a:solidFill>
              </a:rPr>
              <a:t> </a:t>
            </a:r>
            <a:endParaRPr lang="en-US" b="1" u="sng" dirty="0">
              <a:solidFill>
                <a:srgbClr val="180BC3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39C0D-3454-4185-B1DD-1162C308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7A044-BF61-47DE-BD84-8C487118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FCFF-940B-4CB4-B0A9-FD26A5D5253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1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143000"/>
            <a:ext cx="8382000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1100" dirty="0">
              <a:solidFill>
                <a:srgbClr val="0070C0"/>
              </a:solidFill>
            </a:endParaRP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Determine a well define general problem</a:t>
            </a:r>
          </a:p>
          <a:p>
            <a:pPr marL="1371600" lvl="2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180BC3"/>
                </a:solidFill>
              </a:rPr>
              <a:t>Sources: </a:t>
            </a:r>
            <a:r>
              <a:rPr lang="en-US" sz="2000" dirty="0">
                <a:solidFill>
                  <a:srgbClr val="180BC3"/>
                </a:solidFill>
              </a:rPr>
              <a:t>research articles, scientific discussion,     experience, etc.</a:t>
            </a:r>
          </a:p>
          <a:p>
            <a:pPr marL="1371600" lvl="2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180BC3"/>
                </a:solidFill>
              </a:rPr>
              <a:t>Point of interest: </a:t>
            </a:r>
            <a:r>
              <a:rPr lang="en-US" sz="2000" dirty="0">
                <a:solidFill>
                  <a:srgbClr val="180BC3"/>
                </a:solidFill>
              </a:rPr>
              <a:t>phenomena, theories, previous research results, etc.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Exercise your thought to express the problems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180BC3"/>
                </a:solidFill>
              </a:rPr>
              <a:t>Write them as quickly as possible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Be ready, that some (may be all) of your general     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    problems are not researchable</a:t>
            </a:r>
          </a:p>
          <a:p>
            <a:pPr marL="1371600" lvl="2" indent="-4572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180BC3"/>
                </a:solidFill>
              </a:rPr>
              <a:t>Conduct literature search</a:t>
            </a:r>
          </a:p>
          <a:p>
            <a:pPr marL="1371600" lvl="2" indent="-4572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180BC3"/>
                </a:solidFill>
              </a:rPr>
              <a:t>Consult experts</a:t>
            </a:r>
            <a:br>
              <a:rPr lang="en-US" sz="1600" dirty="0">
                <a:solidFill>
                  <a:srgbClr val="E250A7"/>
                </a:solidFill>
                <a:latin typeface="Helvetica"/>
              </a:rPr>
            </a:br>
            <a:endParaRPr lang="en-US" sz="1600" dirty="0">
              <a:solidFill>
                <a:srgbClr val="E250A7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6EE9330-DA41-4B91-B339-FEE7853D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Problem Identification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BC669-DFDE-447D-9811-459E5501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A1EB-5500-489D-A39A-24D7E94336A9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DFF35-AA91-47F4-89DC-59BDB9A9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6242-C6BF-4FE0-9BB3-5CE447D9312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A3423-6D39-49A0-BF90-EC896DF9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25668-4A89-47AF-A78D-2F1B70AF34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Deductive Reasoning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DA848-D8AE-4C1F-AAFB-A1BC38F88A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983665" cy="5522917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Examples: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i="1" dirty="0">
                <a:solidFill>
                  <a:srgbClr val="180BC3"/>
                </a:solidFill>
              </a:rPr>
              <a:t>All students eat pizza.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dirty="0">
                <a:solidFill>
                  <a:srgbClr val="180BC3"/>
                </a:solidFill>
              </a:rPr>
              <a:t>	</a:t>
            </a:r>
            <a:r>
              <a:rPr lang="en-US" i="1" u="sng" dirty="0">
                <a:solidFill>
                  <a:srgbClr val="180BC3"/>
                </a:solidFill>
              </a:rPr>
              <a:t>Claire is a student at AIUB.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dirty="0">
                <a:solidFill>
                  <a:srgbClr val="180BC3"/>
                </a:solidFill>
              </a:rPr>
              <a:t>	</a:t>
            </a:r>
            <a:r>
              <a:rPr lang="en-US" i="1" dirty="0">
                <a:solidFill>
                  <a:srgbClr val="180BC3"/>
                </a:solidFill>
              </a:rPr>
              <a:t>Therefore, Claire eats pizza.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i="1" dirty="0">
              <a:solidFill>
                <a:srgbClr val="180BC3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dirty="0"/>
              <a:t>2.  </a:t>
            </a:r>
            <a:r>
              <a:rPr lang="en-US" i="1" dirty="0"/>
              <a:t>All athletes work out in the gym.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dirty="0"/>
              <a:t>     </a:t>
            </a:r>
            <a:r>
              <a:rPr lang="en-US" i="1" u="sng" dirty="0"/>
              <a:t>Barry Bonds is an athlete</a:t>
            </a:r>
            <a:r>
              <a:rPr lang="en-US" i="1" dirty="0"/>
              <a:t>.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dirty="0"/>
              <a:t>     </a:t>
            </a:r>
            <a:r>
              <a:rPr lang="en-US" i="1" dirty="0"/>
              <a:t>Therefore, Barry Bonds works out in the gym.</a:t>
            </a:r>
            <a:endParaRPr lang="en-US" b="1" u="sng" dirty="0">
              <a:solidFill>
                <a:srgbClr val="180BC3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39C0D-3454-4185-B1DD-1162C308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7A044-BF61-47DE-BD84-8C487118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FCFF-940B-4CB4-B0A9-FD26A5D5253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2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25668-4A89-47AF-A78D-2F1B70AF34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Deductive Reasoning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DA848-D8AE-4C1F-AAFB-A1BC38F88A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983665" cy="552291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180BC3"/>
                </a:solidFill>
              </a:rPr>
              <a:t>All CS teachers are over 7 feet tall.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i="1" dirty="0"/>
              <a:t>    </a:t>
            </a:r>
            <a:r>
              <a:rPr lang="en-US" i="1" u="sng" dirty="0"/>
              <a:t>Mr. X. is a CS teacher.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    </a:t>
            </a:r>
            <a:r>
              <a:rPr lang="en-US" i="1" dirty="0"/>
              <a:t>Therefore, Mr. X is over 7 feet tall.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80BC3"/>
                </a:solidFill>
              </a:rPr>
              <a:t>The argument is valid, but is certainly not true.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The above examples are of the form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    If </a:t>
            </a:r>
            <a:r>
              <a:rPr lang="en-US" i="1" dirty="0"/>
              <a:t>p</a:t>
            </a:r>
            <a:r>
              <a:rPr lang="en-US" dirty="0"/>
              <a:t>, then </a:t>
            </a:r>
            <a:r>
              <a:rPr lang="en-US" i="1" dirty="0"/>
              <a:t>q</a:t>
            </a:r>
            <a:r>
              <a:rPr lang="en-US" dirty="0"/>
              <a:t>. (major premise)</a:t>
            </a:r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    </a:t>
            </a:r>
            <a:r>
              <a:rPr lang="en-US" i="1" u="sng" dirty="0"/>
              <a:t>x</a:t>
            </a:r>
            <a:r>
              <a:rPr lang="en-US" u="sng" dirty="0"/>
              <a:t> is </a:t>
            </a:r>
            <a:r>
              <a:rPr lang="en-US" i="1" u="sng" dirty="0"/>
              <a:t>p</a:t>
            </a:r>
            <a:r>
              <a:rPr lang="en-US" u="sng" dirty="0"/>
              <a:t>.</a:t>
            </a:r>
            <a:r>
              <a:rPr lang="en-US" dirty="0"/>
              <a:t>	    (minor premise)</a:t>
            </a:r>
            <a:r>
              <a:rPr lang="en-US" u="sng" dirty="0"/>
              <a:t>   </a:t>
            </a: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180BC3"/>
                </a:solidFill>
              </a:rPr>
              <a:t>Therefore, </a:t>
            </a:r>
            <a:r>
              <a:rPr lang="en-US" i="1" dirty="0">
                <a:solidFill>
                  <a:srgbClr val="180BC3"/>
                </a:solidFill>
              </a:rPr>
              <a:t>x</a:t>
            </a:r>
            <a:r>
              <a:rPr lang="en-US" dirty="0">
                <a:solidFill>
                  <a:srgbClr val="180BC3"/>
                </a:solidFill>
              </a:rPr>
              <a:t> is </a:t>
            </a:r>
            <a:r>
              <a:rPr lang="en-US" i="1" dirty="0">
                <a:solidFill>
                  <a:srgbClr val="180BC3"/>
                </a:solidFill>
              </a:rPr>
              <a:t>q</a:t>
            </a:r>
            <a:r>
              <a:rPr lang="en-US" dirty="0">
                <a:solidFill>
                  <a:srgbClr val="180BC3"/>
                </a:solidFill>
              </a:rPr>
              <a:t>. (conclusion)</a:t>
            </a:r>
            <a:endParaRPr lang="en-US" b="1" u="sng" dirty="0">
              <a:solidFill>
                <a:srgbClr val="180BC3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39C0D-3454-4185-B1DD-1162C308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7A044-BF61-47DE-BD84-8C487118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FCFF-940B-4CB4-B0A9-FD26A5D5253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DB174F-A7F6-4076-B794-2C9D71DF2B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Venn Diagrams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B2FDB-52C7-479B-B52E-06248304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C568C-FE4F-439F-B194-FE6A0670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53D6B-33B6-43D3-94D4-B8949B39B4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043F46B-FAC0-41ED-ACF5-46FFCC82C98F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505701"/>
            <a:ext cx="8763000" cy="488063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b="1" u="sng" dirty="0"/>
              <a:t>Venn Diagram</a:t>
            </a:r>
            <a:r>
              <a:rPr lang="en-US" sz="2400" dirty="0"/>
              <a:t>: A diagram consisting of various overlapping figures contained in a rectangle called the universe. 			</a:t>
            </a:r>
            <a:r>
              <a:rPr lang="en-US" sz="2400" b="1" dirty="0"/>
              <a:t>U</a:t>
            </a:r>
            <a:r>
              <a:rPr lang="en-US" sz="2400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This is an example of </a:t>
            </a:r>
            <a:r>
              <a:rPr lang="en-US" sz="2400" b="1" dirty="0"/>
              <a:t>all A are B</a:t>
            </a:r>
            <a:r>
              <a:rPr lang="en-US" sz="2400" dirty="0"/>
              <a:t>. (If A, then B.)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u="sng" dirty="0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4B370AA-9673-4B65-AC88-C129DA360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514600"/>
            <a:ext cx="4114800" cy="2663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 sz="2400" b="1"/>
              <a:t>B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6CD45215-A5DF-4942-A02A-329E43255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2209800" cy="990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A</a:t>
            </a:r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E49D38AA-05AB-4204-88DC-D71548023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4102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1717E438-D235-4FD1-96D3-E292D8B1AD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23622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79D76E2B-3112-4A0D-9CF4-108F7697DE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3622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DD0EB4F8-8BDA-4FDB-AB69-1F9EBECE2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3622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9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DB174F-A7F6-4076-B794-2C9D71DF2B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Venn Diagrams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B2FDB-52C7-479B-B52E-06248304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C568C-FE4F-439F-B194-FE6A0670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53D6B-33B6-43D3-94D4-B8949B39B4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0C3160-E8E7-44A5-B688-720608F1EC2E}"/>
              </a:ext>
            </a:extLst>
          </p:cNvPr>
          <p:cNvGrpSpPr/>
          <p:nvPr/>
        </p:nvGrpSpPr>
        <p:grpSpPr>
          <a:xfrm>
            <a:off x="152400" y="1505701"/>
            <a:ext cx="8763000" cy="4880635"/>
            <a:chOff x="152400" y="1505701"/>
            <a:chExt cx="8763000" cy="4880635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9AA93ED6-5C2D-48FD-8936-A25CDB03F06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2400" y="1505701"/>
              <a:ext cx="8763000" cy="4880635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en-US" sz="2400" dirty="0"/>
                <a:t>This is an example of No A are B.</a:t>
              </a:r>
            </a:p>
            <a:p>
              <a:pPr>
                <a:buFontTx/>
                <a:buNone/>
              </a:pPr>
              <a:endParaRPr lang="en-US" b="1" dirty="0"/>
            </a:p>
            <a:p>
              <a:pPr>
                <a:buFontTx/>
                <a:buNone/>
              </a:pPr>
              <a:endParaRPr lang="en-US" b="1" dirty="0"/>
            </a:p>
            <a:p>
              <a:pPr>
                <a:buFontTx/>
                <a:buNone/>
              </a:pPr>
              <a:endParaRPr lang="en-US" b="1" dirty="0"/>
            </a:p>
            <a:p>
              <a:pPr>
                <a:buFontTx/>
                <a:buNone/>
              </a:pPr>
              <a:endParaRPr lang="en-US" b="1" dirty="0"/>
            </a:p>
            <a:p>
              <a:pPr>
                <a:buFontTx/>
                <a:buNone/>
              </a:pPr>
              <a:r>
                <a:rPr lang="en-US" b="1" dirty="0"/>
                <a:t>		     U</a:t>
              </a:r>
            </a:p>
          </p:txBody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0A2DB728-2BB3-4571-A27C-1EF007096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667000"/>
              <a:ext cx="2057400" cy="1600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/>
                <a:t>A</a:t>
              </a:r>
            </a:p>
          </p:txBody>
        </p:sp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6BC722C8-ACDC-4D9A-85E3-72744E263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819400"/>
              <a:ext cx="1752600" cy="1828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/>
                <a:t>B</a:t>
              </a:r>
            </a:p>
          </p:txBody>
        </p:sp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A2B5F417-1AB6-4208-ADEB-CF98A7B00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2514600"/>
              <a:ext cx="0" cy="289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E673F061-D71F-476D-AB23-D0A3DBBEA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5410200"/>
              <a:ext cx="571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B8E1CC8C-9F49-4A09-9846-651D0DD70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9000" y="2514600"/>
              <a:ext cx="0" cy="289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A0F45197-43D6-4DE7-A792-58F2DAABD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2514600"/>
              <a:ext cx="571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2709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DB174F-A7F6-4076-B794-2C9D71DF2B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Venn Diagrams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B2FDB-52C7-479B-B52E-06248304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C568C-FE4F-439F-B194-FE6A0670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53D6B-33B6-43D3-94D4-B8949B39B4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91456F4-7B5A-47E2-AC86-2819BE128A8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1524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800" dirty="0"/>
              <a:t>This is an example of some A are B. (At least one A is B.)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EFB05629-2C2B-402E-B117-89B73C8C3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1056005"/>
              </p:ext>
            </p:extLst>
          </p:nvPr>
        </p:nvGraphicFramePr>
        <p:xfrm>
          <a:off x="2971800" y="2286000"/>
          <a:ext cx="4038600" cy="404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 Box 17">
            <a:extLst>
              <a:ext uri="{FF2B5EF4-FFF2-40B4-BE49-F238E27FC236}">
                <a16:creationId xmlns:a16="http://schemas.microsoft.com/office/drawing/2014/main" id="{3D7C5E07-953E-417C-8F25-30BA09425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81600"/>
            <a:ext cx="723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yellow oval is </a:t>
            </a:r>
            <a:r>
              <a:rPr lang="en-US" dirty="0">
                <a:solidFill>
                  <a:srgbClr val="FFC000"/>
                </a:solidFill>
              </a:rPr>
              <a:t>A</a:t>
            </a:r>
            <a:r>
              <a:rPr lang="en-US" dirty="0"/>
              <a:t>, the blue oval is </a:t>
            </a:r>
            <a:r>
              <a:rPr lang="en-US" dirty="0">
                <a:solidFill>
                  <a:srgbClr val="180BC3"/>
                </a:solidFill>
              </a:rPr>
              <a:t>B.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C9286F-9ED1-480B-AE92-CF445449738B}"/>
              </a:ext>
            </a:extLst>
          </p:cNvPr>
          <p:cNvGrpSpPr/>
          <p:nvPr/>
        </p:nvGrpSpPr>
        <p:grpSpPr>
          <a:xfrm>
            <a:off x="2514600" y="2971800"/>
            <a:ext cx="4800600" cy="2209800"/>
            <a:chOff x="2514600" y="2971800"/>
            <a:chExt cx="4800600" cy="2209800"/>
          </a:xfrm>
        </p:grpSpPr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45253B56-1DEC-4E33-9CB7-E3F109FD0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600" y="2971800"/>
              <a:ext cx="480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D8FE7C54-A001-4888-9AE5-BA18DAC6F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2971800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0D6B4EB5-F7CC-4F41-BC45-62ADAF355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4600" y="5181600"/>
              <a:ext cx="480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65EF973C-19DD-4DB0-9F9B-18D17C4F3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600" y="2971800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0169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71C6F7-EA8A-4079-882D-65DB4E63C2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A2F15-7304-426D-81E0-0584D8BDF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" y="1066800"/>
            <a:ext cx="8983665" cy="53705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Construct a Venn Diagram to determine the validity of the given argument.</a:t>
            </a:r>
          </a:p>
          <a:p>
            <a:pPr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 All smiling cats talk.</a:t>
            </a:r>
          </a:p>
          <a:p>
            <a:pPr>
              <a:lnSpc>
                <a:spcPct val="90000"/>
              </a:lnSpc>
              <a:buNone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US" sz="2800" i="1" u="sng" dirty="0">
                <a:solidFill>
                  <a:schemeClr val="accent6">
                    <a:lumMod val="75000"/>
                  </a:schemeClr>
                </a:solidFill>
              </a:rPr>
              <a:t>The Cheshire Cat smiles.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	    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Therefore, the Cheshire Cat talks.</a:t>
            </a:r>
          </a:p>
          <a:p>
            <a:pPr>
              <a:lnSpc>
                <a:spcPct val="90000"/>
              </a:lnSpc>
              <a:buNone/>
            </a:pPr>
            <a:endParaRPr lang="en-US" sz="2800" i="1" dirty="0"/>
          </a:p>
          <a:p>
            <a:pPr algn="ctr">
              <a:lnSpc>
                <a:spcPct val="90000"/>
              </a:lnSpc>
              <a:buNone/>
            </a:pPr>
            <a:r>
              <a:rPr lang="en-US" sz="2800" i="1" dirty="0">
                <a:solidFill>
                  <a:srgbClr val="FF0000"/>
                </a:solidFill>
              </a:rPr>
              <a:t>VALID OR INVALID???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768D0-9C01-4ECA-86B5-706FCF34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5E791-182C-44AF-BE41-3051E610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6581-CD5C-4F54-82D6-08F6990CF6C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4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B5CA17-A457-4336-A58D-6C18824BF5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Example: Valid argument; </a:t>
            </a:r>
            <a:r>
              <a:rPr lang="en-US" sz="2800" i="1" dirty="0">
                <a:solidFill>
                  <a:srgbClr val="FF0000"/>
                </a:solidFill>
              </a:rPr>
              <a:t>x</a:t>
            </a:r>
            <a:r>
              <a:rPr lang="en-US" sz="2800" dirty="0">
                <a:solidFill>
                  <a:srgbClr val="FF0000"/>
                </a:solidFill>
              </a:rPr>
              <a:t> is Cheshire Cat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134BE-95DD-4DCF-B841-F3B13707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31ED0-D743-4983-B6EB-F16754CC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ABF4F-2502-4EEA-81BD-FDB88C272C0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3EB9A8-0A89-4E06-B28E-95B304F28648}"/>
              </a:ext>
            </a:extLst>
          </p:cNvPr>
          <p:cNvGrpSpPr/>
          <p:nvPr/>
        </p:nvGrpSpPr>
        <p:grpSpPr>
          <a:xfrm>
            <a:off x="1371600" y="1905000"/>
            <a:ext cx="5791200" cy="4114800"/>
            <a:chOff x="1371600" y="1905000"/>
            <a:chExt cx="5791200" cy="4114800"/>
          </a:xfrm>
        </p:grpSpPr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004A2853-C815-48AA-9EB3-2B0925744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2057400"/>
              <a:ext cx="4191000" cy="3505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                     </a:t>
              </a:r>
              <a:r>
                <a:rPr lang="en-US" dirty="0">
                  <a:solidFill>
                    <a:schemeClr val="bg2"/>
                  </a:solidFill>
                </a:rPr>
                <a:t>Things</a:t>
              </a:r>
            </a:p>
            <a:p>
              <a:pPr algn="ctr"/>
              <a:r>
                <a:rPr lang="en-US" dirty="0">
                  <a:solidFill>
                    <a:schemeClr val="bg2"/>
                  </a:solidFill>
                </a:rPr>
                <a:t>                      that talk</a:t>
              </a:r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5F1E962B-48DD-45D4-B820-C4901DD70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124200"/>
              <a:ext cx="2133600" cy="18288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Smiling cats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2400" b="1" i="1" dirty="0"/>
                <a:t>x</a:t>
              </a:r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8508DF41-45C5-4DBC-B4DB-1FB87B28E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1905000"/>
              <a:ext cx="0" cy="411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FB07AE73-A98E-42FF-8ECC-982661ECB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1905000"/>
              <a:ext cx="579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E95FF14D-DBB3-4AF0-85B9-28616A24E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6019800"/>
              <a:ext cx="579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E977356E-4C3B-47D4-A105-C6C9DB30E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1905000"/>
              <a:ext cx="0" cy="411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251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29CB83-5B7F-46F6-A1D5-A1CC63C823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57F61-5709-423E-AA28-6513AAC17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9C8C6-BF19-416F-A005-62ED654A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3828C-F058-4DFC-B4EB-2433D3960E1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24DD306-51B4-423A-B44F-A60156868FE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	 </a:t>
            </a:r>
            <a:r>
              <a:rPr lang="en-US" i="1" dirty="0"/>
              <a:t>No one who can afford health 	    	 insurance is unemployed.</a:t>
            </a:r>
          </a:p>
          <a:p>
            <a:pPr>
              <a:buFontTx/>
              <a:buNone/>
            </a:pPr>
            <a:r>
              <a:rPr lang="en-US" i="1" dirty="0"/>
              <a:t>         All politicians can afford health 	       </a:t>
            </a:r>
          </a:p>
          <a:p>
            <a:pPr>
              <a:buFontTx/>
              <a:buNone/>
            </a:pPr>
            <a:r>
              <a:rPr lang="en-US" i="1" dirty="0"/>
              <a:t>         insurance.</a:t>
            </a:r>
          </a:p>
          <a:p>
            <a:pPr>
              <a:buFontTx/>
              <a:buNone/>
            </a:pPr>
            <a:r>
              <a:rPr lang="en-US" i="1" dirty="0"/>
              <a:t>	 	 Therefore, no politician is unemployed.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VALID OR INVALID?????</a:t>
            </a:r>
          </a:p>
        </p:txBody>
      </p:sp>
    </p:spTree>
    <p:extLst>
      <p:ext uri="{BB962C8B-B14F-4D97-AF65-F5344CB8AC3E}">
        <p14:creationId xmlns:p14="http://schemas.microsoft.com/office/powerpoint/2010/main" val="2137780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EB7CF1-7152-4E28-AAF1-43D786B920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19873-B9ED-40ED-8136-C0E7345C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5632A-25C3-4419-92BC-AF3A7695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01FE1-DC87-4D6F-956B-F1C1F8736CC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75004B6-4122-4DD1-9B9D-372B0420B5C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/>
              <a:t>X</a:t>
            </a:r>
            <a:r>
              <a:rPr lang="en-US"/>
              <a:t>=politician. The argument is valid.</a:t>
            </a:r>
            <a:endParaRPr lang="en-US" b="1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968DB9CF-D318-4723-AF79-D1C115807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971800"/>
            <a:ext cx="2667000" cy="2514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People who can afford</a:t>
            </a:r>
          </a:p>
          <a:p>
            <a:pPr algn="ctr"/>
            <a:r>
              <a:rPr lang="en-US"/>
              <a:t>Health Care.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C165B91B-E336-47F3-9F7E-6D44E514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48000"/>
            <a:ext cx="1447800" cy="1295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Politicians</a:t>
            </a:r>
          </a:p>
          <a:p>
            <a:pPr algn="ctr"/>
            <a:r>
              <a:rPr lang="en-US" sz="2400" b="1"/>
              <a:t>X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4EC3100C-742E-44EA-9494-CB8919535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52800"/>
            <a:ext cx="2057400" cy="20574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Unemployed</a:t>
            </a: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327FE1C4-C03F-4FB0-A681-6072AB23C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0B8DC3D3-5046-4118-B6BE-C9718C9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0DC6C72B-3203-4DD6-99D7-22E5B572F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362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086D505A-3E75-405E-81F7-553A48F0AE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5943600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02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F4D358-3C43-408E-BB80-8D8D7AC66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D99D6-2ADF-4358-92FD-222C5D2111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990600"/>
            <a:ext cx="9136063" cy="544671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i="1" dirty="0"/>
              <a:t>Some professors wear glasses.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            </a:t>
            </a:r>
            <a:r>
              <a:rPr lang="en-US" i="1" u="sng" dirty="0"/>
              <a:t>Mr. Einstein wears glasses.</a:t>
            </a:r>
            <a:endParaRPr lang="en-US" dirty="0"/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	      </a:t>
            </a:r>
            <a:r>
              <a:rPr lang="en-US" i="1" dirty="0"/>
              <a:t>Therefore, Mr. Einstein is a professor.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i="1" dirty="0"/>
              <a:t>     Let the yellow oval be professors, and the blue oval be glass wearers. Then x (Mr. Einstein) is in the blue oval, but not in the overlapping region. The argument is invalid.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CEF9E-50E1-49EB-AC6F-5C27A317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E7608-F095-405F-BE03-88CF85C3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9707A-3227-4A0F-9BCE-674C4D5C03B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A4FF901-49D6-4CD5-B09C-68D439429C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5450559"/>
              </p:ext>
            </p:extLst>
          </p:nvPr>
        </p:nvGraphicFramePr>
        <p:xfrm>
          <a:off x="2590800" y="2789238"/>
          <a:ext cx="4038600" cy="4449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863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74AA19-324E-41D9-A0C9-2D8722AC5E3D}"/>
              </a:ext>
            </a:extLst>
          </p:cNvPr>
          <p:cNvSpPr/>
          <p:nvPr/>
        </p:nvSpPr>
        <p:spPr>
          <a:xfrm>
            <a:off x="609600" y="2209800"/>
            <a:ext cx="80772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No Problem No Research</a:t>
            </a:r>
            <a:br>
              <a:rPr lang="en-US" sz="5400" dirty="0">
                <a:solidFill>
                  <a:srgbClr val="00000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Agree?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Or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Disagree?</a:t>
            </a:r>
            <a:br>
              <a:rPr lang="en-US" sz="5400" dirty="0">
                <a:solidFill>
                  <a:srgbClr val="0070C0"/>
                </a:solidFill>
              </a:rPr>
            </a:b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94D59-6F6D-4550-AAC2-48184E3DFA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98AA451-F97C-414F-8A62-AD050864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7EFEC3-C835-43FA-9ABE-376AD762C425}" type="datetime1">
              <a:rPr lang="en-US" smtClean="0"/>
              <a:t>10/19/2020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8212E9A-CCA5-4360-8ABD-67936819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F085506-4F9A-45AB-9305-B415EA7A82E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9084D5-B9F1-4E54-BBA9-CBEF778676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Inductive Reasoning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89575-A770-464F-A8F9-E6BAD359F2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990600"/>
            <a:ext cx="9136063" cy="5446717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u="sng" dirty="0"/>
              <a:t>Inductive Reasoning</a:t>
            </a:r>
            <a:r>
              <a:rPr lang="en-US" dirty="0"/>
              <a:t>, involves going from a series of specific cases to a general statement. The conclusion in an inductive argument is never guaranteed.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Example: What is the next number in the sequence 6, 13, 20, 	27,…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There is more than one correct answer.</a:t>
            </a:r>
            <a:endParaRPr lang="en-US" b="1" u="sng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F7E-F498-4E63-868E-2A2DDA37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D620-4B01-417B-8B84-32BFBC89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0C106-51A1-4AA6-B871-11BAB876CC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1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9084D5-B9F1-4E54-BBA9-CBEF778676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Inductive Reasoning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89575-A770-464F-A8F9-E6BAD359F2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990600"/>
            <a:ext cx="9136063" cy="544671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Here’s the sequence again 6, 13, 20, 27,…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Look at the difference of each term.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13 – 6 = 7, 20 – 13 = 7, 27 – 20 = 7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Thus the next term is 34, because 34 – 27 = 7.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However what if the sequence represents the dates. Then the next number could be 3 (31 days in a month).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The next number could be 4 (30 day month)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Or it could be 5 (29 day month – Feb. Leap year)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Or even 6 (28 day month – Feb.)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F7E-F498-4E63-868E-2A2DDA37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D620-4B01-417B-8B84-32BFBC89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0C106-51A1-4AA6-B871-11BAB876CC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71C6AB-0FDE-43A5-8302-3C8496748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E659F-A048-4FD5-9AB5-FAA151989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200" i="1" dirty="0">
                <a:solidFill>
                  <a:srgbClr val="180BC3"/>
                </a:solidFill>
              </a:rPr>
              <a:t>Mother</a:t>
            </a:r>
            <a:r>
              <a:rPr lang="en-US" sz="2200" dirty="0">
                <a:solidFill>
                  <a:srgbClr val="180BC3"/>
                </a:solidFill>
              </a:rPr>
              <a:t>: Don't give Billy that brownie. It contains walnuts, and I think Billy is allergic to walnuts.  Last week he ate some oatmeal cookies with </a:t>
            </a:r>
            <a:r>
              <a:rPr lang="en-US" sz="2200" dirty="0" err="1">
                <a:solidFill>
                  <a:srgbClr val="180BC3"/>
                </a:solidFill>
              </a:rPr>
              <a:t>wallnuts</a:t>
            </a:r>
            <a:r>
              <a:rPr lang="en-US" sz="2200" dirty="0">
                <a:solidFill>
                  <a:srgbClr val="180BC3"/>
                </a:solidFill>
              </a:rPr>
              <a:t> and he broke out in a severe rash.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i="1" dirty="0"/>
              <a:t>Father</a:t>
            </a:r>
            <a:r>
              <a:rPr lang="en-US" sz="2200" dirty="0"/>
              <a:t>: Billy isn't allergic to walnuts. Don't you remember he ate some walnut fudge ice cream at Melissa's birthday party last spring? He didn't have any allergic reaction then.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Is the father's argument deductive or inductive? How can you tell?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37680-2310-4BCE-8192-CE2F53BB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038E-208F-4E23-96B1-614989B5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9EE4-67A5-4FB6-B30C-36DE204F3B5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B110D0-9871-4EBA-A233-81189D25A1FD}"/>
              </a:ext>
            </a:extLst>
          </p:cNvPr>
          <p:cNvSpPr/>
          <p:nvPr/>
        </p:nvSpPr>
        <p:spPr>
          <a:xfrm>
            <a:off x="3268590" y="5827192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/>
              <a:t>Go to next slide</a:t>
            </a:r>
          </a:p>
        </p:txBody>
      </p:sp>
    </p:spTree>
    <p:extLst>
      <p:ext uri="{BB962C8B-B14F-4D97-AF65-F5344CB8AC3E}">
        <p14:creationId xmlns:p14="http://schemas.microsoft.com/office/powerpoint/2010/main" val="5119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71C6AB-0FDE-43A5-8302-3C8496748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E659F-A048-4FD5-9AB5-FAA151989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200" i="1" dirty="0">
                <a:solidFill>
                  <a:srgbClr val="180BC3"/>
                </a:solidFill>
              </a:rPr>
              <a:t>Mother</a:t>
            </a:r>
            <a:r>
              <a:rPr lang="en-US" sz="2200" dirty="0">
                <a:solidFill>
                  <a:srgbClr val="180BC3"/>
                </a:solidFill>
              </a:rPr>
              <a:t>: Don't give Billy that brownie. It contains walnuts, and I think Billy is allergic to walnuts.  Last week he ate some oatmeal cookies with </a:t>
            </a:r>
            <a:r>
              <a:rPr lang="en-US" sz="2200" dirty="0" err="1">
                <a:solidFill>
                  <a:srgbClr val="180BC3"/>
                </a:solidFill>
              </a:rPr>
              <a:t>wallnuts</a:t>
            </a:r>
            <a:r>
              <a:rPr lang="en-US" sz="2200" dirty="0">
                <a:solidFill>
                  <a:srgbClr val="180BC3"/>
                </a:solidFill>
              </a:rPr>
              <a:t> and he broke out in a severe rash.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i="1" dirty="0"/>
              <a:t>Father</a:t>
            </a:r>
            <a:r>
              <a:rPr lang="en-US" sz="2200" dirty="0"/>
              <a:t>: Billy isn't allergic to walnuts. Don't you remember he ate some walnut fudge ice cream at Melissa's birthday party last spring? He didn't have any allergic reaction then.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37680-2310-4BCE-8192-CE2F53BB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038E-208F-4E23-96B1-614989B5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9EE4-67A5-4FB6-B30C-36DE204F3B5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5B2582A-D3A9-4746-BCD9-666BC05C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4022725"/>
            <a:ext cx="883126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 </a:t>
            </a:r>
            <a:endParaRPr lang="en-US" sz="900" dirty="0"/>
          </a:p>
          <a:p>
            <a:r>
              <a:rPr lang="en-US" dirty="0"/>
              <a:t> </a:t>
            </a:r>
            <a:endParaRPr lang="en-US" sz="900" dirty="0"/>
          </a:p>
          <a:p>
            <a:r>
              <a:rPr lang="en-US" dirty="0"/>
              <a:t>The father's argument is a causal argument, which is a common pattern of inductive reasoning. Also, the conclusion does not follow necessarily from the premises. (Billy might have developed an allergic reaction to walnuts since last spring.)</a:t>
            </a:r>
            <a:endParaRPr lang="en-US" sz="900" dirty="0"/>
          </a:p>
          <a:p>
            <a:r>
              <a:rPr lang="en-US" dirty="0"/>
              <a:t> </a:t>
            </a:r>
            <a:endParaRPr lang="en-US" sz="9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25EFD42-B1E5-47B6-8830-2CFB0279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717925"/>
            <a:ext cx="1619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Inductive.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7EC022C-2976-4A4B-BFFE-FEE543C2D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833" y="6057566"/>
            <a:ext cx="2438400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dirty="0"/>
              <a:t>Go to next slide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65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EAB21B-0B0F-4995-A0D8-D6561D0D03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D0A56-DF44-49E8-BDDF-C5EFE69D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823B-9B07-4A65-9A03-6A84704E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5A89F-327A-4EAC-8679-EFCCC46381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B1DD0F9-067C-441D-84BE-4C5D3F11F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60403"/>
            <a:ext cx="8324850" cy="1631216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/>
            <a:r>
              <a:rPr lang="en-US" sz="2000" i="1" dirty="0"/>
              <a:t>Larry</a:t>
            </a:r>
            <a:r>
              <a:rPr lang="en-US" sz="2000" dirty="0"/>
              <a:t>: Do you think Representative Porkmeister will be re-elected?</a:t>
            </a:r>
            <a:endParaRPr lang="en-US" sz="1000" dirty="0"/>
          </a:p>
          <a:p>
            <a:pPr algn="just"/>
            <a:r>
              <a:rPr lang="en-US" sz="2000" dirty="0"/>
              <a:t> </a:t>
            </a:r>
            <a:endParaRPr lang="en-US" sz="1000" dirty="0"/>
          </a:p>
          <a:p>
            <a:pPr algn="just"/>
            <a:r>
              <a:rPr lang="en-US" sz="2000" i="1" dirty="0"/>
              <a:t>Norman</a:t>
            </a:r>
            <a:r>
              <a:rPr lang="en-US" sz="2000" dirty="0"/>
              <a:t>: I doubt it. Porkmeister's district has become more conservative in recent years. Porkmeister is a liberal Democrat, and 63% of the registered voters in his district are now Republicans.</a:t>
            </a:r>
            <a:endParaRPr lang="en-US" sz="10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051009C-DFA3-4605-82C0-4598AF8AA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29088"/>
            <a:ext cx="914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dirty="0"/>
              <a:t> </a:t>
            </a:r>
            <a:endParaRPr lang="en-US" sz="1000" dirty="0"/>
          </a:p>
          <a:p>
            <a:pPr algn="ctr"/>
            <a:r>
              <a:rPr lang="en-US" sz="2000" dirty="0"/>
              <a:t>Is this argument deductive or inductive? How can you tell?</a:t>
            </a:r>
            <a:endParaRPr lang="en-US" sz="1000" dirty="0"/>
          </a:p>
          <a:p>
            <a:pPr algn="ctr"/>
            <a:r>
              <a:rPr lang="en-US" sz="2000" dirty="0"/>
              <a:t> </a:t>
            </a:r>
            <a:endParaRPr lang="en-US" sz="1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60C76AE-4CA5-4684-B12C-C1C5542B7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019800"/>
            <a:ext cx="243840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dirty="0"/>
              <a:t>Go to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17C667-7500-44E5-B079-FB4950659C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49D35-4727-492B-B8E3-05A43A30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CCDAC-D0A1-4B3A-8FEF-4C00611C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215F-5512-4CB7-A877-519816C3D8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6ABC511-C557-40F8-9F11-73ACF5CBF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38" y="1161623"/>
            <a:ext cx="8439462" cy="1631216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/>
            <a:r>
              <a:rPr lang="en-US" sz="2000" i="1" dirty="0"/>
              <a:t>Larry</a:t>
            </a:r>
            <a:r>
              <a:rPr lang="en-US" sz="2000" dirty="0"/>
              <a:t>: Do you think Representative Porkmeister will be re-elected?</a:t>
            </a:r>
            <a:endParaRPr lang="en-US" sz="1000" dirty="0"/>
          </a:p>
          <a:p>
            <a:pPr algn="just"/>
            <a:r>
              <a:rPr lang="en-US" sz="2000" dirty="0"/>
              <a:t> </a:t>
            </a:r>
            <a:endParaRPr lang="en-US" sz="1000" dirty="0"/>
          </a:p>
          <a:p>
            <a:pPr algn="just"/>
            <a:r>
              <a:rPr lang="en-US" sz="2000" i="1" dirty="0"/>
              <a:t>Norman</a:t>
            </a:r>
            <a:r>
              <a:rPr lang="en-US" sz="2000" dirty="0"/>
              <a:t>: I doubt it. Porkmeister's district has become more conservative in recent years. Porkmeister is a liberal Democrat, and 63% of the registered voters in his district are now Republicans.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DD1699-3098-40D2-959D-D7F98EC39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7600"/>
            <a:ext cx="83216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/>
              <a:t>  </a:t>
            </a:r>
            <a:endParaRPr lang="en-US" sz="1000" dirty="0"/>
          </a:p>
          <a:p>
            <a:pPr algn="just"/>
            <a:r>
              <a:rPr lang="en-US" sz="2000" dirty="0"/>
              <a:t>This argument is both a statistical argument and a predictive argument, which are two common patterns of inductive reasoning. Also, the conclusion does not follow necessarily from the premises.</a:t>
            </a:r>
            <a:endParaRPr lang="en-US" sz="1000" dirty="0"/>
          </a:p>
          <a:p>
            <a:r>
              <a:rPr lang="en-US" sz="2000" dirty="0"/>
              <a:t> </a:t>
            </a:r>
            <a:endParaRPr lang="en-US" sz="1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2ED33DC-84F6-44C6-955A-C4B15A8C3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60725"/>
            <a:ext cx="8550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Inductive.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17E6314-9CBF-4B10-8C45-3DB8A08E6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867400"/>
            <a:ext cx="243840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/>
              <a:t>Go to next 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9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6CFD28-F8F8-4D4D-B49F-AF1C5F2B8F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2FBA-C377-475C-B8E7-2FCB718A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FE882-45C8-4130-91F5-6EDB6543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EFCB7-9F3D-49D3-A34D-85147FC14C5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18919E7-12B3-4B89-A83B-2DC15E58A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838200"/>
            <a:ext cx="7010400" cy="13716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dirty="0"/>
              <a:t>If Buster walked to the game, then he didn't drive to the game. Buster didn't drive to the game. Therefore, Buster walked to the game.</a:t>
            </a:r>
            <a:endParaRPr lang="en-US" sz="1000" dirty="0"/>
          </a:p>
          <a:p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5CF3A1C-29E7-4D51-B37E-E3B31D253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6763"/>
            <a:ext cx="914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/>
              <a:t> </a:t>
            </a:r>
            <a:endParaRPr lang="en-US" sz="1000"/>
          </a:p>
          <a:p>
            <a:pPr algn="ctr"/>
            <a:r>
              <a:rPr lang="en-US" sz="2000"/>
              <a:t>Is this argument deductive or inductive? How can you tell?</a:t>
            </a:r>
            <a:endParaRPr lang="en-US" sz="1000"/>
          </a:p>
          <a:p>
            <a:r>
              <a:rPr lang="en-US" sz="2000"/>
              <a:t> </a:t>
            </a:r>
            <a:endParaRPr lang="en-US" sz="100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370AE28-DEC2-4902-91F4-7BE81FA7F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791200"/>
            <a:ext cx="206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[Go to next slide.]</a:t>
            </a:r>
            <a:r>
              <a:rPr lang="en-US" sz="11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254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375237-4DB5-4518-8538-DE5E6C62FE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31C24-6789-4FA1-9B8F-74D3DD22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DA35D-6321-4C80-97D6-96DD9990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394D3-1C19-48D3-BD01-E6FB108128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B2DC121-7DF6-460B-AE99-DD086B75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762000"/>
            <a:ext cx="7086600" cy="13716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/>
              <a:t>If Buster walked to the game, then he didn't drive to the game. Buster didn't drive to the game. Therefore, Buster walked to the game.</a:t>
            </a:r>
            <a:endParaRPr lang="en-US" sz="1000"/>
          </a:p>
          <a:p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523965BE-595C-456F-9EB8-B9A1DEB4F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791200"/>
            <a:ext cx="815340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/>
              <a:t>[This is the end of this tutorial.]</a:t>
            </a:r>
            <a:r>
              <a:rPr lang="en-US" sz="1100"/>
              <a:t> </a:t>
            </a:r>
            <a:endParaRPr 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8D365EC9-2E1E-4089-ABF2-C6AEBF0D8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038600"/>
            <a:ext cx="6934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/>
              <a:t>Note, however, that the conclusion does </a:t>
            </a:r>
            <a:r>
              <a:rPr lang="en-US" sz="2000" i="1"/>
              <a:t>not</a:t>
            </a:r>
            <a:r>
              <a:rPr lang="en-US" sz="2000"/>
              <a:t> follow logically from the premises. (Maybe Buster rode his bike to the game, for example.) The argument commits the fallacy of "affirming the consequent."</a:t>
            </a:r>
            <a:r>
              <a:rPr lang="en-US" sz="1100"/>
              <a:t> </a:t>
            </a:r>
            <a:endParaRPr lang="en-US"/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BE30BB16-2C2D-4CFA-9010-3855F6190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971800"/>
            <a:ext cx="670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/>
              <a:t>This argument is a hypothetical syllogism, which is a common pattern of deductive reasoning.</a:t>
            </a:r>
            <a:r>
              <a:rPr lang="en-US" sz="1100"/>
              <a:t> </a:t>
            </a:r>
            <a:endParaRPr lang="en-US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48936F2F-FCF7-4FAD-B360-2D5371860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/>
              <a:t>Deductive.</a:t>
            </a:r>
            <a:r>
              <a:rPr lang="en-US" sz="110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utoUpdateAnimBg="0"/>
      <p:bldP spid="10" grpId="0" autoUpdateAnimBg="0"/>
      <p:bldP spid="1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066800" y="762000"/>
            <a:ext cx="7086600" cy="13716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/>
              <a:t>If Buster walked to the game, then he didn't drive to the game. Buster didn't drive to the game. Therefore, Buster walked to the game.</a:t>
            </a:r>
            <a:endParaRPr lang="en-US" sz="1000"/>
          </a:p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533400" y="5791200"/>
            <a:ext cx="815340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/>
              <a:t>[This is the end of this tutorial.]</a:t>
            </a:r>
            <a:r>
              <a:rPr lang="en-US" sz="1100"/>
              <a:t> </a:t>
            </a:r>
            <a:endParaRPr lang="en-US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1143000" y="4038600"/>
            <a:ext cx="6934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/>
              <a:t>Note, however, that the conclusion does </a:t>
            </a:r>
            <a:r>
              <a:rPr lang="en-US" sz="2000" i="1"/>
              <a:t>not</a:t>
            </a:r>
            <a:r>
              <a:rPr lang="en-US" sz="2000"/>
              <a:t> follow logically from the premises. (Maybe Buster rode his bike to the game, for example.) The argument commits the fallacy of "affirming the consequent."</a:t>
            </a:r>
            <a:r>
              <a:rPr lang="en-US" sz="1100"/>
              <a:t> </a:t>
            </a:r>
            <a:endParaRPr 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1143000" y="2971800"/>
            <a:ext cx="670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/>
              <a:t>This argument is a hypothetical syllogism, which is a common pattern of deductive reasoning.</a:t>
            </a:r>
            <a:r>
              <a:rPr lang="en-US" sz="1100"/>
              <a:t> </a:t>
            </a:r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0" y="2286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/>
              <a:t>Deductive.</a:t>
            </a:r>
            <a:r>
              <a:rPr lang="en-US" sz="1100"/>
              <a:t> 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1FDD43-2CB5-4974-8293-369B4E08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4C74-2CD9-4E07-AC81-ED430023FAE5}" type="datetime1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48049-8286-4194-9B80-ABB3E474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137BF-D26B-424E-A853-2B6E0A96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E6242-C6BF-4FE0-9BB3-5CE447D9312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 animBg="1" autoUpdateAnimBg="0"/>
      <p:bldP spid="21518" grpId="0" autoUpdateAnimBg="0"/>
      <p:bldP spid="21519" grpId="0" autoUpdateAnimBg="0"/>
      <p:bldP spid="2152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review literatures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7FD53-71B0-4CB9-8845-3AA7F683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to find research problems?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A9E2E-D450-4368-875B-568F3509A988}"/>
              </a:ext>
            </a:extLst>
          </p:cNvPr>
          <p:cNvSpPr txBox="1">
            <a:spLocks/>
          </p:cNvSpPr>
          <p:nvPr/>
        </p:nvSpPr>
        <p:spPr>
          <a:xfrm>
            <a:off x="152400" y="1143001"/>
            <a:ext cx="8763000" cy="524333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180BC3"/>
                </a:solidFill>
              </a:rPr>
              <a:t>However most of it is THINKING,….THINKING…THINKING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dirty="0"/>
              <a:t>Creative Process…… 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180BC3"/>
                </a:solidFill>
              </a:rPr>
              <a:t>Ideas usually have roots in other ideas. 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dirty="0"/>
              <a:t>Inspirations from others. 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180BC3"/>
                </a:solidFill>
              </a:rPr>
              <a:t>Inspiration from other fields inside computer science, outside computer science. </a:t>
            </a:r>
          </a:p>
          <a:p>
            <a:pPr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dirty="0"/>
              <a:t>Or even arts, travelling…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A20A09-E6F2-470C-A928-A979E1B7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FD5BC-4037-46F5-80DD-4E1F4641769E}" type="datetime1">
              <a:rPr lang="en-US" smtClean="0"/>
              <a:t>10/19/2020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C52F5B-2637-442B-A451-03C62A4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F0861D-01A4-446D-9D45-D85670F420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7FD53-71B0-4CB9-8845-3AA7F683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Most important is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993C9F-DB00-4D2C-AC75-B264C466D71C}"/>
              </a:ext>
            </a:extLst>
          </p:cNvPr>
          <p:cNvSpPr txBox="1">
            <a:spLocks/>
          </p:cNvSpPr>
          <p:nvPr/>
        </p:nvSpPr>
        <p:spPr>
          <a:xfrm>
            <a:off x="82446" y="1184347"/>
            <a:ext cx="9067800" cy="5257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Exchange of Ideas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400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rgbClr val="180BC3"/>
                </a:solidFill>
              </a:rPr>
              <a:t>A lot of research happens at conferences, workshops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500" dirty="0"/>
              <a:t>Social Events more Important than Lectures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rgbClr val="180BC3"/>
                </a:solidFill>
              </a:rPr>
              <a:t>Other Forms of Collaborations (research visits, seminars)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500" dirty="0"/>
              <a:t>Scientific Journals, Proceedings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180BC3"/>
                </a:solidFill>
              </a:rPr>
              <a:t>Typically called I Journal of ... </a:t>
            </a: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180BC3"/>
                </a:solidFill>
              </a:rPr>
              <a:t>Most published by scientific publishers. e.g. Elsevier, </a:t>
            </a:r>
            <a:r>
              <a:rPr lang="en-US" sz="2500" dirty="0" err="1">
                <a:solidFill>
                  <a:srgbClr val="180BC3"/>
                </a:solidFill>
              </a:rPr>
              <a:t>Springer..EEE</a:t>
            </a:r>
            <a:r>
              <a:rPr lang="en-US" sz="2500" dirty="0">
                <a:solidFill>
                  <a:srgbClr val="180BC3"/>
                </a:solidFill>
              </a:rPr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CE28F0-7DAA-4532-89C9-D8EC3829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4FF7EE-1CDF-437D-9435-DF02BA24C262}" type="datetime1">
              <a:rPr lang="en-US" smtClean="0"/>
              <a:t>10/19/2020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29A7B3F-FD7D-451C-A3EA-F8AD079D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F338AC-4C9B-4104-8E6A-438DDA4FAA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B748F-B1AD-483E-975B-E49C4EC1E3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Most important is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D59972-EE92-475C-AF70-CEEA2F585AC3}"/>
              </a:ext>
            </a:extLst>
          </p:cNvPr>
          <p:cNvSpPr txBox="1">
            <a:spLocks/>
          </p:cNvSpPr>
          <p:nvPr/>
        </p:nvSpPr>
        <p:spPr>
          <a:xfrm>
            <a:off x="76200" y="1295400"/>
            <a:ext cx="90678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lvl="1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180BC3"/>
                </a:solidFill>
              </a:rPr>
              <a:t>Good Way of Searching Quality Scientific Articles</a:t>
            </a:r>
          </a:p>
          <a:p>
            <a:pPr marL="681038" lvl="1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fr-FR" sz="2600" dirty="0"/>
              <a:t>Look for DOI pages (Document Object Identifier)</a:t>
            </a:r>
          </a:p>
          <a:p>
            <a:pPr marL="681038" lvl="1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180BC3"/>
                </a:solidFill>
              </a:rPr>
              <a:t>Identifying Electronic Versions of Scientific Articles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Look at pages of publishers 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7030A0"/>
                </a:solidFill>
              </a:rPr>
              <a:t>Springer: Springer Link</a:t>
            </a:r>
            <a:r>
              <a:rPr lang="en-US" sz="2200" dirty="0"/>
              <a:t>. 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Elsevier: Science Direct. </a:t>
            </a:r>
          </a:p>
          <a:p>
            <a:pPr lvl="2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180BC3"/>
                </a:solidFill>
              </a:rPr>
              <a:t>ACM: ACM Digital </a:t>
            </a:r>
            <a:r>
              <a:rPr lang="en-US" dirty="0">
                <a:solidFill>
                  <a:srgbClr val="180BC3"/>
                </a:solidFill>
              </a:rPr>
              <a:t>Library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endParaRPr lang="en-US" dirty="0"/>
          </a:p>
          <a:p>
            <a:pPr lvl="1">
              <a:spcBef>
                <a:spcPts val="60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52FA80-3907-46BE-B2D6-1F4CBE48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6AD2F5-23DA-459F-82B3-7F4F8B4D3E20}" type="datetime1">
              <a:rPr lang="en-US" smtClean="0"/>
              <a:t>10/19/2020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72572C-B436-4BB4-B4AF-B069CBAA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E75168-ACCA-4D22-B56C-B2D6F8820D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C557A-2352-4239-8C2F-784F1210F1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Main Motivation for Doing Research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6C7A4-499A-4E7A-AFED-582513AF74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838200"/>
            <a:ext cx="9136063" cy="5599117"/>
          </a:xfrm>
        </p:spPr>
        <p:txBody>
          <a:bodyPr/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Be Inspired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59B12-6AC3-4CD7-A65B-04ACC147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8CAC10-EDBA-4F40-98D1-924B7B2AFEC0}" type="datetime1">
              <a:rPr lang="en-US" smtClean="0"/>
              <a:t>10/19/2020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D22C0-B3D9-4939-B61C-7BD127B2956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FBDB91-6DDC-41D3-B019-1BF88FBCAA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Some Topics In Computer Science Research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431FD-5126-45AE-81A4-22195BC585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914400"/>
            <a:ext cx="9136063" cy="557634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Knowledge 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mining methods for linked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Machine learning methods for semantic integration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80BC3"/>
                </a:solidFill>
              </a:rPr>
              <a:t>Image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80BC3"/>
                </a:solidFill>
              </a:rPr>
              <a:t>Content-based image retrieval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80BC3"/>
                </a:solidFill>
              </a:rPr>
              <a:t>Fusion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Computer vision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3D Object modeling using a range scanner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Recognizing human activities from video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Multiple-view geometry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180BC3"/>
                </a:solidFill>
              </a:rPr>
              <a:t>Video content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80BC3"/>
                </a:solidFill>
              </a:rPr>
              <a:t>Surveillance video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80BC3"/>
                </a:solidFill>
              </a:rPr>
              <a:t>High-level feature extraction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80BC3"/>
                </a:solidFill>
              </a:rPr>
              <a:t>Video search task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809B-07D5-4B80-BD4D-3343DD9B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9F529-2C65-402B-9B0E-8326C02C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AE938-E998-4DAA-873A-759780DC881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FBDB91-6DDC-41D3-B019-1BF88FBCAA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Some Topics In Computer Science Research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431FD-5126-45AE-81A4-22195BC585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Computer-assisted education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Bio-informatics and other uses of CS in biology, biomedical engineering, and medicine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Artificial intelligence and robotics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Abundant-data applications, algorithms, and architectures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70C0"/>
                </a:solidFill>
              </a:rPr>
              <a:t>Databases, data centers, information retrieval, and natural-language processing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indexing, search on massive collection of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helping computers understand human-generated documents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interactions with abundant-data applications</a:t>
            </a:r>
            <a:endParaRPr lang="en-US" sz="2000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Emerging technologies for computing hardware, communication, and sensing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optical and quantum computing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three-dimensional integrated circuits and a variety of new memory chips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Modeling and using new types of electronic switches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quantum communication and cryptography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809B-07D5-4B80-BD4D-3343DD9B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9F529-2C65-402B-9B0E-8326C02C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AE938-E998-4DAA-873A-759780DC881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1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ure-2_Advance O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C59AF07C4024489D4E638343271606" ma:contentTypeVersion="0" ma:contentTypeDescription="Create a new document." ma:contentTypeScope="" ma:versionID="d6858991424ea7b094797cf4b94cf6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01D04A-9004-44EF-AD89-0ECFAE652447}"/>
</file>

<file path=customXml/itemProps2.xml><?xml version="1.0" encoding="utf-8"?>
<ds:datastoreItem xmlns:ds="http://schemas.openxmlformats.org/officeDocument/2006/customXml" ds:itemID="{4AAA419D-E069-49F9-BAF5-6F4BE50B6E8B}"/>
</file>

<file path=customXml/itemProps3.xml><?xml version="1.0" encoding="utf-8"?>
<ds:datastoreItem xmlns:ds="http://schemas.openxmlformats.org/officeDocument/2006/customXml" ds:itemID="{3BC04088-1790-4C28-A2FF-10A5C7178FD1}"/>
</file>

<file path=docProps/app.xml><?xml version="1.0" encoding="utf-8"?>
<Properties xmlns="http://schemas.openxmlformats.org/officeDocument/2006/extended-properties" xmlns:vt="http://schemas.openxmlformats.org/officeDocument/2006/docPropsVTypes">
  <Template>Lecture-1b_Introduction</Template>
  <TotalTime>1885</TotalTime>
  <Words>2501</Words>
  <Application>Microsoft Office PowerPoint</Application>
  <PresentationFormat>On-screen Show (4:3)</PresentationFormat>
  <Paragraphs>419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Arial-BoldMT</vt:lpstr>
      <vt:lpstr>ArialMT</vt:lpstr>
      <vt:lpstr>Calibri</vt:lpstr>
      <vt:lpstr>Constantia</vt:lpstr>
      <vt:lpstr>Garamond</vt:lpstr>
      <vt:lpstr>Helvetica</vt:lpstr>
      <vt:lpstr>Wingdings</vt:lpstr>
      <vt:lpstr>Lecture-2_Advance OS</vt:lpstr>
      <vt:lpstr>Problem Identification</vt:lpstr>
      <vt:lpstr>Problem Identification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Dr. Afroza Nahar</cp:lastModifiedBy>
  <cp:revision>144</cp:revision>
  <dcterms:created xsi:type="dcterms:W3CDTF">2016-09-21T10:27:52Z</dcterms:created>
  <dcterms:modified xsi:type="dcterms:W3CDTF">2020-10-19T07:58:57Z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0x010100E0C59AF07C4024489D4E638343271606</vt:lpwstr>
  </property>
</Properties>
</file>