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cbi.nlm.nih.gov/pmc/articles/PMC3532603/#"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cbi.nlm.nih.gov/pmc/articles/PMC3532603/#"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health.ny.gov/environmental/indoors/air/pmq_a.htm"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ciencing.com/list-5921485-effects-carbon-dioxide-air-pollution.html"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12d10b982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12d10b982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12d10b982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12d10b982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12f33ac5d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12f33ac5d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12d10b982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12d10b98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12f33ac5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12f33ac5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7d6954cc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7d6954cc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u="sng">
                <a:solidFill>
                  <a:schemeClr val="hlink"/>
                </a:solidFill>
                <a:hlinkClick r:id="rId2"/>
              </a:rPr>
              <a:t>https://www.ncbi.nlm.nih.gov/pmc/articles/PMC3532603/#</a:t>
            </a:r>
            <a:r>
              <a:rPr lang="en" sz="1000">
                <a:solidFill>
                  <a:srgbClr val="303030"/>
                </a:solidFill>
                <a:highlight>
                  <a:srgbClr val="FFFFFF"/>
                </a:highlight>
              </a:rPr>
              <a:t> ----- </a:t>
            </a:r>
            <a:r>
              <a:rPr lang="en" sz="1000">
                <a:solidFill>
                  <a:srgbClr val="303030"/>
                </a:solidFill>
                <a:highlight>
                  <a:srgbClr val="FFFFFF"/>
                </a:highlight>
              </a:rPr>
              <a:t>Sierra-Vargas, Martha Patricia, and Luis M Teran. “Air pollution: impact and prevention.” </a:t>
            </a:r>
            <a:r>
              <a:rPr i="1" lang="en" sz="1000">
                <a:solidFill>
                  <a:srgbClr val="303030"/>
                </a:solidFill>
                <a:highlight>
                  <a:srgbClr val="FFFFFF"/>
                </a:highlight>
              </a:rPr>
              <a:t>Respirology (Carlton, Vic.)</a:t>
            </a:r>
            <a:r>
              <a:rPr lang="en" sz="1000">
                <a:solidFill>
                  <a:srgbClr val="303030"/>
                </a:solidFill>
                <a:highlight>
                  <a:srgbClr val="FFFFFF"/>
                </a:highlight>
              </a:rPr>
              <a:t> vol. 17,7 (2012): 1031-8. doi:10.1111/j.1440-1843.2012.02213.x</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12f33ac5d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12f33ac5d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12f33ac5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12f33ac5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u="sng">
                <a:solidFill>
                  <a:schemeClr val="hlink"/>
                </a:solidFill>
                <a:hlinkClick r:id="rId2"/>
              </a:rPr>
              <a:t>https://www.ncbi.nlm.nih.gov/pmc/articles/PMC3532603/#</a:t>
            </a:r>
            <a:r>
              <a:rPr lang="en" sz="1000">
                <a:solidFill>
                  <a:srgbClr val="303030"/>
                </a:solidFill>
                <a:highlight>
                  <a:srgbClr val="FFFFFF"/>
                </a:highlight>
              </a:rPr>
              <a:t> ----- Sierra-Vargas, Martha Patricia, and Luis M Teran. “Air pollution: impact and prevention.” </a:t>
            </a:r>
            <a:r>
              <a:rPr i="1" lang="en" sz="1000">
                <a:solidFill>
                  <a:srgbClr val="303030"/>
                </a:solidFill>
                <a:highlight>
                  <a:srgbClr val="FFFFFF"/>
                </a:highlight>
              </a:rPr>
              <a:t>Respirology (Carlton, Vic.)</a:t>
            </a:r>
            <a:r>
              <a:rPr lang="en" sz="1000">
                <a:solidFill>
                  <a:srgbClr val="303030"/>
                </a:solidFill>
                <a:highlight>
                  <a:srgbClr val="FFFFFF"/>
                </a:highlight>
              </a:rPr>
              <a:t> vol. 17,7 (2012): 1031-8. doi:10.1111/j.1440-1843.2012.02213.x</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7d6954cc5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7d6954cc5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7d6954cc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7d6954cc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Were all split by country, 2005-2014, Each power plant is geolocated with data entries containing information on plant capacity, power generation, ownership, and the fuel type. As of June 2018 the database includes statistics from around 28,500 power plants across 164 countries.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57d6954cc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7d6954cc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12f33ac5d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12f33ac5d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12f33ac5d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12f33ac5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7d6954cc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7d6954cc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7d6954cc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7d6954cc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https://www.health.ny.gov/environmental/indoors/air/pmq_a.htm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7d6954cc5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7d6954cc5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https://sciencing.com/list-5921485-effects-carbon-dioxide-air-pollution.html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7d6954cc5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7d6954cc5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12f33ac5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12f33ac5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12f33ac5d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12f33ac5d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WNA,  Lifecycle Greenhouse Gas Emissions of Various Electricity Generation Sources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7d6954c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7d6954c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on historical and current PM2.5 levels and how they affect death rate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datasets.wri.org/dataset/globalpowerplantdatabase" TargetMode="External"/><Relationship Id="rId4" Type="http://schemas.openxmlformats.org/officeDocument/2006/relationships/hyperlink" Target="https://data.worldbank.org/indicator/EN.ATM.CO2E.PC" TargetMode="External"/><Relationship Id="rId5" Type="http://schemas.openxmlformats.org/officeDocument/2006/relationships/hyperlink" Target="https://data.worldbank.org/indicator/en.atm.pm25.mc.m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1" cy="6155765"/>
          </a:xfrm>
          <a:prstGeom prst="rect">
            <a:avLst/>
          </a:prstGeom>
          <a:noFill/>
          <a:ln>
            <a:noFill/>
          </a:ln>
        </p:spPr>
      </p:pic>
      <p:sp>
        <p:nvSpPr>
          <p:cNvPr id="55" name="Google Shape;55;p13"/>
          <p:cNvSpPr txBox="1"/>
          <p:nvPr>
            <p:ph type="ctrTitle"/>
          </p:nvPr>
        </p:nvSpPr>
        <p:spPr>
          <a:xfrm>
            <a:off x="311708" y="5191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5600"/>
              <a:t>Power Production and Atmospheric Conditions</a:t>
            </a:r>
            <a:endParaRPr b="1" sz="5600"/>
          </a:p>
        </p:txBody>
      </p:sp>
      <p:sp>
        <p:nvSpPr>
          <p:cNvPr id="56" name="Google Shape;56;p13"/>
          <p:cNvSpPr txBox="1"/>
          <p:nvPr>
            <p:ph idx="1" type="subTitle"/>
          </p:nvPr>
        </p:nvSpPr>
        <p:spPr>
          <a:xfrm>
            <a:off x="311700" y="2681588"/>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00"/>
                </a:solidFill>
              </a:rPr>
              <a:t>By: Mason Baird, Weston King-Leatham, </a:t>
            </a:r>
            <a:endParaRPr b="1">
              <a:solidFill>
                <a:srgbClr val="000000"/>
              </a:solidFill>
            </a:endParaRPr>
          </a:p>
          <a:p>
            <a:pPr indent="0" lvl="0" marL="0" rtl="0" algn="ctr">
              <a:spcBef>
                <a:spcPts val="0"/>
              </a:spcBef>
              <a:spcAft>
                <a:spcPts val="0"/>
              </a:spcAft>
              <a:buNone/>
            </a:pPr>
            <a:r>
              <a:rPr b="1" lang="en">
                <a:solidFill>
                  <a:srgbClr val="000000"/>
                </a:solidFill>
              </a:rPr>
              <a:t>Sinclair Fuh, Matt Manoly, and Mikael Yemane</a:t>
            </a:r>
            <a:endParaRPr b="1">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278000" y="272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Descriptive Statistics</a:t>
            </a:r>
            <a:endParaRPr/>
          </a:p>
        </p:txBody>
      </p:sp>
      <p:pic>
        <p:nvPicPr>
          <p:cNvPr id="117" name="Google Shape;117;p22"/>
          <p:cNvPicPr preferRelativeResize="0"/>
          <p:nvPr/>
        </p:nvPicPr>
        <p:blipFill>
          <a:blip r:embed="rId3">
            <a:alphaModFix/>
          </a:blip>
          <a:stretch>
            <a:fillRect/>
          </a:stretch>
        </p:blipFill>
        <p:spPr>
          <a:xfrm>
            <a:off x="1813500" y="845550"/>
            <a:ext cx="5639675" cy="729317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pic>
        <p:nvPicPr>
          <p:cNvPr id="122" name="Google Shape;122;p23"/>
          <p:cNvPicPr preferRelativeResize="0"/>
          <p:nvPr/>
        </p:nvPicPr>
        <p:blipFill>
          <a:blip r:embed="rId3">
            <a:alphaModFix/>
          </a:blip>
          <a:stretch>
            <a:fillRect/>
          </a:stretch>
        </p:blipFill>
        <p:spPr>
          <a:xfrm>
            <a:off x="2130450" y="364200"/>
            <a:ext cx="4721501" cy="4721501"/>
          </a:xfrm>
          <a:prstGeom prst="rect">
            <a:avLst/>
          </a:prstGeom>
          <a:noFill/>
          <a:ln>
            <a:noFill/>
          </a:ln>
        </p:spPr>
      </p:pic>
      <p:sp>
        <p:nvSpPr>
          <p:cNvPr id="123" name="Google Shape;123;p23"/>
          <p:cNvSpPr txBox="1"/>
          <p:nvPr>
            <p:ph type="title"/>
          </p:nvPr>
        </p:nvSpPr>
        <p:spPr>
          <a:xfrm>
            <a:off x="311700" y="182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Matrix</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pic>
        <p:nvPicPr>
          <p:cNvPr id="128" name="Google Shape;128;p24"/>
          <p:cNvPicPr preferRelativeResize="0"/>
          <p:nvPr/>
        </p:nvPicPr>
        <p:blipFill>
          <a:blip r:embed="rId3">
            <a:alphaModFix/>
          </a:blip>
          <a:stretch>
            <a:fillRect/>
          </a:stretch>
        </p:blipFill>
        <p:spPr>
          <a:xfrm>
            <a:off x="1183450" y="-831850"/>
            <a:ext cx="6276150" cy="7468472"/>
          </a:xfrm>
          <a:prstGeom prst="rect">
            <a:avLst/>
          </a:prstGeom>
          <a:noFill/>
          <a:ln>
            <a:noFill/>
          </a:ln>
        </p:spPr>
      </p:pic>
      <p:sp>
        <p:nvSpPr>
          <p:cNvPr id="129" name="Google Shape;129;p24"/>
          <p:cNvSpPr txBox="1"/>
          <p:nvPr>
            <p:ph type="title"/>
          </p:nvPr>
        </p:nvSpPr>
        <p:spPr>
          <a:xfrm>
            <a:off x="201000" y="2219350"/>
            <a:ext cx="8742000" cy="12093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Model Specifications and Results</a:t>
            </a:r>
            <a:endParaRPr>
              <a:solidFill>
                <a:srgbClr val="FFFFFF"/>
              </a:solidFill>
            </a:endParaRPr>
          </a:p>
        </p:txBody>
      </p:sp>
      <p:sp>
        <p:nvSpPr>
          <p:cNvPr id="130" name="Google Shape;130;p24"/>
          <p:cNvSpPr txBox="1"/>
          <p:nvPr>
            <p:ph type="title"/>
          </p:nvPr>
        </p:nvSpPr>
        <p:spPr>
          <a:xfrm>
            <a:off x="90300" y="4532200"/>
            <a:ext cx="8742000" cy="12093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Model Specifications and Results</a:t>
            </a:r>
            <a:endParaRPr>
              <a:solidFill>
                <a:srgbClr val="FFFFFF"/>
              </a:solidFill>
            </a:endParaRPr>
          </a:p>
        </p:txBody>
      </p:sp>
      <p:sp>
        <p:nvSpPr>
          <p:cNvPr id="131" name="Google Shape;131;p24"/>
          <p:cNvSpPr txBox="1"/>
          <p:nvPr>
            <p:ph type="title"/>
          </p:nvPr>
        </p:nvSpPr>
        <p:spPr>
          <a:xfrm>
            <a:off x="402000" y="-44400"/>
            <a:ext cx="8742000" cy="13074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Model Specifications and Results</a:t>
            </a:r>
            <a:endParaRPr>
              <a:solidFill>
                <a:srgbClr val="FFFFFF"/>
              </a:solidFill>
            </a:endParaRPr>
          </a:p>
        </p:txBody>
      </p:sp>
      <p:sp>
        <p:nvSpPr>
          <p:cNvPr id="132" name="Google Shape;132;p24"/>
          <p:cNvSpPr txBox="1"/>
          <p:nvPr>
            <p:ph type="title"/>
          </p:nvPr>
        </p:nvSpPr>
        <p:spPr>
          <a:xfrm>
            <a:off x="311700" y="445025"/>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t>Model Specifications and Results</a:t>
            </a:r>
            <a:endParaRPr/>
          </a:p>
        </p:txBody>
      </p:sp>
      <p:sp>
        <p:nvSpPr>
          <p:cNvPr id="133" name="Google Shape;133;p24"/>
          <p:cNvSpPr txBox="1"/>
          <p:nvPr>
            <p:ph type="title"/>
          </p:nvPr>
        </p:nvSpPr>
        <p:spPr>
          <a:xfrm>
            <a:off x="787650" y="2396663"/>
            <a:ext cx="7568700" cy="8976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666666"/>
                </a:solidFill>
              </a:rPr>
              <a:t>- 1% increase in gas power plants  →  country’s mean annual PM2.5 exposure to increase by 0.029 micrograms per cubic meter.</a:t>
            </a:r>
            <a:endParaRPr sz="1000">
              <a:solidFill>
                <a:srgbClr val="666666"/>
              </a:solidFill>
            </a:endParaRPr>
          </a:p>
          <a:p>
            <a:pPr indent="0" lvl="0" marL="0" rtl="0" algn="l">
              <a:spcBef>
                <a:spcPts val="0"/>
              </a:spcBef>
              <a:spcAft>
                <a:spcPts val="0"/>
              </a:spcAft>
              <a:buNone/>
            </a:pPr>
            <a:r>
              <a:rPr lang="en" sz="1000">
                <a:solidFill>
                  <a:srgbClr val="666666"/>
                </a:solidFill>
              </a:rPr>
              <a:t>- 1% increase in hydro power plants  →  country's mean annual PM2.5 exposure to increase by 0.0237 micrograms per cubic meter</a:t>
            </a:r>
            <a:endParaRPr sz="1000">
              <a:solidFill>
                <a:srgbClr val="666666"/>
              </a:solidFill>
            </a:endParaRPr>
          </a:p>
          <a:p>
            <a:pPr indent="0" lvl="0" marL="0" rtl="0" algn="l">
              <a:spcBef>
                <a:spcPts val="0"/>
              </a:spcBef>
              <a:spcAft>
                <a:spcPts val="0"/>
              </a:spcAft>
              <a:buNone/>
            </a:pPr>
            <a:r>
              <a:rPr lang="en">
                <a:solidFill>
                  <a:srgbClr val="FFFFFF"/>
                </a:solidFill>
              </a:rPr>
              <a:t>fications and Results</a:t>
            </a:r>
            <a:endParaRPr>
              <a:solidFill>
                <a:srgbClr val="FFFFFF"/>
              </a:solidFill>
            </a:endParaRPr>
          </a:p>
        </p:txBody>
      </p:sp>
      <p:sp>
        <p:nvSpPr>
          <p:cNvPr id="134" name="Google Shape;134;p24"/>
          <p:cNvSpPr txBox="1"/>
          <p:nvPr>
            <p:ph type="title"/>
          </p:nvPr>
        </p:nvSpPr>
        <p:spPr>
          <a:xfrm>
            <a:off x="787650" y="4427925"/>
            <a:ext cx="7568700" cy="897600"/>
          </a:xfrm>
          <a:prstGeom prst="rect">
            <a:avLst/>
          </a:prstGeom>
          <a:solidFill>
            <a:srgbClr val="FFFFFF"/>
          </a:solidFill>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666666"/>
                </a:solidFill>
              </a:rPr>
              <a:t>- </a:t>
            </a:r>
            <a:r>
              <a:rPr lang="en" sz="1000">
                <a:solidFill>
                  <a:srgbClr val="666666"/>
                </a:solidFill>
              </a:rPr>
              <a:t>1% increase in coal power plants  →  country’s mean annual PM2.5 exposure to increase by 1.3667 micrograms per cubic meter.</a:t>
            </a:r>
            <a:endParaRPr sz="1000">
              <a:solidFill>
                <a:srgbClr val="666666"/>
              </a:solidFill>
            </a:endParaRPr>
          </a:p>
          <a:p>
            <a:pPr indent="0" lvl="0" marL="0" rtl="0" algn="l">
              <a:spcBef>
                <a:spcPts val="1600"/>
              </a:spcBef>
              <a:spcAft>
                <a:spcPts val="0"/>
              </a:spcAft>
              <a:buNone/>
            </a:pPr>
            <a:r>
              <a:rPr lang="en">
                <a:solidFill>
                  <a:srgbClr val="FFFFFF"/>
                </a:solidFill>
              </a:rPr>
              <a:t>fications and Results</a:t>
            </a:r>
            <a:endParaRPr>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pic>
        <p:nvPicPr>
          <p:cNvPr id="139" name="Google Shape;139;p25"/>
          <p:cNvPicPr preferRelativeResize="0"/>
          <p:nvPr/>
        </p:nvPicPr>
        <p:blipFill>
          <a:blip r:embed="rId3">
            <a:alphaModFix/>
          </a:blip>
          <a:stretch>
            <a:fillRect/>
          </a:stretch>
        </p:blipFill>
        <p:spPr>
          <a:xfrm>
            <a:off x="1619875" y="249800"/>
            <a:ext cx="6013319" cy="7776424"/>
          </a:xfrm>
          <a:prstGeom prst="rect">
            <a:avLst/>
          </a:prstGeom>
          <a:noFill/>
          <a:ln>
            <a:noFill/>
          </a:ln>
        </p:spPr>
      </p:pic>
      <p:sp>
        <p:nvSpPr>
          <p:cNvPr id="140" name="Google Shape;140;p25"/>
          <p:cNvSpPr txBox="1"/>
          <p:nvPr>
            <p:ph type="title"/>
          </p:nvPr>
        </p:nvSpPr>
        <p:spPr>
          <a:xfrm>
            <a:off x="311700" y="283500"/>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t>Results of Model 1</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pic>
        <p:nvPicPr>
          <p:cNvPr id="145" name="Google Shape;145;p26"/>
          <p:cNvPicPr preferRelativeResize="0"/>
          <p:nvPr/>
        </p:nvPicPr>
        <p:blipFill>
          <a:blip r:embed="rId3">
            <a:alphaModFix/>
          </a:blip>
          <a:stretch>
            <a:fillRect/>
          </a:stretch>
        </p:blipFill>
        <p:spPr>
          <a:xfrm>
            <a:off x="1542463" y="283450"/>
            <a:ext cx="6112975" cy="7905299"/>
          </a:xfrm>
          <a:prstGeom prst="rect">
            <a:avLst/>
          </a:prstGeom>
          <a:noFill/>
          <a:ln>
            <a:noFill/>
          </a:ln>
        </p:spPr>
      </p:pic>
      <p:sp>
        <p:nvSpPr>
          <p:cNvPr id="146" name="Google Shape;146;p26"/>
          <p:cNvSpPr txBox="1"/>
          <p:nvPr>
            <p:ph type="title"/>
          </p:nvPr>
        </p:nvSpPr>
        <p:spPr>
          <a:xfrm>
            <a:off x="311700" y="283450"/>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Results of Model 2</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pic>
        <p:nvPicPr>
          <p:cNvPr descr="Image result for coal plant clip art" id="151" name="Google Shape;151;p27"/>
          <p:cNvPicPr preferRelativeResize="0"/>
          <p:nvPr/>
        </p:nvPicPr>
        <p:blipFill rotWithShape="1">
          <a:blip r:embed="rId3">
            <a:alphaModFix/>
          </a:blip>
          <a:srcRect b="-9579" l="-87895" r="-4857" t="-83172"/>
          <a:stretch/>
        </p:blipFill>
        <p:spPr>
          <a:xfrm>
            <a:off x="70077" y="-371425"/>
            <a:ext cx="9073925" cy="7050551"/>
          </a:xfrm>
          <a:prstGeom prst="rect">
            <a:avLst/>
          </a:prstGeom>
          <a:noFill/>
          <a:ln>
            <a:noFill/>
          </a:ln>
        </p:spPr>
      </p:pic>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[1]</a:t>
            </a:r>
            <a:endParaRPr/>
          </a:p>
        </p:txBody>
      </p:sp>
      <p:sp>
        <p:nvSpPr>
          <p:cNvPr id="153" name="Google Shape;153;p27"/>
          <p:cNvSpPr txBox="1"/>
          <p:nvPr>
            <p:ph idx="1" type="body"/>
          </p:nvPr>
        </p:nvSpPr>
        <p:spPr>
          <a:xfrm>
            <a:off x="346738" y="11944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Char char="-"/>
            </a:pPr>
            <a:r>
              <a:rPr lang="en">
                <a:solidFill>
                  <a:srgbClr val="434343"/>
                </a:solidFill>
              </a:rPr>
              <a:t>Coal plants have disproportionately high particle emissions in comparison to every other plant in our dataset</a:t>
            </a:r>
            <a:endParaRPr>
              <a:solidFill>
                <a:srgbClr val="434343"/>
              </a:solidFill>
            </a:endParaRPr>
          </a:p>
          <a:p>
            <a:pPr indent="-342900" lvl="0" marL="457200" rtl="0" algn="l">
              <a:spcBef>
                <a:spcPts val="0"/>
              </a:spcBef>
              <a:spcAft>
                <a:spcPts val="0"/>
              </a:spcAft>
              <a:buClr>
                <a:srgbClr val="434343"/>
              </a:buClr>
              <a:buSzPts val="1800"/>
              <a:buChar char="-"/>
            </a:pPr>
            <a:r>
              <a:rPr lang="en">
                <a:solidFill>
                  <a:srgbClr val="434343"/>
                </a:solidFill>
              </a:rPr>
              <a:t>High concentrations of coal power plants in southeast Asia</a:t>
            </a:r>
            <a:endParaRPr>
              <a:solidFill>
                <a:srgbClr val="434343"/>
              </a:solidFill>
            </a:endParaRPr>
          </a:p>
          <a:p>
            <a:pPr indent="-342900" lvl="0" marL="457200" rtl="0" algn="l">
              <a:spcBef>
                <a:spcPts val="0"/>
              </a:spcBef>
              <a:spcAft>
                <a:spcPts val="0"/>
              </a:spcAft>
              <a:buClr>
                <a:srgbClr val="434343"/>
              </a:buClr>
              <a:buSzPts val="1800"/>
              <a:buChar char="-"/>
            </a:pPr>
            <a:r>
              <a:rPr lang="en">
                <a:solidFill>
                  <a:srgbClr val="434343"/>
                </a:solidFill>
              </a:rPr>
              <a:t>Particle emissions from China responsible for 1.6 million deaths </a:t>
            </a:r>
            <a:r>
              <a:rPr lang="en">
                <a:solidFill>
                  <a:srgbClr val="434343"/>
                </a:solidFill>
              </a:rPr>
              <a:t>annually</a:t>
            </a:r>
            <a:endParaRPr>
              <a:solidFill>
                <a:srgbClr val="434343"/>
              </a:solidFill>
            </a:endParaRPr>
          </a:p>
          <a:p>
            <a:pPr indent="-342900" lvl="0" marL="457200" rtl="0" algn="l">
              <a:spcBef>
                <a:spcPts val="0"/>
              </a:spcBef>
              <a:spcAft>
                <a:spcPts val="0"/>
              </a:spcAft>
              <a:buClr>
                <a:srgbClr val="434343"/>
              </a:buClr>
              <a:buSzPts val="1800"/>
              <a:buChar char="-"/>
            </a:pPr>
            <a:r>
              <a:rPr lang="en">
                <a:solidFill>
                  <a:srgbClr val="434343"/>
                </a:solidFill>
              </a:rPr>
              <a:t>More research must be done to determine the atmospheric effects of other power plant types (nuclear, solar, waste, wind, etc...)</a:t>
            </a:r>
            <a:endParaRPr>
              <a:solidFill>
                <a:srgbClr val="434343"/>
              </a:solidFill>
            </a:endParaRPr>
          </a:p>
          <a:p>
            <a:pPr indent="0" lvl="0" marL="457200" rtl="0" algn="l">
              <a:spcBef>
                <a:spcPts val="1600"/>
              </a:spcBef>
              <a:spcAft>
                <a:spcPts val="0"/>
              </a:spcAft>
              <a:buNone/>
            </a:pPr>
            <a:r>
              <a:t/>
            </a:r>
            <a:endParaRPr>
              <a:solidFill>
                <a:srgbClr val="434343"/>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0" name="Google Shape;160;p28"/>
          <p:cNvPicPr preferRelativeResize="0"/>
          <p:nvPr/>
        </p:nvPicPr>
        <p:blipFill>
          <a:blip r:embed="rId3">
            <a:alphaModFix/>
          </a:blip>
          <a:stretch>
            <a:fillRect/>
          </a:stretch>
        </p:blipFill>
        <p:spPr>
          <a:xfrm>
            <a:off x="2076300" y="445028"/>
            <a:ext cx="4991404" cy="4123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pic>
        <p:nvPicPr>
          <p:cNvPr descr="Image result for coal plant clip art" id="165" name="Google Shape;165;p29"/>
          <p:cNvPicPr preferRelativeResize="0"/>
          <p:nvPr/>
        </p:nvPicPr>
        <p:blipFill rotWithShape="1">
          <a:blip r:embed="rId3">
            <a:alphaModFix/>
          </a:blip>
          <a:srcRect b="-9579" l="-87895" r="-4857" t="-83172"/>
          <a:stretch/>
        </p:blipFill>
        <p:spPr>
          <a:xfrm>
            <a:off x="-3655673" y="-483225"/>
            <a:ext cx="9073925" cy="7050551"/>
          </a:xfrm>
          <a:prstGeom prst="rect">
            <a:avLst/>
          </a:prstGeom>
          <a:noFill/>
          <a:ln>
            <a:noFill/>
          </a:ln>
        </p:spPr>
      </p:pic>
      <p:sp>
        <p:nvSpPr>
          <p:cNvPr id="166" name="Google Shape;16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[2]</a:t>
            </a:r>
            <a:endParaRPr/>
          </a:p>
        </p:txBody>
      </p:sp>
      <p:sp>
        <p:nvSpPr>
          <p:cNvPr id="167" name="Google Shape;167;p29"/>
          <p:cNvSpPr txBox="1"/>
          <p:nvPr>
            <p:ph idx="1" type="body"/>
          </p:nvPr>
        </p:nvSpPr>
        <p:spPr>
          <a:xfrm>
            <a:off x="311688" y="5947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a:p>
            <a:pPr indent="-342900" lvl="0" marL="457200" rtl="0" algn="l">
              <a:spcBef>
                <a:spcPts val="1600"/>
              </a:spcBef>
              <a:spcAft>
                <a:spcPts val="0"/>
              </a:spcAft>
              <a:buClr>
                <a:srgbClr val="434343"/>
              </a:buClr>
              <a:buSzPts val="1800"/>
              <a:buChar char="-"/>
            </a:pPr>
            <a:r>
              <a:rPr lang="en">
                <a:solidFill>
                  <a:srgbClr val="434343"/>
                </a:solidFill>
              </a:rPr>
              <a:t>Solar power not environmentally friendly in terms of particle emissions</a:t>
            </a:r>
            <a:endParaRPr>
              <a:solidFill>
                <a:srgbClr val="434343"/>
              </a:solidFill>
            </a:endParaRPr>
          </a:p>
          <a:p>
            <a:pPr indent="-342900" lvl="0" marL="457200" rtl="0" algn="l">
              <a:spcBef>
                <a:spcPts val="0"/>
              </a:spcBef>
              <a:spcAft>
                <a:spcPts val="0"/>
              </a:spcAft>
              <a:buClr>
                <a:srgbClr val="434343"/>
              </a:buClr>
              <a:buSzPts val="1800"/>
              <a:buChar char="-"/>
            </a:pPr>
            <a:r>
              <a:rPr lang="en">
                <a:solidFill>
                  <a:srgbClr val="434343"/>
                </a:solidFill>
              </a:rPr>
              <a:t>Nuclear/Waste power plants best in terms of particle emissions</a:t>
            </a:r>
            <a:endParaRPr>
              <a:solidFill>
                <a:srgbClr val="434343"/>
              </a:solidFill>
            </a:endParaRPr>
          </a:p>
          <a:p>
            <a:pPr indent="-342900" lvl="0" marL="457200" rtl="0" algn="l">
              <a:spcBef>
                <a:spcPts val="0"/>
              </a:spcBef>
              <a:spcAft>
                <a:spcPts val="0"/>
              </a:spcAft>
              <a:buClr>
                <a:srgbClr val="434343"/>
              </a:buClr>
              <a:buSzPts val="1800"/>
              <a:buChar char="-"/>
            </a:pPr>
            <a:r>
              <a:rPr lang="en">
                <a:solidFill>
                  <a:srgbClr val="434343"/>
                </a:solidFill>
              </a:rPr>
              <a:t>Public opinion favors solar power heavily over nuclear power</a:t>
            </a:r>
            <a:endParaRPr>
              <a:solidFill>
                <a:srgbClr val="434343"/>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pic>
        <p:nvPicPr>
          <p:cNvPr id="172" name="Google Shape;172;p30"/>
          <p:cNvPicPr preferRelativeResize="0"/>
          <p:nvPr/>
        </p:nvPicPr>
        <p:blipFill>
          <a:blip r:embed="rId3">
            <a:alphaModFix/>
          </a:blip>
          <a:stretch>
            <a:fillRect/>
          </a:stretch>
        </p:blipFill>
        <p:spPr>
          <a:xfrm>
            <a:off x="0" y="8"/>
            <a:ext cx="9867781" cy="5143500"/>
          </a:xfrm>
          <a:prstGeom prst="rect">
            <a:avLst/>
          </a:prstGeom>
          <a:noFill/>
          <a:ln>
            <a:noFill/>
          </a:ln>
        </p:spPr>
      </p:pic>
      <p:sp>
        <p:nvSpPr>
          <p:cNvPr id="173" name="Google Shape;17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Future - Next Steps</a:t>
            </a:r>
            <a:endParaRPr/>
          </a:p>
        </p:txBody>
      </p:sp>
      <p:sp>
        <p:nvSpPr>
          <p:cNvPr id="174" name="Google Shape;174;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Examine your electricity sources- avoid coal and gas</a:t>
            </a:r>
            <a:endParaRPr>
              <a:solidFill>
                <a:srgbClr val="000000"/>
              </a:solidFill>
            </a:endParaRPr>
          </a:p>
          <a:p>
            <a:pPr indent="0" lvl="0" marL="0" rtl="0" algn="l">
              <a:spcBef>
                <a:spcPts val="1600"/>
              </a:spcBef>
              <a:spcAft>
                <a:spcPts val="0"/>
              </a:spcAft>
              <a:buNone/>
            </a:pPr>
            <a:r>
              <a:rPr lang="en">
                <a:solidFill>
                  <a:srgbClr val="000000"/>
                </a:solidFill>
              </a:rPr>
              <a:t>Try to reduce electricity usage</a:t>
            </a:r>
            <a:endParaRPr>
              <a:solidFill>
                <a:srgbClr val="000000"/>
              </a:solidFill>
            </a:endParaRPr>
          </a:p>
          <a:p>
            <a:pPr indent="0" lvl="0" marL="0" rtl="0" algn="l">
              <a:spcBef>
                <a:spcPts val="1600"/>
              </a:spcBef>
              <a:spcAft>
                <a:spcPts val="0"/>
              </a:spcAft>
              <a:buNone/>
            </a:pPr>
            <a:r>
              <a:rPr lang="en">
                <a:solidFill>
                  <a:srgbClr val="000000"/>
                </a:solidFill>
              </a:rPr>
              <a:t>Ask your local representative about clean air initiatives</a:t>
            </a:r>
            <a:endParaRPr>
              <a:solidFill>
                <a:srgbClr val="000000"/>
              </a:solidFill>
            </a:endParaRPr>
          </a:p>
          <a:p>
            <a:pPr indent="0" lvl="0" marL="0" rtl="0" algn="l">
              <a:spcBef>
                <a:spcPts val="1600"/>
              </a:spcBef>
              <a:spcAft>
                <a:spcPts val="0"/>
              </a:spcAft>
              <a:buNone/>
            </a:pPr>
            <a:r>
              <a:rPr lang="en">
                <a:solidFill>
                  <a:srgbClr val="000000"/>
                </a:solidFill>
              </a:rPr>
              <a:t>Use clean power sources- Wind, Solar, Nuclear</a:t>
            </a:r>
            <a:endParaRPr>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Sets Used</a:t>
            </a:r>
            <a:endParaRPr/>
          </a:p>
        </p:txBody>
      </p:sp>
      <p:sp>
        <p:nvSpPr>
          <p:cNvPr id="180" name="Google Shape;180;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Power Plants Data: </a:t>
            </a:r>
            <a:endParaRPr/>
          </a:p>
          <a:p>
            <a:pPr indent="0" lvl="0" marL="0" rtl="0" algn="l">
              <a:lnSpc>
                <a:spcPct val="100000"/>
              </a:lnSpc>
              <a:spcBef>
                <a:spcPts val="0"/>
              </a:spcBef>
              <a:spcAft>
                <a:spcPts val="0"/>
              </a:spcAft>
              <a:buNone/>
            </a:pPr>
            <a:r>
              <a:rPr lang="en" u="sng">
                <a:solidFill>
                  <a:schemeClr val="hlink"/>
                </a:solidFill>
                <a:hlinkClick r:id="rId3"/>
              </a:rPr>
              <a:t>http://datasets.wri.org/dataset/globalpowerplantdatabase</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World CO2 levels: </a:t>
            </a:r>
            <a:endParaRPr/>
          </a:p>
          <a:p>
            <a:pPr indent="0" lvl="0" marL="0" rtl="0" algn="l">
              <a:lnSpc>
                <a:spcPct val="100000"/>
              </a:lnSpc>
              <a:spcBef>
                <a:spcPts val="0"/>
              </a:spcBef>
              <a:spcAft>
                <a:spcPts val="0"/>
              </a:spcAft>
              <a:buNone/>
            </a:pPr>
            <a:r>
              <a:rPr lang="en" u="sng">
                <a:solidFill>
                  <a:schemeClr val="hlink"/>
                </a:solidFill>
                <a:hlinkClick r:id="rId4"/>
              </a:rPr>
              <a:t>https://data.worldbank.org/indicator/EN.ATM.CO2E.PC</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World PM2.5 levels: </a:t>
            </a:r>
            <a:endParaRPr/>
          </a:p>
          <a:p>
            <a:pPr indent="0" lvl="0" marL="0" rtl="0" algn="l">
              <a:lnSpc>
                <a:spcPct val="100000"/>
              </a:lnSpc>
              <a:spcBef>
                <a:spcPts val="0"/>
              </a:spcBef>
              <a:spcAft>
                <a:spcPts val="0"/>
              </a:spcAft>
              <a:buNone/>
            </a:pPr>
            <a:r>
              <a:rPr lang="en" u="sng">
                <a:solidFill>
                  <a:schemeClr val="hlink"/>
                </a:solidFill>
                <a:hlinkClick r:id="rId5"/>
              </a:rPr>
              <a:t>https://data.worldbank.org/indicator/en.atm.pm25.mc.m3</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457200" rtl="0" algn="l">
              <a:lnSpc>
                <a:spcPct val="100000"/>
              </a:lnSpc>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pic>
        <p:nvPicPr>
          <p:cNvPr descr="Image result for power plant clipart" id="61" name="Google Shape;61;p14"/>
          <p:cNvPicPr preferRelativeResize="0"/>
          <p:nvPr/>
        </p:nvPicPr>
        <p:blipFill>
          <a:blip r:embed="rId3">
            <a:alphaModFix/>
          </a:blip>
          <a:stretch>
            <a:fillRect/>
          </a:stretch>
        </p:blipFill>
        <p:spPr>
          <a:xfrm>
            <a:off x="1858775" y="934225"/>
            <a:ext cx="6054425" cy="6054425"/>
          </a:xfrm>
          <a:prstGeom prst="rect">
            <a:avLst/>
          </a:prstGeom>
          <a:noFill/>
          <a:ln>
            <a:noFill/>
          </a:ln>
        </p:spPr>
      </p:pic>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a:t>
            </a:r>
            <a:r>
              <a:rPr lang="en"/>
              <a:t> </a:t>
            </a:r>
            <a:r>
              <a:rPr lang="en"/>
              <a:t>Question</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a:t>
            </a:r>
            <a:r>
              <a:rPr lang="en"/>
              <a:t>hat effects  do different types of power plants have on air quality in their surrounding areas?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Citations</a:t>
            </a:r>
            <a:endParaRPr/>
          </a:p>
        </p:txBody>
      </p:sp>
      <p:sp>
        <p:nvSpPr>
          <p:cNvPr id="186" name="Google Shape;186;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(1)“What Is Particulate Matter.” Understanding Particulate Matter, Air Quality, Particle Pollution, Dylos Corporation, www.dylosproducts.com/whispama.html.</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(2) Ritchie, Hannah, and Max Roser. “Air Pollution.” </a:t>
            </a:r>
            <a:r>
              <a:rPr i="1" lang="en" sz="1100">
                <a:solidFill>
                  <a:schemeClr val="dk1"/>
                </a:solidFill>
              </a:rPr>
              <a:t>Our World in Data</a:t>
            </a:r>
            <a:r>
              <a:rPr lang="en" sz="1100">
                <a:solidFill>
                  <a:schemeClr val="dk1"/>
                </a:solidFill>
              </a:rPr>
              <a:t>, 17 Apr. 2017, ourworldindata.org/air-pollution.</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(3)McIntyre, Jamie, et al. “Life Cycle Greenhouse Gas Emissions from Electricity Generation.” 2013, doi:10.2172/1338444.</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(4) "Prevented Mortality and Greenhouse Gas Emissions from Historical and Projected Nuclear Power", https://pubs.acs.org/doi/abs/10.1021/es3051197?source=cen</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(5) “Global Power Plant Database - Data | World Resources Institute.” </a:t>
            </a:r>
            <a:r>
              <a:rPr i="1" lang="en" sz="1100">
                <a:solidFill>
                  <a:schemeClr val="dk1"/>
                </a:solidFill>
              </a:rPr>
              <a:t>Data</a:t>
            </a:r>
            <a:r>
              <a:rPr lang="en" sz="1100">
                <a:solidFill>
                  <a:schemeClr val="dk1"/>
                </a:solidFill>
              </a:rPr>
              <a:t>, World Resources Institute, datasets.wri.org/dataset/globalpowerplantdatabase.</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(6) “CO2 Emissions (Metric Tons per Capita).” </a:t>
            </a:r>
            <a:r>
              <a:rPr i="1" lang="en" sz="1100">
                <a:solidFill>
                  <a:schemeClr val="dk1"/>
                </a:solidFill>
              </a:rPr>
              <a:t>Data</a:t>
            </a:r>
            <a:r>
              <a:rPr lang="en" sz="1100">
                <a:solidFill>
                  <a:schemeClr val="dk1"/>
                </a:solidFill>
              </a:rPr>
              <a:t>, World Bank, \newline data.worldbank.org/indicator/en.atm.co2e.pc.</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(7) “PM2.5 Air Pollution, Mean Annual Exposure (Micrograms per Cubic Meter).” </a:t>
            </a:r>
            <a:r>
              <a:rPr i="1" lang="en" sz="1100">
                <a:solidFill>
                  <a:schemeClr val="dk1"/>
                </a:solidFill>
              </a:rPr>
              <a:t>Data</a:t>
            </a:r>
            <a:r>
              <a:rPr lang="en" sz="1100">
                <a:solidFill>
                  <a:schemeClr val="dk1"/>
                </a:solidFill>
              </a:rPr>
              <a:t>, World Bank, data.worldbank.org/indicator/en.atm.pm25.mc.m3.</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Citations</a:t>
            </a:r>
            <a:endParaRPr/>
          </a:p>
        </p:txBody>
      </p:sp>
      <p:sp>
        <p:nvSpPr>
          <p:cNvPr id="192" name="Google Shape;192;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(8) “WHO releases country estimates on air pollution exposure and health impact” 2016 https://www.who.int/en/news-room/detail/27-09-2016-who-releases-country-estimates-on-air-pollution-exposure-and-health-impact</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(9) National Geographic Society. “Air Pollution.” </a:t>
            </a:r>
            <a:r>
              <a:rPr i="1" lang="en" sz="1100">
                <a:solidFill>
                  <a:schemeClr val="dk1"/>
                </a:solidFill>
              </a:rPr>
              <a:t>National Geographic Society</a:t>
            </a:r>
            <a:r>
              <a:rPr lang="en" sz="1100">
                <a:solidFill>
                  <a:schemeClr val="dk1"/>
                </a:solidFill>
              </a:rPr>
              <a:t>, National Geographic, 9 Oct. 2012, www.nationalgeographic.org/encyclopedia/air-pollution/.</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(10) "Air Pollution in China: Mapping of Concentrations and Sources", Robert A. Rohde, Richard A. Muller, http://berkeleyearth.org/wp-content/uploads/2015/08/China-Air-Quality-Paper-July-2015.pdf</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(11) Pew Research Center, "Public opinion on renewables and other energy sources" </a:t>
            </a:r>
            <a:r>
              <a:rPr i="1" lang="en" sz="1100">
                <a:solidFill>
                  <a:schemeClr val="dk1"/>
                </a:solidFill>
              </a:rPr>
              <a:t>Pew Research Center</a:t>
            </a:r>
            <a:r>
              <a:rPr lang="en" sz="1100">
                <a:solidFill>
                  <a:schemeClr val="dk1"/>
                </a:solidFill>
              </a:rPr>
              <a:t>, October 4, 2016, https://www.pewresearch.org/science/2016/10/04/public-opinion-on-renewables-and-other-energy-sources/.</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(12) "Fatalities chargeable to the Mining Industry" 2019</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https://arlweb.msha.gov/stats/charts/combined.php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pic>
        <p:nvPicPr>
          <p:cNvPr descr="Image result for coal plant clip art" id="68" name="Google Shape;68;p15"/>
          <p:cNvPicPr preferRelativeResize="0"/>
          <p:nvPr/>
        </p:nvPicPr>
        <p:blipFill>
          <a:blip r:embed="rId3">
            <a:alphaModFix/>
          </a:blip>
          <a:stretch>
            <a:fillRect/>
          </a:stretch>
        </p:blipFill>
        <p:spPr>
          <a:xfrm>
            <a:off x="4572000" y="2235400"/>
            <a:ext cx="7772400" cy="3048000"/>
          </a:xfrm>
          <a:prstGeom prst="rect">
            <a:avLst/>
          </a:prstGeom>
          <a:noFill/>
          <a:ln>
            <a:noFill/>
          </a:ln>
        </p:spPr>
      </p:pic>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highlight>
                  <a:srgbClr val="FFFFFF"/>
                </a:highlight>
              </a:rPr>
              <a:t>World Health Organization estimates that every year, 2.4 million people die because of the effects of air pollution on health.</a:t>
            </a:r>
            <a:endParaRPr>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
                <a:solidFill>
                  <a:schemeClr val="dk1"/>
                </a:solidFill>
                <a:highlight>
                  <a:srgbClr val="FFFFFF"/>
                </a:highlight>
              </a:rPr>
              <a:t>92 percent of the global population lives in places with unhealthy air quality</a:t>
            </a:r>
            <a:endParaRPr>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
                <a:solidFill>
                  <a:schemeClr val="dk1"/>
                </a:solidFill>
                <a:highlight>
                  <a:srgbClr val="FFFFFF"/>
                </a:highlight>
              </a:rPr>
              <a:t>NASA study estimated that between 1976 and 2009, humans use of nuclear energy has saved 1.8 million lives through cleaner, less polluted air</a:t>
            </a:r>
            <a:endParaRPr>
              <a:solidFill>
                <a:schemeClr val="dk1"/>
              </a:solidFill>
              <a:highlight>
                <a:srgbClr val="FFFFFF"/>
              </a:highlight>
            </a:endParaRPr>
          </a:p>
          <a:p>
            <a:pPr indent="-317500" lvl="1" marL="914400" rtl="0" algn="l">
              <a:spcBef>
                <a:spcPts val="1600"/>
              </a:spcBef>
              <a:spcAft>
                <a:spcPts val="0"/>
              </a:spcAft>
              <a:buClr>
                <a:schemeClr val="dk1"/>
              </a:buClr>
              <a:buSzPts val="1400"/>
              <a:buChar char="○"/>
            </a:pPr>
            <a:r>
              <a:rPr lang="en">
                <a:solidFill>
                  <a:schemeClr val="dk1"/>
                </a:solidFill>
                <a:highlight>
                  <a:srgbClr val="FFFFFF"/>
                </a:highlight>
              </a:rPr>
              <a:t>The type of power plant we use can affect our health</a:t>
            </a:r>
            <a:endParaRPr>
              <a:solidFill>
                <a:schemeClr val="dk1"/>
              </a:solidFill>
              <a:highlight>
                <a:srgbClr val="FFFFFF"/>
              </a:highlight>
            </a:endParaRPr>
          </a:p>
          <a:p>
            <a:pPr indent="0" lvl="0" marL="457200" rtl="0" algn="l">
              <a:spcBef>
                <a:spcPts val="1600"/>
              </a:spcBef>
              <a:spcAft>
                <a:spcPts val="1600"/>
              </a:spcAft>
              <a:buNone/>
            </a:pPr>
            <a:r>
              <a:t/>
            </a:r>
            <a:endParaRPr>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PM 2.5</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solidFill>
                  <a:srgbClr val="000000"/>
                </a:solidFill>
              </a:rPr>
              <a:t>What is it?</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Particulate Matter 2.5 refers to tiny </a:t>
            </a:r>
            <a:r>
              <a:rPr lang="en">
                <a:solidFill>
                  <a:srgbClr val="000000"/>
                </a:solidFill>
              </a:rPr>
              <a:t>particles</a:t>
            </a:r>
            <a:r>
              <a:rPr lang="en">
                <a:solidFill>
                  <a:srgbClr val="000000"/>
                </a:solidFill>
              </a:rPr>
              <a:t> or </a:t>
            </a:r>
            <a:r>
              <a:rPr lang="en">
                <a:solidFill>
                  <a:srgbClr val="000000"/>
                </a:solidFill>
              </a:rPr>
              <a:t>droplets</a:t>
            </a:r>
            <a:r>
              <a:rPr lang="en">
                <a:solidFill>
                  <a:srgbClr val="000000"/>
                </a:solidFill>
              </a:rPr>
              <a:t> in the air that are two and one </a:t>
            </a:r>
            <a:r>
              <a:rPr lang="en">
                <a:solidFill>
                  <a:srgbClr val="000000"/>
                </a:solidFill>
              </a:rPr>
              <a:t>half</a:t>
            </a:r>
            <a:r>
              <a:rPr lang="en">
                <a:solidFill>
                  <a:srgbClr val="000000"/>
                </a:solidFill>
              </a:rPr>
              <a:t> microns or less in width.</a:t>
            </a:r>
            <a:endParaRPr>
              <a:solidFill>
                <a:srgbClr val="000000"/>
              </a:solidFill>
            </a:endParaRPr>
          </a:p>
          <a:p>
            <a:pPr indent="0" lvl="0" marL="457200" rtl="0" algn="l">
              <a:spcBef>
                <a:spcPts val="1600"/>
              </a:spcBef>
              <a:spcAft>
                <a:spcPts val="0"/>
              </a:spcAft>
              <a:buNone/>
            </a:pPr>
            <a:r>
              <a:rPr lang="en">
                <a:solidFill>
                  <a:srgbClr val="000000"/>
                </a:solidFill>
              </a:rPr>
              <a:t>How does it affect my health? </a:t>
            </a:r>
            <a:endParaRPr>
              <a:solidFill>
                <a:srgbClr val="000000"/>
              </a:solidFill>
            </a:endParaRPr>
          </a:p>
          <a:p>
            <a:pPr indent="-342900" lvl="0" marL="457200" rtl="0" algn="l">
              <a:spcBef>
                <a:spcPts val="1600"/>
              </a:spcBef>
              <a:spcAft>
                <a:spcPts val="1600"/>
              </a:spcAft>
              <a:buClr>
                <a:srgbClr val="000000"/>
              </a:buClr>
              <a:buSzPts val="1800"/>
              <a:buChar char="●"/>
            </a:pPr>
            <a:r>
              <a:rPr lang="en">
                <a:solidFill>
                  <a:srgbClr val="000000"/>
                </a:solidFill>
              </a:rPr>
              <a:t>PM 2.5 </a:t>
            </a:r>
            <a:r>
              <a:rPr lang="en">
                <a:solidFill>
                  <a:srgbClr val="000000"/>
                </a:solidFill>
              </a:rPr>
              <a:t>can be inhaled deep into the lungs where gas exchange occurs with the bloodstream. When the small particles go deeply into the lungs and become trapped this can result in lung disease</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CO2</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significant and long lived greenhouse gas</a:t>
            </a:r>
            <a:endParaRPr/>
          </a:p>
          <a:p>
            <a:pPr indent="0" lvl="0" marL="0" rtl="0" algn="l">
              <a:spcBef>
                <a:spcPts val="1600"/>
              </a:spcBef>
              <a:spcAft>
                <a:spcPts val="0"/>
              </a:spcAft>
              <a:buNone/>
            </a:pPr>
            <a:r>
              <a:rPr lang="en"/>
              <a:t>Greenhouse Effect → </a:t>
            </a:r>
            <a:r>
              <a:rPr lang="en"/>
              <a:t>Climate Change</a:t>
            </a:r>
            <a:endParaRPr/>
          </a:p>
          <a:p>
            <a:pPr indent="0" lvl="0" marL="0" rtl="0" algn="l">
              <a:spcBef>
                <a:spcPts val="1600"/>
              </a:spcBef>
              <a:spcAft>
                <a:spcPts val="0"/>
              </a:spcAft>
              <a:buNone/>
            </a:pPr>
            <a:r>
              <a:rPr lang="en"/>
              <a:t>Acid Rain from </a:t>
            </a:r>
            <a:r>
              <a:rPr lang="en"/>
              <a:t>dissolving</a:t>
            </a:r>
            <a:r>
              <a:rPr lang="en"/>
              <a:t> into carbonic acid</a:t>
            </a:r>
            <a:endParaRPr/>
          </a:p>
          <a:p>
            <a:pPr indent="0" lvl="0" marL="0" rtl="0" algn="l">
              <a:spcBef>
                <a:spcPts val="1600"/>
              </a:spcBef>
              <a:spcAft>
                <a:spcPts val="1600"/>
              </a:spcAft>
              <a:buNone/>
            </a:pPr>
            <a:r>
              <a:t/>
            </a:r>
            <a:endParaRPr/>
          </a:p>
        </p:txBody>
      </p:sp>
      <p:pic>
        <p:nvPicPr>
          <p:cNvPr id="83" name="Google Shape;83;p17"/>
          <p:cNvPicPr preferRelativeResize="0"/>
          <p:nvPr/>
        </p:nvPicPr>
        <p:blipFill>
          <a:blip r:embed="rId3">
            <a:alphaModFix/>
          </a:blip>
          <a:stretch>
            <a:fillRect/>
          </a:stretch>
        </p:blipFill>
        <p:spPr>
          <a:xfrm>
            <a:off x="5029400" y="1431925"/>
            <a:ext cx="2495550" cy="2857500"/>
          </a:xfrm>
          <a:prstGeom prst="rect">
            <a:avLst/>
          </a:prstGeom>
          <a:noFill/>
          <a:ln>
            <a:noFill/>
          </a:ln>
        </p:spPr>
      </p:pic>
      <p:pic>
        <p:nvPicPr>
          <p:cNvPr id="84" name="Google Shape;84;p17"/>
          <p:cNvPicPr preferRelativeResize="0"/>
          <p:nvPr/>
        </p:nvPicPr>
        <p:blipFill>
          <a:blip r:embed="rId4">
            <a:alphaModFix/>
          </a:blip>
          <a:stretch>
            <a:fillRect/>
          </a:stretch>
        </p:blipFill>
        <p:spPr>
          <a:xfrm>
            <a:off x="311700" y="2683575"/>
            <a:ext cx="3876325" cy="1885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Grouped power plants by country</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Percent of each plant type in use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Country’s </a:t>
            </a:r>
            <a:r>
              <a:rPr lang="en">
                <a:solidFill>
                  <a:srgbClr val="000000"/>
                </a:solidFill>
              </a:rPr>
              <a:t>cumulative</a:t>
            </a:r>
            <a:r>
              <a:rPr lang="en">
                <a:solidFill>
                  <a:srgbClr val="000000"/>
                </a:solidFill>
              </a:rPr>
              <a:t> power generation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Used PM2.5 and CO2 data from 2005 to 2014</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a:t>
            </a:r>
            <a:r>
              <a:rPr lang="en">
                <a:solidFill>
                  <a:srgbClr val="000000"/>
                </a:solidFill>
              </a:rPr>
              <a:t>ower plants commissioned past 2014 were not included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Tested on entire data set, and countries with 100 or more power plants</a:t>
            </a:r>
            <a:endParaRPr>
              <a:solidFill>
                <a:srgbClr val="000000"/>
              </a:solidFill>
            </a:endParaRPr>
          </a:p>
          <a:p>
            <a:pPr indent="0" lvl="0" marL="457200" rtl="0" algn="l">
              <a:spcBef>
                <a:spcPts val="1600"/>
              </a:spcBef>
              <a:spcAft>
                <a:spcPts val="1600"/>
              </a:spcAft>
              <a:buNone/>
            </a:pPr>
            <a:r>
              <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96" name="Google Shape;96;p19"/>
          <p:cNvSpPr txBox="1"/>
          <p:nvPr>
            <p:ph idx="1" type="body"/>
          </p:nvPr>
        </p:nvSpPr>
        <p:spPr>
          <a:xfrm>
            <a:off x="311700" y="108530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Ordinary least squares regression model</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Tested plant types against PM2.5 emissions by country</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CO2 emission used as control variable</a:t>
            </a:r>
            <a:endParaRPr/>
          </a:p>
        </p:txBody>
      </p:sp>
      <p:pic>
        <p:nvPicPr>
          <p:cNvPr id="97" name="Google Shape;97;p19"/>
          <p:cNvPicPr preferRelativeResize="0"/>
          <p:nvPr/>
        </p:nvPicPr>
        <p:blipFill>
          <a:blip r:embed="rId3">
            <a:alphaModFix/>
          </a:blip>
          <a:stretch>
            <a:fillRect/>
          </a:stretch>
        </p:blipFill>
        <p:spPr>
          <a:xfrm>
            <a:off x="366075" y="2267325"/>
            <a:ext cx="4007102" cy="2650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Previous Research - CO2</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4" name="Google Shape;104;p20"/>
          <p:cNvPicPr preferRelativeResize="0"/>
          <p:nvPr/>
        </p:nvPicPr>
        <p:blipFill>
          <a:blip r:embed="rId3">
            <a:alphaModFix/>
          </a:blip>
          <a:stretch>
            <a:fillRect/>
          </a:stretch>
        </p:blipFill>
        <p:spPr>
          <a:xfrm>
            <a:off x="0" y="1076200"/>
            <a:ext cx="6820201" cy="3816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Prior </a:t>
            </a:r>
            <a:r>
              <a:rPr lang="en"/>
              <a:t>Research - PM2.5</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111" name="Google Shape;111;p21"/>
          <p:cNvPicPr preferRelativeResize="0"/>
          <p:nvPr/>
        </p:nvPicPr>
        <p:blipFill>
          <a:blip r:embed="rId3">
            <a:alphaModFix/>
          </a:blip>
          <a:stretch>
            <a:fillRect/>
          </a:stretch>
        </p:blipFill>
        <p:spPr>
          <a:xfrm>
            <a:off x="311700" y="1017725"/>
            <a:ext cx="6117671" cy="43183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