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0000CC"/>
    <a:srgbClr val="FF9999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F7FF6-BC9A-934D-4122-8CE19E04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C3091-524E-9018-466B-30396DE47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0FD98-0BBD-9928-0566-D19F4BC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43510C-1910-3398-F543-CCFA55D6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96D88-8A04-DFC4-5C71-5AB44AFF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90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0E919-0815-F0A5-3632-224568A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AF9A5-D38F-781A-9234-3A87E755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A5246-1B2C-E073-FF0A-1AB6961E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70396-D3C0-0CD5-28D3-D544567F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E6F3-21C8-BED5-A6DA-6F8E2704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69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4EB5F4-003D-93F5-9A1F-16CDF6D35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FE814B-3242-40F8-B852-8204E94F9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8B5B6-A797-5B42-9858-AAB57EA5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CF118A-FAA0-E486-0E10-853E46C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881A6-0E16-6477-3451-AC3CF651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F0F0-0B0C-B47E-85AB-01CC9A2F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6D9B2-1CA8-7266-D976-2A3CE518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9A8A-A0B5-030E-17EC-A02BC99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8DFE7-F054-532A-0609-3138531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6B9A3-85FD-00FD-9E34-F8F72256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76457-2EDD-D70F-E06B-FD98C78B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E1AFF-11C0-DCFB-04A1-7B37433B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7A51C-B8B8-0F2A-B555-9B52C12C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3CC7B-5857-1536-E8FA-1E918D2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F36C2-8615-AE22-EEE4-0D2CC933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0C2A8-688C-58E9-2FB4-00B8922C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289D2-32F5-08D8-EBD5-D3E446140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1431C0-4F34-DCE2-00DB-A69BFFA6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7EFFE-8BE1-E95A-F907-37559134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11157E-6F71-44E3-6774-6A072E88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34F0EB-D6BB-E529-11FB-51FFE88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648C2-4887-15EA-F760-6D95D60D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3FF2A7-917D-279B-F65C-C5F5CF8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362757-A7E3-85EE-BE37-990C8BC5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EFBAA-CCDA-6CF2-23A4-6DDB98EF0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96A37-8578-DBCF-F7F3-DD3C1073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6A6B1-76ED-A29F-137A-1A9CF9D0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E07AD1-0BF5-EE16-9424-41AF74B0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EE54AE-B625-57A7-B393-E255171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7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7BD2C-C72A-62A5-5332-0BCA4A7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B45761-A775-FAF8-87BA-FC05FDC9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FC5BAA-6278-C831-A97F-1209FBCD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8EF68B-B981-721B-ACC5-AA7D48F2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22EBB2-497F-AC17-D54E-25621D90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3FF35-9FD9-CCF8-F6A7-850888B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2C8EE0-0F76-A67F-65FF-A89A964B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7471C-EEF2-63E7-54D8-88BC3D6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D7C27D-40FE-84A8-6AC1-A3AFDDB3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1F3BE-3383-9819-D533-A75E501E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FA1F3-60DD-2051-CB12-1BD475E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E16A3D-51BF-1CE1-F5C2-B102ADE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094C55-56AA-48F7-77B8-FFC5FD6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F8042-E27A-84F1-8E01-F601850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32A003-D637-3874-D38F-6F2478D14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229647-8C7F-0207-B2A8-9BDB5BC1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E892B2-00F7-1421-1F69-61C00B26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58996-4C30-23F0-6E6C-7C8AD5B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FFE8CC-598E-EE18-F672-9CFFA6DB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4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5F402-4CFF-76AD-D0F1-7DA6A2C1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20437A-7F4F-9E94-734C-D87FBDBC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CB737-2873-E7C7-A34D-5EC7E839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62B0-7FEB-4C09-9C36-E014658D6CCC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13FAE-4FFC-536D-C5DE-80A95C58F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BDAA5-0648-2922-B5BA-E2C29D0F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33B0-F739-4A0C-99E2-54BF26BB76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5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TortoiseGit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136443" y="850321"/>
            <a:ext cx="9898206" cy="2534147"/>
          </a:xfrm>
          <a:prstGeom prst="roundRect">
            <a:avLst>
              <a:gd name="adj" fmla="val 528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</a:rPr>
              <a:t>■概要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   </a:t>
            </a:r>
            <a:r>
              <a:rPr lang="en-US" altLang="ja-JP" sz="1600" b="1" dirty="0" err="1">
                <a:solidFill>
                  <a:schemeClr val="tx1"/>
                </a:solidFill>
              </a:rPr>
              <a:t>TortoiseGit</a:t>
            </a:r>
            <a:r>
              <a:rPr lang="ja-JP" altLang="en-US" sz="1600" b="1" dirty="0">
                <a:solidFill>
                  <a:schemeClr val="tx1"/>
                </a:solidFill>
              </a:rPr>
              <a:t>とは</a:t>
            </a:r>
            <a:r>
              <a:rPr lang="en-US" altLang="ja-JP" sz="1600" b="1" dirty="0">
                <a:solidFill>
                  <a:schemeClr val="tx1"/>
                </a:solidFill>
              </a:rPr>
              <a:t>Git</a:t>
            </a:r>
            <a:r>
              <a:rPr lang="ja-JP" altLang="en-US" sz="1600" b="1" dirty="0">
                <a:solidFill>
                  <a:schemeClr val="tx1"/>
                </a:solidFill>
              </a:rPr>
              <a:t>を</a:t>
            </a:r>
            <a:r>
              <a:rPr lang="en-US" altLang="ja-JP" sz="1600" b="1" dirty="0">
                <a:solidFill>
                  <a:schemeClr val="tx1"/>
                </a:solidFill>
              </a:rPr>
              <a:t>GUI</a:t>
            </a:r>
            <a:r>
              <a:rPr lang="ja-JP" altLang="en-US" sz="1600" b="1" dirty="0">
                <a:solidFill>
                  <a:schemeClr val="tx1"/>
                </a:solidFill>
              </a:rPr>
              <a:t>ベースで操作するためのソフトウェアになります。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   </a:t>
            </a:r>
            <a:r>
              <a:rPr lang="en-US" altLang="ja-JP" sz="1600" b="1" dirty="0" err="1">
                <a:solidFill>
                  <a:schemeClr val="tx1"/>
                </a:solidFill>
              </a:rPr>
              <a:t>TortoiseGit</a:t>
            </a:r>
            <a:r>
              <a:rPr lang="ja-JP" altLang="en-US" sz="1600" b="1" dirty="0">
                <a:solidFill>
                  <a:schemeClr val="tx1"/>
                </a:solidFill>
              </a:rPr>
              <a:t>はインストールすると</a:t>
            </a:r>
            <a:r>
              <a:rPr lang="en-US" altLang="ja-JP" sz="1600" b="1" dirty="0">
                <a:solidFill>
                  <a:schemeClr val="tx1"/>
                </a:solidFill>
              </a:rPr>
              <a:t>Windows</a:t>
            </a:r>
            <a:r>
              <a:rPr lang="ja-JP" altLang="en-US" sz="1600" b="1" dirty="0">
                <a:solidFill>
                  <a:schemeClr val="tx1"/>
                </a:solidFill>
              </a:rPr>
              <a:t>のエクスプローラーにアドオンされ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b="1" dirty="0">
                <a:solidFill>
                  <a:schemeClr val="tx1"/>
                </a:solidFill>
              </a:rPr>
              <a:t>   </a:t>
            </a:r>
            <a:r>
              <a:rPr lang="ja-JP" altLang="en-US" sz="1600" b="1" dirty="0">
                <a:solidFill>
                  <a:schemeClr val="tx1"/>
                </a:solidFill>
              </a:rPr>
              <a:t>エクスプローラー上で右クリックすることで機能を利用することができます。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■機能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① </a:t>
            </a:r>
            <a:r>
              <a:rPr lang="en-US" altLang="ja-JP" sz="1600" b="1" dirty="0">
                <a:solidFill>
                  <a:schemeClr val="tx1"/>
                </a:solidFill>
              </a:rPr>
              <a:t>Git</a:t>
            </a:r>
            <a:r>
              <a:rPr lang="ja-JP" altLang="en-US" sz="1600" b="1" dirty="0">
                <a:solidFill>
                  <a:schemeClr val="tx1"/>
                </a:solidFill>
              </a:rPr>
              <a:t>基本コマンドなしで操作できる。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②リポジトリで管理されているドキュメント・ソースを</a:t>
            </a:r>
            <a:r>
              <a:rPr lang="en-US" altLang="ja-JP" sz="1600" b="1" dirty="0">
                <a:solidFill>
                  <a:schemeClr val="tx1"/>
                </a:solidFill>
              </a:rPr>
              <a:t>GUI</a:t>
            </a:r>
            <a:r>
              <a:rPr lang="ja-JP" altLang="en-US" sz="1600" b="1" dirty="0">
                <a:solidFill>
                  <a:schemeClr val="tx1"/>
                </a:solidFill>
              </a:rPr>
              <a:t>上で確認できる。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③履歴を</a:t>
            </a:r>
            <a:r>
              <a:rPr lang="en-US" altLang="ja-JP" sz="1600" b="1" dirty="0">
                <a:solidFill>
                  <a:schemeClr val="tx1"/>
                </a:solidFill>
              </a:rPr>
              <a:t>GUI</a:t>
            </a:r>
            <a:r>
              <a:rPr lang="ja-JP" altLang="en-US" sz="1600" b="1" dirty="0">
                <a:solidFill>
                  <a:schemeClr val="tx1"/>
                </a:solidFill>
              </a:rPr>
              <a:t>上で確認できる。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　</a:t>
            </a:r>
            <a:r>
              <a:rPr lang="en-US" altLang="ja-JP" sz="1600" b="1" dirty="0">
                <a:solidFill>
                  <a:schemeClr val="tx1"/>
                </a:solidFill>
              </a:rPr>
              <a:t>※</a:t>
            </a:r>
            <a:r>
              <a:rPr lang="ja-JP" altLang="en-US" sz="1600" b="1" dirty="0">
                <a:solidFill>
                  <a:schemeClr val="tx1"/>
                </a:solidFill>
              </a:rPr>
              <a:t>変更があったファイルと変更内容の差分も確認できる。</a:t>
            </a:r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lang="ja-JP" altLang="en-US" sz="1600" b="1" dirty="0">
                <a:solidFill>
                  <a:schemeClr val="tx1"/>
                </a:solidFill>
              </a:rPr>
              <a:t>ただし差分はテキストファイルに限る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など</a:t>
            </a:r>
            <a:r>
              <a:rPr lang="en-US" altLang="ja-JP" sz="1600" b="1" dirty="0">
                <a:solidFill>
                  <a:schemeClr val="tx1"/>
                </a:solidFill>
              </a:rPr>
              <a:t>...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511CA45-9C9C-9831-F5D4-713E5E06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3" y="3910939"/>
            <a:ext cx="2093172" cy="274126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CBE70FA-BD6B-F0B8-D2BE-8C330154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60" y="4043521"/>
            <a:ext cx="3614936" cy="260868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C3E6FF6-55F0-1C3C-8CCA-2D0170401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91" y="3986249"/>
            <a:ext cx="3222973" cy="2654082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048A598-8D43-0D14-2F04-66FA327E9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7315" y="988146"/>
            <a:ext cx="1721553" cy="1423732"/>
          </a:xfrm>
          <a:prstGeom prst="rect">
            <a:avLst/>
          </a:prstGeom>
        </p:spPr>
      </p:pic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4951797-7CA6-488C-0CF6-01E0CB133D02}"/>
              </a:ext>
            </a:extLst>
          </p:cNvPr>
          <p:cNvSpPr/>
          <p:nvPr/>
        </p:nvSpPr>
        <p:spPr>
          <a:xfrm>
            <a:off x="136443" y="3481449"/>
            <a:ext cx="3333009" cy="403760"/>
          </a:xfrm>
          <a:prstGeom prst="roundRect">
            <a:avLst>
              <a:gd name="adj" fmla="val 5288"/>
            </a:avLst>
          </a:prstGeom>
          <a:solidFill>
            <a:srgbClr val="0000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①</a:t>
            </a:r>
            <a:r>
              <a:rPr lang="en-US" altLang="ja-JP" sz="1600" b="1" dirty="0">
                <a:solidFill>
                  <a:schemeClr val="bg1"/>
                </a:solidFill>
              </a:rPr>
              <a:t>Git</a:t>
            </a:r>
            <a:r>
              <a:rPr lang="ja-JP" altLang="en-US" sz="1600" b="1" dirty="0">
                <a:solidFill>
                  <a:schemeClr val="bg1"/>
                </a:solidFill>
              </a:rPr>
              <a:t>基本コマンドなしで操作可能</a:t>
            </a:r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D60BACB3-AB70-3EE6-1C16-FFD187A1EBD9}"/>
              </a:ext>
            </a:extLst>
          </p:cNvPr>
          <p:cNvSpPr/>
          <p:nvPr/>
        </p:nvSpPr>
        <p:spPr>
          <a:xfrm>
            <a:off x="136443" y="3485152"/>
            <a:ext cx="3333009" cy="3294424"/>
          </a:xfrm>
          <a:prstGeom prst="roundRect">
            <a:avLst>
              <a:gd name="adj" fmla="val 48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68A54785-1239-CCA1-4253-407BCA2164D6}"/>
              </a:ext>
            </a:extLst>
          </p:cNvPr>
          <p:cNvSpPr/>
          <p:nvPr/>
        </p:nvSpPr>
        <p:spPr>
          <a:xfrm>
            <a:off x="668853" y="4754088"/>
            <a:ext cx="1199531" cy="154380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DEB45C5A-A317-08C0-4096-FCF9D9DF2C7F}"/>
              </a:ext>
            </a:extLst>
          </p:cNvPr>
          <p:cNvSpPr/>
          <p:nvPr/>
        </p:nvSpPr>
        <p:spPr>
          <a:xfrm>
            <a:off x="1874050" y="4756066"/>
            <a:ext cx="859105" cy="1896139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C533165E-2CB0-DE0E-18FD-0F3BCEB4CCBA}"/>
              </a:ext>
            </a:extLst>
          </p:cNvPr>
          <p:cNvSpPr/>
          <p:nvPr/>
        </p:nvSpPr>
        <p:spPr>
          <a:xfrm>
            <a:off x="3685324" y="3481449"/>
            <a:ext cx="3828868" cy="403760"/>
          </a:xfrm>
          <a:prstGeom prst="roundRect">
            <a:avLst>
              <a:gd name="adj" fmla="val 5288"/>
            </a:avLst>
          </a:prstGeom>
          <a:solidFill>
            <a:srgbClr val="0000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②リポジトリ内のファイル参照</a:t>
            </a:r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17BFA3DF-55C7-860F-7937-9F8BF613B96B}"/>
              </a:ext>
            </a:extLst>
          </p:cNvPr>
          <p:cNvSpPr/>
          <p:nvPr/>
        </p:nvSpPr>
        <p:spPr>
          <a:xfrm>
            <a:off x="3685324" y="3481449"/>
            <a:ext cx="3828868" cy="3294424"/>
          </a:xfrm>
          <a:prstGeom prst="roundRect">
            <a:avLst>
              <a:gd name="adj" fmla="val 48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92518E29-1008-ED19-4E58-A3D8368FBE22}"/>
              </a:ext>
            </a:extLst>
          </p:cNvPr>
          <p:cNvSpPr/>
          <p:nvPr/>
        </p:nvSpPr>
        <p:spPr>
          <a:xfrm>
            <a:off x="7724906" y="3473533"/>
            <a:ext cx="3572487" cy="403760"/>
          </a:xfrm>
          <a:prstGeom prst="roundRect">
            <a:avLst>
              <a:gd name="adj" fmla="val 5288"/>
            </a:avLst>
          </a:prstGeom>
          <a:solidFill>
            <a:srgbClr val="0000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③履歴の参照</a:t>
            </a:r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01D1DF3-4F95-C453-FC43-23097BD127BD}"/>
              </a:ext>
            </a:extLst>
          </p:cNvPr>
          <p:cNvSpPr/>
          <p:nvPr/>
        </p:nvSpPr>
        <p:spPr>
          <a:xfrm>
            <a:off x="7724130" y="3473533"/>
            <a:ext cx="3577221" cy="3294424"/>
          </a:xfrm>
          <a:prstGeom prst="roundRect">
            <a:avLst>
              <a:gd name="adj" fmla="val 48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965D58F-CE4A-6518-2E8A-D7DF55D7E51F}"/>
              </a:ext>
            </a:extLst>
          </p:cNvPr>
          <p:cNvSpPr/>
          <p:nvPr/>
        </p:nvSpPr>
        <p:spPr>
          <a:xfrm>
            <a:off x="4492567" y="4480956"/>
            <a:ext cx="2090330" cy="478972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4412590-9A02-B110-5861-82E4ADAF5161}"/>
              </a:ext>
            </a:extLst>
          </p:cNvPr>
          <p:cNvSpPr/>
          <p:nvPr/>
        </p:nvSpPr>
        <p:spPr>
          <a:xfrm>
            <a:off x="731908" y="4115140"/>
            <a:ext cx="2638583" cy="258077"/>
          </a:xfrm>
          <a:prstGeom prst="wedgeRoundRectCallout">
            <a:avLst>
              <a:gd name="adj1" fmla="val 47592"/>
              <a:gd name="adj2" fmla="val 31576"/>
              <a:gd name="adj3" fmla="val 16667"/>
            </a:avLst>
          </a:prstGeom>
          <a:solidFill>
            <a:srgbClr val="FF7C8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err="1"/>
              <a:t>TortoiseGit</a:t>
            </a:r>
            <a:r>
              <a:rPr kumimoji="1" lang="ja-JP" altLang="en-US" sz="1000" b="1" dirty="0"/>
              <a:t>の操作メニューが追加される</a:t>
            </a:r>
          </a:p>
        </p:txBody>
      </p: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681BA63E-6995-92C4-AE2D-10D057C6C5C4}"/>
              </a:ext>
            </a:extLst>
          </p:cNvPr>
          <p:cNvSpPr/>
          <p:nvPr/>
        </p:nvSpPr>
        <p:spPr>
          <a:xfrm>
            <a:off x="4284509" y="5350533"/>
            <a:ext cx="2869063" cy="258077"/>
          </a:xfrm>
          <a:prstGeom prst="wedgeRoundRectCallout">
            <a:avLst>
              <a:gd name="adj1" fmla="val 47592"/>
              <a:gd name="adj2" fmla="val 31576"/>
              <a:gd name="adj3" fmla="val 16667"/>
            </a:avLst>
          </a:prstGeom>
          <a:solidFill>
            <a:srgbClr val="FF7C8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/>
              <a:t>現在のリポジトリ内のファイルが参照できる</a:t>
            </a:r>
            <a:endParaRPr kumimoji="1" lang="ja-JP" altLang="en-US" sz="1000" b="1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98C7534-A259-2407-4242-6757476E856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868384" y="4373217"/>
            <a:ext cx="182816" cy="349708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9710389A-9C88-11A4-D937-42E58401E23A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5599758" y="4983063"/>
            <a:ext cx="119283" cy="36747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CE21F2A5-AB02-4F55-E16C-8F484A8893B8}"/>
              </a:ext>
            </a:extLst>
          </p:cNvPr>
          <p:cNvSpPr/>
          <p:nvPr/>
        </p:nvSpPr>
        <p:spPr>
          <a:xfrm>
            <a:off x="7944319" y="4275116"/>
            <a:ext cx="1730112" cy="758672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9160B95A-388C-4A81-A500-8B6C7C892C73}"/>
              </a:ext>
            </a:extLst>
          </p:cNvPr>
          <p:cNvSpPr/>
          <p:nvPr/>
        </p:nvSpPr>
        <p:spPr>
          <a:xfrm>
            <a:off x="7938086" y="5178366"/>
            <a:ext cx="1730112" cy="252616"/>
          </a:xfrm>
          <a:prstGeom prst="roundRect">
            <a:avLst>
              <a:gd name="adj" fmla="val 482"/>
            </a:avLst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896166C4-772C-B308-5564-FB7753C98507}"/>
              </a:ext>
            </a:extLst>
          </p:cNvPr>
          <p:cNvSpPr/>
          <p:nvPr/>
        </p:nvSpPr>
        <p:spPr>
          <a:xfrm>
            <a:off x="9722459" y="4625049"/>
            <a:ext cx="1299945" cy="258077"/>
          </a:xfrm>
          <a:prstGeom prst="wedgeRoundRectCallout">
            <a:avLst>
              <a:gd name="adj1" fmla="val 47592"/>
              <a:gd name="adj2" fmla="val 31576"/>
              <a:gd name="adj3" fmla="val 16667"/>
            </a:avLst>
          </a:prstGeom>
          <a:solidFill>
            <a:srgbClr val="FF7C8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/>
              <a:t>履歴を参照できる</a:t>
            </a: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5EECD2F5-82B3-1CFD-DFCA-CC8A5EB78B37}"/>
              </a:ext>
            </a:extLst>
          </p:cNvPr>
          <p:cNvSpPr/>
          <p:nvPr/>
        </p:nvSpPr>
        <p:spPr>
          <a:xfrm>
            <a:off x="9019433" y="5602303"/>
            <a:ext cx="3036124" cy="258077"/>
          </a:xfrm>
          <a:prstGeom prst="wedgeRoundRectCallout">
            <a:avLst>
              <a:gd name="adj1" fmla="val 47592"/>
              <a:gd name="adj2" fmla="val 31576"/>
              <a:gd name="adj3" fmla="val 16667"/>
            </a:avLst>
          </a:prstGeom>
          <a:solidFill>
            <a:srgbClr val="FF7C8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/>
              <a:t>選択した履歴で変更されたファイルが確認できる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E16BAA9E-BC85-44A2-0AD4-7E07ED2D34AE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8803142" y="5430982"/>
            <a:ext cx="205330" cy="300359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77BFE2E-C69E-30E0-E2C3-CE65171CBDEF}"/>
              </a:ext>
            </a:extLst>
          </p:cNvPr>
          <p:cNvCxnSpPr>
            <a:cxnSpLocks/>
          </p:cNvCxnSpPr>
          <p:nvPr/>
        </p:nvCxnSpPr>
        <p:spPr>
          <a:xfrm flipH="1" flipV="1">
            <a:off x="9357756" y="4720442"/>
            <a:ext cx="364703" cy="33645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基本操作リスト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3F54E3F-ED70-0FE8-E86D-2BC611DEC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079206"/>
              </p:ext>
            </p:extLst>
          </p:nvPr>
        </p:nvGraphicFramePr>
        <p:xfrm>
          <a:off x="255891" y="1419367"/>
          <a:ext cx="11654053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87">
                  <a:extLst>
                    <a:ext uri="{9D8B030D-6E8A-4147-A177-3AD203B41FA5}">
                      <a16:colId xmlns:a16="http://schemas.microsoft.com/office/drawing/2014/main" val="2407813582"/>
                    </a:ext>
                  </a:extLst>
                </a:gridCol>
                <a:gridCol w="1408514">
                  <a:extLst>
                    <a:ext uri="{9D8B030D-6E8A-4147-A177-3AD203B41FA5}">
                      <a16:colId xmlns:a16="http://schemas.microsoft.com/office/drawing/2014/main" val="1322666847"/>
                    </a:ext>
                  </a:extLst>
                </a:gridCol>
                <a:gridCol w="8674952">
                  <a:extLst>
                    <a:ext uri="{9D8B030D-6E8A-4147-A177-3AD203B41FA5}">
                      <a16:colId xmlns:a16="http://schemas.microsoft.com/office/drawing/2014/main" val="4179790636"/>
                    </a:ext>
                  </a:extLst>
                </a:gridCol>
              </a:tblGrid>
              <a:tr h="3105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コマンド名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読み方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8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クローン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リモートリポジトリ上のリポジトリをローカルに作成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クローン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変更内容を追加する、ファイルを追加するコマンド。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7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変更内容をリポジトリに反映するコマンド。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プッシュ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ローカルリポジトリの変更内容をリモートリポジトリに反映するコマンド。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4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リモートリポジトリの変更内容を取り込むコマンド。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フェッチとマージが同時に行われるようなイメージ。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7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fetch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フェッチ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他の作業者との作業内容を確認する場合に使用する操作。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リモートリポジトリの変更をローカルリポジトリにダウンロードのみでワークツリーには反映されません。反映するには後述するマージを実行する必要があります。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merge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他の作業者の変更内容をリポジトリに取り込むコマンド。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6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4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4C7B4E-3D86-D1C7-42B0-1CC019DC5E2D}"/>
              </a:ext>
            </a:extLst>
          </p:cNvPr>
          <p:cNvSpPr/>
          <p:nvPr/>
        </p:nvSpPr>
        <p:spPr>
          <a:xfrm>
            <a:off x="6664073" y="873458"/>
            <a:ext cx="3057099" cy="32663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F86999-356A-C0F6-E991-1256CCEFA46E}"/>
              </a:ext>
            </a:extLst>
          </p:cNvPr>
          <p:cNvSpPr/>
          <p:nvPr/>
        </p:nvSpPr>
        <p:spPr>
          <a:xfrm>
            <a:off x="1545338" y="3534772"/>
            <a:ext cx="3527465" cy="32663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lone(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クローン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pic>
        <p:nvPicPr>
          <p:cNvPr id="1026" name="Picture 2" descr="ファイル, タイプ, light, db アイコン">
            <a:extLst>
              <a:ext uri="{FF2B5EF4-FFF2-40B4-BE49-F238E27FC236}">
                <a16:creationId xmlns:a16="http://schemas.microsoft.com/office/drawing/2014/main" id="{DFECC89E-4A15-1856-2A30-3EAB1C312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91" y="132838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, タイプ, light, db アイコン">
            <a:extLst>
              <a:ext uri="{FF2B5EF4-FFF2-40B4-BE49-F238E27FC236}">
                <a16:creationId xmlns:a16="http://schemas.microsoft.com/office/drawing/2014/main" id="{E77EFBEF-06A9-8E77-A749-A3A7438C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43" y="4000193"/>
            <a:ext cx="1450287" cy="14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99FED0-2ED3-714A-7FAA-C524CE7B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0" y="5020150"/>
            <a:ext cx="1664411" cy="16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A800B3-9164-811B-DDE2-FCF0893756FA}"/>
              </a:ext>
            </a:extLst>
          </p:cNvPr>
          <p:cNvSpPr/>
          <p:nvPr/>
        </p:nvSpPr>
        <p:spPr>
          <a:xfrm>
            <a:off x="1520662" y="3534773"/>
            <a:ext cx="2045393" cy="359314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ローカルリポジトリ</a:t>
            </a:r>
            <a:endParaRPr kumimoji="1" lang="ja-JP" altLang="en-US" sz="1600" b="1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2025021-FB4C-7184-834B-E13B6F982591}"/>
              </a:ext>
            </a:extLst>
          </p:cNvPr>
          <p:cNvSpPr/>
          <p:nvPr/>
        </p:nvSpPr>
        <p:spPr>
          <a:xfrm>
            <a:off x="6664072" y="881969"/>
            <a:ext cx="2207810" cy="313420"/>
          </a:xfrm>
          <a:prstGeom prst="roundRect">
            <a:avLst>
              <a:gd name="adj" fmla="val 10356"/>
            </a:avLst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リモートリポジトリ</a:t>
            </a:r>
            <a:endParaRPr kumimoji="1" lang="ja-JP" altLang="en-US" sz="1600" b="1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BDFD784-9920-1ED8-E9A7-1DAE8D5C4672}"/>
              </a:ext>
            </a:extLst>
          </p:cNvPr>
          <p:cNvGrpSpPr/>
          <p:nvPr/>
        </p:nvGrpSpPr>
        <p:grpSpPr>
          <a:xfrm>
            <a:off x="8691131" y="2021785"/>
            <a:ext cx="860891" cy="1967912"/>
            <a:chOff x="8073152" y="1977172"/>
            <a:chExt cx="860891" cy="196791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DB771FD-B0AA-5645-EC4F-FB1BF9B9A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BEC481-E745-BD73-2A10-40A13507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1034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4CE1C7BF-E0EE-873C-9DFF-1B07AD8C4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459C8952-346E-06AA-9F5A-AB0543041EA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A7C78EB8-FFE1-BEC8-BEED-84AA6DD2A890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コネクタ: カギ線 36">
              <a:extLst>
                <a:ext uri="{FF2B5EF4-FFF2-40B4-BE49-F238E27FC236}">
                  <a16:creationId xmlns:a16="http://schemas.microsoft.com/office/drawing/2014/main" id="{CFD4B3FC-0FAC-C244-5020-1DD7C8D8E7CD}"/>
                </a:ext>
              </a:extLst>
            </p:cNvPr>
            <p:cNvCxnSpPr>
              <a:cxnSpLocks/>
              <a:endCxn id="1034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D44CEE4-F2DD-36D0-FBFE-8E34679E0EB2}"/>
              </a:ext>
            </a:extLst>
          </p:cNvPr>
          <p:cNvGrpSpPr/>
          <p:nvPr/>
        </p:nvGrpSpPr>
        <p:grpSpPr>
          <a:xfrm>
            <a:off x="3566055" y="4796832"/>
            <a:ext cx="860891" cy="1967912"/>
            <a:chOff x="8073152" y="1977172"/>
            <a:chExt cx="860891" cy="1967912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176BB02-AE16-5BE2-E341-CC8A78FE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657" y="1977172"/>
              <a:ext cx="499386" cy="651373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A17EE54F-860E-8E35-B341-DB214D21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657" y="2655815"/>
              <a:ext cx="499386" cy="659903"/>
            </a:xfrm>
            <a:prstGeom prst="rect">
              <a:avLst/>
            </a:prstGeom>
          </p:spPr>
        </p:pic>
        <p:pic>
          <p:nvPicPr>
            <p:cNvPr id="46" name="Picture 10" descr="Javascript アイコン 主要なプログラミング言語ベクトルアイコンイラスト - JavaScriptのベクターアート素材や画像を多数ご用意 -  iStock">
              <a:extLst>
                <a:ext uri="{FF2B5EF4-FFF2-40B4-BE49-F238E27FC236}">
                  <a16:creationId xmlns:a16="http://schemas.microsoft.com/office/drawing/2014/main" id="{6314A05D-BABC-4696-DA62-50A627368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4657" y="3342988"/>
              <a:ext cx="499386" cy="602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コネクタ: カギ線 46">
              <a:extLst>
                <a:ext uri="{FF2B5EF4-FFF2-40B4-BE49-F238E27FC236}">
                  <a16:creationId xmlns:a16="http://schemas.microsoft.com/office/drawing/2014/main" id="{7FFF5ED6-902A-B4A6-8447-37B2EC1EFA77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073152" y="2053661"/>
              <a:ext cx="361505" cy="249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B94B616C-7CC3-6A8D-E13D-3918AE46389A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rot="16200000" flipH="1">
              <a:off x="7937492" y="2488602"/>
              <a:ext cx="813576" cy="180753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BBAA5622-F764-F54C-24F3-F3DC4C18E33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8004185" y="3213564"/>
              <a:ext cx="680192" cy="180752"/>
            </a:xfrm>
            <a:prstGeom prst="bentConnector2">
              <a:avLst/>
            </a:prstGeom>
            <a:ln w="12700">
              <a:solidFill>
                <a:srgbClr val="3333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矢印: 折線 49">
            <a:extLst>
              <a:ext uri="{FF2B5EF4-FFF2-40B4-BE49-F238E27FC236}">
                <a16:creationId xmlns:a16="http://schemas.microsoft.com/office/drawing/2014/main" id="{8AB14E4C-80E1-1628-EB16-9A1145A1903C}"/>
              </a:ext>
            </a:extLst>
          </p:cNvPr>
          <p:cNvSpPr/>
          <p:nvPr/>
        </p:nvSpPr>
        <p:spPr>
          <a:xfrm rot="10800000">
            <a:off x="4771335" y="4051792"/>
            <a:ext cx="4636824" cy="2041143"/>
          </a:xfrm>
          <a:prstGeom prst="bentArrow">
            <a:avLst>
              <a:gd name="adj1" fmla="val 10129"/>
              <a:gd name="adj2" fmla="val 11853"/>
              <a:gd name="adj3" fmla="val 27178"/>
              <a:gd name="adj4" fmla="val 2874"/>
            </a:avLst>
          </a:prstGeom>
          <a:solidFill>
            <a:srgbClr val="3366FF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76E8CBB-8964-F4FF-78CD-4FB886E8446C}"/>
              </a:ext>
            </a:extLst>
          </p:cNvPr>
          <p:cNvSpPr/>
          <p:nvPr/>
        </p:nvSpPr>
        <p:spPr>
          <a:xfrm>
            <a:off x="6372330" y="5659494"/>
            <a:ext cx="1169158" cy="396189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clone</a:t>
            </a:r>
            <a:endParaRPr kumimoji="1" lang="ja-JP" altLang="en-US" b="1" dirty="0"/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32B5C46C-6A05-DA12-8851-258D958EA5D5}"/>
              </a:ext>
            </a:extLst>
          </p:cNvPr>
          <p:cNvSpPr/>
          <p:nvPr/>
        </p:nvSpPr>
        <p:spPr>
          <a:xfrm>
            <a:off x="4413759" y="4725336"/>
            <a:ext cx="259308" cy="2041142"/>
          </a:xfrm>
          <a:prstGeom prst="rightBrace">
            <a:avLst>
              <a:gd name="adj1" fmla="val 87280"/>
              <a:gd name="adj2" fmla="val 5534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76185" y="959336"/>
            <a:ext cx="5819815" cy="1796307"/>
          </a:xfrm>
          <a:prstGeom prst="roundRect">
            <a:avLst>
              <a:gd name="adj" fmla="val 374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リモートリポジトリで管理している内容を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ローカルリポジトリに複製することができる。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この際、ローカルリポジトリにリモートリポジトリで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ja-JP" altLang="en-US" b="1" dirty="0">
                <a:solidFill>
                  <a:schemeClr val="tx1"/>
                </a:solidFill>
              </a:rPr>
              <a:t>管理されていた変更履歴なども含めて複製される。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そのためリモートへの接続無しで過去の履歴を参照することも可能になります。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5148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branch,</a:t>
            </a:r>
            <a:r>
              <a:rPr kumimoji="1"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checkout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rgbClr val="FF5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27885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597667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2BABBD-BD9B-33A5-618A-F2F9E4C94E69}"/>
              </a:ext>
            </a:extLst>
          </p:cNvPr>
          <p:cNvSpPr/>
          <p:nvPr/>
        </p:nvSpPr>
        <p:spPr>
          <a:xfrm>
            <a:off x="443047" y="4187272"/>
            <a:ext cx="5022763" cy="919118"/>
          </a:xfrm>
          <a:prstGeom prst="roundRect">
            <a:avLst>
              <a:gd name="adj" fmla="val 295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ブランチから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ブランチを作成することで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分岐元をいじらず開発を進めることができる。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このコマンドだけでは作業ブランチが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ブランチから</a:t>
            </a:r>
            <a:b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ブランチには切り替わりません。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12545F-BFDC-4E3D-4992-31546278EAC3}"/>
              </a:ext>
            </a:extLst>
          </p:cNvPr>
          <p:cNvSpPr/>
          <p:nvPr/>
        </p:nvSpPr>
        <p:spPr>
          <a:xfrm>
            <a:off x="6624102" y="4189257"/>
            <a:ext cx="5022763" cy="1261517"/>
          </a:xfrm>
          <a:prstGeom prst="roundRect">
            <a:avLst>
              <a:gd name="adj" fmla="val 2951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左側でブランチを作成するだけでは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ブランチが作業対象となったままとなる。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ブランチで作業したい場合は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ブランチから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ブランチにチェックアウトすることで作業対象を</a:t>
            </a:r>
            <a:b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切り替えることができる。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7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add,</a:t>
            </a:r>
            <a:r>
              <a:rPr kumimoji="1"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commit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393676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fetch,merge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46046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ull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22477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ush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94497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5F96-88C9-948D-DDBA-7B583F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3333FF"/>
          </a:solidFill>
        </p:spPr>
        <p:txBody>
          <a:bodyPr numCol="2">
            <a:normAutofit fontScale="90000"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ull request </a:t>
            </a:r>
            <a:r>
              <a:rPr kumimoji="1"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BD2796-356B-1EF8-3F96-1F0B4A192C5D}"/>
              </a:ext>
            </a:extLst>
          </p:cNvPr>
          <p:cNvSpPr/>
          <p:nvPr/>
        </p:nvSpPr>
        <p:spPr>
          <a:xfrm>
            <a:off x="23747" y="749717"/>
            <a:ext cx="5841085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branch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E15A4BBB-FFF0-5580-C06A-57C07924F71D}"/>
              </a:ext>
            </a:extLst>
          </p:cNvPr>
          <p:cNvSpPr/>
          <p:nvPr/>
        </p:nvSpPr>
        <p:spPr>
          <a:xfrm>
            <a:off x="1982551" y="192705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DC9C0F5-3A06-173D-2C71-8604E3E4762E}"/>
              </a:ext>
            </a:extLst>
          </p:cNvPr>
          <p:cNvSpPr/>
          <p:nvPr/>
        </p:nvSpPr>
        <p:spPr>
          <a:xfrm>
            <a:off x="3567482" y="1933733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854EC5E-DFCC-92BD-53D4-198F0E025F66}"/>
              </a:ext>
            </a:extLst>
          </p:cNvPr>
          <p:cNvSpPr/>
          <p:nvPr/>
        </p:nvSpPr>
        <p:spPr>
          <a:xfrm>
            <a:off x="3567481" y="2702602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CC090B4-5FDB-CB8C-C978-E75BF2EDD25F}"/>
              </a:ext>
            </a:extLst>
          </p:cNvPr>
          <p:cNvSpPr/>
          <p:nvPr/>
        </p:nvSpPr>
        <p:spPr>
          <a:xfrm>
            <a:off x="945859" y="1936896"/>
            <a:ext cx="849244" cy="28343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102596F-2577-358F-EEC8-D07D0460170A}"/>
              </a:ext>
            </a:extLst>
          </p:cNvPr>
          <p:cNvSpPr/>
          <p:nvPr/>
        </p:nvSpPr>
        <p:spPr>
          <a:xfrm>
            <a:off x="2001926" y="2704413"/>
            <a:ext cx="911944" cy="286594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E45737-6EB0-FCA6-D50B-3A5C8EA65153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260258" y="2070352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759274-C681-9635-940C-35F4EF5F1F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60258" y="2070352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C9A9BBC3-735D-067F-5972-AABC740A2EE9}"/>
              </a:ext>
            </a:extLst>
          </p:cNvPr>
          <p:cNvSpPr/>
          <p:nvPr/>
        </p:nvSpPr>
        <p:spPr>
          <a:xfrm>
            <a:off x="7763861" y="1883507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02C3169B-1A19-1EA5-E620-222313E241F2}"/>
              </a:ext>
            </a:extLst>
          </p:cNvPr>
          <p:cNvSpPr/>
          <p:nvPr/>
        </p:nvSpPr>
        <p:spPr>
          <a:xfrm>
            <a:off x="9348792" y="1890185"/>
            <a:ext cx="277707" cy="286594"/>
          </a:xfrm>
          <a:prstGeom prst="flowChartConnector">
            <a:avLst/>
          </a:prstGeom>
          <a:solidFill>
            <a:srgbClr val="0000CC"/>
          </a:solidFill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25FB137B-3B28-2EE0-176F-F306D374666B}"/>
              </a:ext>
            </a:extLst>
          </p:cNvPr>
          <p:cNvSpPr/>
          <p:nvPr/>
        </p:nvSpPr>
        <p:spPr>
          <a:xfrm>
            <a:off x="9348791" y="2659054"/>
            <a:ext cx="277707" cy="286594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0C487E3-A74D-AA92-145B-BE8433FC549A}"/>
              </a:ext>
            </a:extLst>
          </p:cNvPr>
          <p:cNvSpPr/>
          <p:nvPr/>
        </p:nvSpPr>
        <p:spPr>
          <a:xfrm>
            <a:off x="6725556" y="1887278"/>
            <a:ext cx="860324" cy="279051"/>
          </a:xfrm>
          <a:prstGeom prst="roundRect">
            <a:avLst>
              <a:gd name="adj" fmla="val 10356"/>
            </a:avLst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master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6BFB5F6-735B-55F8-27D3-58782E3A2E0E}"/>
              </a:ext>
            </a:extLst>
          </p:cNvPr>
          <p:cNvSpPr/>
          <p:nvPr/>
        </p:nvSpPr>
        <p:spPr>
          <a:xfrm>
            <a:off x="7954822" y="2696266"/>
            <a:ext cx="894125" cy="249382"/>
          </a:xfrm>
          <a:prstGeom prst="roundRect">
            <a:avLst>
              <a:gd name="adj" fmla="val 10356"/>
            </a:avLst>
          </a:prstGeom>
          <a:solidFill>
            <a:srgbClr val="FF5050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/>
              <a:t>develop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E3088E-5474-0876-C0A9-BB706CFCD0F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8041568" y="2026804"/>
            <a:ext cx="1307223" cy="775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EA12BCF-6A64-8D47-CC10-5ECCD15D1451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041568" y="2026804"/>
            <a:ext cx="1307224" cy="66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FE5C31A-0B71-36C4-1E13-9852D2C95735}"/>
              </a:ext>
            </a:extLst>
          </p:cNvPr>
          <p:cNvSpPr/>
          <p:nvPr/>
        </p:nvSpPr>
        <p:spPr>
          <a:xfrm>
            <a:off x="1884218" y="2655591"/>
            <a:ext cx="2113808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190A451-970A-4D27-5BBB-27F0575394CD}"/>
              </a:ext>
            </a:extLst>
          </p:cNvPr>
          <p:cNvSpPr/>
          <p:nvPr/>
        </p:nvSpPr>
        <p:spPr>
          <a:xfrm>
            <a:off x="2997219" y="3273144"/>
            <a:ext cx="2033991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</a:t>
            </a:r>
            <a:endParaRPr lang="en-US" altLang="ja-JP" sz="1200" b="1" dirty="0"/>
          </a:p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ブランチから作成</a:t>
            </a:r>
            <a:endParaRPr lang="en-US" altLang="ja-JP" sz="1200" b="1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D54C875-0E1E-643B-F344-4C52F7200DB9}"/>
              </a:ext>
            </a:extLst>
          </p:cNvPr>
          <p:cNvSpPr/>
          <p:nvPr/>
        </p:nvSpPr>
        <p:spPr>
          <a:xfrm>
            <a:off x="8849744" y="3229596"/>
            <a:ext cx="2685155" cy="510088"/>
          </a:xfrm>
          <a:prstGeom prst="roundRect">
            <a:avLst>
              <a:gd name="adj" fmla="val 11561"/>
            </a:avLst>
          </a:prstGeom>
          <a:solidFill>
            <a:srgbClr val="FF5050"/>
          </a:solidFill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/>
              <a:t>master</a:t>
            </a:r>
            <a:r>
              <a:rPr lang="ja-JP" altLang="en-US" sz="1200" b="1" dirty="0"/>
              <a:t>ブランチから</a:t>
            </a:r>
            <a:endParaRPr lang="en-US" altLang="ja-JP" sz="1200" b="1" dirty="0"/>
          </a:p>
          <a:p>
            <a:r>
              <a:rPr lang="en-US" altLang="ja-JP" sz="1200" b="1" dirty="0"/>
              <a:t>develop</a:t>
            </a:r>
            <a:r>
              <a:rPr lang="ja-JP" altLang="en-US" sz="1200" b="1" dirty="0"/>
              <a:t>ブランチをチェックアウト</a:t>
            </a:r>
            <a:endParaRPr lang="en-US" altLang="ja-JP" sz="1200" b="1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5FE9978-DA52-B023-3BF1-BBA0DB2A1CDC}"/>
              </a:ext>
            </a:extLst>
          </p:cNvPr>
          <p:cNvCxnSpPr>
            <a:cxnSpLocks/>
          </p:cNvCxnSpPr>
          <p:nvPr/>
        </p:nvCxnSpPr>
        <p:spPr>
          <a:xfrm>
            <a:off x="5893331" y="688953"/>
            <a:ext cx="48289" cy="61393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F6A4779-9B59-8F92-3403-5FCB0B74D657}"/>
              </a:ext>
            </a:extLst>
          </p:cNvPr>
          <p:cNvSpPr/>
          <p:nvPr/>
        </p:nvSpPr>
        <p:spPr>
          <a:xfrm>
            <a:off x="5924994" y="746954"/>
            <a:ext cx="6243259" cy="448183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checkout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5344C72-13F6-7431-0E00-BA57A40F2886}"/>
              </a:ext>
            </a:extLst>
          </p:cNvPr>
          <p:cNvSpPr/>
          <p:nvPr/>
        </p:nvSpPr>
        <p:spPr>
          <a:xfrm>
            <a:off x="7873340" y="2613499"/>
            <a:ext cx="1844634" cy="448183"/>
          </a:xfrm>
          <a:prstGeom prst="roundRect">
            <a:avLst/>
          </a:prstGeom>
          <a:noFill/>
          <a:ln w="28575">
            <a:solidFill>
              <a:srgbClr val="FF5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12129C8-B303-8AEB-CD36-93219D78ED30}"/>
              </a:ext>
            </a:extLst>
          </p:cNvPr>
          <p:cNvSpPr/>
          <p:nvPr/>
        </p:nvSpPr>
        <p:spPr>
          <a:xfrm>
            <a:off x="480704" y="1801091"/>
            <a:ext cx="4958327" cy="2097974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07B2D9C-20F0-88EA-6006-464586354CC9}"/>
              </a:ext>
            </a:extLst>
          </p:cNvPr>
          <p:cNvSpPr/>
          <p:nvPr/>
        </p:nvSpPr>
        <p:spPr>
          <a:xfrm>
            <a:off x="377871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82BE66D-A516-CE03-C5EB-FBDE1E951AC8}"/>
              </a:ext>
            </a:extLst>
          </p:cNvPr>
          <p:cNvSpPr/>
          <p:nvPr/>
        </p:nvSpPr>
        <p:spPr>
          <a:xfrm>
            <a:off x="6369140" y="1788603"/>
            <a:ext cx="5434933" cy="2086706"/>
          </a:xfrm>
          <a:prstGeom prst="roundRect">
            <a:avLst>
              <a:gd name="adj" fmla="val 4913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64A14B1-DE4E-A934-FF63-39E3D82B77B3}"/>
              </a:ext>
            </a:extLst>
          </p:cNvPr>
          <p:cNvSpPr/>
          <p:nvPr/>
        </p:nvSpPr>
        <p:spPr>
          <a:xfrm>
            <a:off x="6096000" y="1576869"/>
            <a:ext cx="1122378" cy="283431"/>
          </a:xfrm>
          <a:prstGeom prst="roundRect">
            <a:avLst>
              <a:gd name="adj" fmla="val 10356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リポジトリ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349909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610</Words>
  <Application>Microsoft Office PowerPoint</Application>
  <PresentationFormat>ワイド画面</PresentationFormat>
  <Paragraphs>135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游ゴシック</vt:lpstr>
      <vt:lpstr>游ゴシック Light</vt:lpstr>
      <vt:lpstr>Arial</vt:lpstr>
      <vt:lpstr>Office テーマ</vt:lpstr>
      <vt:lpstr>TortoiseGitについて</vt:lpstr>
      <vt:lpstr>Git基本操作リスト</vt:lpstr>
      <vt:lpstr>clone(クローン)とは</vt:lpstr>
      <vt:lpstr>branch,checkout とは</vt:lpstr>
      <vt:lpstr>add,commit とは</vt:lpstr>
      <vt:lpstr>fetch,merge とは</vt:lpstr>
      <vt:lpstr>pull とは</vt:lpstr>
      <vt:lpstr>push とは</vt:lpstr>
      <vt:lpstr>pull request とは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平岡 和也</dc:creator>
  <cp:lastModifiedBy>平岡 和也</cp:lastModifiedBy>
  <cp:revision>61</cp:revision>
  <dcterms:created xsi:type="dcterms:W3CDTF">2023-04-24T13:31:36Z</dcterms:created>
  <dcterms:modified xsi:type="dcterms:W3CDTF">2023-05-31T10:05:13Z</dcterms:modified>
</cp:coreProperties>
</file>