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0" r:id="rId4"/>
    <p:sldId id="259" r:id="rId5"/>
    <p:sldId id="258"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A7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44" d="100"/>
          <a:sy n="44" d="100"/>
        </p:scale>
        <p:origin x="540"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756EF-0058-474E-B2C2-6C9DCB4CAAFF}" type="datetimeFigureOut">
              <a:rPr kumimoji="1" lang="ja-JP" altLang="en-US" smtClean="0"/>
              <a:t>2025/10/12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C6785C-BDFB-4132-BE7E-C1B5E4DC0DDB}" type="slidenum">
              <a:rPr kumimoji="1" lang="ja-JP" altLang="en-US" smtClean="0"/>
              <a:t>‹#›</a:t>
            </a:fld>
            <a:endParaRPr kumimoji="1" lang="ja-JP" altLang="en-US"/>
          </a:p>
        </p:txBody>
      </p:sp>
    </p:spTree>
    <p:extLst>
      <p:ext uri="{BB962C8B-B14F-4D97-AF65-F5344CB8AC3E}">
        <p14:creationId xmlns:p14="http://schemas.microsoft.com/office/powerpoint/2010/main" val="21568132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ja-JP" sz="1200" i="0" u="none" strike="noStrike" cap="none" normalizeH="0" baseline="0" dirty="0">
              <a:ln>
                <a:noFill/>
              </a:ln>
              <a:solidFill>
                <a:schemeClr val="tx1"/>
              </a:solidFill>
              <a:effectLst/>
              <a:latin typeface="Arial" panose="020B0604020202020204" pitchFamily="34" charset="0"/>
            </a:endParaRPr>
          </a:p>
        </p:txBody>
      </p:sp>
      <p:sp>
        <p:nvSpPr>
          <p:cNvPr id="4" name="スライド番号プレースホルダー 3"/>
          <p:cNvSpPr>
            <a:spLocks noGrp="1"/>
          </p:cNvSpPr>
          <p:nvPr>
            <p:ph type="sldNum" sz="quarter" idx="5"/>
          </p:nvPr>
        </p:nvSpPr>
        <p:spPr/>
        <p:txBody>
          <a:bodyPr/>
          <a:lstStyle/>
          <a:p>
            <a:fld id="{30C6785C-BDFB-4132-BE7E-C1B5E4DC0DDB}" type="slidenum">
              <a:rPr kumimoji="1" lang="ja-JP" altLang="en-US" smtClean="0"/>
              <a:t>1</a:t>
            </a:fld>
            <a:endParaRPr kumimoji="1" lang="ja-JP" altLang="en-US"/>
          </a:p>
        </p:txBody>
      </p:sp>
    </p:spTree>
    <p:extLst>
      <p:ext uri="{BB962C8B-B14F-4D97-AF65-F5344CB8AC3E}">
        <p14:creationId xmlns:p14="http://schemas.microsoft.com/office/powerpoint/2010/main" val="1529775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92F8C3-3760-82B1-E629-493946BE08D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9CFD834-276E-7FB4-151A-E437528DC8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85C2F5-C45D-11F3-07AA-552D235637F1}"/>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EFCD3A26-727D-E2C4-CE59-ABAC273F7E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9F3309-B1F3-33FE-3B3A-5FDBB173DE9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3423558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A6E24-ABE8-4864-2D06-1DEC8F8AED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FF108D-E8E4-35A3-65F6-C47261E0871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A8980F-30BC-CE42-74C0-61587CE497EF}"/>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998F6F04-5F5C-C7BC-ADC0-4F72BBFBDE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7B06A0-EC58-72F9-D295-9C43DD0052C7}"/>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09790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9957949-AC89-AB3B-9942-C6DF604F6A6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46142D5-6765-78EA-6BCE-C123536786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5F2641-6E7E-9327-60B8-5BC16F8F6DF9}"/>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AFFB5892-A77A-A1CC-D05E-688FFE6728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3084A2-5BFF-B242-011A-122FAEB380D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041907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10F3E2-4AC3-4027-6A16-DFA759BD66E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EA9C05-41D7-836F-C7B4-FA64269C54E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A444C2-12E0-2FA1-5CDA-0319213378FA}"/>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BD27CEB3-0B71-D391-12F1-A0C05DCACE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9ABFA8-7F74-F4F8-1432-9AD621615054}"/>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245018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F3B64-9464-78E4-B9E3-208AE0CBF9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40042E2-1C71-B4E3-DC7D-AB10565D3E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C80DF2-0079-5DCD-260D-1A9CBD247359}"/>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ECBD7F14-B135-D8F7-D965-AAEDD497ED3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112C7D-A82E-DEFD-D532-1D21D729FDB1}"/>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3234575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C81153-4C4C-BD86-7B37-7222FAA2BE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5FCD731-462C-6769-2DE3-A1852B88163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5377473-2F72-E764-FC84-CB90367DB6C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39DDBA9-1E27-6875-E84F-2D5F7D7002E9}"/>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6" name="フッター プレースホルダー 5">
            <a:extLst>
              <a:ext uri="{FF2B5EF4-FFF2-40B4-BE49-F238E27FC236}">
                <a16:creationId xmlns:a16="http://schemas.microsoft.com/office/drawing/2014/main" id="{4BEB89BB-3B80-0AED-593F-B1764E56AED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2EA29C-264E-F316-41FC-88F0C62CD08D}"/>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311994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3AC250-1834-509D-E276-3D9AED41BE2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A8BE6AB-AC08-F1E9-6339-B95C9162B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93B24C5-024A-E58D-4672-64146F2CAF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540C657-4524-088B-4EE8-EFE35A5F9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330FAF9-BDE3-E869-6E33-B9597ECAE8B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1BA5E01-1584-A5C4-B2DB-920CBDEF3CE1}"/>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8" name="フッター プレースホルダー 7">
            <a:extLst>
              <a:ext uri="{FF2B5EF4-FFF2-40B4-BE49-F238E27FC236}">
                <a16:creationId xmlns:a16="http://schemas.microsoft.com/office/drawing/2014/main" id="{374AC051-3863-CAE0-8844-A24B1FC2792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1DA84E6-935B-501E-7347-E5A41E922762}"/>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51708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9C776C-E905-3D77-E155-80DCB0085B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5C22DA7-C96E-AD5A-9E34-4ED0B6EF0439}"/>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4" name="フッター プレースホルダー 3">
            <a:extLst>
              <a:ext uri="{FF2B5EF4-FFF2-40B4-BE49-F238E27FC236}">
                <a16:creationId xmlns:a16="http://schemas.microsoft.com/office/drawing/2014/main" id="{FCD1612D-5A7B-4BEA-5C58-8CB23B61ABB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B34CD00-AF53-567E-31AE-45BCAE58D7F3}"/>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78326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1908EF-1D6F-7CCA-6B82-BA204E9278AE}"/>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3" name="フッター プレースホルダー 2">
            <a:extLst>
              <a:ext uri="{FF2B5EF4-FFF2-40B4-BE49-F238E27FC236}">
                <a16:creationId xmlns:a16="http://schemas.microsoft.com/office/drawing/2014/main" id="{41EED7DF-5510-423F-E705-43FB4EF8874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9FC4C91-3CB1-E5D9-46AB-B9178A4CD69D}"/>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261249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DD4D1A-0D9A-729B-4DE4-EA364298F6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51B246B-863B-83E8-D337-78C31F8284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C9D04C2-FD1B-F0F7-328E-01B7C01D6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B20AED9-7491-68E4-F4AB-9DBCE79B4426}"/>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6" name="フッター プレースホルダー 5">
            <a:extLst>
              <a:ext uri="{FF2B5EF4-FFF2-40B4-BE49-F238E27FC236}">
                <a16:creationId xmlns:a16="http://schemas.microsoft.com/office/drawing/2014/main" id="{D1574EE3-2965-8140-3326-6348AE3791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6AB130-A604-79A5-E145-F294FCD29577}"/>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182549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154FF8-7CB9-FA40-22E6-8D49086389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E14471D-19DD-9B21-C52F-660D87EF30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FC396F0-4203-6D29-46DF-4563F3DCC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53CFB1-9236-1655-5F9E-381F17185FF4}"/>
              </a:ext>
            </a:extLst>
          </p:cNvPr>
          <p:cNvSpPr>
            <a:spLocks noGrp="1"/>
          </p:cNvSpPr>
          <p:nvPr>
            <p:ph type="dt" sz="half" idx="10"/>
          </p:nvPr>
        </p:nvSpPr>
        <p:spPr/>
        <p:txBody>
          <a:bodyPr/>
          <a:lstStyle/>
          <a:p>
            <a:fld id="{E5FA8448-6300-4BE4-A6FB-B83A917E184E}" type="datetimeFigureOut">
              <a:rPr kumimoji="1" lang="ja-JP" altLang="en-US" smtClean="0"/>
              <a:t>2025/10/12</a:t>
            </a:fld>
            <a:endParaRPr kumimoji="1" lang="ja-JP" altLang="en-US"/>
          </a:p>
        </p:txBody>
      </p:sp>
      <p:sp>
        <p:nvSpPr>
          <p:cNvPr id="6" name="フッター プレースホルダー 5">
            <a:extLst>
              <a:ext uri="{FF2B5EF4-FFF2-40B4-BE49-F238E27FC236}">
                <a16:creationId xmlns:a16="http://schemas.microsoft.com/office/drawing/2014/main" id="{5E1F077F-ADA7-5D8D-483B-B5E5DF74DC0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1A5878-C364-18EA-20EC-C81327C7AA31}"/>
              </a:ext>
            </a:extLst>
          </p:cNvPr>
          <p:cNvSpPr>
            <a:spLocks noGrp="1"/>
          </p:cNvSpPr>
          <p:nvPr>
            <p:ph type="sldNum" sz="quarter" idx="12"/>
          </p:nvPr>
        </p:nvSpPr>
        <p:spPr/>
        <p:txBody>
          <a:body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408954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337D7E2-7721-09F3-DAC5-824F6E5FF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033280-0513-7E63-AD15-2BA224D88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7A6F38-0948-B4D2-6561-FA742DDAF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FA8448-6300-4BE4-A6FB-B83A917E184E}" type="datetimeFigureOut">
              <a:rPr kumimoji="1" lang="ja-JP" altLang="en-US" smtClean="0"/>
              <a:t>2025/10/12</a:t>
            </a:fld>
            <a:endParaRPr kumimoji="1" lang="ja-JP" altLang="en-US"/>
          </a:p>
        </p:txBody>
      </p:sp>
      <p:sp>
        <p:nvSpPr>
          <p:cNvPr id="5" name="フッター プレースホルダー 4">
            <a:extLst>
              <a:ext uri="{FF2B5EF4-FFF2-40B4-BE49-F238E27FC236}">
                <a16:creationId xmlns:a16="http://schemas.microsoft.com/office/drawing/2014/main" id="{F4C973E6-D018-BC32-DBB0-2672D3C9FE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5B5ACB-079E-F315-C801-052196EDB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53AF13-1EC4-4F1A-B9EC-944E2D5CB7B7}" type="slidenum">
              <a:rPr kumimoji="1" lang="ja-JP" altLang="en-US" smtClean="0"/>
              <a:t>‹#›</a:t>
            </a:fld>
            <a:endParaRPr kumimoji="1" lang="ja-JP" altLang="en-US"/>
          </a:p>
        </p:txBody>
      </p:sp>
    </p:spTree>
    <p:extLst>
      <p:ext uri="{BB962C8B-B14F-4D97-AF65-F5344CB8AC3E}">
        <p14:creationId xmlns:p14="http://schemas.microsoft.com/office/powerpoint/2010/main" val="921916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テキスト ボックス 20">
            <a:extLst>
              <a:ext uri="{FF2B5EF4-FFF2-40B4-BE49-F238E27FC236}">
                <a16:creationId xmlns:a16="http://schemas.microsoft.com/office/drawing/2014/main" id="{909A0AF7-9CD1-8FAE-3AD9-548C894F193A}"/>
              </a:ext>
            </a:extLst>
          </p:cNvPr>
          <p:cNvSpPr txBox="1"/>
          <p:nvPr/>
        </p:nvSpPr>
        <p:spPr>
          <a:xfrm>
            <a:off x="0" y="0"/>
            <a:ext cx="12192000" cy="461665"/>
          </a:xfrm>
          <a:prstGeom prst="rect">
            <a:avLst/>
          </a:prstGeom>
          <a:noFill/>
        </p:spPr>
        <p:txBody>
          <a:bodyPr wrap="square" rtlCol="0">
            <a:spAutoFit/>
          </a:bodyPr>
          <a:lstStyle/>
          <a:p>
            <a:pPr algn="ctr"/>
            <a:r>
              <a:rPr kumimoji="1" lang="en-US" altLang="ja-JP" sz="2400" dirty="0">
                <a:cs typeface="Times New Roman" panose="02020603050405020304" pitchFamily="18" charset="0"/>
              </a:rPr>
              <a:t>Figure </a:t>
            </a:r>
            <a:r>
              <a:rPr lang="en-US" altLang="ja-JP" sz="2400" dirty="0">
                <a:cs typeface="Times New Roman" panose="02020603050405020304" pitchFamily="18" charset="0"/>
              </a:rPr>
              <a:t>S1</a:t>
            </a:r>
            <a:r>
              <a:rPr kumimoji="1" lang="en-US" altLang="ja-JP" sz="2400" dirty="0">
                <a:cs typeface="Times New Roman" panose="02020603050405020304" pitchFamily="18" charset="0"/>
              </a:rPr>
              <a:t>. </a:t>
            </a:r>
            <a:r>
              <a:rPr kumimoji="1" lang="en-US" altLang="ja-JP" sz="2400" dirty="0" err="1">
                <a:cs typeface="Times New Roman" panose="02020603050405020304" pitchFamily="18" charset="0"/>
              </a:rPr>
              <a:t>sPESI</a:t>
            </a:r>
            <a:r>
              <a:rPr kumimoji="1" lang="en-US" altLang="ja-JP" sz="2400" dirty="0">
                <a:cs typeface="Times New Roman" panose="02020603050405020304" pitchFamily="18" charset="0"/>
              </a:rPr>
              <a:t> Score distribution across Symptomatic and Asymptomatic PTEs</a:t>
            </a:r>
            <a:endParaRPr kumimoji="1" lang="ja-JP" altLang="en-US" sz="2400" dirty="0"/>
          </a:p>
        </p:txBody>
      </p:sp>
      <p:grpSp>
        <p:nvGrpSpPr>
          <p:cNvPr id="55" name="グループ化 54">
            <a:extLst>
              <a:ext uri="{FF2B5EF4-FFF2-40B4-BE49-F238E27FC236}">
                <a16:creationId xmlns:a16="http://schemas.microsoft.com/office/drawing/2014/main" id="{76393F1F-17E3-5DB0-055B-39C6259DAEC3}"/>
              </a:ext>
            </a:extLst>
          </p:cNvPr>
          <p:cNvGrpSpPr/>
          <p:nvPr/>
        </p:nvGrpSpPr>
        <p:grpSpPr>
          <a:xfrm>
            <a:off x="2592245" y="563118"/>
            <a:ext cx="7007510" cy="5104378"/>
            <a:chOff x="12425156" y="9717904"/>
            <a:chExt cx="3383897" cy="2524880"/>
          </a:xfrm>
        </p:grpSpPr>
        <p:pic>
          <p:nvPicPr>
            <p:cNvPr id="54" name="図 53" descr="グラフ が含まれている画像&#10;&#10;AI 生成コンテンツは誤りを含む可能性があります。">
              <a:extLst>
                <a:ext uri="{FF2B5EF4-FFF2-40B4-BE49-F238E27FC236}">
                  <a16:creationId xmlns:a16="http://schemas.microsoft.com/office/drawing/2014/main" id="{D570BED1-4430-263F-56F6-71980990A557}"/>
                </a:ext>
              </a:extLst>
            </p:cNvPr>
            <p:cNvPicPr>
              <a:picLocks noChangeAspect="1"/>
            </p:cNvPicPr>
            <p:nvPr/>
          </p:nvPicPr>
          <p:blipFill>
            <a:blip r:embed="rId3"/>
            <a:stretch>
              <a:fillRect/>
            </a:stretch>
          </p:blipFill>
          <p:spPr>
            <a:xfrm>
              <a:off x="12425156" y="9717904"/>
              <a:ext cx="3263731" cy="2474697"/>
            </a:xfrm>
            <a:prstGeom prst="rect">
              <a:avLst/>
            </a:prstGeom>
          </p:spPr>
        </p:pic>
        <p:sp>
          <p:nvSpPr>
            <p:cNvPr id="12" name="テキスト ボックス 11">
              <a:extLst>
                <a:ext uri="{FF2B5EF4-FFF2-40B4-BE49-F238E27FC236}">
                  <a16:creationId xmlns:a16="http://schemas.microsoft.com/office/drawing/2014/main" id="{AFF82B36-794B-AFA7-E6A1-1D5BE9CED95F}"/>
                </a:ext>
              </a:extLst>
            </p:cNvPr>
            <p:cNvSpPr txBox="1"/>
            <p:nvPr/>
          </p:nvSpPr>
          <p:spPr>
            <a:xfrm>
              <a:off x="14737965" y="12044870"/>
              <a:ext cx="1071088" cy="197914"/>
            </a:xfrm>
            <a:prstGeom prst="rect">
              <a:avLst/>
            </a:prstGeom>
            <a:solidFill>
              <a:schemeClr val="bg1">
                <a:lumMod val="95000"/>
                <a:alpha val="30000"/>
              </a:schemeClr>
            </a:solidFill>
            <a:ln w="12700">
              <a:noFill/>
            </a:ln>
          </p:spPr>
          <p:txBody>
            <a:bodyPr wrap="square" rtlCol="0">
              <a:spAutoFit/>
            </a:bodyPr>
            <a:lstStyle/>
            <a:p>
              <a:r>
                <a:rPr kumimoji="1" lang="en-US" altLang="ja-JP" sz="1000" dirty="0"/>
                <a:t>Cochran-Armitage test, p = 0.0069</a:t>
              </a:r>
            </a:p>
            <a:p>
              <a:r>
                <a:rPr kumimoji="1" lang="en-US" altLang="ja-JP" sz="1000" dirty="0"/>
                <a:t>Mann-Whitney U test, p = 0.0246</a:t>
              </a:r>
            </a:p>
          </p:txBody>
        </p:sp>
      </p:grpSp>
      <p:sp>
        <p:nvSpPr>
          <p:cNvPr id="3" name="テキスト ボックス 2">
            <a:extLst>
              <a:ext uri="{FF2B5EF4-FFF2-40B4-BE49-F238E27FC236}">
                <a16:creationId xmlns:a16="http://schemas.microsoft.com/office/drawing/2014/main" id="{9C02413F-5543-EE36-B5B6-B2163EB3F33F}"/>
              </a:ext>
            </a:extLst>
          </p:cNvPr>
          <p:cNvSpPr txBox="1"/>
          <p:nvPr/>
        </p:nvSpPr>
        <p:spPr>
          <a:xfrm>
            <a:off x="0" y="5657671"/>
            <a:ext cx="12192000" cy="1200329"/>
          </a:xfrm>
          <a:prstGeom prst="rect">
            <a:avLst/>
          </a:prstGeom>
          <a:noFill/>
        </p:spPr>
        <p:txBody>
          <a:bodyPr wrap="square" rtlCol="0">
            <a:spAutoFit/>
          </a:bodyPr>
          <a:lstStyle/>
          <a:p>
            <a:r>
              <a:rPr kumimoji="0" lang="en-US" altLang="ja-JP" b="1" dirty="0">
                <a:latin typeface="Cambria" panose="02040503050406030204" pitchFamily="18" charset="0"/>
                <a:ea typeface="ＭＳ 明朝" panose="02020609040205080304" pitchFamily="17" charset="-128"/>
                <a:cs typeface="Times New Roman" panose="02020603050405020304" pitchFamily="18" charset="0"/>
              </a:rPr>
              <a:t>Footnote</a:t>
            </a:r>
            <a:r>
              <a:rPr kumimoji="0" lang="en-US" altLang="ja-JP" dirty="0">
                <a:latin typeface="Cambria" panose="02040503050406030204" pitchFamily="18" charset="0"/>
                <a:ea typeface="ＭＳ 明朝" panose="02020609040205080304" pitchFamily="17" charset="-128"/>
                <a:cs typeface="Times New Roman" panose="02020603050405020304" pitchFamily="18" charset="0"/>
              </a:rPr>
              <a:t>: Trend significance was assessed using the Cochran-Armitage test. Weights were assigned as the </a:t>
            </a:r>
            <a:r>
              <a:rPr kumimoji="0" lang="en-US" altLang="ja-JP" dirty="0" err="1">
                <a:latin typeface="Cambria" panose="02040503050406030204" pitchFamily="18" charset="0"/>
                <a:ea typeface="ＭＳ 明朝" panose="02020609040205080304" pitchFamily="17" charset="-128"/>
                <a:cs typeface="Times New Roman" panose="02020603050405020304" pitchFamily="18" charset="0"/>
              </a:rPr>
              <a:t>sPESI</a:t>
            </a:r>
            <a:r>
              <a:rPr kumimoji="0" lang="en-US" altLang="ja-JP" dirty="0">
                <a:latin typeface="Cambria" panose="02040503050406030204" pitchFamily="18" charset="0"/>
                <a:ea typeface="ＭＳ 明朝" panose="02020609040205080304" pitchFamily="17" charset="-128"/>
                <a:cs typeface="Times New Roman" panose="02020603050405020304" pitchFamily="18" charset="0"/>
              </a:rPr>
              <a:t> score itself. Data with missing vital signs were excluded from the analysis</a:t>
            </a:r>
            <a:r>
              <a:rPr lang="en-US" altLang="ja-JP" dirty="0">
                <a:latin typeface="Cambria" panose="02040503050406030204" pitchFamily="18" charset="0"/>
                <a:ea typeface="ＭＳ 明朝" panose="02020609040205080304" pitchFamily="17" charset="-128"/>
                <a:cs typeface="Times New Roman" panose="02020603050405020304" pitchFamily="18" charset="0"/>
              </a:rPr>
              <a:t> (n = 21)</a:t>
            </a:r>
            <a:r>
              <a:rPr kumimoji="0" lang="en-US" altLang="ja-JP" dirty="0">
                <a:latin typeface="Cambria" panose="02040503050406030204" pitchFamily="18" charset="0"/>
                <a:ea typeface="ＭＳ 明朝" panose="02020609040205080304" pitchFamily="17" charset="-128"/>
                <a:cs typeface="Times New Roman" panose="02020603050405020304" pitchFamily="18" charset="0"/>
              </a:rPr>
              <a:t>. Notably, the Mann-Whitney U test also indicated a significant difference between the two groups (p = 0.0246), although multiple comparison using Fisher’s exact test adjusted by the Holm method did not reach statistical significance (data not shown).</a:t>
            </a:r>
            <a:endParaRPr kumimoji="1" lang="ja-JP" altLang="en-US" dirty="0"/>
          </a:p>
        </p:txBody>
      </p:sp>
    </p:spTree>
    <p:extLst>
      <p:ext uri="{BB962C8B-B14F-4D97-AF65-F5344CB8AC3E}">
        <p14:creationId xmlns:p14="http://schemas.microsoft.com/office/powerpoint/2010/main" val="78631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グラフ&#10;&#10;AI 生成コンテンツは誤りを含む可能性があります。">
            <a:extLst>
              <a:ext uri="{FF2B5EF4-FFF2-40B4-BE49-F238E27FC236}">
                <a16:creationId xmlns:a16="http://schemas.microsoft.com/office/drawing/2014/main" id="{B0772C2C-761B-7EF5-7D37-49F8F739B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3" y="1451701"/>
            <a:ext cx="5931898" cy="3954598"/>
          </a:xfrm>
          <a:prstGeom prst="rect">
            <a:avLst/>
          </a:prstGeom>
        </p:spPr>
      </p:pic>
      <p:pic>
        <p:nvPicPr>
          <p:cNvPr id="14" name="図 13" descr="グラフ が含まれている画像&#10;&#10;AI 生成コンテンツは誤りを含む可能性があります。">
            <a:extLst>
              <a:ext uri="{FF2B5EF4-FFF2-40B4-BE49-F238E27FC236}">
                <a16:creationId xmlns:a16="http://schemas.microsoft.com/office/drawing/2014/main" id="{E79F3631-946E-26A5-4B31-D1507AA7F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1501" y="1451701"/>
            <a:ext cx="5931898" cy="3954598"/>
          </a:xfrm>
          <a:prstGeom prst="rect">
            <a:avLst/>
          </a:prstGeom>
        </p:spPr>
      </p:pic>
      <p:sp>
        <p:nvSpPr>
          <p:cNvPr id="15" name="テキスト ボックス 14">
            <a:extLst>
              <a:ext uri="{FF2B5EF4-FFF2-40B4-BE49-F238E27FC236}">
                <a16:creationId xmlns:a16="http://schemas.microsoft.com/office/drawing/2014/main" id="{87B05F40-437A-FFEA-704B-86866C92A66F}"/>
              </a:ext>
            </a:extLst>
          </p:cNvPr>
          <p:cNvSpPr txBox="1"/>
          <p:nvPr/>
        </p:nvSpPr>
        <p:spPr>
          <a:xfrm>
            <a:off x="-2" y="0"/>
            <a:ext cx="12192001" cy="369332"/>
          </a:xfrm>
          <a:prstGeom prst="rect">
            <a:avLst/>
          </a:prstGeom>
          <a:noFill/>
        </p:spPr>
        <p:txBody>
          <a:bodyPr wrap="square" rtlCol="0">
            <a:spAutoFit/>
          </a:bodyPr>
          <a:lstStyle/>
          <a:p>
            <a:pPr algn="ctr"/>
            <a:r>
              <a:rPr kumimoji="1" lang="en-US" altLang="ja-JP" dirty="0">
                <a:cs typeface="Times New Roman" panose="02020603050405020304" pitchFamily="18" charset="0"/>
              </a:rPr>
              <a:t>Figure S2. </a:t>
            </a:r>
            <a:r>
              <a:rPr kumimoji="1" lang="en-US" altLang="ja-JP" dirty="0" err="1">
                <a:cs typeface="Times New Roman" panose="02020603050405020304" pitchFamily="18" charset="0"/>
              </a:rPr>
              <a:t>sPESI</a:t>
            </a:r>
            <a:r>
              <a:rPr kumimoji="1" lang="en-US" altLang="ja-JP" dirty="0">
                <a:cs typeface="Times New Roman" panose="02020603050405020304" pitchFamily="18" charset="0"/>
              </a:rPr>
              <a:t> score versus death counts within 30 days in all PTE</a:t>
            </a:r>
            <a:endParaRPr kumimoji="1" lang="ja-JP" altLang="en-US" dirty="0"/>
          </a:p>
        </p:txBody>
      </p:sp>
      <p:sp>
        <p:nvSpPr>
          <p:cNvPr id="16" name="Rectangle 1">
            <a:extLst>
              <a:ext uri="{FF2B5EF4-FFF2-40B4-BE49-F238E27FC236}">
                <a16:creationId xmlns:a16="http://schemas.microsoft.com/office/drawing/2014/main" id="{017D603B-AD4E-FA07-0EC7-2FDA5412032F}"/>
              </a:ext>
            </a:extLst>
          </p:cNvPr>
          <p:cNvSpPr>
            <a:spLocks noChangeArrowheads="1"/>
          </p:cNvSpPr>
          <p:nvPr/>
        </p:nvSpPr>
        <p:spPr bwMode="auto">
          <a:xfrm>
            <a:off x="-34640" y="6211669"/>
            <a:ext cx="122612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ja-JP" sz="1200" b="1" i="0" u="none" strike="noStrike" cap="none" normalizeH="0" baseline="0" dirty="0">
                <a:ln>
                  <a:noFill/>
                </a:ln>
                <a:effectLst/>
                <a:latin typeface="Cambria" panose="02040503050406030204" pitchFamily="18" charset="0"/>
                <a:ea typeface="ＭＳ 明朝" panose="02020609040205080304" pitchFamily="17" charset="-128"/>
                <a:cs typeface="Times New Roman" panose="02020603050405020304" pitchFamily="18" charset="0"/>
              </a:rPr>
              <a:t>Footnote</a:t>
            </a:r>
            <a:r>
              <a:rPr kumimoji="0" lang="en-US" altLang="ja-JP" sz="1200" i="0" u="none" strike="noStrike" cap="none" normalizeH="0" baseline="0" dirty="0">
                <a:ln>
                  <a:noFill/>
                </a:ln>
                <a:effectLst/>
                <a:latin typeface="Cambria" panose="02040503050406030204" pitchFamily="18" charset="0"/>
                <a:ea typeface="ＭＳ 明朝" panose="02020609040205080304" pitchFamily="17" charset="-128"/>
                <a:cs typeface="Times New Roman" panose="02020603050405020304" pitchFamily="18" charset="0"/>
              </a:rPr>
              <a:t>: As in Figure 2, Cochran-Armitage trend tests were performed to evaluate the relationship between </a:t>
            </a:r>
            <a:r>
              <a:rPr kumimoji="0" lang="en-US" altLang="ja-JP" sz="1200" i="0" u="none" strike="noStrike" cap="none" normalizeH="0" baseline="0" dirty="0" err="1">
                <a:ln>
                  <a:noFill/>
                </a:ln>
                <a:effectLst/>
                <a:latin typeface="Cambria" panose="02040503050406030204" pitchFamily="18" charset="0"/>
                <a:ea typeface="ＭＳ 明朝" panose="02020609040205080304" pitchFamily="17" charset="-128"/>
                <a:cs typeface="Times New Roman" panose="02020603050405020304" pitchFamily="18" charset="0"/>
              </a:rPr>
              <a:t>sPESI</a:t>
            </a:r>
            <a:r>
              <a:rPr kumimoji="0" lang="en-US" altLang="ja-JP" sz="1200" i="0" u="none" strike="noStrike" cap="none" normalizeH="0" baseline="0" dirty="0">
                <a:ln>
                  <a:noFill/>
                </a:ln>
                <a:effectLst/>
                <a:latin typeface="Cambria" panose="02040503050406030204" pitchFamily="18" charset="0"/>
                <a:ea typeface="ＭＳ 明朝" panose="02020609040205080304" pitchFamily="17" charset="-128"/>
                <a:cs typeface="Times New Roman" panose="02020603050405020304" pitchFamily="18" charset="0"/>
              </a:rPr>
              <a:t> score and 30-day prognosis in all PTE patients (left panel) and in asymptomatic PTE patients (right panel).Unlike Figure 2, patients who were not evaluated for right ventricular (RV) strain using ECG or TTE were included in this analysis. Notably, some patients were not assessed for RV strain due to either low clinical suspicion - based on normal respiratory status and vital signs - or poor general condition with limited life expectancy.</a:t>
            </a:r>
            <a:endParaRPr lang="en-US" altLang="ja-JP" sz="1200" dirty="0">
              <a:highlight>
                <a:srgbClr val="FFFF00"/>
              </a:highlight>
              <a:latin typeface="Cambria" panose="02040503050406030204" pitchFamily="18" charset="0"/>
              <a:ea typeface="ＭＳ 明朝" panose="02020609040205080304" pitchFamily="17" charset="-128"/>
              <a:cs typeface="Times New Roman" panose="02020603050405020304" pitchFamily="18" charset="0"/>
            </a:endParaRPr>
          </a:p>
        </p:txBody>
      </p:sp>
      <p:sp>
        <p:nvSpPr>
          <p:cNvPr id="20" name="テキスト ボックス 19">
            <a:extLst>
              <a:ext uri="{FF2B5EF4-FFF2-40B4-BE49-F238E27FC236}">
                <a16:creationId xmlns:a16="http://schemas.microsoft.com/office/drawing/2014/main" id="{9AB7F308-68BD-029A-2E88-6B8960F8D825}"/>
              </a:ext>
            </a:extLst>
          </p:cNvPr>
          <p:cNvSpPr txBox="1"/>
          <p:nvPr/>
        </p:nvSpPr>
        <p:spPr>
          <a:xfrm>
            <a:off x="10755102" y="5204465"/>
            <a:ext cx="1208297" cy="246221"/>
          </a:xfrm>
          <a:prstGeom prst="rect">
            <a:avLst/>
          </a:prstGeom>
          <a:solidFill>
            <a:schemeClr val="bg1">
              <a:lumMod val="65000"/>
              <a:alpha val="30000"/>
            </a:schemeClr>
          </a:solidFill>
          <a:ln w="12700">
            <a:noFill/>
          </a:ln>
        </p:spPr>
        <p:txBody>
          <a:bodyPr wrap="square" rtlCol="0">
            <a:spAutoFit/>
          </a:bodyPr>
          <a:lstStyle/>
          <a:p>
            <a:pPr algn="ctr"/>
            <a:r>
              <a:rPr kumimoji="1" lang="en-US" altLang="ja-JP" sz="1000" dirty="0"/>
              <a:t>p = 0.046</a:t>
            </a:r>
          </a:p>
        </p:txBody>
      </p:sp>
      <p:sp>
        <p:nvSpPr>
          <p:cNvPr id="2" name="テキスト ボックス 1">
            <a:extLst>
              <a:ext uri="{FF2B5EF4-FFF2-40B4-BE49-F238E27FC236}">
                <a16:creationId xmlns:a16="http://schemas.microsoft.com/office/drawing/2014/main" id="{0B2780F9-9864-3B0C-B52D-4A48D3EFA0F6}"/>
              </a:ext>
            </a:extLst>
          </p:cNvPr>
          <p:cNvSpPr txBox="1"/>
          <p:nvPr/>
        </p:nvSpPr>
        <p:spPr>
          <a:xfrm>
            <a:off x="4823204" y="5199837"/>
            <a:ext cx="1208297" cy="246221"/>
          </a:xfrm>
          <a:prstGeom prst="rect">
            <a:avLst/>
          </a:prstGeom>
          <a:solidFill>
            <a:schemeClr val="bg1">
              <a:lumMod val="65000"/>
              <a:alpha val="30000"/>
            </a:schemeClr>
          </a:solidFill>
          <a:ln w="12700">
            <a:noFill/>
          </a:ln>
        </p:spPr>
        <p:txBody>
          <a:bodyPr wrap="square" rtlCol="0">
            <a:spAutoFit/>
          </a:bodyPr>
          <a:lstStyle/>
          <a:p>
            <a:pPr algn="ctr"/>
            <a:r>
              <a:rPr kumimoji="1" lang="en-US" altLang="ja-JP" sz="1000" dirty="0"/>
              <a:t>p = 0.219</a:t>
            </a:r>
          </a:p>
        </p:txBody>
      </p:sp>
    </p:spTree>
    <p:extLst>
      <p:ext uri="{BB962C8B-B14F-4D97-AF65-F5344CB8AC3E}">
        <p14:creationId xmlns:p14="http://schemas.microsoft.com/office/powerpoint/2010/main" val="4730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AEB7AB0-D872-2F37-3694-4BE2BBEAC747}"/>
              </a:ext>
            </a:extLst>
          </p:cNvPr>
          <p:cNvSpPr txBox="1"/>
          <p:nvPr/>
        </p:nvSpPr>
        <p:spPr>
          <a:xfrm>
            <a:off x="-2" y="0"/>
            <a:ext cx="12192001" cy="369332"/>
          </a:xfrm>
          <a:prstGeom prst="rect">
            <a:avLst/>
          </a:prstGeom>
          <a:noFill/>
        </p:spPr>
        <p:txBody>
          <a:bodyPr wrap="square" rtlCol="0">
            <a:spAutoFit/>
          </a:bodyPr>
          <a:lstStyle/>
          <a:p>
            <a:pPr algn="ctr"/>
            <a:r>
              <a:rPr kumimoji="1" lang="en-US" altLang="ja-JP" dirty="0">
                <a:cs typeface="Times New Roman" panose="02020603050405020304" pitchFamily="18" charset="0"/>
              </a:rPr>
              <a:t>Table S1. </a:t>
            </a:r>
            <a:r>
              <a:rPr kumimoji="1" lang="en-US" altLang="ja-JP" dirty="0">
                <a:ea typeface="Cambria" panose="02040503050406030204" pitchFamily="18" charset="0"/>
                <a:cs typeface="Times New Roman" panose="02020603050405020304" pitchFamily="18" charset="0"/>
              </a:rPr>
              <a:t>H</a:t>
            </a:r>
            <a:r>
              <a:rPr lang="en-US" altLang="ja-JP" dirty="0">
                <a:ea typeface="Cambria" panose="02040503050406030204" pitchFamily="18" charset="0"/>
                <a:cs typeface="Times New Roman" panose="02020603050405020304" pitchFamily="18" charset="0"/>
              </a:rPr>
              <a:t>armonization scheme for cancer site, histology, and clinical stage used in the Cox regression analysis</a:t>
            </a:r>
            <a:endParaRPr kumimoji="1" lang="ja-JP" altLang="en-US" dirty="0"/>
          </a:p>
        </p:txBody>
      </p:sp>
      <p:graphicFrame>
        <p:nvGraphicFramePr>
          <p:cNvPr id="3" name="表 2">
            <a:extLst>
              <a:ext uri="{FF2B5EF4-FFF2-40B4-BE49-F238E27FC236}">
                <a16:creationId xmlns:a16="http://schemas.microsoft.com/office/drawing/2014/main" id="{D2C8156B-76CD-47CD-D727-0A5B521E1662}"/>
              </a:ext>
            </a:extLst>
          </p:cNvPr>
          <p:cNvGraphicFramePr>
            <a:graphicFrameLocks noGrp="1"/>
          </p:cNvGraphicFramePr>
          <p:nvPr>
            <p:extLst>
              <p:ext uri="{D42A27DB-BD31-4B8C-83A1-F6EECF244321}">
                <p14:modId xmlns:p14="http://schemas.microsoft.com/office/powerpoint/2010/main" val="2365581798"/>
              </p:ext>
            </p:extLst>
          </p:nvPr>
        </p:nvGraphicFramePr>
        <p:xfrm>
          <a:off x="0" y="422816"/>
          <a:ext cx="12191999" cy="5263191"/>
        </p:xfrm>
        <a:graphic>
          <a:graphicData uri="http://schemas.openxmlformats.org/drawingml/2006/table">
            <a:tbl>
              <a:tblPr firstRow="1" firstCol="1" bandRow="1">
                <a:tableStyleId>{2A488322-F2BA-4B5B-9748-0D474271808F}</a:tableStyleId>
              </a:tblPr>
              <a:tblGrid>
                <a:gridCol w="3180183">
                  <a:extLst>
                    <a:ext uri="{9D8B030D-6E8A-4147-A177-3AD203B41FA5}">
                      <a16:colId xmlns:a16="http://schemas.microsoft.com/office/drawing/2014/main" val="2232058327"/>
                    </a:ext>
                  </a:extLst>
                </a:gridCol>
                <a:gridCol w="9011816">
                  <a:extLst>
                    <a:ext uri="{9D8B030D-6E8A-4147-A177-3AD203B41FA5}">
                      <a16:colId xmlns:a16="http://schemas.microsoft.com/office/drawing/2014/main" val="2848687820"/>
                    </a:ext>
                  </a:extLst>
                </a:gridCol>
              </a:tblGrid>
              <a:tr h="203193">
                <a:tc>
                  <a:txBody>
                    <a:bodyPr/>
                    <a:lstStyle/>
                    <a:p>
                      <a:pPr algn="ctr" fontAlgn="t">
                        <a:buNone/>
                      </a:pPr>
                      <a:r>
                        <a:rPr lang="en-US" sz="1400" u="none" strike="noStrike" dirty="0">
                          <a:effectLst/>
                        </a:rPr>
                        <a:t>Cancer site group</a:t>
                      </a:r>
                      <a:endParaRPr lang="en-US" sz="14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tc>
                <a:tc>
                  <a:txBody>
                    <a:bodyPr/>
                    <a:lstStyle/>
                    <a:p>
                      <a:pPr algn="ctr" fontAlgn="t">
                        <a:buNone/>
                      </a:pPr>
                      <a:r>
                        <a:rPr lang="en-US" sz="1400" u="none" strike="noStrike" dirty="0">
                          <a:effectLst/>
                        </a:rPr>
                        <a:t>ICD-O-3 code</a:t>
                      </a:r>
                      <a:endParaRPr lang="en-US" sz="1400" b="1"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tc>
                <a:extLst>
                  <a:ext uri="{0D108BD9-81ED-4DB2-BD59-A6C34878D82A}">
                    <a16:rowId xmlns:a16="http://schemas.microsoft.com/office/drawing/2014/main" val="1771765257"/>
                  </a:ext>
                </a:extLst>
              </a:tr>
              <a:tr h="203193">
                <a:tc>
                  <a:txBody>
                    <a:bodyPr/>
                    <a:lstStyle/>
                    <a:p>
                      <a:pPr algn="ctr" fontAlgn="b">
                        <a:buNone/>
                      </a:pPr>
                      <a:r>
                        <a:rPr lang="en-US" sz="1400" u="none" strike="noStrike" dirty="0">
                          <a:effectLst/>
                        </a:rPr>
                        <a:t>Adrenal gland</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C740, C749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917746945"/>
                  </a:ext>
                </a:extLst>
              </a:tr>
              <a:tr h="256790">
                <a:tc>
                  <a:txBody>
                    <a:bodyPr/>
                    <a:lstStyle/>
                    <a:p>
                      <a:pPr algn="ctr" fontAlgn="b">
                        <a:buNone/>
                      </a:pPr>
                      <a:r>
                        <a:rPr lang="en-US" sz="1400" u="none" strike="noStrike" dirty="0">
                          <a:effectLst/>
                        </a:rPr>
                        <a:t>Bone and soft tissue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C400, C402, C403, C410, C411, C412, C414, C490, C491, C492, C493, C494, C496, C499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4174357379"/>
                  </a:ext>
                </a:extLst>
              </a:tr>
              <a:tr h="203193">
                <a:tc>
                  <a:txBody>
                    <a:bodyPr/>
                    <a:lstStyle/>
                    <a:p>
                      <a:pPr algn="ctr" fontAlgn="b">
                        <a:buNone/>
                      </a:pPr>
                      <a:r>
                        <a:rPr lang="en-US" sz="1400" u="none" strike="noStrike" dirty="0">
                          <a:effectLst/>
                        </a:rPr>
                        <a:t>Breast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C500, C501, C502, C503, C504, C505, C506, C508, C509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81329705"/>
                  </a:ext>
                </a:extLst>
              </a:tr>
              <a:tr h="203193">
                <a:tc>
                  <a:txBody>
                    <a:bodyPr/>
                    <a:lstStyle/>
                    <a:p>
                      <a:pPr algn="ctr" fontAlgn="b">
                        <a:buNone/>
                      </a:pPr>
                      <a:r>
                        <a:rPr lang="en-US" sz="1400" u="none" strike="noStrike" dirty="0">
                          <a:effectLst/>
                        </a:rPr>
                        <a:t>Bronchus and lung</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C340, C341, C342, C343, C349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240492942"/>
                  </a:ext>
                </a:extLst>
              </a:tr>
              <a:tr h="220254">
                <a:tc>
                  <a:txBody>
                    <a:bodyPr/>
                    <a:lstStyle/>
                    <a:p>
                      <a:pPr algn="ctr" fontAlgn="b">
                        <a:buNone/>
                      </a:pPr>
                      <a:r>
                        <a:rPr lang="en-US" sz="1400" u="none" strike="noStrike" dirty="0">
                          <a:effectLst/>
                        </a:rPr>
                        <a:t>Colorectal</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C180, C181, C182, C183, C184, C185, C186, C187, C189, C199, C209, C211</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601712544"/>
                  </a:ext>
                </a:extLst>
              </a:tr>
              <a:tr h="203193">
                <a:tc>
                  <a:txBody>
                    <a:bodyPr/>
                    <a:lstStyle/>
                    <a:p>
                      <a:pPr algn="ctr" fontAlgn="b">
                        <a:buNone/>
                      </a:pPr>
                      <a:r>
                        <a:rPr lang="en-US" sz="1400" u="none" strike="noStrike" dirty="0">
                          <a:effectLst/>
                        </a:rPr>
                        <a:t>Esophagus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C150, C151, C152, C159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933548993"/>
                  </a:ext>
                </a:extLst>
              </a:tr>
              <a:tr h="275059">
                <a:tc>
                  <a:txBody>
                    <a:bodyPr/>
                    <a:lstStyle/>
                    <a:p>
                      <a:pPr algn="ctr" fontAlgn="b">
                        <a:buNone/>
                      </a:pPr>
                      <a:r>
                        <a:rPr lang="en-US" sz="1400" u="none" strike="noStrike" dirty="0">
                          <a:effectLst/>
                        </a:rPr>
                        <a:t>Female genital organ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C510, C511, C512, C519, C529, C539, C540, C541, C542, C543, C549, C569, C570, C579, C589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189614494"/>
                  </a:ext>
                </a:extLst>
              </a:tr>
              <a:tr h="203193">
                <a:tc>
                  <a:txBody>
                    <a:bodyPr/>
                    <a:lstStyle/>
                    <a:p>
                      <a:pPr algn="ctr" fontAlgn="b">
                        <a:buNone/>
                      </a:pPr>
                      <a:r>
                        <a:rPr lang="en-US" sz="1400" u="none" strike="noStrike" dirty="0">
                          <a:effectLst/>
                        </a:rPr>
                        <a:t>Hepatobiliary and pancreas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C239, C240, C241, C249, C250, C251, C252, C259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301069104"/>
                  </a:ext>
                </a:extLst>
              </a:tr>
              <a:tr h="203193">
                <a:tc>
                  <a:txBody>
                    <a:bodyPr/>
                    <a:lstStyle/>
                    <a:p>
                      <a:pPr algn="ctr" fontAlgn="b">
                        <a:buNone/>
                      </a:pPr>
                      <a:r>
                        <a:rPr lang="en-US" sz="1400" u="none" strike="noStrike" dirty="0">
                          <a:effectLst/>
                        </a:rPr>
                        <a:t>Kidney</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C649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106622474"/>
                  </a:ext>
                </a:extLst>
              </a:tr>
              <a:tr h="203193">
                <a:tc>
                  <a:txBody>
                    <a:bodyPr/>
                    <a:lstStyle/>
                    <a:p>
                      <a:pPr algn="ctr" fontAlgn="b">
                        <a:buNone/>
                      </a:pPr>
                      <a:r>
                        <a:rPr lang="en-US" sz="1400" u="none" strike="noStrike" dirty="0">
                          <a:effectLst/>
                        </a:rPr>
                        <a:t>Liver and bile duct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C220, C221</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006084847"/>
                  </a:ext>
                </a:extLst>
              </a:tr>
              <a:tr h="203193">
                <a:tc>
                  <a:txBody>
                    <a:bodyPr/>
                    <a:lstStyle/>
                    <a:p>
                      <a:pPr algn="ctr" fontAlgn="b">
                        <a:buNone/>
                      </a:pPr>
                      <a:r>
                        <a:rPr lang="en-US" sz="1400" u="none" strike="noStrike" dirty="0">
                          <a:effectLst/>
                        </a:rPr>
                        <a:t>Male genital organ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C601, C602, C609, C619, C621</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015012240"/>
                  </a:ext>
                </a:extLst>
              </a:tr>
              <a:tr h="203193">
                <a:tc>
                  <a:txBody>
                    <a:bodyPr/>
                    <a:lstStyle/>
                    <a:p>
                      <a:pPr algn="ctr" fontAlgn="b">
                        <a:buNone/>
                      </a:pPr>
                      <a:r>
                        <a:rPr lang="en-US" sz="1400" u="none" strike="noStrike" dirty="0">
                          <a:effectLst/>
                        </a:rPr>
                        <a:t>Nervous system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C471, C710, C711, C712, C713, C714, C715, C716, C719, C725</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267585076"/>
                  </a:ext>
                </a:extLst>
              </a:tr>
              <a:tr h="203193">
                <a:tc>
                  <a:txBody>
                    <a:bodyPr/>
                    <a:lstStyle/>
                    <a:p>
                      <a:pPr algn="ctr" fontAlgn="b">
                        <a:buNone/>
                      </a:pPr>
                      <a:r>
                        <a:rPr lang="en-US" sz="1400" u="none" strike="noStrike" dirty="0">
                          <a:effectLst/>
                        </a:rPr>
                        <a:t>Others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C269, C383, C384, C750, C751, C760, C809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733737577"/>
                  </a:ext>
                </a:extLst>
              </a:tr>
              <a:tr h="203193">
                <a:tc>
                  <a:txBody>
                    <a:bodyPr/>
                    <a:lstStyle/>
                    <a:p>
                      <a:pPr algn="ctr" fontAlgn="b">
                        <a:buNone/>
                      </a:pPr>
                      <a:r>
                        <a:rPr lang="en-US" sz="1400" u="none" strike="noStrike" dirty="0">
                          <a:effectLst/>
                        </a:rPr>
                        <a:t>RES and lymphatic system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C420, C421, C422, C770, C772, C773, C774, C778, C779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213106135"/>
                  </a:ext>
                </a:extLst>
              </a:tr>
              <a:tr h="203193">
                <a:tc>
                  <a:txBody>
                    <a:bodyPr/>
                    <a:lstStyle/>
                    <a:p>
                      <a:pPr algn="ctr" fontAlgn="b">
                        <a:buNone/>
                      </a:pPr>
                      <a:r>
                        <a:rPr lang="en-US" sz="1400" u="none" strike="noStrike" dirty="0">
                          <a:effectLst/>
                        </a:rPr>
                        <a:t>Retroperitoneum and peritoneum</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C480, C481, C482</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690109682"/>
                  </a:ext>
                </a:extLst>
              </a:tr>
              <a:tr h="203193">
                <a:tc>
                  <a:txBody>
                    <a:bodyPr/>
                    <a:lstStyle/>
                    <a:p>
                      <a:pPr algn="ctr" fontAlgn="b">
                        <a:buNone/>
                      </a:pPr>
                      <a:r>
                        <a:rPr lang="en-US" sz="1400" u="none" strike="noStrike" dirty="0">
                          <a:effectLst/>
                        </a:rPr>
                        <a:t>Skin</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C440, C441, C442, C443, C444, C445, C446, C447, C449, C695, C696</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826682596"/>
                  </a:ext>
                </a:extLst>
              </a:tr>
              <a:tr h="203193">
                <a:tc>
                  <a:txBody>
                    <a:bodyPr/>
                    <a:lstStyle/>
                    <a:p>
                      <a:pPr algn="ctr" fontAlgn="b">
                        <a:buNone/>
                      </a:pPr>
                      <a:r>
                        <a:rPr lang="en-US" sz="1400" u="none" strike="noStrike" dirty="0">
                          <a:effectLst/>
                        </a:rPr>
                        <a:t>Stomach and small intestine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C160, C161, C162, C163, C164, C165, C169, C170, C171, C172, C179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552659890"/>
                  </a:ext>
                </a:extLst>
              </a:tr>
              <a:tr h="607095">
                <a:tc>
                  <a:txBody>
                    <a:bodyPr/>
                    <a:lstStyle/>
                    <a:p>
                      <a:pPr algn="ctr" fontAlgn="b">
                        <a:buNone/>
                      </a:pPr>
                      <a:r>
                        <a:rPr lang="en-US" sz="1400" u="none" strike="noStrike" dirty="0" err="1">
                          <a:effectLst/>
                        </a:rPr>
                        <a:t>Stomatopharynx</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C004, C019, C020, C021, C022, C029, C030, C031, C040, C041, C049, C050, C051, C052, C059, C060, C062, C079, C080, C081, C091, C099, C100, C101, C102, C103, C109, C111, C112, C119, C129, C130, C132, C139, C142, C300, C310, C311, C319, C320, C321, C322, C329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4054052645"/>
                  </a:ext>
                </a:extLst>
              </a:tr>
              <a:tr h="203193">
                <a:tc>
                  <a:txBody>
                    <a:bodyPr/>
                    <a:lstStyle/>
                    <a:p>
                      <a:pPr algn="ctr" fontAlgn="b">
                        <a:buNone/>
                      </a:pPr>
                      <a:r>
                        <a:rPr lang="en-US" sz="1400" u="none" strike="noStrike" dirty="0">
                          <a:effectLst/>
                        </a:rPr>
                        <a:t>Thymus</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C379</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374404985"/>
                  </a:ext>
                </a:extLst>
              </a:tr>
              <a:tr h="203193">
                <a:tc>
                  <a:txBody>
                    <a:bodyPr/>
                    <a:lstStyle/>
                    <a:p>
                      <a:pPr algn="ctr" fontAlgn="b">
                        <a:buNone/>
                      </a:pPr>
                      <a:r>
                        <a:rPr lang="en-US" sz="1400" u="none" strike="noStrike" dirty="0">
                          <a:effectLst/>
                        </a:rPr>
                        <a:t>Thyroid gland</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a:effectLst/>
                        </a:rPr>
                        <a:t>C739</a:t>
                      </a:r>
                      <a:endParaRPr lang="en-US"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260685907"/>
                  </a:ext>
                </a:extLst>
              </a:tr>
              <a:tr h="220254">
                <a:tc>
                  <a:txBody>
                    <a:bodyPr/>
                    <a:lstStyle/>
                    <a:p>
                      <a:pPr algn="ctr" fontAlgn="b">
                        <a:buNone/>
                      </a:pPr>
                      <a:r>
                        <a:rPr lang="en-US" sz="1400" u="none" strike="noStrike" dirty="0">
                          <a:effectLst/>
                        </a:rPr>
                        <a:t>Urinary tract</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ctr"/>
                </a:tc>
                <a:tc>
                  <a:txBody>
                    <a:bodyPr/>
                    <a:lstStyle/>
                    <a:p>
                      <a:pPr algn="l" fontAlgn="b">
                        <a:buNone/>
                      </a:pPr>
                      <a:r>
                        <a:rPr lang="en-US" sz="1400" u="none" strike="noStrike" dirty="0">
                          <a:effectLst/>
                        </a:rPr>
                        <a:t>C659, C669, C670, C671, C672, C673, C674, C675, C676, C677, C679, C680</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1313" marR="1313" marT="1313" marB="0" anchor="b"/>
                </a:tc>
                <a:extLst>
                  <a:ext uri="{0D108BD9-81ED-4DB2-BD59-A6C34878D82A}">
                    <a16:rowId xmlns:a16="http://schemas.microsoft.com/office/drawing/2014/main" val="1282375392"/>
                  </a:ext>
                </a:extLst>
              </a:tr>
            </a:tbl>
          </a:graphicData>
        </a:graphic>
      </p:graphicFrame>
      <p:graphicFrame>
        <p:nvGraphicFramePr>
          <p:cNvPr id="4" name="表 3">
            <a:extLst>
              <a:ext uri="{FF2B5EF4-FFF2-40B4-BE49-F238E27FC236}">
                <a16:creationId xmlns:a16="http://schemas.microsoft.com/office/drawing/2014/main" id="{276535CE-D215-C18C-FCD0-22A225646D5F}"/>
              </a:ext>
            </a:extLst>
          </p:cNvPr>
          <p:cNvGraphicFramePr>
            <a:graphicFrameLocks noGrp="1"/>
          </p:cNvGraphicFramePr>
          <p:nvPr>
            <p:extLst>
              <p:ext uri="{D42A27DB-BD31-4B8C-83A1-F6EECF244321}">
                <p14:modId xmlns:p14="http://schemas.microsoft.com/office/powerpoint/2010/main" val="2755719702"/>
              </p:ext>
            </p:extLst>
          </p:nvPr>
        </p:nvGraphicFramePr>
        <p:xfrm>
          <a:off x="0" y="5955071"/>
          <a:ext cx="7149947" cy="736701"/>
        </p:xfrm>
        <a:graphic>
          <a:graphicData uri="http://schemas.openxmlformats.org/drawingml/2006/table">
            <a:tbl>
              <a:tblPr firstRow="1" firstCol="1" bandCol="1">
                <a:tableStyleId>{2A488322-F2BA-4B5B-9748-0D474271808F}</a:tableStyleId>
              </a:tblPr>
              <a:tblGrid>
                <a:gridCol w="2281132">
                  <a:extLst>
                    <a:ext uri="{9D8B030D-6E8A-4147-A177-3AD203B41FA5}">
                      <a16:colId xmlns:a16="http://schemas.microsoft.com/office/drawing/2014/main" val="1052521949"/>
                    </a:ext>
                  </a:extLst>
                </a:gridCol>
                <a:gridCol w="973763">
                  <a:extLst>
                    <a:ext uri="{9D8B030D-6E8A-4147-A177-3AD203B41FA5}">
                      <a16:colId xmlns:a16="http://schemas.microsoft.com/office/drawing/2014/main" val="3794208202"/>
                    </a:ext>
                  </a:extLst>
                </a:gridCol>
                <a:gridCol w="973763">
                  <a:extLst>
                    <a:ext uri="{9D8B030D-6E8A-4147-A177-3AD203B41FA5}">
                      <a16:colId xmlns:a16="http://schemas.microsoft.com/office/drawing/2014/main" val="2351275445"/>
                    </a:ext>
                  </a:extLst>
                </a:gridCol>
                <a:gridCol w="973763">
                  <a:extLst>
                    <a:ext uri="{9D8B030D-6E8A-4147-A177-3AD203B41FA5}">
                      <a16:colId xmlns:a16="http://schemas.microsoft.com/office/drawing/2014/main" val="2122056845"/>
                    </a:ext>
                  </a:extLst>
                </a:gridCol>
                <a:gridCol w="973763">
                  <a:extLst>
                    <a:ext uri="{9D8B030D-6E8A-4147-A177-3AD203B41FA5}">
                      <a16:colId xmlns:a16="http://schemas.microsoft.com/office/drawing/2014/main" val="3573511475"/>
                    </a:ext>
                  </a:extLst>
                </a:gridCol>
                <a:gridCol w="973763">
                  <a:extLst>
                    <a:ext uri="{9D8B030D-6E8A-4147-A177-3AD203B41FA5}">
                      <a16:colId xmlns:a16="http://schemas.microsoft.com/office/drawing/2014/main" val="3722007016"/>
                    </a:ext>
                  </a:extLst>
                </a:gridCol>
              </a:tblGrid>
              <a:tr h="245567">
                <a:tc>
                  <a:txBody>
                    <a:bodyPr/>
                    <a:lstStyle/>
                    <a:p>
                      <a:pPr algn="ctr" fontAlgn="b">
                        <a:buNone/>
                      </a:pPr>
                      <a:r>
                        <a:rPr lang="en-US" sz="1400" u="none" strike="noStrike" dirty="0">
                          <a:effectLst/>
                        </a:rPr>
                        <a:t>Clinical cancer stage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ctr" fontAlgn="b">
                        <a:buNone/>
                      </a:pPr>
                      <a:r>
                        <a:rPr lang="en-US" altLang="ja-JP" sz="1400" u="none" strike="noStrike" dirty="0">
                          <a:effectLst/>
                        </a:rPr>
                        <a:t>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1</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3</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ctr" fontAlgn="b">
                        <a:buNone/>
                      </a:pPr>
                      <a:r>
                        <a:rPr lang="en-US" altLang="ja-JP" sz="1400" u="none" strike="noStrike" dirty="0">
                          <a:effectLst/>
                        </a:rPr>
                        <a:t>4</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763689598"/>
                  </a:ext>
                </a:extLst>
              </a:tr>
              <a:tr h="245567">
                <a:tc>
                  <a:txBody>
                    <a:bodyPr/>
                    <a:lstStyle/>
                    <a:p>
                      <a:pPr algn="ctr" fontAlgn="b">
                        <a:buNone/>
                      </a:pPr>
                      <a:r>
                        <a:rPr lang="en-US" sz="1400" u="none" strike="noStrike" dirty="0">
                          <a:effectLst/>
                        </a:rPr>
                        <a:t>Alive</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b">
                        <a:buNone/>
                      </a:pPr>
                      <a:r>
                        <a:rPr lang="en-US" altLang="ja-JP" sz="1400" u="none" strike="noStrike" dirty="0">
                          <a:effectLst/>
                        </a:rPr>
                        <a:t>6590</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1052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6</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8</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27</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63353675"/>
                  </a:ext>
                </a:extLst>
              </a:tr>
              <a:tr h="245567">
                <a:tc>
                  <a:txBody>
                    <a:bodyPr/>
                    <a:lstStyle/>
                    <a:p>
                      <a:pPr algn="ctr" fontAlgn="b">
                        <a:buNone/>
                      </a:pPr>
                      <a:r>
                        <a:rPr lang="en-US" sz="1400" u="none" strike="noStrike" dirty="0">
                          <a:effectLst/>
                        </a:rPr>
                        <a:t>Death</a:t>
                      </a:r>
                      <a:endParaRPr lang="en-US"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ctr"/>
                </a:tc>
                <a:tc>
                  <a:txBody>
                    <a:bodyPr/>
                    <a:lstStyle/>
                    <a:p>
                      <a:pPr algn="r" fontAlgn="b">
                        <a:buNone/>
                      </a:pPr>
                      <a:r>
                        <a:rPr lang="en-US" altLang="ja-JP" sz="1400" u="none" strike="noStrike">
                          <a:effectLst/>
                        </a:rPr>
                        <a:t>793</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a:effectLst/>
                        </a:rPr>
                        <a:t>71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a:effectLst/>
                        </a:rPr>
                        <a:t>1</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a:effectLst/>
                        </a:rPr>
                        <a:t>0</a:t>
                      </a:r>
                      <a:endParaRPr lang="en-US" altLang="ja-JP" sz="14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tc>
                  <a:txBody>
                    <a:bodyPr/>
                    <a:lstStyle/>
                    <a:p>
                      <a:pPr algn="r" fontAlgn="b">
                        <a:buNone/>
                      </a:pPr>
                      <a:r>
                        <a:rPr lang="en-US" altLang="ja-JP" sz="1400" u="none" strike="noStrike" dirty="0">
                          <a:effectLst/>
                        </a:rPr>
                        <a:t>22</a:t>
                      </a:r>
                      <a:endParaRPr lang="en-US" altLang="ja-JP" sz="14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9525" marR="9525" marT="9525" marB="0" anchor="b"/>
                </a:tc>
                <a:extLst>
                  <a:ext uri="{0D108BD9-81ED-4DB2-BD59-A6C34878D82A}">
                    <a16:rowId xmlns:a16="http://schemas.microsoft.com/office/drawing/2014/main" val="3587176043"/>
                  </a:ext>
                </a:extLst>
              </a:tr>
            </a:tbl>
          </a:graphicData>
        </a:graphic>
      </p:graphicFrame>
      <p:sp>
        <p:nvSpPr>
          <p:cNvPr id="5" name="Rectangle 1">
            <a:extLst>
              <a:ext uri="{FF2B5EF4-FFF2-40B4-BE49-F238E27FC236}">
                <a16:creationId xmlns:a16="http://schemas.microsoft.com/office/drawing/2014/main" id="{6412118F-9016-A552-BA4F-57F73C9361DD}"/>
              </a:ext>
            </a:extLst>
          </p:cNvPr>
          <p:cNvSpPr>
            <a:spLocks noChangeArrowheads="1"/>
          </p:cNvSpPr>
          <p:nvPr/>
        </p:nvSpPr>
        <p:spPr bwMode="auto">
          <a:xfrm>
            <a:off x="7273126" y="6000255"/>
            <a:ext cx="49188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ja-JP" sz="1200" b="1" i="0" u="none" strike="noStrike" cap="none" normalizeH="0" baseline="0" dirty="0">
                <a:ln>
                  <a:noFill/>
                </a:ln>
                <a:effectLst/>
                <a:latin typeface="Cambria" panose="02040503050406030204" pitchFamily="18" charset="0"/>
                <a:ea typeface="ＭＳ 明朝" panose="02020609040205080304" pitchFamily="17" charset="-128"/>
                <a:cs typeface="Times New Roman" panose="02020603050405020304" pitchFamily="18" charset="0"/>
              </a:rPr>
              <a:t>Footnote</a:t>
            </a:r>
            <a:r>
              <a:rPr kumimoji="0" lang="en-US" altLang="ja-JP" sz="1200" i="0" u="none" strike="noStrike" cap="none" normalizeH="0" baseline="0" dirty="0">
                <a:ln>
                  <a:noFill/>
                </a:ln>
                <a:effectLst/>
                <a:latin typeface="Cambria" panose="02040503050406030204" pitchFamily="18" charset="0"/>
                <a:ea typeface="ＭＳ 明朝" panose="02020609040205080304" pitchFamily="17" charset="-128"/>
                <a:cs typeface="Times New Roman" panose="02020603050405020304" pitchFamily="18" charset="0"/>
              </a:rPr>
              <a:t>: To address the issue of complete separation caused by the absence of death events in stage 3, clinical cancer stages 2 and 3 were combined in the multivariable Cox regression analysis.</a:t>
            </a:r>
            <a:endParaRPr lang="en-US" altLang="ja-JP" sz="1200" dirty="0">
              <a:highlight>
                <a:srgbClr val="FFFF00"/>
              </a:highlight>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2297910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箱ひげ図&#10;&#10;AI 生成コンテンツは誤りを含む可能性があります。">
            <a:extLst>
              <a:ext uri="{FF2B5EF4-FFF2-40B4-BE49-F238E27FC236}">
                <a16:creationId xmlns:a16="http://schemas.microsoft.com/office/drawing/2014/main" id="{8AB3D7D0-4831-7395-1C3C-E7CB5C98C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76" y="369332"/>
            <a:ext cx="11840443" cy="6456004"/>
          </a:xfrm>
          <a:prstGeom prst="rect">
            <a:avLst/>
          </a:prstGeom>
        </p:spPr>
      </p:pic>
      <p:sp>
        <p:nvSpPr>
          <p:cNvPr id="4" name="テキスト ボックス 3">
            <a:extLst>
              <a:ext uri="{FF2B5EF4-FFF2-40B4-BE49-F238E27FC236}">
                <a16:creationId xmlns:a16="http://schemas.microsoft.com/office/drawing/2014/main" id="{605A0417-EB0C-1FF3-1BBD-986DFB4500FD}"/>
              </a:ext>
            </a:extLst>
          </p:cNvPr>
          <p:cNvSpPr txBox="1"/>
          <p:nvPr/>
        </p:nvSpPr>
        <p:spPr>
          <a:xfrm>
            <a:off x="-2" y="0"/>
            <a:ext cx="12192001" cy="369332"/>
          </a:xfrm>
          <a:prstGeom prst="rect">
            <a:avLst/>
          </a:prstGeom>
          <a:noFill/>
        </p:spPr>
        <p:txBody>
          <a:bodyPr wrap="square" rtlCol="0">
            <a:spAutoFit/>
          </a:bodyPr>
          <a:lstStyle/>
          <a:p>
            <a:pPr algn="ctr"/>
            <a:r>
              <a:rPr kumimoji="1" lang="en-US" altLang="ja-JP" dirty="0">
                <a:cs typeface="Times New Roman" panose="02020603050405020304" pitchFamily="18" charset="0"/>
              </a:rPr>
              <a:t>Figure S3. </a:t>
            </a:r>
            <a:r>
              <a:rPr lang="en-US" altLang="ja-JP" dirty="0"/>
              <a:t>Cross-tabulated heatmap of cancer site and histology</a:t>
            </a:r>
            <a:endParaRPr kumimoji="1" lang="ja-JP" altLang="en-US" dirty="0"/>
          </a:p>
        </p:txBody>
      </p:sp>
    </p:spTree>
    <p:extLst>
      <p:ext uri="{BB962C8B-B14F-4D97-AF65-F5344CB8AC3E}">
        <p14:creationId xmlns:p14="http://schemas.microsoft.com/office/powerpoint/2010/main" val="338805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9B418E8B-A00E-FF02-00A2-838EA39102DF}"/>
              </a:ext>
            </a:extLst>
          </p:cNvPr>
          <p:cNvSpPr txBox="1"/>
          <p:nvPr/>
        </p:nvSpPr>
        <p:spPr>
          <a:xfrm>
            <a:off x="0" y="0"/>
            <a:ext cx="12192000" cy="360294"/>
          </a:xfrm>
          <a:prstGeom prst="rect">
            <a:avLst/>
          </a:prstGeom>
          <a:noFill/>
        </p:spPr>
        <p:txBody>
          <a:bodyPr wrap="square" rtlCol="0">
            <a:spAutoFit/>
          </a:bodyPr>
          <a:lstStyle/>
          <a:p>
            <a:pPr algn="ctr"/>
            <a:r>
              <a:rPr kumimoji="1" lang="en-US" altLang="ja-JP" sz="1700" dirty="0">
                <a:solidFill>
                  <a:schemeClr val="tx1">
                    <a:lumMod val="75000"/>
                    <a:lumOff val="25000"/>
                  </a:schemeClr>
                </a:solidFill>
                <a:cs typeface="Times New Roman" panose="02020603050405020304" pitchFamily="18" charset="0"/>
              </a:rPr>
              <a:t>Figure S3. Comparison between </a:t>
            </a:r>
            <a:r>
              <a:rPr kumimoji="1" lang="en-US" altLang="ja-JP" sz="1700" dirty="0" err="1">
                <a:solidFill>
                  <a:schemeClr val="tx1">
                    <a:lumMod val="75000"/>
                    <a:lumOff val="25000"/>
                  </a:schemeClr>
                </a:solidFill>
                <a:cs typeface="Times New Roman" panose="02020603050405020304" pitchFamily="18" charset="0"/>
              </a:rPr>
              <a:t>sPESi</a:t>
            </a:r>
            <a:r>
              <a:rPr kumimoji="1" lang="en-US" altLang="ja-JP" sz="1700" dirty="0">
                <a:solidFill>
                  <a:schemeClr val="tx1">
                    <a:lumMod val="75000"/>
                    <a:lumOff val="25000"/>
                  </a:schemeClr>
                </a:solidFill>
                <a:cs typeface="Times New Roman" panose="02020603050405020304" pitchFamily="18" charset="0"/>
              </a:rPr>
              <a:t> or PTE Severity and Cancer Multiplicity</a:t>
            </a:r>
          </a:p>
        </p:txBody>
      </p:sp>
      <p:sp>
        <p:nvSpPr>
          <p:cNvPr id="4" name="Rectangle 1">
            <a:extLst>
              <a:ext uri="{FF2B5EF4-FFF2-40B4-BE49-F238E27FC236}">
                <a16:creationId xmlns:a16="http://schemas.microsoft.com/office/drawing/2014/main" id="{BE8B12B3-649A-9DD1-9846-FB6F3D5BE26A}"/>
              </a:ext>
            </a:extLst>
          </p:cNvPr>
          <p:cNvSpPr>
            <a:spLocks noChangeArrowheads="1"/>
          </p:cNvSpPr>
          <p:nvPr/>
        </p:nvSpPr>
        <p:spPr bwMode="auto">
          <a:xfrm>
            <a:off x="0" y="6211669"/>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ja-JP" sz="1200" b="1" i="0" u="none" strike="noStrike" cap="none" normalizeH="0" baseline="0" dirty="0">
                <a:ln>
                  <a:noFill/>
                </a:ln>
                <a:solidFill>
                  <a:schemeClr val="tx1"/>
                </a:solidFill>
                <a:effectLst/>
                <a:latin typeface="Cambria" panose="02040503050406030204" pitchFamily="18" charset="0"/>
                <a:ea typeface="ＭＳ 明朝" panose="02020609040205080304" pitchFamily="17" charset="-128"/>
                <a:cs typeface="Times New Roman" panose="02020603050405020304" pitchFamily="18" charset="0"/>
              </a:rPr>
              <a:t>Footnote</a:t>
            </a:r>
            <a:r>
              <a:rPr kumimoji="0" lang="en-US" altLang="ja-JP" sz="1200" i="0" u="none" strike="noStrike" cap="none" normalizeH="0" baseline="0" dirty="0">
                <a:ln>
                  <a:noFill/>
                </a:ln>
                <a:solidFill>
                  <a:schemeClr val="tx1"/>
                </a:solidFill>
                <a:effectLst/>
                <a:latin typeface="Cambria" panose="02040503050406030204" pitchFamily="18" charset="0"/>
                <a:ea typeface="ＭＳ 明朝" panose="02020609040205080304" pitchFamily="17" charset="-128"/>
                <a:cs typeface="Times New Roman" panose="02020603050405020304" pitchFamily="18" charset="0"/>
              </a:rPr>
              <a:t>: Neither the comparison between </a:t>
            </a:r>
            <a:r>
              <a:rPr kumimoji="0" lang="en-US" altLang="ja-JP" sz="1200" i="0" u="none" strike="noStrike" cap="none" normalizeH="0" baseline="0" dirty="0" err="1">
                <a:ln>
                  <a:noFill/>
                </a:ln>
                <a:solidFill>
                  <a:schemeClr val="tx1"/>
                </a:solidFill>
                <a:effectLst/>
                <a:latin typeface="Cambria" panose="02040503050406030204" pitchFamily="18" charset="0"/>
                <a:ea typeface="ＭＳ 明朝" panose="02020609040205080304" pitchFamily="17" charset="-128"/>
                <a:cs typeface="Times New Roman" panose="02020603050405020304" pitchFamily="18" charset="0"/>
              </a:rPr>
              <a:t>sPESI</a:t>
            </a:r>
            <a:r>
              <a:rPr kumimoji="0" lang="en-US" altLang="ja-JP" sz="1200" i="0" u="none" strike="noStrike" cap="none" normalizeH="0" baseline="0" dirty="0">
                <a:ln>
                  <a:noFill/>
                </a:ln>
                <a:solidFill>
                  <a:schemeClr val="tx1"/>
                </a:solidFill>
                <a:effectLst/>
                <a:latin typeface="Cambria" panose="02040503050406030204" pitchFamily="18" charset="0"/>
                <a:ea typeface="ＭＳ 明朝" panose="02020609040205080304" pitchFamily="17" charset="-128"/>
                <a:cs typeface="Times New Roman" panose="02020603050405020304" pitchFamily="18" charset="0"/>
              </a:rPr>
              <a:t> score nor PTE severity with the multiplicity of primary cancer sites reached statistical significance. In particular, the p-values were 0.570 and 0.603, respectively in the Mann-Whitney test, and 0.808 and 0.781, respectively in the Cochran-Armitage trend test. The table shows the number of patients diagnosed with single-primary and multi-primary cancer (double or triple).</a:t>
            </a:r>
            <a:endParaRPr kumimoji="0" lang="en-US" altLang="ja-JP" sz="1200" i="0" u="none" strike="noStrike" cap="none" normalizeH="0" baseline="0" dirty="0">
              <a:ln>
                <a:noFill/>
              </a:ln>
              <a:solidFill>
                <a:schemeClr val="tx1"/>
              </a:solidFill>
              <a:effectLst/>
              <a:latin typeface="Arial" panose="020B0604020202020204" pitchFamily="34" charset="0"/>
            </a:endParaRPr>
          </a:p>
        </p:txBody>
      </p:sp>
      <p:graphicFrame>
        <p:nvGraphicFramePr>
          <p:cNvPr id="5" name="表 4">
            <a:extLst>
              <a:ext uri="{FF2B5EF4-FFF2-40B4-BE49-F238E27FC236}">
                <a16:creationId xmlns:a16="http://schemas.microsoft.com/office/drawing/2014/main" id="{64FD7808-B2E4-632F-ED6B-0FA2E3318541}"/>
              </a:ext>
            </a:extLst>
          </p:cNvPr>
          <p:cNvGraphicFramePr>
            <a:graphicFrameLocks noGrp="1"/>
          </p:cNvGraphicFramePr>
          <p:nvPr>
            <p:extLst>
              <p:ext uri="{D42A27DB-BD31-4B8C-83A1-F6EECF244321}">
                <p14:modId xmlns:p14="http://schemas.microsoft.com/office/powerpoint/2010/main" val="2883060886"/>
              </p:ext>
            </p:extLst>
          </p:nvPr>
        </p:nvGraphicFramePr>
        <p:xfrm>
          <a:off x="2134915" y="4515025"/>
          <a:ext cx="3295787" cy="1647893"/>
        </p:xfrm>
        <a:graphic>
          <a:graphicData uri="http://schemas.openxmlformats.org/drawingml/2006/table">
            <a:tbl>
              <a:tblPr firstRow="1" bandRow="1">
                <a:tableStyleId>{2A488322-F2BA-4B5B-9748-0D474271808F}</a:tableStyleId>
              </a:tblPr>
              <a:tblGrid>
                <a:gridCol w="1830993">
                  <a:extLst>
                    <a:ext uri="{9D8B030D-6E8A-4147-A177-3AD203B41FA5}">
                      <a16:colId xmlns:a16="http://schemas.microsoft.com/office/drawing/2014/main" val="1212652653"/>
                    </a:ext>
                  </a:extLst>
                </a:gridCol>
                <a:gridCol w="732397">
                  <a:extLst>
                    <a:ext uri="{9D8B030D-6E8A-4147-A177-3AD203B41FA5}">
                      <a16:colId xmlns:a16="http://schemas.microsoft.com/office/drawing/2014/main" val="3496104300"/>
                    </a:ext>
                  </a:extLst>
                </a:gridCol>
                <a:gridCol w="732397">
                  <a:extLst>
                    <a:ext uri="{9D8B030D-6E8A-4147-A177-3AD203B41FA5}">
                      <a16:colId xmlns:a16="http://schemas.microsoft.com/office/drawing/2014/main" val="1044147185"/>
                    </a:ext>
                  </a:extLst>
                </a:gridCol>
              </a:tblGrid>
              <a:tr h="274649">
                <a:tc>
                  <a:txBody>
                    <a:bodyPr/>
                    <a:lstStyle/>
                    <a:p>
                      <a:pPr algn="ctr" fontAlgn="t">
                        <a:buNone/>
                      </a:pPr>
                      <a:r>
                        <a:rPr lang="en-US" sz="1500" b="1" u="none" strike="noStrike" dirty="0" err="1">
                          <a:solidFill>
                            <a:schemeClr val="bg1"/>
                          </a:solidFill>
                          <a:effectLst/>
                        </a:rPr>
                        <a:t>sPESI</a:t>
                      </a:r>
                      <a:r>
                        <a:rPr lang="en-US" sz="1500" b="1" u="none" strike="noStrike" dirty="0">
                          <a:solidFill>
                            <a:schemeClr val="bg1"/>
                          </a:solidFill>
                          <a:effectLst/>
                        </a:rPr>
                        <a:t> within 7days</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tc>
                  <a:txBody>
                    <a:bodyPr/>
                    <a:lstStyle/>
                    <a:p>
                      <a:pPr algn="ctr" fontAlgn="t">
                        <a:buNone/>
                      </a:pPr>
                      <a:r>
                        <a:rPr lang="en-US" sz="1500" b="1" u="none" strike="noStrike" dirty="0">
                          <a:solidFill>
                            <a:schemeClr val="bg1"/>
                          </a:solidFill>
                          <a:effectLst/>
                        </a:rPr>
                        <a:t>Single</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tc>
                  <a:txBody>
                    <a:bodyPr/>
                    <a:lstStyle/>
                    <a:p>
                      <a:pPr algn="ctr" fontAlgn="t">
                        <a:buNone/>
                      </a:pPr>
                      <a:r>
                        <a:rPr lang="en-US" sz="1500" b="1" u="none" strike="noStrike" dirty="0">
                          <a:solidFill>
                            <a:schemeClr val="bg1"/>
                          </a:solidFill>
                          <a:effectLst/>
                        </a:rPr>
                        <a:t>Multi</a:t>
                      </a:r>
                      <a:endParaRPr lang="en-US" sz="1500" b="1" i="0" u="none" strike="noStrike" dirty="0">
                        <a:solidFill>
                          <a:schemeClr val="bg1"/>
                        </a:solidFill>
                        <a:effectLst/>
                        <a:latin typeface="ＭＳ Ｐゴシック" panose="020B0600070205080204" pitchFamily="50" charset="-128"/>
                        <a:ea typeface="ＭＳ Ｐゴシック" panose="020B0600070205080204" pitchFamily="50" charset="-128"/>
                      </a:endParaRPr>
                    </a:p>
                  </a:txBody>
                  <a:tcPr marL="8074" marR="8074" marT="8074" marB="0"/>
                </a:tc>
                <a:extLst>
                  <a:ext uri="{0D108BD9-81ED-4DB2-BD59-A6C34878D82A}">
                    <a16:rowId xmlns:a16="http://schemas.microsoft.com/office/drawing/2014/main" val="2674296024"/>
                  </a:ext>
                </a:extLst>
              </a:tr>
              <a:tr h="228874">
                <a:tc>
                  <a:txBody>
                    <a:bodyPr/>
                    <a:lstStyle/>
                    <a:p>
                      <a:pPr algn="ct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30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4039725113"/>
                  </a:ext>
                </a:extLst>
              </a:tr>
              <a:tr h="228874">
                <a:tc>
                  <a:txBody>
                    <a:bodyPr/>
                    <a:lstStyle/>
                    <a:p>
                      <a:pPr algn="ctr" fontAlgn="b">
                        <a:buNone/>
                      </a:pPr>
                      <a:r>
                        <a:rPr lang="en-US" altLang="ja-JP" sz="140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7</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789572009"/>
                  </a:ext>
                </a:extLst>
              </a:tr>
              <a:tr h="228874">
                <a:tc>
                  <a:txBody>
                    <a:bodyPr/>
                    <a:lstStyle/>
                    <a:p>
                      <a:pPr algn="ctr" fontAlgn="b">
                        <a:buNone/>
                      </a:pPr>
                      <a:r>
                        <a:rPr lang="en-US" altLang="ja-JP" sz="1400" u="none" strike="noStrike" dirty="0">
                          <a:solidFill>
                            <a:schemeClr val="tx1"/>
                          </a:solidFill>
                          <a:effectLst/>
                        </a:rPr>
                        <a:t>3</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4049541516"/>
                  </a:ext>
                </a:extLst>
              </a:tr>
              <a:tr h="228874">
                <a:tc>
                  <a:txBody>
                    <a:bodyPr/>
                    <a:lstStyle/>
                    <a:p>
                      <a:pPr algn="ctr" fontAlgn="b">
                        <a:buNone/>
                      </a:pPr>
                      <a:r>
                        <a:rPr lang="en-US" altLang="ja-JP" sz="1400" b="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50507584"/>
                  </a:ext>
                </a:extLst>
              </a:tr>
              <a:tr h="228874">
                <a:tc>
                  <a:txBody>
                    <a:bodyPr/>
                    <a:lstStyle/>
                    <a:p>
                      <a:pPr algn="ctr" fontAlgn="b">
                        <a:buNone/>
                      </a:pPr>
                      <a:r>
                        <a:rPr lang="en-US" altLang="ja-JP" sz="1400" b="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1952362280"/>
                  </a:ext>
                </a:extLst>
              </a:tr>
              <a:tr h="228874">
                <a:tc>
                  <a:txBody>
                    <a:bodyPr/>
                    <a:lstStyle/>
                    <a:p>
                      <a:pPr algn="ctr" fontAlgn="b">
                        <a:buNone/>
                      </a:pPr>
                      <a:r>
                        <a:rPr lang="en-US" sz="1400" u="none" strike="noStrike" dirty="0">
                          <a:solidFill>
                            <a:schemeClr val="tx1"/>
                          </a:solidFill>
                          <a:effectLst/>
                        </a:rPr>
                        <a:t>Not evaluated</a:t>
                      </a:r>
                      <a:endParaRPr lang="en-US" sz="1400" b="0" i="0" u="none" strike="noStrike" dirty="0">
                        <a:solidFill>
                          <a:schemeClr val="tx1"/>
                        </a:solidFill>
                        <a:effectLst/>
                        <a:latin typeface="+mn-lt"/>
                        <a:ea typeface="ＭＳ Ｐゴシック" panose="020B0600070205080204" pitchFamily="50" charset="-128"/>
                      </a:endParaRPr>
                    </a:p>
                  </a:txBody>
                  <a:tcPr marL="8074" marR="8074" marT="8074" marB="0" anchor="b"/>
                </a:tc>
                <a:tc>
                  <a:txBody>
                    <a:bodyPr/>
                    <a:lstStyle/>
                    <a:p>
                      <a:pPr algn="r" fontAlgn="b">
                        <a:buNone/>
                      </a:pPr>
                      <a:r>
                        <a:rPr lang="en-US" altLang="ja-JP" sz="1400" b="0" u="none" strike="noStrike" dirty="0">
                          <a:solidFill>
                            <a:schemeClr val="tx1"/>
                          </a:solidFill>
                          <a:effectLst/>
                        </a:rPr>
                        <a:t>17</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tc>
                  <a:txBody>
                    <a:bodyPr/>
                    <a:lstStyle/>
                    <a:p>
                      <a:pPr algn="r" fontAlgn="b">
                        <a:buNone/>
                      </a:pPr>
                      <a:r>
                        <a:rPr lang="en-US" altLang="ja-JP" sz="1400" u="none" strike="noStrike" dirty="0">
                          <a:solidFill>
                            <a:schemeClr val="tx1"/>
                          </a:solidFill>
                          <a:effectLst/>
                        </a:rPr>
                        <a:t>4</a:t>
                      </a:r>
                      <a:endParaRPr lang="en-US" altLang="ja-JP" sz="1400" b="0" i="0" u="none" strike="noStrike" dirty="0">
                        <a:solidFill>
                          <a:schemeClr val="tx1"/>
                        </a:solidFill>
                        <a:effectLst/>
                        <a:latin typeface="+mn-lt"/>
                        <a:ea typeface="ＭＳ Ｐゴシック" panose="020B0600070205080204" pitchFamily="50" charset="-128"/>
                      </a:endParaRPr>
                    </a:p>
                  </a:txBody>
                  <a:tcPr marL="8074" marR="91550" marT="8074" marB="0" anchor="b"/>
                </a:tc>
                <a:extLst>
                  <a:ext uri="{0D108BD9-81ED-4DB2-BD59-A6C34878D82A}">
                    <a16:rowId xmlns:a16="http://schemas.microsoft.com/office/drawing/2014/main" val="3731748761"/>
                  </a:ext>
                </a:extLst>
              </a:tr>
            </a:tbl>
          </a:graphicData>
        </a:graphic>
      </p:graphicFrame>
      <p:graphicFrame>
        <p:nvGraphicFramePr>
          <p:cNvPr id="6" name="表 5">
            <a:extLst>
              <a:ext uri="{FF2B5EF4-FFF2-40B4-BE49-F238E27FC236}">
                <a16:creationId xmlns:a16="http://schemas.microsoft.com/office/drawing/2014/main" id="{ED000CE7-DB5B-FEF8-B0E3-1F8B953332F6}"/>
              </a:ext>
            </a:extLst>
          </p:cNvPr>
          <p:cNvGraphicFramePr>
            <a:graphicFrameLocks noGrp="1"/>
          </p:cNvGraphicFramePr>
          <p:nvPr>
            <p:extLst>
              <p:ext uri="{D42A27DB-BD31-4B8C-83A1-F6EECF244321}">
                <p14:modId xmlns:p14="http://schemas.microsoft.com/office/powerpoint/2010/main" val="1595784022"/>
              </p:ext>
            </p:extLst>
          </p:nvPr>
        </p:nvGraphicFramePr>
        <p:xfrm>
          <a:off x="6761299" y="4515025"/>
          <a:ext cx="3343172" cy="1647894"/>
        </p:xfrm>
        <a:graphic>
          <a:graphicData uri="http://schemas.openxmlformats.org/drawingml/2006/table">
            <a:tbl>
              <a:tblPr firstRow="1" bandRow="1">
                <a:tableStyleId>{2A488322-F2BA-4B5B-9748-0D474271808F}</a:tableStyleId>
              </a:tblPr>
              <a:tblGrid>
                <a:gridCol w="1857318">
                  <a:extLst>
                    <a:ext uri="{9D8B030D-6E8A-4147-A177-3AD203B41FA5}">
                      <a16:colId xmlns:a16="http://schemas.microsoft.com/office/drawing/2014/main" val="1167965074"/>
                    </a:ext>
                  </a:extLst>
                </a:gridCol>
                <a:gridCol w="742927">
                  <a:extLst>
                    <a:ext uri="{9D8B030D-6E8A-4147-A177-3AD203B41FA5}">
                      <a16:colId xmlns:a16="http://schemas.microsoft.com/office/drawing/2014/main" val="3150289383"/>
                    </a:ext>
                  </a:extLst>
                </a:gridCol>
                <a:gridCol w="742927">
                  <a:extLst>
                    <a:ext uri="{9D8B030D-6E8A-4147-A177-3AD203B41FA5}">
                      <a16:colId xmlns:a16="http://schemas.microsoft.com/office/drawing/2014/main" val="2424629932"/>
                    </a:ext>
                  </a:extLst>
                </a:gridCol>
              </a:tblGrid>
              <a:tr h="278598">
                <a:tc>
                  <a:txBody>
                    <a:bodyPr/>
                    <a:lstStyle/>
                    <a:p>
                      <a:pPr algn="ctr" fontAlgn="t">
                        <a:buNone/>
                      </a:pPr>
                      <a:r>
                        <a:rPr lang="en-US" sz="1500" b="1" u="none" strike="noStrike" dirty="0">
                          <a:solidFill>
                            <a:schemeClr val="bg1"/>
                          </a:solidFill>
                          <a:effectLst/>
                        </a:rPr>
                        <a:t>PTE Severity</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tc>
                  <a:txBody>
                    <a:bodyPr/>
                    <a:lstStyle/>
                    <a:p>
                      <a:pPr algn="ctr" fontAlgn="t">
                        <a:buNone/>
                      </a:pPr>
                      <a:r>
                        <a:rPr lang="en-US" sz="1500" b="1" u="none" strike="noStrike" dirty="0">
                          <a:solidFill>
                            <a:schemeClr val="bg1"/>
                          </a:solidFill>
                          <a:effectLst/>
                        </a:rPr>
                        <a:t>Single</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tc>
                  <a:txBody>
                    <a:bodyPr/>
                    <a:lstStyle/>
                    <a:p>
                      <a:pPr algn="ctr" fontAlgn="t">
                        <a:buNone/>
                      </a:pPr>
                      <a:r>
                        <a:rPr lang="en-US" sz="1500" b="1" u="none" strike="noStrike" dirty="0">
                          <a:solidFill>
                            <a:schemeClr val="bg1"/>
                          </a:solidFill>
                          <a:effectLst/>
                        </a:rPr>
                        <a:t>Multi</a:t>
                      </a:r>
                      <a:endParaRPr lang="en-US" sz="1500" b="1" i="0" u="none" strike="noStrike" dirty="0">
                        <a:solidFill>
                          <a:schemeClr val="bg1"/>
                        </a:solidFill>
                        <a:effectLst/>
                        <a:latin typeface="+mn-lt"/>
                        <a:ea typeface="ＭＳ Ｐゴシック" panose="020B0600070205080204" pitchFamily="50" charset="-128"/>
                      </a:endParaRPr>
                    </a:p>
                  </a:txBody>
                  <a:tcPr marL="8190" marR="8190" marT="8190" marB="0"/>
                </a:tc>
                <a:extLst>
                  <a:ext uri="{0D108BD9-81ED-4DB2-BD59-A6C34878D82A}">
                    <a16:rowId xmlns:a16="http://schemas.microsoft.com/office/drawing/2014/main" val="3692224389"/>
                  </a:ext>
                </a:extLst>
              </a:tr>
              <a:tr h="232165">
                <a:tc>
                  <a:txBody>
                    <a:bodyPr/>
                    <a:lstStyle/>
                    <a:p>
                      <a:pPr algn="ctr" fontAlgn="b">
                        <a:buNone/>
                      </a:pPr>
                      <a:r>
                        <a:rPr lang="en-US" sz="1400" u="none" strike="noStrike" dirty="0">
                          <a:solidFill>
                            <a:schemeClr val="tx1"/>
                          </a:solidFill>
                          <a:effectLst/>
                        </a:rPr>
                        <a:t>Non</a:t>
                      </a:r>
                      <a:r>
                        <a:rPr lang="en-US" altLang="ja-JP" sz="1400" u="none" strike="noStrike" dirty="0">
                          <a:solidFill>
                            <a:schemeClr val="tx1"/>
                          </a:solidFill>
                          <a:effectLst/>
                        </a:rPr>
                        <a:t>-</a:t>
                      </a:r>
                      <a:r>
                        <a:rPr lang="en-US" sz="1400" u="none" strike="noStrike" dirty="0">
                          <a:solidFill>
                            <a:schemeClr val="tx1"/>
                          </a:solidFill>
                          <a:effectLst/>
                        </a:rPr>
                        <a:t>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38</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u="none" strike="noStrike" dirty="0">
                          <a:solidFill>
                            <a:schemeClr val="tx1"/>
                          </a:solidFill>
                          <a:effectLst/>
                        </a:rPr>
                        <a:t>6</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985581585"/>
                  </a:ext>
                </a:extLst>
              </a:tr>
              <a:tr h="232165">
                <a:tc>
                  <a:txBody>
                    <a:bodyPr/>
                    <a:lstStyle/>
                    <a:p>
                      <a:pPr algn="ctr" fontAlgn="b">
                        <a:buNone/>
                      </a:pPr>
                      <a:r>
                        <a:rPr lang="en-US" sz="1400" b="0" u="none" strike="noStrike" dirty="0">
                          <a:solidFill>
                            <a:schemeClr val="tx1"/>
                          </a:solidFill>
                          <a:effectLst/>
                        </a:rPr>
                        <a:t>Sub-massive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1190744771"/>
                  </a:ext>
                </a:extLst>
              </a:tr>
              <a:tr h="232165">
                <a:tc>
                  <a:txBody>
                    <a:bodyPr/>
                    <a:lstStyle/>
                    <a:p>
                      <a:pPr algn="ctr" fontAlgn="b">
                        <a:buNone/>
                      </a:pPr>
                      <a:r>
                        <a:rPr lang="en-US" sz="1400" b="0" u="none" strike="noStrike" dirty="0">
                          <a:solidFill>
                            <a:schemeClr val="tx1"/>
                          </a:solidFill>
                          <a:effectLst/>
                        </a:rPr>
                        <a:t>Massive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621846674"/>
                  </a:ext>
                </a:extLst>
              </a:tr>
              <a:tr h="440636">
                <a:tc>
                  <a:txBody>
                    <a:bodyPr/>
                    <a:lstStyle/>
                    <a:p>
                      <a:pPr algn="ctr" fontAlgn="b">
                        <a:buNone/>
                      </a:pPr>
                      <a:r>
                        <a:rPr lang="en-US" sz="1400" b="0" u="none" strike="noStrike" dirty="0">
                          <a:solidFill>
                            <a:schemeClr val="tx1"/>
                          </a:solidFill>
                          <a:effectLst/>
                        </a:rPr>
                        <a:t>Cardiovascular collapse</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2</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b="0" u="none" strike="noStrike" dirty="0">
                          <a:solidFill>
                            <a:schemeClr val="tx1"/>
                          </a:solidFill>
                          <a:effectLst/>
                        </a:rPr>
                        <a:t>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2049017045"/>
                  </a:ext>
                </a:extLst>
              </a:tr>
              <a:tr h="232165">
                <a:tc>
                  <a:txBody>
                    <a:bodyPr/>
                    <a:lstStyle/>
                    <a:p>
                      <a:pPr algn="ctr" fontAlgn="b">
                        <a:buNone/>
                      </a:pPr>
                      <a:r>
                        <a:rPr lang="en-US" sz="1400" u="none" strike="noStrike" dirty="0">
                          <a:solidFill>
                            <a:schemeClr val="tx1"/>
                          </a:solidFill>
                          <a:effectLst/>
                        </a:rPr>
                        <a:t>Not evaluated</a:t>
                      </a:r>
                      <a:endParaRPr lang="en-US" sz="1400" b="0" i="0" u="none" strike="noStrike" dirty="0">
                        <a:solidFill>
                          <a:schemeClr val="tx1"/>
                        </a:solidFill>
                        <a:effectLst/>
                        <a:latin typeface="+mn-lt"/>
                        <a:ea typeface="ＭＳ Ｐゴシック" panose="020B0600070205080204" pitchFamily="50" charset="-128"/>
                      </a:endParaRPr>
                    </a:p>
                  </a:txBody>
                  <a:tcPr marL="8190" marR="8190" marT="8190" marB="0" anchor="b"/>
                </a:tc>
                <a:tc>
                  <a:txBody>
                    <a:bodyPr/>
                    <a:lstStyle/>
                    <a:p>
                      <a:pPr algn="r" fontAlgn="b">
                        <a:buNone/>
                      </a:pPr>
                      <a:r>
                        <a:rPr lang="en-US" altLang="ja-JP" sz="1400" b="0" u="none" strike="noStrike" dirty="0">
                          <a:solidFill>
                            <a:schemeClr val="tx1"/>
                          </a:solidFill>
                          <a:effectLst/>
                        </a:rPr>
                        <a:t>10</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tc>
                  <a:txBody>
                    <a:bodyPr/>
                    <a:lstStyle/>
                    <a:p>
                      <a:pPr algn="r" fontAlgn="b">
                        <a:buNone/>
                      </a:pPr>
                      <a:r>
                        <a:rPr lang="en-US" altLang="ja-JP" sz="1400" u="none" strike="noStrike" dirty="0">
                          <a:solidFill>
                            <a:schemeClr val="tx1"/>
                          </a:solidFill>
                          <a:effectLst/>
                        </a:rPr>
                        <a:t>5</a:t>
                      </a:r>
                      <a:endParaRPr lang="en-US" altLang="ja-JP" sz="1400" b="0" i="0" u="none" strike="noStrike" dirty="0">
                        <a:solidFill>
                          <a:schemeClr val="tx1"/>
                        </a:solidFill>
                        <a:effectLst/>
                        <a:latin typeface="+mn-lt"/>
                        <a:ea typeface="ＭＳ Ｐゴシック" panose="020B0600070205080204" pitchFamily="50" charset="-128"/>
                      </a:endParaRPr>
                    </a:p>
                  </a:txBody>
                  <a:tcPr marL="8190" marR="92866" marT="8190" marB="0" anchor="b"/>
                </a:tc>
                <a:extLst>
                  <a:ext uri="{0D108BD9-81ED-4DB2-BD59-A6C34878D82A}">
                    <a16:rowId xmlns:a16="http://schemas.microsoft.com/office/drawing/2014/main" val="3760890407"/>
                  </a:ext>
                </a:extLst>
              </a:tr>
            </a:tbl>
          </a:graphicData>
        </a:graphic>
      </p:graphicFrame>
      <p:grpSp>
        <p:nvGrpSpPr>
          <p:cNvPr id="7" name="グループ化 6">
            <a:extLst>
              <a:ext uri="{FF2B5EF4-FFF2-40B4-BE49-F238E27FC236}">
                <a16:creationId xmlns:a16="http://schemas.microsoft.com/office/drawing/2014/main" id="{A169AAD2-6D0C-8B88-F028-ABB40C35DAC8}"/>
              </a:ext>
            </a:extLst>
          </p:cNvPr>
          <p:cNvGrpSpPr/>
          <p:nvPr/>
        </p:nvGrpSpPr>
        <p:grpSpPr>
          <a:xfrm>
            <a:off x="1704571" y="495694"/>
            <a:ext cx="8782857" cy="3883931"/>
            <a:chOff x="8523883" y="11526267"/>
            <a:chExt cx="4874171" cy="2030905"/>
          </a:xfrm>
        </p:grpSpPr>
        <p:pic>
          <p:nvPicPr>
            <p:cNvPr id="8" name="図 7" descr="グラフ, 散布図&#10;&#10;AI 生成コンテンツは誤りを含む可能性があります。">
              <a:extLst>
                <a:ext uri="{FF2B5EF4-FFF2-40B4-BE49-F238E27FC236}">
                  <a16:creationId xmlns:a16="http://schemas.microsoft.com/office/drawing/2014/main" id="{10F0B8C0-FFE1-E195-6B52-BEF34060C87F}"/>
                </a:ext>
              </a:extLst>
            </p:cNvPr>
            <p:cNvPicPr>
              <a:picLocks noChangeAspect="1"/>
            </p:cNvPicPr>
            <p:nvPr/>
          </p:nvPicPr>
          <p:blipFill>
            <a:blip r:embed="rId2"/>
            <a:stretch>
              <a:fillRect/>
            </a:stretch>
          </p:blipFill>
          <p:spPr>
            <a:xfrm>
              <a:off x="8523883" y="11526267"/>
              <a:ext cx="4874171" cy="2030905"/>
            </a:xfrm>
            <a:prstGeom prst="rect">
              <a:avLst/>
            </a:prstGeom>
            <a:ln>
              <a:solidFill>
                <a:schemeClr val="tx1"/>
              </a:solidFill>
            </a:ln>
          </p:spPr>
        </p:pic>
        <p:sp>
          <p:nvSpPr>
            <p:cNvPr id="9" name="テキスト ボックス 8">
              <a:extLst>
                <a:ext uri="{FF2B5EF4-FFF2-40B4-BE49-F238E27FC236}">
                  <a16:creationId xmlns:a16="http://schemas.microsoft.com/office/drawing/2014/main" id="{6947E487-DBC4-455A-A62F-2E3F7920F8E3}"/>
                </a:ext>
              </a:extLst>
            </p:cNvPr>
            <p:cNvSpPr txBox="1"/>
            <p:nvPr/>
          </p:nvSpPr>
          <p:spPr>
            <a:xfrm>
              <a:off x="12153151" y="11750872"/>
              <a:ext cx="1098955" cy="577112"/>
            </a:xfrm>
            <a:prstGeom prst="rect">
              <a:avLst/>
            </a:prstGeom>
            <a:noFill/>
            <a:ln w="3175">
              <a:solidFill>
                <a:schemeClr val="tx1"/>
              </a:solidFill>
            </a:ln>
          </p:spPr>
          <p:txBody>
            <a:bodyPr wrap="none" rtlCol="0" anchor="ctr">
              <a:spAutoFit/>
            </a:bodyPr>
            <a:lstStyle/>
            <a:p>
              <a:pPr algn="ctr"/>
              <a:r>
                <a:rPr kumimoji="1" lang="en-US" altLang="ja-JP" sz="700" b="1" dirty="0"/>
                <a:t>PTE Severity score</a:t>
              </a:r>
            </a:p>
            <a:p>
              <a:r>
                <a:rPr kumimoji="1" lang="en-US" altLang="ja-JP" sz="700" dirty="0"/>
                <a:t>1: Non-massive</a:t>
              </a:r>
            </a:p>
            <a:p>
              <a:r>
                <a:rPr kumimoji="1" lang="en-US" altLang="ja-JP" sz="700" dirty="0"/>
                <a:t>2: Sub-massive</a:t>
              </a:r>
            </a:p>
            <a:p>
              <a:r>
                <a:rPr kumimoji="1" lang="en-US" altLang="ja-JP" sz="700" dirty="0"/>
                <a:t>3: Massive</a:t>
              </a:r>
            </a:p>
            <a:p>
              <a:r>
                <a:rPr kumimoji="1" lang="en-US" altLang="ja-JP" sz="700" dirty="0"/>
                <a:t>4: Cardiovascular collapse</a:t>
              </a:r>
              <a:endParaRPr kumimoji="1" lang="ja-JP" altLang="en-US" sz="700" dirty="0"/>
            </a:p>
          </p:txBody>
        </p:sp>
      </p:grpSp>
    </p:spTree>
    <p:extLst>
      <p:ext uri="{BB962C8B-B14F-4D97-AF65-F5344CB8AC3E}">
        <p14:creationId xmlns:p14="http://schemas.microsoft.com/office/powerpoint/2010/main" val="230384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BF065E72-6130-906B-4477-B30B1045DDD2}"/>
              </a:ext>
            </a:extLst>
          </p:cNvPr>
          <p:cNvGraphicFramePr>
            <a:graphicFrameLocks noGrp="1"/>
          </p:cNvGraphicFramePr>
          <p:nvPr>
            <p:extLst>
              <p:ext uri="{D42A27DB-BD31-4B8C-83A1-F6EECF244321}">
                <p14:modId xmlns:p14="http://schemas.microsoft.com/office/powerpoint/2010/main" val="2336960456"/>
              </p:ext>
            </p:extLst>
          </p:nvPr>
        </p:nvGraphicFramePr>
        <p:xfrm>
          <a:off x="684271" y="955068"/>
          <a:ext cx="6120000" cy="4961628"/>
        </p:xfrm>
        <a:graphic>
          <a:graphicData uri="http://schemas.openxmlformats.org/drawingml/2006/table">
            <a:tbl>
              <a:tblPr firstRow="1" firstCol="1" bandRow="1">
                <a:tableStyleId>{2A488322-F2BA-4B5B-9748-0D474271808F}</a:tableStyleId>
              </a:tblPr>
              <a:tblGrid>
                <a:gridCol w="2340000">
                  <a:extLst>
                    <a:ext uri="{9D8B030D-6E8A-4147-A177-3AD203B41FA5}">
                      <a16:colId xmlns:a16="http://schemas.microsoft.com/office/drawing/2014/main" val="3192032521"/>
                    </a:ext>
                  </a:extLst>
                </a:gridCol>
                <a:gridCol w="1080000">
                  <a:extLst>
                    <a:ext uri="{9D8B030D-6E8A-4147-A177-3AD203B41FA5}">
                      <a16:colId xmlns:a16="http://schemas.microsoft.com/office/drawing/2014/main" val="1366610488"/>
                    </a:ext>
                  </a:extLst>
                </a:gridCol>
                <a:gridCol w="720000">
                  <a:extLst>
                    <a:ext uri="{9D8B030D-6E8A-4147-A177-3AD203B41FA5}">
                      <a16:colId xmlns:a16="http://schemas.microsoft.com/office/drawing/2014/main" val="1969851235"/>
                    </a:ext>
                  </a:extLst>
                </a:gridCol>
                <a:gridCol w="1260000">
                  <a:extLst>
                    <a:ext uri="{9D8B030D-6E8A-4147-A177-3AD203B41FA5}">
                      <a16:colId xmlns:a16="http://schemas.microsoft.com/office/drawing/2014/main" val="1673901476"/>
                    </a:ext>
                  </a:extLst>
                </a:gridCol>
                <a:gridCol w="720000">
                  <a:extLst>
                    <a:ext uri="{9D8B030D-6E8A-4147-A177-3AD203B41FA5}">
                      <a16:colId xmlns:a16="http://schemas.microsoft.com/office/drawing/2014/main" val="2681755151"/>
                    </a:ext>
                  </a:extLst>
                </a:gridCol>
              </a:tblGrid>
              <a:tr h="826938">
                <a:tc>
                  <a:txBody>
                    <a:bodyPr/>
                    <a:lstStyle/>
                    <a:p>
                      <a:pPr algn="ctr" fontAlgn="ctr">
                        <a:buNone/>
                      </a:pPr>
                      <a:r>
                        <a:rPr lang="en-US" sz="1400" b="1" u="none" strike="noStrike" dirty="0">
                          <a:solidFill>
                            <a:schemeClr val="bg1"/>
                          </a:solidFill>
                          <a:effectLst/>
                        </a:rPr>
                        <a:t>Treatment</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McNemar_p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gridSpan="2">
                  <a:txBody>
                    <a:bodyPr/>
                    <a:lstStyle/>
                    <a:p>
                      <a:pPr algn="ctr" fontAlgn="ctr">
                        <a:buNone/>
                      </a:pPr>
                      <a:r>
                        <a:rPr lang="en-US" sz="1400" b="1" u="none" strike="noStrike" dirty="0">
                          <a:solidFill>
                            <a:schemeClr val="bg1"/>
                          </a:solidFill>
                          <a:effectLst/>
                        </a:rPr>
                        <a:t>HR</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hMerge="1">
                  <a:txBody>
                    <a:bodyPr/>
                    <a:lstStyle/>
                    <a:p>
                      <a:pPr algn="l" fontAlgn="ctr">
                        <a:buNone/>
                      </a:pP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sz="1400" b="1" u="none" strike="noStrike" dirty="0" err="1">
                          <a:solidFill>
                            <a:schemeClr val="bg1"/>
                          </a:solidFill>
                          <a:effectLst/>
                        </a:rPr>
                        <a:t>Cox_p</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590017168"/>
                  </a:ext>
                </a:extLst>
              </a:tr>
              <a:tr h="826938">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sz="1400" b="0" u="none" strike="noStrike" dirty="0">
                          <a:solidFill>
                            <a:srgbClr val="C00000"/>
                          </a:solidFill>
                          <a:effectLst/>
                        </a:rPr>
                        <a:t>NA</a:t>
                      </a:r>
                      <a:endParaRPr lang="en-US" sz="1400" b="0"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0.597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(0.069 - 5.164)</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0.639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65457638"/>
                  </a:ext>
                </a:extLst>
              </a:tr>
              <a:tr h="826938">
                <a:tc>
                  <a:txBody>
                    <a:bodyPr/>
                    <a:lstStyle/>
                    <a:p>
                      <a:pPr algn="ctr" fontAlgn="ctr">
                        <a:buNone/>
                      </a:pPr>
                      <a:r>
                        <a:rPr lang="en-US" sz="1400" b="1" u="none" strike="noStrike" dirty="0">
                          <a:solidFill>
                            <a:schemeClr val="bg1"/>
                          </a:solidFill>
                          <a:effectLst/>
                        </a:rPr>
                        <a:t>Pelvic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0.131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2.555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(0.683 - 9.558)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0.164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909026600"/>
                  </a:ext>
                </a:extLst>
              </a:tr>
              <a:tr h="826938">
                <a:tc>
                  <a:txBody>
                    <a:bodyPr/>
                    <a:lstStyle/>
                    <a:p>
                      <a:pPr algn="ctr" fontAlgn="ctr">
                        <a:buNone/>
                      </a:pPr>
                      <a:r>
                        <a:rPr lang="en-US"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1.000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1.049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(0.348 - 3.159)</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0.932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67283712"/>
                  </a:ext>
                </a:extLst>
              </a:tr>
              <a:tr h="826938">
                <a:tc>
                  <a:txBody>
                    <a:bodyPr/>
                    <a:lstStyle/>
                    <a:p>
                      <a:pPr algn="ctr" fontAlgn="ctr">
                        <a:buNone/>
                      </a:pPr>
                      <a:r>
                        <a:rPr lang="en-US" sz="1400" b="1" u="none" strike="noStrike" dirty="0">
                          <a:solidFill>
                            <a:schemeClr val="bg1"/>
                          </a:solidFill>
                          <a:effectLst/>
                        </a:rPr>
                        <a:t>VEGF / VEGFR inhibitor</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C00000"/>
                          </a:solidFill>
                          <a:effectLst/>
                        </a:rPr>
                        <a:t>0.006</a:t>
                      </a:r>
                      <a:r>
                        <a:rPr lang="en-US" altLang="ja-JP" sz="1400" b="0" u="none" strike="noStrike" dirty="0">
                          <a:solidFill>
                            <a:srgbClr val="000000"/>
                          </a:solidFill>
                          <a:effectLst/>
                        </a:rPr>
                        <a:t>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0.571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(0.222 - 1.468)</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0.245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502269302"/>
                  </a:ext>
                </a:extLst>
              </a:tr>
              <a:tr h="826938">
                <a:tc>
                  <a:txBody>
                    <a:bodyPr/>
                    <a:lstStyle/>
                    <a:p>
                      <a:pPr algn="ctr" fontAlgn="ctr">
                        <a:buNone/>
                      </a:pPr>
                      <a:r>
                        <a:rPr lang="en-US" sz="1400" b="1" u="none" strike="noStrike" dirty="0">
                          <a:solidFill>
                            <a:schemeClr val="bg1"/>
                          </a:solidFill>
                          <a:effectLst/>
                        </a:rPr>
                        <a:t>Other chemotherapy</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C00000"/>
                          </a:solidFill>
                          <a:effectLst/>
                        </a:rPr>
                        <a:t>0.002</a:t>
                      </a:r>
                      <a:r>
                        <a:rPr lang="en-US" altLang="ja-JP" sz="1400" b="0" u="none" strike="noStrike" dirty="0">
                          <a:solidFill>
                            <a:srgbClr val="000000"/>
                          </a:solidFill>
                          <a:effectLst/>
                        </a:rPr>
                        <a:t>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1.508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l" fontAlgn="ctr">
                        <a:buNone/>
                      </a:pPr>
                      <a:r>
                        <a:rPr lang="en-US" altLang="ja-JP" sz="1400" b="0" u="none" strike="noStrike" dirty="0">
                          <a:solidFill>
                            <a:srgbClr val="000000"/>
                          </a:solidFill>
                          <a:effectLst/>
                        </a:rPr>
                        <a:t>(0.661 - 3.441)</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400" b="0" u="none" strike="noStrike" dirty="0">
                          <a:solidFill>
                            <a:srgbClr val="000000"/>
                          </a:solidFill>
                          <a:effectLst/>
                        </a:rPr>
                        <a:t>0.329 </a:t>
                      </a:r>
                      <a:endParaRPr lang="en-US" altLang="ja-JP"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655120498"/>
                  </a:ext>
                </a:extLst>
              </a:tr>
            </a:tbl>
          </a:graphicData>
        </a:graphic>
      </p:graphicFrame>
      <p:graphicFrame>
        <p:nvGraphicFramePr>
          <p:cNvPr id="9" name="表 8">
            <a:extLst>
              <a:ext uri="{FF2B5EF4-FFF2-40B4-BE49-F238E27FC236}">
                <a16:creationId xmlns:a16="http://schemas.microsoft.com/office/drawing/2014/main" id="{7A24BFD3-97E4-CD20-ADAF-D0EFACFCC5BA}"/>
              </a:ext>
            </a:extLst>
          </p:cNvPr>
          <p:cNvGraphicFramePr>
            <a:graphicFrameLocks noGrp="1"/>
          </p:cNvGraphicFramePr>
          <p:nvPr>
            <p:extLst>
              <p:ext uri="{D42A27DB-BD31-4B8C-83A1-F6EECF244321}">
                <p14:modId xmlns:p14="http://schemas.microsoft.com/office/powerpoint/2010/main" val="936013297"/>
              </p:ext>
            </p:extLst>
          </p:nvPr>
        </p:nvGraphicFramePr>
        <p:xfrm>
          <a:off x="7182905" y="948186"/>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u="none" strike="noStrike" dirty="0">
                          <a:solidFill>
                            <a:schemeClr val="bg1"/>
                          </a:solidFill>
                          <a:effectLst/>
                        </a:rPr>
                        <a:t>Chest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65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C00000"/>
                          </a:solidFill>
                          <a:effectLst/>
                        </a:rPr>
                        <a:t>0</a:t>
                      </a:r>
                      <a:endParaRPr lang="en-US" altLang="ja-JP" sz="1200" b="0"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C00000"/>
                          </a:solidFill>
                          <a:effectLst/>
                        </a:rPr>
                        <a:t>0</a:t>
                      </a:r>
                      <a:endParaRPr lang="en-US" altLang="ja-JP" sz="1200" b="0" i="0" u="none" strike="noStrike" dirty="0">
                        <a:solidFill>
                          <a:srgbClr val="C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0" name="表 9">
            <a:extLst>
              <a:ext uri="{FF2B5EF4-FFF2-40B4-BE49-F238E27FC236}">
                <a16:creationId xmlns:a16="http://schemas.microsoft.com/office/drawing/2014/main" id="{B556DF53-EB50-8BE3-1EF9-DFA3904A88F7}"/>
              </a:ext>
            </a:extLst>
          </p:cNvPr>
          <p:cNvGraphicFramePr>
            <a:graphicFrameLocks noGrp="1"/>
          </p:cNvGraphicFramePr>
          <p:nvPr>
            <p:extLst>
              <p:ext uri="{D42A27DB-BD31-4B8C-83A1-F6EECF244321}">
                <p14:modId xmlns:p14="http://schemas.microsoft.com/office/powerpoint/2010/main" val="2583184558"/>
              </p:ext>
            </p:extLst>
          </p:nvPr>
        </p:nvGraphicFramePr>
        <p:xfrm>
          <a:off x="7182905" y="1967061"/>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Pelvic</a:t>
                      </a:r>
                      <a:r>
                        <a:rPr lang="en-US" sz="1400" b="1" u="none" strike="noStrike" dirty="0">
                          <a:solidFill>
                            <a:schemeClr val="bg1"/>
                          </a:solidFill>
                          <a:effectLst/>
                        </a:rPr>
                        <a:t> radiation</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65</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tc>
                  <a:txBody>
                    <a:bodyPr/>
                    <a:lstStyle/>
                    <a:p>
                      <a:pPr algn="r" fontAlgn="ctr">
                        <a:buNone/>
                      </a:pPr>
                      <a:r>
                        <a:rPr lang="en-US" altLang="ja-JP" sz="1200" b="0" u="none" strike="noStrike" dirty="0">
                          <a:solidFill>
                            <a:srgbClr val="000000"/>
                          </a:solidFill>
                          <a:effectLst/>
                        </a:rPr>
                        <a:t>0</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1" name="表 10">
            <a:extLst>
              <a:ext uri="{FF2B5EF4-FFF2-40B4-BE49-F238E27FC236}">
                <a16:creationId xmlns:a16="http://schemas.microsoft.com/office/drawing/2014/main" id="{F15331C2-CC97-A774-2FDE-AE9EC2998AAD}"/>
              </a:ext>
            </a:extLst>
          </p:cNvPr>
          <p:cNvGraphicFramePr>
            <a:graphicFrameLocks noGrp="1"/>
          </p:cNvGraphicFramePr>
          <p:nvPr>
            <p:extLst>
              <p:ext uri="{D42A27DB-BD31-4B8C-83A1-F6EECF244321}">
                <p14:modId xmlns:p14="http://schemas.microsoft.com/office/powerpoint/2010/main" val="194365118"/>
              </p:ext>
            </p:extLst>
          </p:nvPr>
        </p:nvGraphicFramePr>
        <p:xfrm>
          <a:off x="7182905" y="2985936"/>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altLang="ja-JP" sz="1400" b="1" u="none" strike="noStrike" dirty="0">
                          <a:solidFill>
                            <a:schemeClr val="bg1"/>
                          </a:solidFill>
                          <a:effectLst/>
                        </a:rPr>
                        <a:t>ICI</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57</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7</a:t>
                      </a:r>
                    </a:p>
                  </a:txBody>
                  <a:tcPr marL="9525" marR="9525" marT="9525" marB="0" anchor="ctr"/>
                </a:tc>
                <a:tc>
                  <a:txBody>
                    <a:bodyPr/>
                    <a:lstStyle/>
                    <a:p>
                      <a:pPr algn="r" fontAlgn="ctr">
                        <a:buNone/>
                      </a:pPr>
                      <a:r>
                        <a:rPr lang="en-US" altLang="ja-JP" sz="1200" b="0" u="none" strike="noStrike" dirty="0">
                          <a:solidFill>
                            <a:srgbClr val="000000"/>
                          </a:solidFill>
                          <a:effectLst/>
                        </a:rPr>
                        <a:t>2</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2" name="表 11">
            <a:extLst>
              <a:ext uri="{FF2B5EF4-FFF2-40B4-BE49-F238E27FC236}">
                <a16:creationId xmlns:a16="http://schemas.microsoft.com/office/drawing/2014/main" id="{94CA6006-F73E-EF1D-65C7-DAA2EAAC2EB6}"/>
              </a:ext>
            </a:extLst>
          </p:cNvPr>
          <p:cNvGraphicFramePr>
            <a:graphicFrameLocks noGrp="1"/>
          </p:cNvGraphicFramePr>
          <p:nvPr>
            <p:extLst>
              <p:ext uri="{D42A27DB-BD31-4B8C-83A1-F6EECF244321}">
                <p14:modId xmlns:p14="http://schemas.microsoft.com/office/powerpoint/2010/main" val="3324771417"/>
              </p:ext>
            </p:extLst>
          </p:nvPr>
        </p:nvGraphicFramePr>
        <p:xfrm>
          <a:off x="7182905" y="4004811"/>
          <a:ext cx="4324824"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1608">
                  <a:extLst>
                    <a:ext uri="{9D8B030D-6E8A-4147-A177-3AD203B41FA5}">
                      <a16:colId xmlns:a16="http://schemas.microsoft.com/office/drawing/2014/main" val="1876199084"/>
                    </a:ext>
                  </a:extLst>
                </a:gridCol>
                <a:gridCol w="721608">
                  <a:extLst>
                    <a:ext uri="{9D8B030D-6E8A-4147-A177-3AD203B41FA5}">
                      <a16:colId xmlns:a16="http://schemas.microsoft.com/office/drawing/2014/main" val="1742774405"/>
                    </a:ext>
                  </a:extLst>
                </a:gridCol>
                <a:gridCol w="721608">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VEGF / VEGFR inhibitor</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58</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12</a:t>
                      </a:r>
                    </a:p>
                  </a:txBody>
                  <a:tcPr marL="9525" marR="9525" marT="9525" marB="0" anchor="ctr"/>
                </a:tc>
                <a:tc>
                  <a:txBody>
                    <a:bodyPr/>
                    <a:lstStyle/>
                    <a:p>
                      <a:pPr algn="r" fontAlgn="ctr">
                        <a:buNone/>
                      </a:pPr>
                      <a:r>
                        <a:rPr lang="en-US" altLang="ja-JP" sz="1200" b="0" u="none" strike="noStrike" dirty="0">
                          <a:solidFill>
                            <a:srgbClr val="000000"/>
                          </a:solidFill>
                          <a:effectLst/>
                        </a:rPr>
                        <a:t>1</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graphicFrame>
        <p:nvGraphicFramePr>
          <p:cNvPr id="13" name="表 12">
            <a:extLst>
              <a:ext uri="{FF2B5EF4-FFF2-40B4-BE49-F238E27FC236}">
                <a16:creationId xmlns:a16="http://schemas.microsoft.com/office/drawing/2014/main" id="{6BFE511A-5D11-8A33-17F4-C023DDD9302F}"/>
              </a:ext>
            </a:extLst>
          </p:cNvPr>
          <p:cNvGraphicFramePr>
            <a:graphicFrameLocks noGrp="1"/>
          </p:cNvGraphicFramePr>
          <p:nvPr>
            <p:extLst>
              <p:ext uri="{D42A27DB-BD31-4B8C-83A1-F6EECF244321}">
                <p14:modId xmlns:p14="http://schemas.microsoft.com/office/powerpoint/2010/main" val="3534036013"/>
              </p:ext>
            </p:extLst>
          </p:nvPr>
        </p:nvGraphicFramePr>
        <p:xfrm>
          <a:off x="7182905" y="5023686"/>
          <a:ext cx="4320000" cy="893010"/>
        </p:xfrm>
        <a:graphic>
          <a:graphicData uri="http://schemas.openxmlformats.org/drawingml/2006/table">
            <a:tbl>
              <a:tblPr firstCol="1" bandRow="1">
                <a:tableStyleId>{2A488322-F2BA-4B5B-9748-0D474271808F}</a:tableStyleId>
              </a:tblPr>
              <a:tblGrid>
                <a:gridCol w="2160000">
                  <a:extLst>
                    <a:ext uri="{9D8B030D-6E8A-4147-A177-3AD203B41FA5}">
                      <a16:colId xmlns:a16="http://schemas.microsoft.com/office/drawing/2014/main" val="23507517"/>
                    </a:ext>
                  </a:extLst>
                </a:gridCol>
                <a:gridCol w="720000">
                  <a:extLst>
                    <a:ext uri="{9D8B030D-6E8A-4147-A177-3AD203B41FA5}">
                      <a16:colId xmlns:a16="http://schemas.microsoft.com/office/drawing/2014/main" val="1876199084"/>
                    </a:ext>
                  </a:extLst>
                </a:gridCol>
                <a:gridCol w="720000">
                  <a:extLst>
                    <a:ext uri="{9D8B030D-6E8A-4147-A177-3AD203B41FA5}">
                      <a16:colId xmlns:a16="http://schemas.microsoft.com/office/drawing/2014/main" val="1742774405"/>
                    </a:ext>
                  </a:extLst>
                </a:gridCol>
                <a:gridCol w="720000">
                  <a:extLst>
                    <a:ext uri="{9D8B030D-6E8A-4147-A177-3AD203B41FA5}">
                      <a16:colId xmlns:a16="http://schemas.microsoft.com/office/drawing/2014/main" val="72193870"/>
                    </a:ext>
                  </a:extLst>
                </a:gridCol>
              </a:tblGrid>
              <a:tr h="238125">
                <a:tc>
                  <a:txBody>
                    <a:bodyPr/>
                    <a:lstStyle/>
                    <a:p>
                      <a:pPr algn="ctr" fontAlgn="ctr">
                        <a:buNone/>
                      </a:pPr>
                      <a:r>
                        <a:rPr lang="en-US" sz="1400" b="1" i="0" u="none" strike="noStrike" dirty="0">
                          <a:solidFill>
                            <a:schemeClr val="bg1"/>
                          </a:solidFill>
                          <a:effectLst/>
                          <a:latin typeface="游ゴシック" panose="020B0400000000000000" pitchFamily="50" charset="-128"/>
                          <a:ea typeface="游ゴシック" panose="020B0400000000000000" pitchFamily="50" charset="-128"/>
                        </a:rPr>
                        <a:t>Other chemotherapy</a:t>
                      </a:r>
                    </a:p>
                  </a:txBody>
                  <a:tcPr marL="9525" marR="9525" marT="9525" marB="0" anchor="ctr">
                    <a:solidFill>
                      <a:srgbClr val="4EA72E"/>
                    </a:solidFill>
                  </a:tcPr>
                </a:tc>
                <a:tc>
                  <a:txBody>
                    <a:bodyPr/>
                    <a:lstStyle/>
                    <a:p>
                      <a:pPr algn="ctr" fontAlgn="ctr">
                        <a:buNone/>
                      </a:pPr>
                      <a:endParaRPr lang="ja-JP" altLang="en-US" sz="1400" b="1"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gridSpan="2">
                  <a:txBody>
                    <a:bodyPr/>
                    <a:lstStyle/>
                    <a:p>
                      <a:pPr algn="ctr" fontAlgn="ctr">
                        <a:buNone/>
                      </a:pPr>
                      <a:r>
                        <a:rPr lang="en-US" sz="1400" b="1" u="none" strike="noStrike" dirty="0">
                          <a:solidFill>
                            <a:schemeClr val="bg1"/>
                          </a:solidFill>
                          <a:effectLst/>
                        </a:rPr>
                        <a:t>Post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solidFill>
                      <a:srgbClr val="4EA72E"/>
                    </a:solidFill>
                  </a:tcPr>
                </a:tc>
                <a:tc hMerge="1">
                  <a:txBody>
                    <a:bodyPr/>
                    <a:lstStyle/>
                    <a:p>
                      <a:endParaRPr kumimoji="1" lang="ja-JP" altLang="en-US"/>
                    </a:p>
                  </a:txBody>
                  <a:tcPr/>
                </a:tc>
                <a:extLst>
                  <a:ext uri="{0D108BD9-81ED-4DB2-BD59-A6C34878D82A}">
                    <a16:rowId xmlns:a16="http://schemas.microsoft.com/office/drawing/2014/main" val="98344363"/>
                  </a:ext>
                </a:extLst>
              </a:tr>
              <a:tr h="216000">
                <a:tc>
                  <a:txBody>
                    <a:bodyPr/>
                    <a:lstStyle/>
                    <a:p>
                      <a:pPr algn="ctr" fontAlgn="ctr">
                        <a:buNone/>
                      </a:pPr>
                      <a:endParaRPr lang="ja-JP" alt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endParaRPr lang="ja-JP" altLang="en-US"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12576825"/>
                  </a:ext>
                </a:extLst>
              </a:tr>
              <a:tr h="216000">
                <a:tc rowSpan="2">
                  <a:txBody>
                    <a:bodyPr/>
                    <a:lstStyle/>
                    <a:p>
                      <a:pPr algn="ctr" fontAlgn="ctr">
                        <a:buNone/>
                      </a:pPr>
                      <a:r>
                        <a:rPr lang="en-US" sz="1400" b="1" u="none" strike="noStrike" dirty="0">
                          <a:solidFill>
                            <a:schemeClr val="bg1"/>
                          </a:solidFill>
                          <a:effectLst/>
                        </a:rPr>
                        <a:t>Pre PTE dx</a:t>
                      </a:r>
                      <a:endParaRPr lang="en-US" sz="1400" b="1"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u="none" strike="noStrike" dirty="0">
                          <a:solidFill>
                            <a:srgbClr val="000000"/>
                          </a:solidFill>
                          <a:effectLst/>
                        </a:rPr>
                        <a:t>18</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6</a:t>
                      </a:r>
                    </a:p>
                  </a:txBody>
                  <a:tcPr marL="9525" marR="9525" marT="9525" marB="0" anchor="ctr"/>
                </a:tc>
                <a:extLst>
                  <a:ext uri="{0D108BD9-81ED-4DB2-BD59-A6C34878D82A}">
                    <a16:rowId xmlns:a16="http://schemas.microsoft.com/office/drawing/2014/main" val="1697273613"/>
                  </a:ext>
                </a:extLst>
              </a:tr>
              <a:tr h="216000">
                <a:tc vMerge="1">
                  <a:txBody>
                    <a:bodyPr/>
                    <a:lstStyle/>
                    <a:p>
                      <a:pPr algn="l" fontAlgn="ctr">
                        <a:buNone/>
                      </a:pPr>
                      <a:endParaRPr lang="ja-JP" altLang="en-US" sz="12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buNone/>
                      </a:pPr>
                      <a:r>
                        <a:rPr lang="en-US" altLang="ja-JP" sz="1200" b="0" u="none" strike="noStrike" dirty="0">
                          <a:solidFill>
                            <a:srgbClr val="000000"/>
                          </a:solidFill>
                          <a:effectLst/>
                        </a:rPr>
                        <a:t>(+)</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r" fontAlgn="ctr">
                        <a:buNone/>
                      </a:pPr>
                      <a:r>
                        <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rPr>
                        <a:t>24</a:t>
                      </a:r>
                    </a:p>
                  </a:txBody>
                  <a:tcPr marL="9525" marR="9525" marT="9525" marB="0" anchor="ctr"/>
                </a:tc>
                <a:tc>
                  <a:txBody>
                    <a:bodyPr/>
                    <a:lstStyle/>
                    <a:p>
                      <a:pPr algn="r" fontAlgn="ctr">
                        <a:buNone/>
                      </a:pPr>
                      <a:r>
                        <a:rPr lang="en-US" altLang="ja-JP" sz="1200" b="0" u="none" strike="noStrike" dirty="0">
                          <a:solidFill>
                            <a:srgbClr val="000000"/>
                          </a:solidFill>
                          <a:effectLst/>
                        </a:rPr>
                        <a:t>24</a:t>
                      </a:r>
                      <a:endParaRPr lang="en-US" altLang="ja-JP" sz="12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70591792"/>
                  </a:ext>
                </a:extLst>
              </a:tr>
            </a:tbl>
          </a:graphicData>
        </a:graphic>
      </p:graphicFrame>
      <p:sp>
        <p:nvSpPr>
          <p:cNvPr id="14" name="テキスト ボックス 13">
            <a:extLst>
              <a:ext uri="{FF2B5EF4-FFF2-40B4-BE49-F238E27FC236}">
                <a16:creationId xmlns:a16="http://schemas.microsoft.com/office/drawing/2014/main" id="{DF497550-CF13-6B1A-2E56-17F4518EF22D}"/>
              </a:ext>
            </a:extLst>
          </p:cNvPr>
          <p:cNvSpPr txBox="1"/>
          <p:nvPr/>
        </p:nvSpPr>
        <p:spPr>
          <a:xfrm>
            <a:off x="0" y="0"/>
            <a:ext cx="12192000" cy="360294"/>
          </a:xfrm>
          <a:prstGeom prst="rect">
            <a:avLst/>
          </a:prstGeom>
          <a:noFill/>
        </p:spPr>
        <p:txBody>
          <a:bodyPr wrap="square" rtlCol="0">
            <a:spAutoFit/>
          </a:bodyPr>
          <a:lstStyle/>
          <a:p>
            <a:pPr algn="ctr"/>
            <a:r>
              <a:rPr kumimoji="1" lang="en-US" altLang="ja-JP" sz="1700" dirty="0">
                <a:solidFill>
                  <a:schemeClr val="tx1">
                    <a:lumMod val="75000"/>
                    <a:lumOff val="25000"/>
                  </a:schemeClr>
                </a:solidFill>
                <a:cs typeface="Times New Roman" panose="02020603050405020304" pitchFamily="18" charset="0"/>
              </a:rPr>
              <a:t>Table S3. </a:t>
            </a:r>
            <a:r>
              <a:rPr kumimoji="1" lang="ja-JP" altLang="en-US" sz="1700" dirty="0">
                <a:solidFill>
                  <a:schemeClr val="tx1">
                    <a:lumMod val="75000"/>
                    <a:lumOff val="25000"/>
                  </a:schemeClr>
                </a:solidFill>
                <a:cs typeface="Times New Roman" panose="02020603050405020304" pitchFamily="18" charset="0"/>
              </a:rPr>
              <a:t>■■■</a:t>
            </a:r>
            <a:endParaRPr kumimoji="1" lang="en-US" altLang="ja-JP" sz="1700" dirty="0">
              <a:solidFill>
                <a:schemeClr val="tx1">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16132362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638</TotalTime>
  <Words>995</Words>
  <Application>Microsoft Office PowerPoint</Application>
  <PresentationFormat>ワイド画面</PresentationFormat>
  <Paragraphs>205</Paragraphs>
  <Slides>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vt:i4>
      </vt:variant>
    </vt:vector>
  </HeadingPairs>
  <TitlesOfParts>
    <vt:vector size="13" baseType="lpstr">
      <vt:lpstr>ＭＳ Ｐゴシック</vt:lpstr>
      <vt:lpstr>游ゴシック</vt:lpstr>
      <vt:lpstr>游ゴシック Light</vt:lpstr>
      <vt:lpstr>Arial</vt:lpstr>
      <vt:lpstr>Cambria</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一悠 松居</dc:creator>
  <cp:lastModifiedBy>一悠 松居</cp:lastModifiedBy>
  <cp:revision>11</cp:revision>
  <dcterms:created xsi:type="dcterms:W3CDTF">2025-10-07T11:06:42Z</dcterms:created>
  <dcterms:modified xsi:type="dcterms:W3CDTF">2025-10-12T02:37:21Z</dcterms:modified>
</cp:coreProperties>
</file>