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60" r:id="rId3"/>
    <p:sldId id="269" r:id="rId4"/>
    <p:sldId id="271" r:id="rId5"/>
    <p:sldId id="270" r:id="rId6"/>
    <p:sldId id="272" r:id="rId7"/>
    <p:sldId id="273" r:id="rId8"/>
    <p:sldId id="274" r:id="rId9"/>
    <p:sldId id="278" r:id="rId10"/>
    <p:sldId id="300" r:id="rId11"/>
    <p:sldId id="284" r:id="rId12"/>
    <p:sldId id="281" r:id="rId13"/>
    <p:sldId id="285" r:id="rId14"/>
    <p:sldId id="276" r:id="rId15"/>
    <p:sldId id="286" r:id="rId16"/>
    <p:sldId id="277" r:id="rId17"/>
    <p:sldId id="287" r:id="rId18"/>
    <p:sldId id="275" r:id="rId19"/>
    <p:sldId id="288" r:id="rId20"/>
    <p:sldId id="298" r:id="rId21"/>
    <p:sldId id="289" r:id="rId22"/>
    <p:sldId id="279" r:id="rId23"/>
    <p:sldId id="299" r:id="rId24"/>
    <p:sldId id="290" r:id="rId25"/>
    <p:sldId id="301" r:id="rId26"/>
    <p:sldId id="261" r:id="rId27"/>
    <p:sldId id="291" r:id="rId28"/>
    <p:sldId id="292" r:id="rId29"/>
    <p:sldId id="293" r:id="rId30"/>
    <p:sldId id="294" r:id="rId31"/>
    <p:sldId id="295" r:id="rId32"/>
    <p:sldId id="296" r:id="rId33"/>
    <p:sldId id="297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9" autoAdjust="0"/>
    <p:restoredTop sz="92407" autoAdjust="0"/>
  </p:normalViewPr>
  <p:slideViewPr>
    <p:cSldViewPr>
      <p:cViewPr varScale="1">
        <p:scale>
          <a:sx n="67" d="100"/>
          <a:sy n="67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D10FE-E8A7-43A0-A907-714E4DF7283B}" type="datetimeFigureOut">
              <a:rPr kumimoji="1" lang="ja-JP" altLang="en-US" smtClean="0"/>
              <a:t>2014/8/28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07696-1618-4AF6-BA8A-A0680AD1E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29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07696-1618-4AF6-BA8A-A0680AD1EB3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0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job</a:t>
            </a:r>
            <a:r>
              <a:rPr kumimoji="1" lang="ja-JP" altLang="en-US" dirty="0" smtClean="0"/>
              <a:t>層は不要かもしれない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同一ページ内で階層を展開していく必要はないかもしれない。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07696-1618-4AF6-BA8A-A0680AD1EB3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0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07696-1618-4AF6-BA8A-A0680AD1EB3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91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07696-1618-4AF6-BA8A-A0680AD1EB3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91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07696-1618-4AF6-BA8A-A0680AD1EB3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918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07696-1618-4AF6-BA8A-A0680AD1EB31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0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07696-1618-4AF6-BA8A-A0680AD1EB31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400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07696-1618-4AF6-BA8A-A0680AD1EB31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3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F87F-891F-4503-A016-043CA22061A4}" type="datetimeFigureOut">
              <a:rPr kumimoji="1" lang="ja-JP" altLang="en-US" smtClean="0"/>
              <a:t>2014/8/28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19EB-CF6D-4712-BDFE-333537CD7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13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F87F-891F-4503-A016-043CA22061A4}" type="datetimeFigureOut">
              <a:rPr kumimoji="1" lang="ja-JP" altLang="en-US" smtClean="0"/>
              <a:t>2014/8/28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19EB-CF6D-4712-BDFE-333537CD7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47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F87F-891F-4503-A016-043CA22061A4}" type="datetimeFigureOut">
              <a:rPr kumimoji="1" lang="ja-JP" altLang="en-US" smtClean="0"/>
              <a:t>2014/8/28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19EB-CF6D-4712-BDFE-333537CD7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77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F87F-891F-4503-A016-043CA22061A4}" type="datetimeFigureOut">
              <a:rPr kumimoji="1" lang="ja-JP" altLang="en-US" smtClean="0"/>
              <a:t>2014/8/28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19EB-CF6D-4712-BDFE-333537CD7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4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F87F-891F-4503-A016-043CA22061A4}" type="datetimeFigureOut">
              <a:rPr kumimoji="1" lang="ja-JP" altLang="en-US" smtClean="0"/>
              <a:t>2014/8/28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19EB-CF6D-4712-BDFE-333537CD7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7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F87F-891F-4503-A016-043CA22061A4}" type="datetimeFigureOut">
              <a:rPr kumimoji="1" lang="ja-JP" altLang="en-US" smtClean="0"/>
              <a:t>2014/8/28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19EB-CF6D-4712-BDFE-333537CD7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F87F-891F-4503-A016-043CA22061A4}" type="datetimeFigureOut">
              <a:rPr kumimoji="1" lang="ja-JP" altLang="en-US" smtClean="0"/>
              <a:t>2014/8/28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19EB-CF6D-4712-BDFE-333537CD7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96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F87F-891F-4503-A016-043CA22061A4}" type="datetimeFigureOut">
              <a:rPr kumimoji="1" lang="ja-JP" altLang="en-US" smtClean="0"/>
              <a:t>2014/8/28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19EB-CF6D-4712-BDFE-333537CD7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12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F87F-891F-4503-A016-043CA22061A4}" type="datetimeFigureOut">
              <a:rPr kumimoji="1" lang="ja-JP" altLang="en-US" smtClean="0"/>
              <a:t>2014/8/28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19EB-CF6D-4712-BDFE-333537CD7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91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F87F-891F-4503-A016-043CA22061A4}" type="datetimeFigureOut">
              <a:rPr kumimoji="1" lang="ja-JP" altLang="en-US" smtClean="0"/>
              <a:t>2014/8/28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19EB-CF6D-4712-BDFE-333537CD7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42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F87F-891F-4503-A016-043CA22061A4}" type="datetimeFigureOut">
              <a:rPr kumimoji="1" lang="ja-JP" altLang="en-US" smtClean="0"/>
              <a:t>2014/8/28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19EB-CF6D-4712-BDFE-333537CD7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12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5F87F-891F-4503-A016-043CA22061A4}" type="datetimeFigureOut">
              <a:rPr kumimoji="1" lang="ja-JP" altLang="en-US" smtClean="0"/>
              <a:t>2014/8/28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919EB-CF6D-4712-BDFE-333537CD7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78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/>
              <a:t>包含関係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467544" y="1052736"/>
            <a:ext cx="8208912" cy="5328592"/>
            <a:chOff x="467544" y="1052736"/>
            <a:chExt cx="8208912" cy="5328592"/>
          </a:xfrm>
        </p:grpSpPr>
        <p:sp>
          <p:nvSpPr>
            <p:cNvPr id="5" name="正方形/長方形 4"/>
            <p:cNvSpPr/>
            <p:nvPr/>
          </p:nvSpPr>
          <p:spPr>
            <a:xfrm>
              <a:off x="467544" y="1268760"/>
              <a:ext cx="8208912" cy="51125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83568" y="1052736"/>
              <a:ext cx="2232248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a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pplication(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≒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allJobs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2790227" y="1561044"/>
            <a:ext cx="3581973" cy="4533924"/>
            <a:chOff x="467544" y="1052736"/>
            <a:chExt cx="3621874" cy="453392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正方形/長方形 11"/>
            <p:cNvSpPr/>
            <p:nvPr/>
          </p:nvSpPr>
          <p:spPr>
            <a:xfrm>
              <a:off x="467544" y="1268760"/>
              <a:ext cx="3621874" cy="43179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83568" y="1052736"/>
              <a:ext cx="686618" cy="432048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job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正方形/長方形 21"/>
          <p:cNvSpPr/>
          <p:nvPr/>
        </p:nvSpPr>
        <p:spPr>
          <a:xfrm>
            <a:off x="3351106" y="2224151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六角形 22"/>
          <p:cNvSpPr/>
          <p:nvPr/>
        </p:nvSpPr>
        <p:spPr>
          <a:xfrm>
            <a:off x="4788024" y="5470655"/>
            <a:ext cx="1224136" cy="386521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result</a:t>
            </a:r>
            <a:endParaRPr lang="ja-JP" altLang="en-US" dirty="0">
              <a:solidFill>
                <a:schemeClr val="bg1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10071419" y="2155153"/>
            <a:ext cx="3069533" cy="2509316"/>
            <a:chOff x="467544" y="1052736"/>
            <a:chExt cx="3103726" cy="250931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6" name="正方形/長方形 45"/>
            <p:cNvSpPr/>
            <p:nvPr/>
          </p:nvSpPr>
          <p:spPr>
            <a:xfrm>
              <a:off x="467544" y="1268760"/>
              <a:ext cx="3103726" cy="229329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683567" y="1052736"/>
              <a:ext cx="921830" cy="432048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RDD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710379" y="1591751"/>
            <a:ext cx="1413349" cy="2053273"/>
            <a:chOff x="710379" y="1591751"/>
            <a:chExt cx="1413349" cy="2053273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10379" y="1591751"/>
              <a:ext cx="1413349" cy="2053273"/>
              <a:chOff x="467544" y="1052736"/>
              <a:chExt cx="1429093" cy="205327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5" name="正方形/長方形 14"/>
              <p:cNvSpPr/>
              <p:nvPr/>
            </p:nvSpPr>
            <p:spPr>
              <a:xfrm>
                <a:off x="467544" y="1262769"/>
                <a:ext cx="1429093" cy="184324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683568" y="1052736"/>
                <a:ext cx="881673" cy="432048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chemeClr val="tx1"/>
                    </a:solidFill>
                  </a:rPr>
                  <a:t>job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正方形/長方形 26"/>
            <p:cNvSpPr/>
            <p:nvPr/>
          </p:nvSpPr>
          <p:spPr>
            <a:xfrm>
              <a:off x="827584" y="2122808"/>
              <a:ext cx="832198" cy="4320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RDD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六角形 23"/>
            <p:cNvSpPr/>
            <p:nvPr/>
          </p:nvSpPr>
          <p:spPr>
            <a:xfrm>
              <a:off x="804985" y="3114487"/>
              <a:ext cx="1224136" cy="386521"/>
            </a:xfrm>
            <a:prstGeom prst="hexag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bg1"/>
                  </a:solidFill>
                </a:rPr>
                <a:t>result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187706" y="2616816"/>
              <a:ext cx="832198" cy="4320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RDD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カギ線コネクタ 49"/>
            <p:cNvCxnSpPr>
              <a:stCxn id="27" idx="3"/>
            </p:cNvCxnSpPr>
            <p:nvPr/>
          </p:nvCxnSpPr>
          <p:spPr>
            <a:xfrm>
              <a:off x="1659782" y="2338832"/>
              <a:ext cx="247922" cy="24836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カギ線コネクタ 51"/>
            <p:cNvCxnSpPr>
              <a:stCxn id="48" idx="1"/>
            </p:cNvCxnSpPr>
            <p:nvPr/>
          </p:nvCxnSpPr>
          <p:spPr>
            <a:xfrm rot="10800000" flipV="1">
              <a:off x="1043608" y="2832839"/>
              <a:ext cx="144098" cy="28164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710379" y="4077072"/>
            <a:ext cx="1413349" cy="2053273"/>
            <a:chOff x="710379" y="1591751"/>
            <a:chExt cx="1413349" cy="2053273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710379" y="1591751"/>
              <a:ext cx="1413349" cy="2053273"/>
              <a:chOff x="467544" y="1052736"/>
              <a:chExt cx="1429093" cy="205327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1" name="正方形/長方形 60"/>
              <p:cNvSpPr/>
              <p:nvPr/>
            </p:nvSpPr>
            <p:spPr>
              <a:xfrm>
                <a:off x="467544" y="1262769"/>
                <a:ext cx="1429093" cy="184324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683568" y="1052736"/>
                <a:ext cx="881673" cy="432048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chemeClr val="tx1"/>
                    </a:solidFill>
                  </a:rPr>
                  <a:t>job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正方形/長方形 55"/>
            <p:cNvSpPr/>
            <p:nvPr/>
          </p:nvSpPr>
          <p:spPr>
            <a:xfrm>
              <a:off x="827584" y="2122808"/>
              <a:ext cx="832198" cy="4320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RDD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六角形 56"/>
            <p:cNvSpPr/>
            <p:nvPr/>
          </p:nvSpPr>
          <p:spPr>
            <a:xfrm>
              <a:off x="804985" y="3114487"/>
              <a:ext cx="1224136" cy="386521"/>
            </a:xfrm>
            <a:prstGeom prst="hexag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bg1"/>
                  </a:solidFill>
                </a:rPr>
                <a:t>result</a:t>
              </a:r>
              <a:endParaRPr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187706" y="2616816"/>
              <a:ext cx="832198" cy="4320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RDD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カギ線コネクタ 58"/>
            <p:cNvCxnSpPr>
              <a:stCxn id="56" idx="3"/>
            </p:cNvCxnSpPr>
            <p:nvPr/>
          </p:nvCxnSpPr>
          <p:spPr>
            <a:xfrm>
              <a:off x="1659782" y="2338832"/>
              <a:ext cx="247922" cy="24836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カギ線コネクタ 59"/>
            <p:cNvCxnSpPr>
              <a:stCxn id="58" idx="1"/>
            </p:cNvCxnSpPr>
            <p:nvPr/>
          </p:nvCxnSpPr>
          <p:spPr>
            <a:xfrm rot="10800000" flipV="1">
              <a:off x="1043608" y="2832839"/>
              <a:ext cx="144098" cy="28164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カギ線コネクタ 63"/>
          <p:cNvCxnSpPr>
            <a:stCxn id="24" idx="0"/>
            <a:endCxn id="22" idx="1"/>
          </p:cNvCxnSpPr>
          <p:nvPr/>
        </p:nvCxnSpPr>
        <p:spPr>
          <a:xfrm flipV="1">
            <a:off x="2029121" y="2440175"/>
            <a:ext cx="1321985" cy="867573"/>
          </a:xfrm>
          <a:prstGeom prst="bentConnector3">
            <a:avLst>
              <a:gd name="adj1" fmla="val 2415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3351106" y="2854608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7" name="カギ線コネクタ 66"/>
          <p:cNvCxnSpPr>
            <a:stCxn id="57" idx="0"/>
            <a:endCxn id="65" idx="1"/>
          </p:cNvCxnSpPr>
          <p:nvPr/>
        </p:nvCxnSpPr>
        <p:spPr>
          <a:xfrm flipV="1">
            <a:off x="2029121" y="3070632"/>
            <a:ext cx="1321985" cy="2722437"/>
          </a:xfrm>
          <a:prstGeom prst="bentConnector3">
            <a:avLst>
              <a:gd name="adj1" fmla="val 4163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959712" y="2226632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カギ線コネクタ 72"/>
          <p:cNvCxnSpPr>
            <a:stCxn id="22" idx="3"/>
            <a:endCxn id="71" idx="1"/>
          </p:cNvCxnSpPr>
          <p:nvPr/>
        </p:nvCxnSpPr>
        <p:spPr>
          <a:xfrm>
            <a:off x="4262780" y="2440175"/>
            <a:ext cx="696932" cy="248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stCxn id="65" idx="3"/>
            <a:endCxn id="71" idx="2"/>
          </p:cNvCxnSpPr>
          <p:nvPr/>
        </p:nvCxnSpPr>
        <p:spPr>
          <a:xfrm flipV="1">
            <a:off x="4262780" y="2658680"/>
            <a:ext cx="1152769" cy="41195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グループ化 79"/>
          <p:cNvGrpSpPr/>
          <p:nvPr/>
        </p:nvGrpSpPr>
        <p:grpSpPr>
          <a:xfrm>
            <a:off x="7020272" y="1557900"/>
            <a:ext cx="1413349" cy="2053273"/>
            <a:chOff x="710379" y="1591751"/>
            <a:chExt cx="1413349" cy="2053273"/>
          </a:xfrm>
        </p:grpSpPr>
        <p:grpSp>
          <p:nvGrpSpPr>
            <p:cNvPr id="81" name="グループ化 80"/>
            <p:cNvGrpSpPr/>
            <p:nvPr/>
          </p:nvGrpSpPr>
          <p:grpSpPr>
            <a:xfrm>
              <a:off x="710379" y="1591751"/>
              <a:ext cx="1413349" cy="2053273"/>
              <a:chOff x="467544" y="1052736"/>
              <a:chExt cx="1429093" cy="205327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87" name="正方形/長方形 86"/>
              <p:cNvSpPr/>
              <p:nvPr/>
            </p:nvSpPr>
            <p:spPr>
              <a:xfrm>
                <a:off x="467544" y="1262769"/>
                <a:ext cx="1429093" cy="184324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正方形/長方形 87"/>
              <p:cNvSpPr/>
              <p:nvPr/>
            </p:nvSpPr>
            <p:spPr>
              <a:xfrm>
                <a:off x="683568" y="1052736"/>
                <a:ext cx="881673" cy="432048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chemeClr val="tx1"/>
                    </a:solidFill>
                  </a:rPr>
                  <a:t>job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正方形/長方形 81"/>
            <p:cNvSpPr/>
            <p:nvPr/>
          </p:nvSpPr>
          <p:spPr>
            <a:xfrm>
              <a:off x="827584" y="2122808"/>
              <a:ext cx="832198" cy="4320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RDD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六角形 82"/>
            <p:cNvSpPr/>
            <p:nvPr/>
          </p:nvSpPr>
          <p:spPr>
            <a:xfrm>
              <a:off x="804985" y="3114487"/>
              <a:ext cx="1224136" cy="386521"/>
            </a:xfrm>
            <a:prstGeom prst="hexag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bg1"/>
                  </a:solidFill>
                </a:rPr>
                <a:t>result</a:t>
              </a:r>
              <a:endParaRPr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187706" y="2616816"/>
              <a:ext cx="832198" cy="4320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RDD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カギ線コネクタ 84"/>
            <p:cNvCxnSpPr>
              <a:stCxn id="82" idx="3"/>
            </p:cNvCxnSpPr>
            <p:nvPr/>
          </p:nvCxnSpPr>
          <p:spPr>
            <a:xfrm>
              <a:off x="1659782" y="2338832"/>
              <a:ext cx="247922" cy="24836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カギ線コネクタ 85"/>
            <p:cNvCxnSpPr>
              <a:stCxn id="84" idx="1"/>
            </p:cNvCxnSpPr>
            <p:nvPr/>
          </p:nvCxnSpPr>
          <p:spPr>
            <a:xfrm rot="10800000" flipV="1">
              <a:off x="1043608" y="2832839"/>
              <a:ext cx="144098" cy="28164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グループ化 89"/>
          <p:cNvGrpSpPr/>
          <p:nvPr/>
        </p:nvGrpSpPr>
        <p:grpSpPr>
          <a:xfrm>
            <a:off x="7020272" y="3966064"/>
            <a:ext cx="1413349" cy="2053273"/>
            <a:chOff x="710379" y="1591751"/>
            <a:chExt cx="1413349" cy="2053273"/>
          </a:xfrm>
        </p:grpSpPr>
        <p:grpSp>
          <p:nvGrpSpPr>
            <p:cNvPr id="91" name="グループ化 90"/>
            <p:cNvGrpSpPr/>
            <p:nvPr/>
          </p:nvGrpSpPr>
          <p:grpSpPr>
            <a:xfrm>
              <a:off x="710379" y="1591751"/>
              <a:ext cx="1413349" cy="2053273"/>
              <a:chOff x="467544" y="1052736"/>
              <a:chExt cx="1429093" cy="205327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97" name="正方形/長方形 96"/>
              <p:cNvSpPr/>
              <p:nvPr/>
            </p:nvSpPr>
            <p:spPr>
              <a:xfrm>
                <a:off x="467544" y="1262769"/>
                <a:ext cx="1429093" cy="184324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正方形/長方形 97"/>
              <p:cNvSpPr/>
              <p:nvPr/>
            </p:nvSpPr>
            <p:spPr>
              <a:xfrm>
                <a:off x="683568" y="1052736"/>
                <a:ext cx="881673" cy="432048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chemeClr val="tx1"/>
                    </a:solidFill>
                  </a:rPr>
                  <a:t>job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正方形/長方形 91"/>
            <p:cNvSpPr/>
            <p:nvPr/>
          </p:nvSpPr>
          <p:spPr>
            <a:xfrm>
              <a:off x="827584" y="2122808"/>
              <a:ext cx="832198" cy="4320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RDD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六角形 92"/>
            <p:cNvSpPr/>
            <p:nvPr/>
          </p:nvSpPr>
          <p:spPr>
            <a:xfrm>
              <a:off x="804985" y="3114487"/>
              <a:ext cx="1224136" cy="386521"/>
            </a:xfrm>
            <a:prstGeom prst="hexag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bg1"/>
                  </a:solidFill>
                </a:rPr>
                <a:t>result</a:t>
              </a:r>
              <a:endParaRPr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187706" y="2616816"/>
              <a:ext cx="832198" cy="4320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RDD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カギ線コネクタ 94"/>
            <p:cNvCxnSpPr>
              <a:stCxn id="92" idx="3"/>
            </p:cNvCxnSpPr>
            <p:nvPr/>
          </p:nvCxnSpPr>
          <p:spPr>
            <a:xfrm>
              <a:off x="1659782" y="2338832"/>
              <a:ext cx="247922" cy="24836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カギ線コネクタ 95"/>
            <p:cNvCxnSpPr>
              <a:stCxn id="94" idx="1"/>
            </p:cNvCxnSpPr>
            <p:nvPr/>
          </p:nvCxnSpPr>
          <p:spPr>
            <a:xfrm rot="10800000" flipV="1">
              <a:off x="1043608" y="2832839"/>
              <a:ext cx="144098" cy="28164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正方形/長方形 98"/>
          <p:cNvSpPr/>
          <p:nvPr/>
        </p:nvSpPr>
        <p:spPr>
          <a:xfrm>
            <a:off x="3351106" y="3861048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カギ線コネクタ 100"/>
          <p:cNvCxnSpPr>
            <a:stCxn id="71" idx="3"/>
            <a:endCxn id="99" idx="1"/>
          </p:cNvCxnSpPr>
          <p:nvPr/>
        </p:nvCxnSpPr>
        <p:spPr>
          <a:xfrm flipH="1">
            <a:off x="3351106" y="2442656"/>
            <a:ext cx="2520280" cy="1634416"/>
          </a:xfrm>
          <a:prstGeom prst="bentConnector5">
            <a:avLst>
              <a:gd name="adj1" fmla="val -9070"/>
              <a:gd name="adj2" fmla="val 71518"/>
              <a:gd name="adj3" fmla="val 109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4959712" y="3855057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1" name="カギ線コネクタ 110"/>
          <p:cNvCxnSpPr>
            <a:stCxn id="99" idx="3"/>
            <a:endCxn id="109" idx="1"/>
          </p:cNvCxnSpPr>
          <p:nvPr/>
        </p:nvCxnSpPr>
        <p:spPr>
          <a:xfrm flipV="1">
            <a:off x="4262780" y="4071081"/>
            <a:ext cx="696932" cy="599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stCxn id="109" idx="2"/>
            <a:endCxn id="121" idx="3"/>
          </p:cNvCxnSpPr>
          <p:nvPr/>
        </p:nvCxnSpPr>
        <p:spPr>
          <a:xfrm rot="5400000">
            <a:off x="4546517" y="4000127"/>
            <a:ext cx="582055" cy="115601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stCxn id="23" idx="0"/>
            <a:endCxn id="82" idx="1"/>
          </p:cNvCxnSpPr>
          <p:nvPr/>
        </p:nvCxnSpPr>
        <p:spPr>
          <a:xfrm flipV="1">
            <a:off x="6012160" y="2304981"/>
            <a:ext cx="1125317" cy="3358935"/>
          </a:xfrm>
          <a:prstGeom prst="bentConnector3">
            <a:avLst>
              <a:gd name="adj1" fmla="val 5267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/>
          <p:cNvSpPr/>
          <p:nvPr/>
        </p:nvSpPr>
        <p:spPr>
          <a:xfrm>
            <a:off x="3347864" y="4653136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3" name="カギ線コネクタ 122"/>
          <p:cNvCxnSpPr>
            <a:stCxn id="99" idx="2"/>
            <a:endCxn id="121" idx="0"/>
          </p:cNvCxnSpPr>
          <p:nvPr/>
        </p:nvCxnSpPr>
        <p:spPr>
          <a:xfrm rot="5400000">
            <a:off x="3625302" y="4471495"/>
            <a:ext cx="360040" cy="324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/>
          <p:cNvSpPr/>
          <p:nvPr/>
        </p:nvSpPr>
        <p:spPr>
          <a:xfrm>
            <a:off x="3357912" y="5455272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6" name="カギ線コネクタ 125"/>
          <p:cNvCxnSpPr>
            <a:stCxn id="121" idx="2"/>
            <a:endCxn id="124" idx="0"/>
          </p:cNvCxnSpPr>
          <p:nvPr/>
        </p:nvCxnSpPr>
        <p:spPr>
          <a:xfrm rot="16200000" flipH="1">
            <a:off x="3623681" y="5265204"/>
            <a:ext cx="370088" cy="100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カギ線コネクタ 127"/>
          <p:cNvCxnSpPr>
            <a:stCxn id="124" idx="3"/>
            <a:endCxn id="23" idx="3"/>
          </p:cNvCxnSpPr>
          <p:nvPr/>
        </p:nvCxnSpPr>
        <p:spPr>
          <a:xfrm flipV="1">
            <a:off x="4269586" y="5663916"/>
            <a:ext cx="518438" cy="738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カギ線コネクタ 129"/>
          <p:cNvCxnSpPr>
            <a:stCxn id="23" idx="1"/>
            <a:endCxn id="92" idx="1"/>
          </p:cNvCxnSpPr>
          <p:nvPr/>
        </p:nvCxnSpPr>
        <p:spPr>
          <a:xfrm rot="5400000" flipH="1" flipV="1">
            <a:off x="5954487" y="4674187"/>
            <a:ext cx="1144031" cy="1221947"/>
          </a:xfrm>
          <a:prstGeom prst="bentConnector4">
            <a:avLst>
              <a:gd name="adj1" fmla="val -10320"/>
              <a:gd name="adj2" fmla="val 7533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030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100306"/>
              </p:ext>
            </p:extLst>
          </p:nvPr>
        </p:nvGraphicFramePr>
        <p:xfrm>
          <a:off x="323528" y="1052736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6336704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ExecutorID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StageName</a:t>
                      </a:r>
                      <a:r>
                        <a:rPr kumimoji="1" lang="en-US" altLang="ja-JP" baseline="0" dirty="0" smtClean="0"/>
                        <a:t> is Stage1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835696" y="1680712"/>
            <a:ext cx="504059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907707" y="2130045"/>
            <a:ext cx="144016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01931" y="1675777"/>
            <a:ext cx="504059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3347864" y="1665945"/>
            <a:ext cx="1620183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4067947" y="2130673"/>
            <a:ext cx="144016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2657297" y="2348880"/>
            <a:ext cx="1423629" cy="517307"/>
            <a:chOff x="2657297" y="5075587"/>
            <a:chExt cx="1423629" cy="517307"/>
          </a:xfrm>
        </p:grpSpPr>
        <p:sp>
          <p:nvSpPr>
            <p:cNvPr id="9" name="上矢印 8"/>
            <p:cNvSpPr/>
            <p:nvPr/>
          </p:nvSpPr>
          <p:spPr>
            <a:xfrm rot="18830083">
              <a:off x="2765309" y="4967575"/>
              <a:ext cx="288032" cy="50405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987824" y="5282014"/>
              <a:ext cx="1093102" cy="310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click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/>
          <p:cNvSpPr/>
          <p:nvPr/>
        </p:nvSpPr>
        <p:spPr>
          <a:xfrm>
            <a:off x="1331640" y="3068960"/>
            <a:ext cx="7704856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47664" y="3356992"/>
            <a:ext cx="164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Task Information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5496" y="116632"/>
            <a:ext cx="9001000" cy="6624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5399" y="188640"/>
            <a:ext cx="38605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TaskID:123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実行時間</a:t>
            </a:r>
            <a:endParaRPr lang="en-US" altLang="ja-JP" dirty="0" smtClean="0"/>
          </a:p>
          <a:p>
            <a:r>
              <a:rPr lang="ja-JP" altLang="en-US" dirty="0" smtClean="0"/>
              <a:t>タスク結果取得時刻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デシリアライズ時間</a:t>
            </a:r>
            <a:endParaRPr lang="en-US" altLang="ja-JP" dirty="0" smtClean="0"/>
          </a:p>
          <a:p>
            <a:r>
              <a:rPr lang="ja-JP" altLang="en-US" dirty="0" smtClean="0"/>
              <a:t>シリアライズ時間</a:t>
            </a:r>
            <a:endParaRPr lang="en-US" altLang="ja-JP" dirty="0" smtClean="0"/>
          </a:p>
          <a:p>
            <a:r>
              <a:rPr lang="ja-JP" altLang="en-US" dirty="0" smtClean="0"/>
              <a:t>シャッフルフェッチ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リモート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</a:t>
            </a:r>
            <a:endParaRPr lang="en-US" altLang="ja-JP" dirty="0"/>
          </a:p>
          <a:p>
            <a:r>
              <a:rPr lang="ja-JP" altLang="en-US" dirty="0" smtClean="0"/>
              <a:t>シャッフルフェッチ</a:t>
            </a:r>
            <a:r>
              <a:rPr lang="en-US" altLang="ja-JP" dirty="0" smtClean="0"/>
              <a:t>(</a:t>
            </a:r>
            <a:r>
              <a:rPr lang="ja-JP" altLang="en-US" dirty="0" smtClean="0"/>
              <a:t>ローカル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r>
              <a:rPr lang="ja-JP" altLang="en-US" dirty="0" smtClean="0"/>
              <a:t>シャッフルフェッチ</a:t>
            </a:r>
            <a:r>
              <a:rPr lang="en-US" altLang="ja-JP" dirty="0"/>
              <a:t>(</a:t>
            </a:r>
            <a:r>
              <a:rPr lang="ja-JP" altLang="en-US" dirty="0" smtClean="0"/>
              <a:t>待ち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</a:t>
            </a:r>
            <a:endParaRPr lang="en-US" altLang="ja-JP" dirty="0"/>
          </a:p>
          <a:p>
            <a:r>
              <a:rPr lang="ja-JP" altLang="en-US" dirty="0" smtClean="0"/>
              <a:t>シャッフル書き込み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r>
              <a:rPr lang="en-US" altLang="ja-JP" dirty="0" smtClean="0"/>
              <a:t>GC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読み込み</a:t>
            </a:r>
            <a:r>
              <a:rPr lang="ja-JP" altLang="en-US" dirty="0" smtClean="0"/>
              <a:t>バイト数</a:t>
            </a:r>
            <a:endParaRPr lang="en-US" altLang="ja-JP" dirty="0" smtClean="0"/>
          </a:p>
          <a:p>
            <a:r>
              <a:rPr lang="en-US" altLang="ja-JP" dirty="0" smtClean="0"/>
              <a:t>memory</a:t>
            </a:r>
            <a:r>
              <a:rPr lang="ja-JP" altLang="en-US" dirty="0" smtClean="0"/>
              <a:t>書き込み</a:t>
            </a:r>
            <a:r>
              <a:rPr lang="ja-JP" altLang="en-US" dirty="0" smtClean="0"/>
              <a:t>バイト数</a:t>
            </a:r>
            <a:endParaRPr lang="en-US" altLang="ja-JP" dirty="0" smtClean="0"/>
          </a:p>
          <a:p>
            <a:r>
              <a:rPr lang="en-US" altLang="ja-JP" dirty="0" smtClean="0"/>
              <a:t>disk</a:t>
            </a:r>
            <a:r>
              <a:rPr lang="ja-JP" altLang="en-US" dirty="0" smtClean="0"/>
              <a:t>書き込み</a:t>
            </a:r>
            <a:r>
              <a:rPr lang="ja-JP" altLang="en-US" dirty="0" smtClean="0"/>
              <a:t>バイト数</a:t>
            </a:r>
            <a:endParaRPr lang="en-US" altLang="ja-JP" dirty="0"/>
          </a:p>
          <a:p>
            <a:r>
              <a:rPr lang="ja-JP" altLang="en-US" dirty="0" smtClean="0"/>
              <a:t>シャッフルリモート読み込み</a:t>
            </a:r>
            <a:r>
              <a:rPr lang="ja-JP" altLang="en-US" dirty="0" smtClean="0"/>
              <a:t>バイト数</a:t>
            </a:r>
            <a:endParaRPr lang="en-US" altLang="ja-JP" dirty="0"/>
          </a:p>
          <a:p>
            <a:r>
              <a:rPr lang="ja-JP" altLang="en-US" dirty="0" smtClean="0"/>
              <a:t>シャッフル書き込み</a:t>
            </a:r>
            <a:r>
              <a:rPr lang="ja-JP" altLang="en-US" dirty="0" smtClean="0"/>
              <a:t>バイト数</a:t>
            </a:r>
            <a:endParaRPr lang="en-US" altLang="ja-JP" dirty="0"/>
          </a:p>
          <a:p>
            <a:endParaRPr lang="en-US" altLang="ja-JP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4561712" y="260648"/>
            <a:ext cx="4042736" cy="3023213"/>
            <a:chOff x="661487" y="1052736"/>
            <a:chExt cx="4905180" cy="3668165"/>
          </a:xfrm>
        </p:grpSpPr>
        <p:sp>
          <p:nvSpPr>
            <p:cNvPr id="12" name="パイ 11"/>
            <p:cNvSpPr/>
            <p:nvPr/>
          </p:nvSpPr>
          <p:spPr>
            <a:xfrm>
              <a:off x="989602" y="1340768"/>
              <a:ext cx="2790310" cy="2664297"/>
            </a:xfrm>
            <a:prstGeom prst="pie">
              <a:avLst>
                <a:gd name="adj1" fmla="val 16226622"/>
                <a:gd name="adj2" fmla="val 188956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パイ 12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19004465"/>
                <a:gd name="adj2" fmla="val 2105288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771799" y="1052736"/>
              <a:ext cx="1516485" cy="43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deserialize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563888" y="1700808"/>
              <a:ext cx="122413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serialize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パイ 15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21089368"/>
                <a:gd name="adj2" fmla="val 3543936"/>
              </a:avLst>
            </a:prstGeom>
            <a:solidFill>
              <a:srgbClr val="FFFF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719390" y="3924013"/>
              <a:ext cx="183575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Shuffle 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fecth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コネクタ 17"/>
            <p:cNvCxnSpPr>
              <a:stCxn id="17" idx="1"/>
            </p:cNvCxnSpPr>
            <p:nvPr/>
          </p:nvCxnSpPr>
          <p:spPr>
            <a:xfrm flipH="1" flipV="1">
              <a:off x="3335477" y="3455961"/>
              <a:ext cx="383913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パイ 18"/>
            <p:cNvSpPr/>
            <p:nvPr/>
          </p:nvSpPr>
          <p:spPr>
            <a:xfrm>
              <a:off x="1403648" y="1719854"/>
              <a:ext cx="2016224" cy="1925170"/>
            </a:xfrm>
            <a:prstGeom prst="pie">
              <a:avLst>
                <a:gd name="adj1" fmla="val 21089368"/>
                <a:gd name="adj2" fmla="val 642326"/>
              </a:avLst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パイ 19"/>
            <p:cNvSpPr/>
            <p:nvPr/>
          </p:nvSpPr>
          <p:spPr>
            <a:xfrm>
              <a:off x="1403648" y="1700808"/>
              <a:ext cx="2016224" cy="1925170"/>
            </a:xfrm>
            <a:prstGeom prst="pie">
              <a:avLst>
                <a:gd name="adj1" fmla="val 697922"/>
                <a:gd name="adj2" fmla="val 2589986"/>
              </a:avLst>
            </a:prstGeom>
            <a:solidFill>
              <a:srgbClr val="00B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パイ 20"/>
            <p:cNvSpPr/>
            <p:nvPr/>
          </p:nvSpPr>
          <p:spPr>
            <a:xfrm>
              <a:off x="1403648" y="1719854"/>
              <a:ext cx="2016224" cy="1925170"/>
            </a:xfrm>
            <a:prstGeom prst="pie">
              <a:avLst>
                <a:gd name="adj1" fmla="val 2373394"/>
                <a:gd name="adj2" fmla="val 3590124"/>
              </a:avLst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82492" y="2708920"/>
              <a:ext cx="1584175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remote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コネクタ 22"/>
            <p:cNvCxnSpPr>
              <a:stCxn id="22" idx="1"/>
            </p:cNvCxnSpPr>
            <p:nvPr/>
          </p:nvCxnSpPr>
          <p:spPr>
            <a:xfrm flipH="1" flipV="1">
              <a:off x="3198784" y="2708920"/>
              <a:ext cx="783704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/>
            <p:cNvSpPr/>
            <p:nvPr/>
          </p:nvSpPr>
          <p:spPr>
            <a:xfrm>
              <a:off x="3883602" y="3312425"/>
              <a:ext cx="158417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local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線コネクタ 24"/>
            <p:cNvCxnSpPr>
              <a:stCxn id="24" idx="1"/>
            </p:cNvCxnSpPr>
            <p:nvPr/>
          </p:nvCxnSpPr>
          <p:spPr>
            <a:xfrm flipH="1" flipV="1">
              <a:off x="3021427" y="3018721"/>
              <a:ext cx="862175" cy="473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/>
            <p:cNvSpPr/>
            <p:nvPr/>
          </p:nvSpPr>
          <p:spPr>
            <a:xfrm>
              <a:off x="2759318" y="4360861"/>
              <a:ext cx="158417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Fetch wait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コネクタ 26"/>
            <p:cNvCxnSpPr>
              <a:stCxn id="26" idx="0"/>
            </p:cNvCxnSpPr>
            <p:nvPr/>
          </p:nvCxnSpPr>
          <p:spPr>
            <a:xfrm flipH="1" flipV="1">
              <a:off x="2934057" y="3284984"/>
              <a:ext cx="617349" cy="1075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パイ 27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3502283"/>
                <a:gd name="adj2" fmla="val 857883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186663" y="3934574"/>
              <a:ext cx="1224136" cy="43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GC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パイ 29"/>
            <p:cNvSpPr/>
            <p:nvPr/>
          </p:nvSpPr>
          <p:spPr>
            <a:xfrm>
              <a:off x="971600" y="1340767"/>
              <a:ext cx="2790310" cy="2664297"/>
            </a:xfrm>
            <a:prstGeom prst="pie">
              <a:avLst>
                <a:gd name="adj1" fmla="val 8296767"/>
                <a:gd name="adj2" fmla="val 16335423"/>
              </a:avLst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61487" y="2586672"/>
              <a:ext cx="1224135" cy="43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execute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61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2331"/>
              </p:ext>
            </p:extLst>
          </p:nvPr>
        </p:nvGraphicFramePr>
        <p:xfrm>
          <a:off x="323528" y="1052736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6336704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ExecutorID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StageName</a:t>
                      </a:r>
                      <a:r>
                        <a:rPr kumimoji="1" lang="en-US" altLang="ja-JP" baseline="0" dirty="0" smtClean="0"/>
                        <a:t> is Stage1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835696" y="1680712"/>
            <a:ext cx="504059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907707" y="2130045"/>
            <a:ext cx="144016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01931" y="1675777"/>
            <a:ext cx="504059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3347864" y="1665945"/>
            <a:ext cx="1620183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4067947" y="2130673"/>
            <a:ext cx="144016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6532747" y="2348880"/>
            <a:ext cx="1423629" cy="517307"/>
            <a:chOff x="2657297" y="5075587"/>
            <a:chExt cx="1423629" cy="517307"/>
          </a:xfrm>
        </p:grpSpPr>
        <p:sp>
          <p:nvSpPr>
            <p:cNvPr id="9" name="上矢印 8"/>
            <p:cNvSpPr/>
            <p:nvPr/>
          </p:nvSpPr>
          <p:spPr>
            <a:xfrm rot="18830083">
              <a:off x="2765309" y="4967575"/>
              <a:ext cx="288032" cy="50405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987824" y="5282014"/>
              <a:ext cx="1093102" cy="310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click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/>
          <p:cNvSpPr/>
          <p:nvPr/>
        </p:nvSpPr>
        <p:spPr>
          <a:xfrm>
            <a:off x="1331640" y="3068960"/>
            <a:ext cx="7704856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47664" y="3356992"/>
            <a:ext cx="164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xecutor Information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084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5496" y="116632"/>
            <a:ext cx="9793088" cy="6624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5399" y="188640"/>
            <a:ext cx="38605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ExecutorID</a:t>
            </a:r>
            <a:r>
              <a:rPr kumimoji="1" lang="en-US" altLang="ja-JP" dirty="0" smtClean="0"/>
              <a:t> : 2</a:t>
            </a:r>
          </a:p>
          <a:p>
            <a:endParaRPr lang="en-US" altLang="ja-JP" dirty="0"/>
          </a:p>
          <a:p>
            <a:r>
              <a:rPr lang="ja-JP" altLang="en-US" dirty="0"/>
              <a:t>開始・終了</a:t>
            </a:r>
            <a:r>
              <a:rPr lang="ja-JP" altLang="en-US" dirty="0" smtClean="0"/>
              <a:t>時刻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合計</a:t>
            </a:r>
            <a:r>
              <a:rPr lang="ja-JP" altLang="en-US" dirty="0" smtClean="0"/>
              <a:t>実行時間</a:t>
            </a:r>
            <a:endParaRPr lang="en-US" altLang="ja-JP" dirty="0" smtClean="0"/>
          </a:p>
          <a:p>
            <a:r>
              <a:rPr lang="ja-JP" altLang="en-US" dirty="0" smtClean="0"/>
              <a:t>合計デシリアライズ時間</a:t>
            </a:r>
            <a:endParaRPr lang="en-US" altLang="ja-JP" dirty="0" smtClean="0"/>
          </a:p>
          <a:p>
            <a:r>
              <a:rPr lang="ja-JP" altLang="en-US" dirty="0" smtClean="0"/>
              <a:t>合計シリアライズ時間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シャッフルフェッチ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リモート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</a:t>
            </a:r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シャッフルフェッチ</a:t>
            </a:r>
            <a:r>
              <a:rPr lang="en-US" altLang="ja-JP" dirty="0" smtClean="0"/>
              <a:t>(</a:t>
            </a:r>
            <a:r>
              <a:rPr lang="ja-JP" altLang="en-US" dirty="0" smtClean="0"/>
              <a:t>ローカル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シャッフルフェッチ</a:t>
            </a:r>
            <a:r>
              <a:rPr lang="en-US" altLang="ja-JP" dirty="0"/>
              <a:t>(</a:t>
            </a:r>
            <a:r>
              <a:rPr lang="ja-JP" altLang="en-US" dirty="0" smtClean="0"/>
              <a:t>待ち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</a:t>
            </a:r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シャッフル書き込み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GC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読み込みバイト数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memory</a:t>
            </a:r>
            <a:r>
              <a:rPr lang="ja-JP" altLang="en-US" dirty="0" smtClean="0"/>
              <a:t>書き込み</a:t>
            </a:r>
            <a:r>
              <a:rPr lang="ja-JP" altLang="en-US" dirty="0" smtClean="0"/>
              <a:t>バイト数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disk</a:t>
            </a:r>
            <a:r>
              <a:rPr lang="ja-JP" altLang="en-US" dirty="0" smtClean="0"/>
              <a:t>書き込み</a:t>
            </a:r>
            <a:r>
              <a:rPr lang="ja-JP" altLang="en-US" dirty="0" smtClean="0"/>
              <a:t>バイト数</a:t>
            </a:r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シャッフルリモート読み込み</a:t>
            </a:r>
            <a:r>
              <a:rPr lang="ja-JP" altLang="en-US" dirty="0" smtClean="0"/>
              <a:t>バイト数</a:t>
            </a:r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シャッフル書き込み</a:t>
            </a:r>
            <a:r>
              <a:rPr lang="ja-JP" altLang="en-US" dirty="0" smtClean="0"/>
              <a:t>バイト数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4561712" y="260648"/>
            <a:ext cx="4042736" cy="3023213"/>
            <a:chOff x="661487" y="1052736"/>
            <a:chExt cx="4905180" cy="3668165"/>
          </a:xfrm>
        </p:grpSpPr>
        <p:sp>
          <p:nvSpPr>
            <p:cNvPr id="12" name="パイ 11"/>
            <p:cNvSpPr/>
            <p:nvPr/>
          </p:nvSpPr>
          <p:spPr>
            <a:xfrm>
              <a:off x="989602" y="1340768"/>
              <a:ext cx="2790310" cy="2664297"/>
            </a:xfrm>
            <a:prstGeom prst="pie">
              <a:avLst>
                <a:gd name="adj1" fmla="val 16226622"/>
                <a:gd name="adj2" fmla="val 188956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パイ 12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19004465"/>
                <a:gd name="adj2" fmla="val 2105288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771799" y="1052736"/>
              <a:ext cx="1516485" cy="43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deserialize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563888" y="1700808"/>
              <a:ext cx="122413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serialize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パイ 15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21089368"/>
                <a:gd name="adj2" fmla="val 3543936"/>
              </a:avLst>
            </a:prstGeom>
            <a:solidFill>
              <a:srgbClr val="FFFF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719390" y="3924013"/>
              <a:ext cx="183575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Shuffle 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fecth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コネクタ 17"/>
            <p:cNvCxnSpPr>
              <a:stCxn id="17" idx="1"/>
            </p:cNvCxnSpPr>
            <p:nvPr/>
          </p:nvCxnSpPr>
          <p:spPr>
            <a:xfrm flipH="1" flipV="1">
              <a:off x="3335477" y="3455961"/>
              <a:ext cx="383913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パイ 18"/>
            <p:cNvSpPr/>
            <p:nvPr/>
          </p:nvSpPr>
          <p:spPr>
            <a:xfrm>
              <a:off x="1403648" y="1719854"/>
              <a:ext cx="2016224" cy="1925170"/>
            </a:xfrm>
            <a:prstGeom prst="pie">
              <a:avLst>
                <a:gd name="adj1" fmla="val 21089368"/>
                <a:gd name="adj2" fmla="val 642326"/>
              </a:avLst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パイ 19"/>
            <p:cNvSpPr/>
            <p:nvPr/>
          </p:nvSpPr>
          <p:spPr>
            <a:xfrm>
              <a:off x="1403648" y="1700808"/>
              <a:ext cx="2016224" cy="1925170"/>
            </a:xfrm>
            <a:prstGeom prst="pie">
              <a:avLst>
                <a:gd name="adj1" fmla="val 697922"/>
                <a:gd name="adj2" fmla="val 2589986"/>
              </a:avLst>
            </a:prstGeom>
            <a:solidFill>
              <a:srgbClr val="00B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パイ 20"/>
            <p:cNvSpPr/>
            <p:nvPr/>
          </p:nvSpPr>
          <p:spPr>
            <a:xfrm>
              <a:off x="1403648" y="1719854"/>
              <a:ext cx="2016224" cy="1925170"/>
            </a:xfrm>
            <a:prstGeom prst="pie">
              <a:avLst>
                <a:gd name="adj1" fmla="val 2373394"/>
                <a:gd name="adj2" fmla="val 3590124"/>
              </a:avLst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82492" y="2708920"/>
              <a:ext cx="1584175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remote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コネクタ 22"/>
            <p:cNvCxnSpPr>
              <a:stCxn id="22" idx="1"/>
            </p:cNvCxnSpPr>
            <p:nvPr/>
          </p:nvCxnSpPr>
          <p:spPr>
            <a:xfrm flipH="1" flipV="1">
              <a:off x="3198784" y="2708920"/>
              <a:ext cx="783704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/>
            <p:cNvSpPr/>
            <p:nvPr/>
          </p:nvSpPr>
          <p:spPr>
            <a:xfrm>
              <a:off x="3883602" y="3312425"/>
              <a:ext cx="158417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local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線コネクタ 24"/>
            <p:cNvCxnSpPr>
              <a:stCxn id="24" idx="1"/>
            </p:cNvCxnSpPr>
            <p:nvPr/>
          </p:nvCxnSpPr>
          <p:spPr>
            <a:xfrm flipH="1" flipV="1">
              <a:off x="3021427" y="3018721"/>
              <a:ext cx="862175" cy="473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/>
            <p:cNvSpPr/>
            <p:nvPr/>
          </p:nvSpPr>
          <p:spPr>
            <a:xfrm>
              <a:off x="2759318" y="4360861"/>
              <a:ext cx="158417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Fetch wait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コネクタ 26"/>
            <p:cNvCxnSpPr>
              <a:stCxn id="26" idx="0"/>
            </p:cNvCxnSpPr>
            <p:nvPr/>
          </p:nvCxnSpPr>
          <p:spPr>
            <a:xfrm flipH="1" flipV="1">
              <a:off x="2934057" y="3284984"/>
              <a:ext cx="617349" cy="1075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パイ 27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3502283"/>
                <a:gd name="adj2" fmla="val 857883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186663" y="3934574"/>
              <a:ext cx="1224136" cy="43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GC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パイ 29"/>
            <p:cNvSpPr/>
            <p:nvPr/>
          </p:nvSpPr>
          <p:spPr>
            <a:xfrm>
              <a:off x="971600" y="1340767"/>
              <a:ext cx="2790310" cy="2664297"/>
            </a:xfrm>
            <a:prstGeom prst="pie">
              <a:avLst>
                <a:gd name="adj1" fmla="val 8296767"/>
                <a:gd name="adj2" fmla="val 16335423"/>
              </a:avLst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61487" y="2586672"/>
              <a:ext cx="1224135" cy="43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execute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3563888" y="3355870"/>
            <a:ext cx="2145996" cy="1762474"/>
            <a:chOff x="251520" y="676867"/>
            <a:chExt cx="4690638" cy="3852350"/>
          </a:xfrm>
        </p:grpSpPr>
        <p:cxnSp>
          <p:nvCxnSpPr>
            <p:cNvPr id="33" name="直線矢印コネクタ 32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563888" y="3429001"/>
              <a:ext cx="137827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Tasks</a:t>
              </a:r>
              <a:endParaRPr kumimoji="1" lang="ja-JP" altLang="en-US" sz="1200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403649" y="3923763"/>
              <a:ext cx="144016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read</a:t>
              </a:r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5508104" y="3356992"/>
            <a:ext cx="2145996" cy="1762474"/>
            <a:chOff x="251520" y="676867"/>
            <a:chExt cx="4690638" cy="3852350"/>
          </a:xfrm>
        </p:grpSpPr>
        <p:cxnSp>
          <p:nvCxnSpPr>
            <p:cNvPr id="46" name="直線矢印コネクタ 45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3563888" y="3429001"/>
              <a:ext cx="137827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Tasks</a:t>
              </a:r>
              <a:endParaRPr kumimoji="1" lang="ja-JP" altLang="en-US" sz="1200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403646" y="3923763"/>
              <a:ext cx="216024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m</a:t>
              </a:r>
              <a:r>
                <a:rPr lang="en-US" altLang="ja-JP" sz="1200" dirty="0" smtClean="0"/>
                <a:t>em write</a:t>
              </a: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7452320" y="3356992"/>
            <a:ext cx="2145996" cy="1762474"/>
            <a:chOff x="251520" y="676867"/>
            <a:chExt cx="4690638" cy="3852350"/>
          </a:xfrm>
        </p:grpSpPr>
        <p:cxnSp>
          <p:nvCxnSpPr>
            <p:cNvPr id="59" name="直線矢印コネクタ 58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3563888" y="3429001"/>
              <a:ext cx="137827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Tasks</a:t>
              </a:r>
              <a:endParaRPr kumimoji="1" lang="ja-JP" altLang="en-US" sz="1200" dirty="0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1403646" y="3923763"/>
              <a:ext cx="216024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disk write</a:t>
              </a: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3563888" y="4978894"/>
            <a:ext cx="2145996" cy="1762474"/>
            <a:chOff x="251520" y="676867"/>
            <a:chExt cx="4690638" cy="3852350"/>
          </a:xfrm>
        </p:grpSpPr>
        <p:cxnSp>
          <p:nvCxnSpPr>
            <p:cNvPr id="72" name="直線矢印コネクタ 71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3563888" y="3429001"/>
              <a:ext cx="137827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Tasks</a:t>
              </a:r>
              <a:endParaRPr kumimoji="1" lang="ja-JP" altLang="en-US" sz="1200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1403646" y="3923763"/>
              <a:ext cx="216024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shuffle read</a:t>
              </a:r>
            </a:p>
          </p:txBody>
        </p:sp>
      </p:grpSp>
      <p:grpSp>
        <p:nvGrpSpPr>
          <p:cNvPr id="97" name="グループ化 96"/>
          <p:cNvGrpSpPr/>
          <p:nvPr/>
        </p:nvGrpSpPr>
        <p:grpSpPr>
          <a:xfrm>
            <a:off x="5522348" y="4941168"/>
            <a:ext cx="2145996" cy="1762474"/>
            <a:chOff x="251520" y="676867"/>
            <a:chExt cx="4690638" cy="3852350"/>
          </a:xfrm>
        </p:grpSpPr>
        <p:cxnSp>
          <p:nvCxnSpPr>
            <p:cNvPr id="98" name="直線矢印コネクタ 97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テキスト ボックス 99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3563888" y="3429001"/>
              <a:ext cx="137827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Tasks</a:t>
              </a:r>
              <a:endParaRPr kumimoji="1" lang="ja-JP" altLang="en-US" sz="1200" dirty="0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1403646" y="3923763"/>
              <a:ext cx="216024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shuffle write</a:t>
              </a:r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7524328" y="4978894"/>
            <a:ext cx="2145996" cy="1762474"/>
            <a:chOff x="9252520" y="3610742"/>
            <a:chExt cx="2145996" cy="1762474"/>
          </a:xfrm>
        </p:grpSpPr>
        <p:grpSp>
          <p:nvGrpSpPr>
            <p:cNvPr id="90" name="グループ化 89"/>
            <p:cNvGrpSpPr/>
            <p:nvPr/>
          </p:nvGrpSpPr>
          <p:grpSpPr>
            <a:xfrm>
              <a:off x="9252520" y="3610742"/>
              <a:ext cx="2145996" cy="1762474"/>
              <a:chOff x="251520" y="676867"/>
              <a:chExt cx="4690638" cy="3852350"/>
            </a:xfrm>
          </p:grpSpPr>
          <p:cxnSp>
            <p:nvCxnSpPr>
              <p:cNvPr id="91" name="直線矢印コネクタ 90"/>
              <p:cNvCxnSpPr/>
              <p:nvPr/>
            </p:nvCxnSpPr>
            <p:spPr>
              <a:xfrm flipV="1">
                <a:off x="539552" y="1196752"/>
                <a:ext cx="0" cy="23762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/>
              <p:cNvCxnSpPr/>
              <p:nvPr/>
            </p:nvCxnSpPr>
            <p:spPr>
              <a:xfrm>
                <a:off x="251520" y="3429000"/>
                <a:ext cx="381642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テキスト ボックス 92"/>
              <p:cNvSpPr txBox="1"/>
              <p:nvPr/>
            </p:nvSpPr>
            <p:spPr>
              <a:xfrm>
                <a:off x="251520" y="676867"/>
                <a:ext cx="1512167" cy="60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 smtClean="0"/>
                  <a:t>sec</a:t>
                </a:r>
                <a:endParaRPr kumimoji="1" lang="ja-JP" altLang="en-US" sz="1200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3563888" y="3429001"/>
                <a:ext cx="1378270" cy="60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 smtClean="0"/>
                  <a:t>Tasks</a:t>
                </a:r>
                <a:endParaRPr kumimoji="1" lang="ja-JP" altLang="en-US" sz="1200" dirty="0"/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683568" y="1268760"/>
                <a:ext cx="288032" cy="21602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正方形/長方形 95"/>
              <p:cNvSpPr/>
              <p:nvPr/>
            </p:nvSpPr>
            <p:spPr>
              <a:xfrm>
                <a:off x="1043608" y="1628800"/>
                <a:ext cx="288032" cy="1800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>
                <a:off x="1403648" y="2132856"/>
                <a:ext cx="288032" cy="129614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1763688" y="3212976"/>
                <a:ext cx="288032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>
                <a:off x="2123728" y="3320988"/>
                <a:ext cx="288032" cy="10801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正方形/長方形 112"/>
              <p:cNvSpPr/>
              <p:nvPr/>
            </p:nvSpPr>
            <p:spPr>
              <a:xfrm>
                <a:off x="2483768" y="3320988"/>
                <a:ext cx="288032" cy="10801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正方形/長方形 113"/>
              <p:cNvSpPr/>
              <p:nvPr/>
            </p:nvSpPr>
            <p:spPr>
              <a:xfrm>
                <a:off x="2843808" y="3374994"/>
                <a:ext cx="288032" cy="540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1403649" y="3923763"/>
                <a:ext cx="1440160" cy="60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 smtClean="0"/>
                  <a:t>read</a:t>
                </a:r>
              </a:p>
            </p:txBody>
          </p:sp>
        </p:grpSp>
        <p:sp>
          <p:nvSpPr>
            <p:cNvPr id="116" name="正方形/長方形 115"/>
            <p:cNvSpPr/>
            <p:nvPr/>
          </p:nvSpPr>
          <p:spPr>
            <a:xfrm>
              <a:off x="9450184" y="4226627"/>
              <a:ext cx="127287" cy="63257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9614904" y="4332056"/>
              <a:ext cx="127287" cy="5271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9779625" y="4479657"/>
              <a:ext cx="127287" cy="3795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9944345" y="4795945"/>
              <a:ext cx="127287" cy="632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9450184" y="4575654"/>
              <a:ext cx="125983" cy="2780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9614904" y="4621989"/>
              <a:ext cx="125983" cy="2316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9779625" y="4686858"/>
              <a:ext cx="125983" cy="16680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9944345" y="4804406"/>
              <a:ext cx="125983" cy="4925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380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80990"/>
              </p:ext>
            </p:extLst>
          </p:nvPr>
        </p:nvGraphicFramePr>
        <p:xfrm>
          <a:off x="323528" y="1124744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6336704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StageName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r>
                        <a:rPr kumimoji="1" lang="en-US" altLang="ja-JP" baseline="0" dirty="0" smtClean="0"/>
                        <a:t> is 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Stage1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Stage2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835696" y="1752720"/>
            <a:ext cx="26642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499992" y="2184768"/>
            <a:ext cx="338437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6532747" y="1988840"/>
            <a:ext cx="1423629" cy="517307"/>
            <a:chOff x="2657297" y="5075587"/>
            <a:chExt cx="1423629" cy="517307"/>
          </a:xfrm>
        </p:grpSpPr>
        <p:sp>
          <p:nvSpPr>
            <p:cNvPr id="10" name="上矢印 9"/>
            <p:cNvSpPr/>
            <p:nvPr/>
          </p:nvSpPr>
          <p:spPr>
            <a:xfrm rot="18830083">
              <a:off x="2765309" y="4967575"/>
              <a:ext cx="288032" cy="50405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987824" y="5282014"/>
              <a:ext cx="1093102" cy="310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click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331640" y="3068960"/>
            <a:ext cx="7704856" cy="3672408"/>
            <a:chOff x="1331640" y="3068960"/>
            <a:chExt cx="7704856" cy="3672408"/>
          </a:xfrm>
        </p:grpSpPr>
        <p:sp>
          <p:nvSpPr>
            <p:cNvPr id="12" name="正方形/長方形 11"/>
            <p:cNvSpPr/>
            <p:nvPr/>
          </p:nvSpPr>
          <p:spPr>
            <a:xfrm>
              <a:off x="1331640" y="3068960"/>
              <a:ext cx="7704856" cy="3672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547664" y="3356992"/>
              <a:ext cx="1643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stage Information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333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5496" y="116632"/>
            <a:ext cx="9001000" cy="8784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5399" y="188640"/>
            <a:ext cx="386053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Stagename:stage1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Stage</a:t>
            </a:r>
            <a:r>
              <a:rPr lang="ja-JP" altLang="en-US" dirty="0" smtClean="0"/>
              <a:t>開始時刻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submissionTIme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Stage</a:t>
            </a:r>
            <a:r>
              <a:rPr lang="ja-JP" altLang="en-US" dirty="0" smtClean="0"/>
              <a:t>終了時刻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completionTIme</a:t>
            </a:r>
            <a:r>
              <a:rPr lang="en-US" altLang="ja-JP" dirty="0" smtClean="0"/>
              <a:t>)</a:t>
            </a:r>
          </a:p>
          <a:p>
            <a:r>
              <a:rPr lang="en-US" altLang="ja-JP" dirty="0" err="1" smtClean="0"/>
              <a:t>failureReason</a:t>
            </a:r>
            <a:endParaRPr lang="en-US" altLang="ja-JP" dirty="0" smtClean="0"/>
          </a:p>
          <a:p>
            <a:r>
              <a:rPr lang="en-US" altLang="ja-JP" dirty="0" smtClean="0"/>
              <a:t>Task</a:t>
            </a:r>
            <a:r>
              <a:rPr lang="ja-JP" altLang="en-US" dirty="0" smtClean="0"/>
              <a:t>数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実行時間</a:t>
            </a:r>
            <a:endParaRPr lang="en-US" altLang="ja-JP" dirty="0" smtClean="0"/>
          </a:p>
          <a:p>
            <a:r>
              <a:rPr lang="ja-JP" altLang="en-US" dirty="0" smtClean="0"/>
              <a:t>合計デシリアライズ時間</a:t>
            </a:r>
            <a:endParaRPr lang="en-US" altLang="ja-JP" dirty="0" smtClean="0"/>
          </a:p>
          <a:p>
            <a:r>
              <a:rPr lang="ja-JP" altLang="en-US" dirty="0" smtClean="0"/>
              <a:t>合計シリアライズ時間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シャッフルフェッチ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リモート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</a:t>
            </a:r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シャッフルフェッチ</a:t>
            </a:r>
            <a:r>
              <a:rPr lang="en-US" altLang="ja-JP" dirty="0" smtClean="0"/>
              <a:t>(</a:t>
            </a:r>
            <a:r>
              <a:rPr lang="ja-JP" altLang="en-US" dirty="0" smtClean="0"/>
              <a:t>ローカル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シャッフルフェッチ</a:t>
            </a:r>
            <a:r>
              <a:rPr lang="en-US" altLang="ja-JP" dirty="0"/>
              <a:t>(</a:t>
            </a:r>
            <a:r>
              <a:rPr lang="ja-JP" altLang="en-US" dirty="0" smtClean="0"/>
              <a:t>待ち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</a:t>
            </a:r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シャッフル書き込み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GC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読み込みバイト数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memory</a:t>
            </a:r>
            <a:r>
              <a:rPr lang="ja-JP" altLang="en-US" dirty="0" smtClean="0"/>
              <a:t>書き込み</a:t>
            </a:r>
            <a:r>
              <a:rPr lang="ja-JP" altLang="en-US" dirty="0" smtClean="0"/>
              <a:t>バイト数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disk</a:t>
            </a:r>
            <a:r>
              <a:rPr lang="ja-JP" altLang="en-US" dirty="0" smtClean="0"/>
              <a:t>書き込み</a:t>
            </a:r>
            <a:r>
              <a:rPr lang="ja-JP" altLang="en-US" dirty="0" smtClean="0"/>
              <a:t>バイト数</a:t>
            </a:r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シャッフルリモート読込み</a:t>
            </a:r>
            <a:r>
              <a:rPr lang="ja-JP" altLang="en-US" dirty="0" smtClean="0"/>
              <a:t>バイト数</a:t>
            </a:r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シャッフル書き込み</a:t>
            </a:r>
            <a:r>
              <a:rPr lang="ja-JP" altLang="en-US" dirty="0" smtClean="0"/>
              <a:t>バイト数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RDD mem</a:t>
            </a:r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RDD disk</a:t>
            </a:r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RDD </a:t>
            </a:r>
          </a:p>
          <a:p>
            <a:r>
              <a:rPr lang="en-US" altLang="ja-JP" dirty="0" smtClean="0"/>
              <a:t>(RDD</a:t>
            </a:r>
            <a:r>
              <a:rPr lang="ja-JP" altLang="en-US" dirty="0" smtClean="0"/>
              <a:t>が実行後消去されるなら合計でなく最大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4561712" y="260648"/>
            <a:ext cx="4042736" cy="3023213"/>
            <a:chOff x="661487" y="1052736"/>
            <a:chExt cx="4905180" cy="3668165"/>
          </a:xfrm>
        </p:grpSpPr>
        <p:sp>
          <p:nvSpPr>
            <p:cNvPr id="12" name="パイ 11"/>
            <p:cNvSpPr/>
            <p:nvPr/>
          </p:nvSpPr>
          <p:spPr>
            <a:xfrm>
              <a:off x="989602" y="1340768"/>
              <a:ext cx="2790310" cy="2664297"/>
            </a:xfrm>
            <a:prstGeom prst="pie">
              <a:avLst>
                <a:gd name="adj1" fmla="val 16226622"/>
                <a:gd name="adj2" fmla="val 188956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パイ 12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19004465"/>
                <a:gd name="adj2" fmla="val 2105288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771799" y="1052736"/>
              <a:ext cx="1516485" cy="43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deserialize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563888" y="1700808"/>
              <a:ext cx="122413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serialize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パイ 15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21089368"/>
                <a:gd name="adj2" fmla="val 3543936"/>
              </a:avLst>
            </a:prstGeom>
            <a:solidFill>
              <a:srgbClr val="FFFF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719390" y="3924013"/>
              <a:ext cx="183575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Shuffle 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fecth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コネクタ 17"/>
            <p:cNvCxnSpPr>
              <a:stCxn id="17" idx="1"/>
            </p:cNvCxnSpPr>
            <p:nvPr/>
          </p:nvCxnSpPr>
          <p:spPr>
            <a:xfrm flipH="1" flipV="1">
              <a:off x="3335477" y="3455961"/>
              <a:ext cx="383913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パイ 18"/>
            <p:cNvSpPr/>
            <p:nvPr/>
          </p:nvSpPr>
          <p:spPr>
            <a:xfrm>
              <a:off x="1403648" y="1719854"/>
              <a:ext cx="2016224" cy="1925170"/>
            </a:xfrm>
            <a:prstGeom prst="pie">
              <a:avLst>
                <a:gd name="adj1" fmla="val 21089368"/>
                <a:gd name="adj2" fmla="val 642326"/>
              </a:avLst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パイ 19"/>
            <p:cNvSpPr/>
            <p:nvPr/>
          </p:nvSpPr>
          <p:spPr>
            <a:xfrm>
              <a:off x="1403648" y="1700808"/>
              <a:ext cx="2016224" cy="1925170"/>
            </a:xfrm>
            <a:prstGeom prst="pie">
              <a:avLst>
                <a:gd name="adj1" fmla="val 697922"/>
                <a:gd name="adj2" fmla="val 2589986"/>
              </a:avLst>
            </a:prstGeom>
            <a:solidFill>
              <a:srgbClr val="00B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パイ 20"/>
            <p:cNvSpPr/>
            <p:nvPr/>
          </p:nvSpPr>
          <p:spPr>
            <a:xfrm>
              <a:off x="1403648" y="1719854"/>
              <a:ext cx="2016224" cy="1925170"/>
            </a:xfrm>
            <a:prstGeom prst="pie">
              <a:avLst>
                <a:gd name="adj1" fmla="val 2373394"/>
                <a:gd name="adj2" fmla="val 3590124"/>
              </a:avLst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82492" y="2708920"/>
              <a:ext cx="1584175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remote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コネクタ 22"/>
            <p:cNvCxnSpPr>
              <a:stCxn id="22" idx="1"/>
            </p:cNvCxnSpPr>
            <p:nvPr/>
          </p:nvCxnSpPr>
          <p:spPr>
            <a:xfrm flipH="1" flipV="1">
              <a:off x="3198784" y="2708920"/>
              <a:ext cx="783704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/>
            <p:cNvSpPr/>
            <p:nvPr/>
          </p:nvSpPr>
          <p:spPr>
            <a:xfrm>
              <a:off x="3883602" y="3312425"/>
              <a:ext cx="158417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local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線コネクタ 24"/>
            <p:cNvCxnSpPr>
              <a:stCxn id="24" idx="1"/>
            </p:cNvCxnSpPr>
            <p:nvPr/>
          </p:nvCxnSpPr>
          <p:spPr>
            <a:xfrm flipH="1" flipV="1">
              <a:off x="3021427" y="3018721"/>
              <a:ext cx="862175" cy="473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/>
            <p:cNvSpPr/>
            <p:nvPr/>
          </p:nvSpPr>
          <p:spPr>
            <a:xfrm>
              <a:off x="2759318" y="4360861"/>
              <a:ext cx="158417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Fetch wait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コネクタ 26"/>
            <p:cNvCxnSpPr>
              <a:stCxn id="26" idx="0"/>
            </p:cNvCxnSpPr>
            <p:nvPr/>
          </p:nvCxnSpPr>
          <p:spPr>
            <a:xfrm flipH="1" flipV="1">
              <a:off x="2934057" y="3284984"/>
              <a:ext cx="617349" cy="1075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パイ 27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3502283"/>
                <a:gd name="adj2" fmla="val 857883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186663" y="3934574"/>
              <a:ext cx="1224136" cy="43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GC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パイ 29"/>
            <p:cNvSpPr/>
            <p:nvPr/>
          </p:nvSpPr>
          <p:spPr>
            <a:xfrm>
              <a:off x="971600" y="1340767"/>
              <a:ext cx="2790310" cy="2664297"/>
            </a:xfrm>
            <a:prstGeom prst="pie">
              <a:avLst>
                <a:gd name="adj1" fmla="val 8296767"/>
                <a:gd name="adj2" fmla="val 16335423"/>
              </a:avLst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61487" y="2586672"/>
              <a:ext cx="1224135" cy="43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execute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3563888" y="3355870"/>
            <a:ext cx="2145997" cy="1762474"/>
            <a:chOff x="251520" y="676867"/>
            <a:chExt cx="4690641" cy="3852350"/>
          </a:xfrm>
        </p:grpSpPr>
        <p:cxnSp>
          <p:nvCxnSpPr>
            <p:cNvPr id="33" name="直線矢印コネクタ 32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131842" y="3429000"/>
              <a:ext cx="1810319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executors</a:t>
              </a:r>
              <a:endParaRPr kumimoji="1" lang="ja-JP" altLang="en-US" sz="1200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403649" y="3923763"/>
              <a:ext cx="144016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read</a:t>
              </a:r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5508104" y="3356992"/>
            <a:ext cx="2145997" cy="1762474"/>
            <a:chOff x="251520" y="676867"/>
            <a:chExt cx="4690640" cy="3852350"/>
          </a:xfrm>
        </p:grpSpPr>
        <p:cxnSp>
          <p:nvCxnSpPr>
            <p:cNvPr id="46" name="直線矢印コネクタ 45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3210844" y="3429000"/>
              <a:ext cx="1731316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executors</a:t>
              </a:r>
              <a:endParaRPr kumimoji="1" lang="ja-JP" altLang="en-US" sz="1200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403646" y="3923763"/>
              <a:ext cx="216024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m</a:t>
              </a:r>
              <a:r>
                <a:rPr lang="en-US" altLang="ja-JP" sz="1200" dirty="0" smtClean="0"/>
                <a:t>em write</a:t>
              </a: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7452320" y="3356992"/>
            <a:ext cx="2145997" cy="1762474"/>
            <a:chOff x="251520" y="676867"/>
            <a:chExt cx="4690641" cy="3852350"/>
          </a:xfrm>
        </p:grpSpPr>
        <p:cxnSp>
          <p:nvCxnSpPr>
            <p:cNvPr id="59" name="直線矢印コネクタ 58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3131842" y="3429000"/>
              <a:ext cx="1810319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executors</a:t>
              </a:r>
              <a:endParaRPr kumimoji="1" lang="ja-JP" altLang="en-US" sz="1200" dirty="0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1403646" y="3923763"/>
              <a:ext cx="216024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disk write</a:t>
              </a: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3563888" y="4978894"/>
            <a:ext cx="2145996" cy="1762474"/>
            <a:chOff x="251520" y="676867"/>
            <a:chExt cx="4690638" cy="3852350"/>
          </a:xfrm>
        </p:grpSpPr>
        <p:cxnSp>
          <p:nvCxnSpPr>
            <p:cNvPr id="72" name="直線矢印コネクタ 71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3131842" y="3429000"/>
              <a:ext cx="1810316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executors</a:t>
              </a:r>
              <a:endParaRPr kumimoji="1" lang="ja-JP" altLang="en-US" sz="1200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1403646" y="3923763"/>
              <a:ext cx="216024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shuffle read</a:t>
              </a:r>
            </a:p>
          </p:txBody>
        </p:sp>
      </p:grpSp>
      <p:grpSp>
        <p:nvGrpSpPr>
          <p:cNvPr id="97" name="グループ化 96"/>
          <p:cNvGrpSpPr/>
          <p:nvPr/>
        </p:nvGrpSpPr>
        <p:grpSpPr>
          <a:xfrm>
            <a:off x="5522348" y="4941168"/>
            <a:ext cx="2145996" cy="1762474"/>
            <a:chOff x="251520" y="676867"/>
            <a:chExt cx="4690638" cy="3852350"/>
          </a:xfrm>
        </p:grpSpPr>
        <p:cxnSp>
          <p:nvCxnSpPr>
            <p:cNvPr id="98" name="直線矢印コネクタ 97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テキスト ボックス 99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3179710" y="3429000"/>
              <a:ext cx="1762448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executors</a:t>
              </a:r>
              <a:endParaRPr kumimoji="1" lang="ja-JP" altLang="en-US" sz="1200" dirty="0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1403646" y="3923763"/>
              <a:ext cx="216024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shuffle write</a:t>
              </a: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3578131" y="6995118"/>
            <a:ext cx="2145997" cy="1762474"/>
            <a:chOff x="251520" y="676867"/>
            <a:chExt cx="4690641" cy="3852350"/>
          </a:xfrm>
        </p:grpSpPr>
        <p:cxnSp>
          <p:nvCxnSpPr>
            <p:cNvPr id="91" name="直線矢印コネクタ 90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テキスト ボックス 92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3131842" y="3429000"/>
              <a:ext cx="1810319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RDDs</a:t>
              </a:r>
              <a:endParaRPr kumimoji="1" lang="ja-JP" altLang="en-US" sz="1200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796453" y="3923763"/>
              <a:ext cx="2047356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err="1" smtClean="0"/>
                <a:t>memsize</a:t>
              </a:r>
              <a:endParaRPr lang="en-US" altLang="ja-JP" sz="1200" dirty="0" smtClean="0"/>
            </a:p>
          </p:txBody>
        </p:sp>
      </p:grpSp>
      <p:grpSp>
        <p:nvGrpSpPr>
          <p:cNvPr id="116" name="グループ化 115"/>
          <p:cNvGrpSpPr/>
          <p:nvPr/>
        </p:nvGrpSpPr>
        <p:grpSpPr>
          <a:xfrm>
            <a:off x="5378331" y="6995118"/>
            <a:ext cx="2145997" cy="1762474"/>
            <a:chOff x="251520" y="676867"/>
            <a:chExt cx="4690641" cy="3852350"/>
          </a:xfrm>
        </p:grpSpPr>
        <p:cxnSp>
          <p:nvCxnSpPr>
            <p:cNvPr id="117" name="直線矢印コネクタ 116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3131842" y="3429000"/>
              <a:ext cx="1810319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RDDs</a:t>
              </a:r>
              <a:endParaRPr kumimoji="1" lang="ja-JP" altLang="en-US" sz="1200" dirty="0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796453" y="3923763"/>
              <a:ext cx="2047356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err="1" smtClean="0"/>
                <a:t>disksize</a:t>
              </a:r>
              <a:endParaRPr lang="en-US" altLang="ja-JP" sz="1200" dirty="0" smtClean="0"/>
            </a:p>
          </p:txBody>
        </p:sp>
      </p:grpSp>
      <p:grpSp>
        <p:nvGrpSpPr>
          <p:cNvPr id="129" name="グループ化 128"/>
          <p:cNvGrpSpPr/>
          <p:nvPr/>
        </p:nvGrpSpPr>
        <p:grpSpPr>
          <a:xfrm>
            <a:off x="7308304" y="6995118"/>
            <a:ext cx="2145997" cy="1762474"/>
            <a:chOff x="251520" y="676867"/>
            <a:chExt cx="4690641" cy="3852350"/>
          </a:xfrm>
        </p:grpSpPr>
        <p:cxnSp>
          <p:nvCxnSpPr>
            <p:cNvPr id="130" name="直線矢印コネクタ 129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テキスト ボックス 131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3131842" y="3429000"/>
              <a:ext cx="1810319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RDDs</a:t>
              </a:r>
              <a:endParaRPr kumimoji="1" lang="ja-JP" altLang="en-US" sz="1200" dirty="0"/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796453" y="3923763"/>
              <a:ext cx="2047356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err="1" smtClean="0"/>
                <a:t>sumsize</a:t>
              </a:r>
              <a:endParaRPr lang="en-US" altLang="ja-JP" sz="1200" dirty="0" smtClean="0"/>
            </a:p>
          </p:txBody>
        </p:sp>
      </p:grpSp>
      <p:grpSp>
        <p:nvGrpSpPr>
          <p:cNvPr id="142" name="グループ化 141"/>
          <p:cNvGrpSpPr/>
          <p:nvPr/>
        </p:nvGrpSpPr>
        <p:grpSpPr>
          <a:xfrm>
            <a:off x="7524328" y="4978894"/>
            <a:ext cx="2145997" cy="1762474"/>
            <a:chOff x="9252520" y="3610742"/>
            <a:chExt cx="2145997" cy="1762474"/>
          </a:xfrm>
        </p:grpSpPr>
        <p:grpSp>
          <p:nvGrpSpPr>
            <p:cNvPr id="143" name="グループ化 142"/>
            <p:cNvGrpSpPr/>
            <p:nvPr/>
          </p:nvGrpSpPr>
          <p:grpSpPr>
            <a:xfrm>
              <a:off x="9252520" y="3610742"/>
              <a:ext cx="2145997" cy="1762474"/>
              <a:chOff x="251520" y="676867"/>
              <a:chExt cx="4690641" cy="3852350"/>
            </a:xfrm>
          </p:grpSpPr>
          <p:cxnSp>
            <p:nvCxnSpPr>
              <p:cNvPr id="152" name="直線矢印コネクタ 151"/>
              <p:cNvCxnSpPr/>
              <p:nvPr/>
            </p:nvCxnSpPr>
            <p:spPr>
              <a:xfrm flipV="1">
                <a:off x="539552" y="1196752"/>
                <a:ext cx="0" cy="23762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矢印コネクタ 152"/>
              <p:cNvCxnSpPr/>
              <p:nvPr/>
            </p:nvCxnSpPr>
            <p:spPr>
              <a:xfrm>
                <a:off x="251520" y="3429000"/>
                <a:ext cx="381642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テキスト ボックス 153"/>
              <p:cNvSpPr txBox="1"/>
              <p:nvPr/>
            </p:nvSpPr>
            <p:spPr>
              <a:xfrm>
                <a:off x="251520" y="676867"/>
                <a:ext cx="1512167" cy="60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 smtClean="0"/>
                  <a:t>sec</a:t>
                </a:r>
                <a:endParaRPr kumimoji="1" lang="ja-JP" altLang="en-US" sz="1200" dirty="0"/>
              </a:p>
            </p:txBody>
          </p:sp>
          <p:sp>
            <p:nvSpPr>
              <p:cNvPr id="155" name="テキスト ボックス 154"/>
              <p:cNvSpPr txBox="1"/>
              <p:nvPr/>
            </p:nvSpPr>
            <p:spPr>
              <a:xfrm>
                <a:off x="3131842" y="3429000"/>
                <a:ext cx="1810319" cy="60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/>
                  <a:t>e</a:t>
                </a:r>
                <a:r>
                  <a:rPr lang="en-US" altLang="ja-JP" sz="1200" dirty="0" smtClean="0"/>
                  <a:t>xecutors</a:t>
                </a:r>
                <a:endParaRPr kumimoji="1" lang="ja-JP" altLang="en-US" sz="1200" dirty="0"/>
              </a:p>
            </p:txBody>
          </p:sp>
          <p:sp>
            <p:nvSpPr>
              <p:cNvPr id="156" name="正方形/長方形 155"/>
              <p:cNvSpPr/>
              <p:nvPr/>
            </p:nvSpPr>
            <p:spPr>
              <a:xfrm>
                <a:off x="683568" y="1268760"/>
                <a:ext cx="288032" cy="21602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正方形/長方形 156"/>
              <p:cNvSpPr/>
              <p:nvPr/>
            </p:nvSpPr>
            <p:spPr>
              <a:xfrm>
                <a:off x="1043608" y="1628800"/>
                <a:ext cx="288032" cy="1800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正方形/長方形 157"/>
              <p:cNvSpPr/>
              <p:nvPr/>
            </p:nvSpPr>
            <p:spPr>
              <a:xfrm>
                <a:off x="1403648" y="2132856"/>
                <a:ext cx="288032" cy="129614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>
                <a:off x="1763688" y="3212976"/>
                <a:ext cx="288032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>
                <a:off x="2123728" y="3320988"/>
                <a:ext cx="288032" cy="10801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正方形/長方形 160"/>
              <p:cNvSpPr/>
              <p:nvPr/>
            </p:nvSpPr>
            <p:spPr>
              <a:xfrm>
                <a:off x="2483768" y="3320988"/>
                <a:ext cx="288032" cy="10801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/>
              <p:cNvSpPr/>
              <p:nvPr/>
            </p:nvSpPr>
            <p:spPr>
              <a:xfrm>
                <a:off x="2843808" y="3374994"/>
                <a:ext cx="288032" cy="540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テキスト ボックス 162"/>
              <p:cNvSpPr txBox="1"/>
              <p:nvPr/>
            </p:nvSpPr>
            <p:spPr>
              <a:xfrm>
                <a:off x="1403649" y="3923763"/>
                <a:ext cx="1440160" cy="60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 smtClean="0"/>
                  <a:t>read</a:t>
                </a:r>
              </a:p>
            </p:txBody>
          </p:sp>
        </p:grpSp>
        <p:sp>
          <p:nvSpPr>
            <p:cNvPr id="144" name="正方形/長方形 143"/>
            <p:cNvSpPr/>
            <p:nvPr/>
          </p:nvSpPr>
          <p:spPr>
            <a:xfrm>
              <a:off x="9450184" y="4226627"/>
              <a:ext cx="127287" cy="63257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9614904" y="4332056"/>
              <a:ext cx="127287" cy="5271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9779625" y="4479657"/>
              <a:ext cx="127287" cy="3795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9944345" y="4795945"/>
              <a:ext cx="127287" cy="632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9450184" y="4575654"/>
              <a:ext cx="125983" cy="2780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9614904" y="4621989"/>
              <a:ext cx="125983" cy="2316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9779625" y="4686858"/>
              <a:ext cx="125983" cy="16680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9944345" y="4804406"/>
              <a:ext cx="125983" cy="4925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23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73835"/>
              </p:ext>
            </p:extLst>
          </p:nvPr>
        </p:nvGraphicFramePr>
        <p:xfrm>
          <a:off x="323528" y="1124744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6624736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r>
                        <a:rPr kumimoji="1" lang="en-US" altLang="ja-JP" dirty="0" smtClean="0"/>
                        <a:t> is App2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547664" y="1752720"/>
            <a:ext cx="26642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211960" y="2184768"/>
            <a:ext cx="367240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6532747" y="1988840"/>
            <a:ext cx="1423629" cy="517307"/>
            <a:chOff x="2657297" y="5075587"/>
            <a:chExt cx="1423629" cy="517307"/>
          </a:xfrm>
        </p:grpSpPr>
        <p:sp>
          <p:nvSpPr>
            <p:cNvPr id="7" name="上矢印 6"/>
            <p:cNvSpPr/>
            <p:nvPr/>
          </p:nvSpPr>
          <p:spPr>
            <a:xfrm rot="18830083">
              <a:off x="2765309" y="4967575"/>
              <a:ext cx="288032" cy="50405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987824" y="5282014"/>
              <a:ext cx="1093102" cy="310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click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1331640" y="3068960"/>
            <a:ext cx="7704856" cy="3672408"/>
            <a:chOff x="1331640" y="3068960"/>
            <a:chExt cx="7704856" cy="3672408"/>
          </a:xfrm>
        </p:grpSpPr>
        <p:sp>
          <p:nvSpPr>
            <p:cNvPr id="10" name="正方形/長方形 9"/>
            <p:cNvSpPr/>
            <p:nvPr/>
          </p:nvSpPr>
          <p:spPr>
            <a:xfrm>
              <a:off x="1331640" y="3068960"/>
              <a:ext cx="7704856" cy="3672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547664" y="3356992"/>
              <a:ext cx="1643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job Information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010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5496" y="116632"/>
            <a:ext cx="9001000" cy="8784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5399" y="188640"/>
            <a:ext cx="38605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jobID:1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実行時間</a:t>
            </a:r>
            <a:endParaRPr lang="en-US" altLang="ja-JP" dirty="0" smtClean="0"/>
          </a:p>
          <a:p>
            <a:r>
              <a:rPr lang="ja-JP" altLang="en-US" dirty="0" smtClean="0"/>
              <a:t>合計デシリアライズ時間</a:t>
            </a:r>
            <a:endParaRPr lang="en-US" altLang="ja-JP" dirty="0" smtClean="0"/>
          </a:p>
          <a:p>
            <a:r>
              <a:rPr lang="ja-JP" altLang="en-US" dirty="0" smtClean="0"/>
              <a:t>合計シリアライズ時間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シャッフルフェッチ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リモート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</a:t>
            </a:r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シャッフルフェッチ</a:t>
            </a:r>
            <a:r>
              <a:rPr lang="en-US" altLang="ja-JP" dirty="0" smtClean="0"/>
              <a:t>(</a:t>
            </a:r>
            <a:r>
              <a:rPr lang="ja-JP" altLang="en-US" dirty="0" smtClean="0"/>
              <a:t>ローカル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シャッフルフェッチ</a:t>
            </a:r>
            <a:r>
              <a:rPr lang="en-US" altLang="ja-JP" dirty="0"/>
              <a:t>(</a:t>
            </a:r>
            <a:r>
              <a:rPr lang="ja-JP" altLang="en-US" dirty="0" smtClean="0"/>
              <a:t>待ち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</a:t>
            </a:r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シャッフル書き込み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GC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読み込みバイト数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memory</a:t>
            </a:r>
            <a:r>
              <a:rPr lang="ja-JP" altLang="en-US" dirty="0" smtClean="0"/>
              <a:t>書き込み</a:t>
            </a:r>
            <a:r>
              <a:rPr lang="ja-JP" altLang="en-US" dirty="0" smtClean="0"/>
              <a:t>バイト数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disk</a:t>
            </a:r>
            <a:r>
              <a:rPr lang="ja-JP" altLang="en-US" dirty="0" smtClean="0"/>
              <a:t>書き込み</a:t>
            </a:r>
            <a:r>
              <a:rPr lang="ja-JP" altLang="en-US" dirty="0" smtClean="0"/>
              <a:t>バイト数</a:t>
            </a:r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シャッフルリモート読込み</a:t>
            </a:r>
            <a:r>
              <a:rPr lang="ja-JP" altLang="en-US" dirty="0" smtClean="0"/>
              <a:t>バイト数</a:t>
            </a:r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シャッフル書き込み</a:t>
            </a:r>
            <a:r>
              <a:rPr lang="ja-JP" altLang="en-US" dirty="0" smtClean="0"/>
              <a:t>バイト数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RDD mem</a:t>
            </a:r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RDD disk</a:t>
            </a:r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RDD </a:t>
            </a:r>
            <a:endParaRPr lang="en-US" altLang="ja-JP" dirty="0" smtClean="0"/>
          </a:p>
          <a:p>
            <a:r>
              <a:rPr lang="en-US" altLang="ja-JP" dirty="0" smtClean="0"/>
              <a:t>(RDD</a:t>
            </a:r>
            <a:r>
              <a:rPr lang="ja-JP" altLang="en-US" dirty="0" smtClean="0"/>
              <a:t>が実行後消去されるなら合計でなく最大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4561712" y="260648"/>
            <a:ext cx="4042736" cy="3023213"/>
            <a:chOff x="661487" y="1052736"/>
            <a:chExt cx="4905180" cy="3668165"/>
          </a:xfrm>
        </p:grpSpPr>
        <p:sp>
          <p:nvSpPr>
            <p:cNvPr id="12" name="パイ 11"/>
            <p:cNvSpPr/>
            <p:nvPr/>
          </p:nvSpPr>
          <p:spPr>
            <a:xfrm>
              <a:off x="989602" y="1340768"/>
              <a:ext cx="2790310" cy="2664297"/>
            </a:xfrm>
            <a:prstGeom prst="pie">
              <a:avLst>
                <a:gd name="adj1" fmla="val 16226622"/>
                <a:gd name="adj2" fmla="val 188956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パイ 12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19004465"/>
                <a:gd name="adj2" fmla="val 2105288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771799" y="1052736"/>
              <a:ext cx="1516485" cy="43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deserialize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563888" y="1700808"/>
              <a:ext cx="122413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serialize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パイ 15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21089368"/>
                <a:gd name="adj2" fmla="val 3543936"/>
              </a:avLst>
            </a:prstGeom>
            <a:solidFill>
              <a:srgbClr val="FFFF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719390" y="3924013"/>
              <a:ext cx="183575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Shuffle 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fecth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コネクタ 17"/>
            <p:cNvCxnSpPr>
              <a:stCxn id="17" idx="1"/>
            </p:cNvCxnSpPr>
            <p:nvPr/>
          </p:nvCxnSpPr>
          <p:spPr>
            <a:xfrm flipH="1" flipV="1">
              <a:off x="3335477" y="3455961"/>
              <a:ext cx="383913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パイ 18"/>
            <p:cNvSpPr/>
            <p:nvPr/>
          </p:nvSpPr>
          <p:spPr>
            <a:xfrm>
              <a:off x="1403648" y="1719854"/>
              <a:ext cx="2016224" cy="1925170"/>
            </a:xfrm>
            <a:prstGeom prst="pie">
              <a:avLst>
                <a:gd name="adj1" fmla="val 21089368"/>
                <a:gd name="adj2" fmla="val 642326"/>
              </a:avLst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パイ 19"/>
            <p:cNvSpPr/>
            <p:nvPr/>
          </p:nvSpPr>
          <p:spPr>
            <a:xfrm>
              <a:off x="1403648" y="1700808"/>
              <a:ext cx="2016224" cy="1925170"/>
            </a:xfrm>
            <a:prstGeom prst="pie">
              <a:avLst>
                <a:gd name="adj1" fmla="val 697922"/>
                <a:gd name="adj2" fmla="val 2589986"/>
              </a:avLst>
            </a:prstGeom>
            <a:solidFill>
              <a:srgbClr val="00B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パイ 20"/>
            <p:cNvSpPr/>
            <p:nvPr/>
          </p:nvSpPr>
          <p:spPr>
            <a:xfrm>
              <a:off x="1403648" y="1719854"/>
              <a:ext cx="2016224" cy="1925170"/>
            </a:xfrm>
            <a:prstGeom prst="pie">
              <a:avLst>
                <a:gd name="adj1" fmla="val 2373394"/>
                <a:gd name="adj2" fmla="val 3590124"/>
              </a:avLst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82492" y="2708920"/>
              <a:ext cx="1584175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remote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コネクタ 22"/>
            <p:cNvCxnSpPr>
              <a:stCxn id="22" idx="1"/>
            </p:cNvCxnSpPr>
            <p:nvPr/>
          </p:nvCxnSpPr>
          <p:spPr>
            <a:xfrm flipH="1" flipV="1">
              <a:off x="3198784" y="2708920"/>
              <a:ext cx="783704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/>
            <p:cNvSpPr/>
            <p:nvPr/>
          </p:nvSpPr>
          <p:spPr>
            <a:xfrm>
              <a:off x="3883602" y="3312425"/>
              <a:ext cx="158417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local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線コネクタ 24"/>
            <p:cNvCxnSpPr>
              <a:stCxn id="24" idx="1"/>
            </p:cNvCxnSpPr>
            <p:nvPr/>
          </p:nvCxnSpPr>
          <p:spPr>
            <a:xfrm flipH="1" flipV="1">
              <a:off x="3021427" y="3018721"/>
              <a:ext cx="862175" cy="473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/>
            <p:cNvSpPr/>
            <p:nvPr/>
          </p:nvSpPr>
          <p:spPr>
            <a:xfrm>
              <a:off x="2759318" y="4360861"/>
              <a:ext cx="158417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Fetch wait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コネクタ 26"/>
            <p:cNvCxnSpPr>
              <a:stCxn id="26" idx="0"/>
            </p:cNvCxnSpPr>
            <p:nvPr/>
          </p:nvCxnSpPr>
          <p:spPr>
            <a:xfrm flipH="1" flipV="1">
              <a:off x="2934057" y="3284984"/>
              <a:ext cx="617349" cy="1075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パイ 27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3502283"/>
                <a:gd name="adj2" fmla="val 857883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186663" y="3934574"/>
              <a:ext cx="1224136" cy="43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GC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パイ 29"/>
            <p:cNvSpPr/>
            <p:nvPr/>
          </p:nvSpPr>
          <p:spPr>
            <a:xfrm>
              <a:off x="971600" y="1340767"/>
              <a:ext cx="2790310" cy="2664297"/>
            </a:xfrm>
            <a:prstGeom prst="pie">
              <a:avLst>
                <a:gd name="adj1" fmla="val 8296767"/>
                <a:gd name="adj2" fmla="val 16335423"/>
              </a:avLst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61487" y="2586672"/>
              <a:ext cx="1224135" cy="43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execute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3563888" y="3355870"/>
            <a:ext cx="2145997" cy="1762474"/>
            <a:chOff x="251520" y="676867"/>
            <a:chExt cx="4690641" cy="3852350"/>
          </a:xfrm>
        </p:grpSpPr>
        <p:cxnSp>
          <p:nvCxnSpPr>
            <p:cNvPr id="33" name="直線矢印コネクタ 32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131842" y="3429000"/>
              <a:ext cx="1810319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stages</a:t>
              </a:r>
              <a:endParaRPr kumimoji="1" lang="ja-JP" altLang="en-US" sz="1200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403649" y="3923763"/>
              <a:ext cx="144016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read</a:t>
              </a:r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5508104" y="3356992"/>
            <a:ext cx="2145997" cy="1762474"/>
            <a:chOff x="251520" y="676867"/>
            <a:chExt cx="4690640" cy="3852350"/>
          </a:xfrm>
        </p:grpSpPr>
        <p:cxnSp>
          <p:nvCxnSpPr>
            <p:cNvPr id="46" name="直線矢印コネクタ 45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3210844" y="3429000"/>
              <a:ext cx="1731316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stages</a:t>
              </a:r>
              <a:endParaRPr kumimoji="1" lang="ja-JP" altLang="en-US" sz="1200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403646" y="3923763"/>
              <a:ext cx="216024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m</a:t>
              </a:r>
              <a:r>
                <a:rPr lang="en-US" altLang="ja-JP" sz="1200" dirty="0" smtClean="0"/>
                <a:t>em write</a:t>
              </a: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7452320" y="3356992"/>
            <a:ext cx="2145997" cy="1762474"/>
            <a:chOff x="251520" y="676867"/>
            <a:chExt cx="4690641" cy="3852350"/>
          </a:xfrm>
        </p:grpSpPr>
        <p:cxnSp>
          <p:nvCxnSpPr>
            <p:cNvPr id="59" name="直線矢印コネクタ 58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3131842" y="3429000"/>
              <a:ext cx="1810319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stages</a:t>
              </a:r>
              <a:endParaRPr kumimoji="1" lang="ja-JP" altLang="en-US" sz="1200" dirty="0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1403646" y="3923763"/>
              <a:ext cx="216024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disk write</a:t>
              </a: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3563888" y="4978894"/>
            <a:ext cx="2145996" cy="1762474"/>
            <a:chOff x="251520" y="676867"/>
            <a:chExt cx="4690638" cy="3852350"/>
          </a:xfrm>
        </p:grpSpPr>
        <p:cxnSp>
          <p:nvCxnSpPr>
            <p:cNvPr id="72" name="直線矢印コネクタ 71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3131842" y="3429000"/>
              <a:ext cx="1810316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stages</a:t>
              </a:r>
              <a:endParaRPr kumimoji="1" lang="ja-JP" altLang="en-US" sz="1200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1403646" y="3923763"/>
              <a:ext cx="216024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shuffle read</a:t>
              </a:r>
            </a:p>
          </p:txBody>
        </p:sp>
      </p:grpSp>
      <p:grpSp>
        <p:nvGrpSpPr>
          <p:cNvPr id="97" name="グループ化 96"/>
          <p:cNvGrpSpPr/>
          <p:nvPr/>
        </p:nvGrpSpPr>
        <p:grpSpPr>
          <a:xfrm>
            <a:off x="5522348" y="4941168"/>
            <a:ext cx="2145996" cy="1762474"/>
            <a:chOff x="251520" y="676867"/>
            <a:chExt cx="4690638" cy="3852350"/>
          </a:xfrm>
        </p:grpSpPr>
        <p:cxnSp>
          <p:nvCxnSpPr>
            <p:cNvPr id="98" name="直線矢印コネクタ 97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テキスト ボックス 99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3179710" y="3429000"/>
              <a:ext cx="1762448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stages</a:t>
              </a:r>
              <a:endParaRPr kumimoji="1" lang="ja-JP" altLang="en-US" sz="1200" dirty="0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1403646" y="3923763"/>
              <a:ext cx="216024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shuffle write</a:t>
              </a: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3578131" y="6995118"/>
            <a:ext cx="2145997" cy="1762474"/>
            <a:chOff x="251520" y="676867"/>
            <a:chExt cx="4690641" cy="3852350"/>
          </a:xfrm>
        </p:grpSpPr>
        <p:cxnSp>
          <p:nvCxnSpPr>
            <p:cNvPr id="91" name="直線矢印コネクタ 90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テキスト ボックス 92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3131842" y="3429000"/>
              <a:ext cx="1810319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stages</a:t>
              </a:r>
              <a:endParaRPr kumimoji="1" lang="ja-JP" altLang="en-US" sz="1200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796453" y="3923763"/>
              <a:ext cx="2047356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err="1" smtClean="0"/>
                <a:t>memsize</a:t>
              </a:r>
              <a:endParaRPr lang="en-US" altLang="ja-JP" sz="1200" dirty="0" smtClean="0"/>
            </a:p>
          </p:txBody>
        </p:sp>
      </p:grpSp>
      <p:grpSp>
        <p:nvGrpSpPr>
          <p:cNvPr id="116" name="グループ化 115"/>
          <p:cNvGrpSpPr/>
          <p:nvPr/>
        </p:nvGrpSpPr>
        <p:grpSpPr>
          <a:xfrm>
            <a:off x="5378331" y="6995118"/>
            <a:ext cx="2145997" cy="1762474"/>
            <a:chOff x="251520" y="676867"/>
            <a:chExt cx="4690641" cy="3852350"/>
          </a:xfrm>
        </p:grpSpPr>
        <p:cxnSp>
          <p:nvCxnSpPr>
            <p:cNvPr id="117" name="直線矢印コネクタ 116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3131842" y="3429000"/>
              <a:ext cx="1810319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stages</a:t>
              </a:r>
              <a:endParaRPr kumimoji="1" lang="ja-JP" altLang="en-US" sz="1200" dirty="0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796453" y="3923763"/>
              <a:ext cx="2047356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err="1" smtClean="0"/>
                <a:t>disksize</a:t>
              </a:r>
              <a:endParaRPr lang="en-US" altLang="ja-JP" sz="1200" dirty="0" smtClean="0"/>
            </a:p>
          </p:txBody>
        </p:sp>
      </p:grpSp>
      <p:grpSp>
        <p:nvGrpSpPr>
          <p:cNvPr id="129" name="グループ化 128"/>
          <p:cNvGrpSpPr/>
          <p:nvPr/>
        </p:nvGrpSpPr>
        <p:grpSpPr>
          <a:xfrm>
            <a:off x="7308304" y="6995118"/>
            <a:ext cx="2145997" cy="1762474"/>
            <a:chOff x="251520" y="676867"/>
            <a:chExt cx="4690641" cy="3852350"/>
          </a:xfrm>
        </p:grpSpPr>
        <p:cxnSp>
          <p:nvCxnSpPr>
            <p:cNvPr id="130" name="直線矢印コネクタ 129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テキスト ボックス 131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3131842" y="3429000"/>
              <a:ext cx="1810319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stages</a:t>
              </a:r>
              <a:endParaRPr kumimoji="1" lang="ja-JP" altLang="en-US" sz="1200" dirty="0"/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796453" y="3923763"/>
              <a:ext cx="2047356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err="1" smtClean="0"/>
                <a:t>sumsize</a:t>
              </a:r>
              <a:endParaRPr lang="en-US" altLang="ja-JP" sz="1200" dirty="0" smtClean="0"/>
            </a:p>
          </p:txBody>
        </p:sp>
      </p:grpSp>
      <p:grpSp>
        <p:nvGrpSpPr>
          <p:cNvPr id="142" name="グループ化 141"/>
          <p:cNvGrpSpPr/>
          <p:nvPr/>
        </p:nvGrpSpPr>
        <p:grpSpPr>
          <a:xfrm>
            <a:off x="7524328" y="4978894"/>
            <a:ext cx="2145997" cy="1762474"/>
            <a:chOff x="9252520" y="3610742"/>
            <a:chExt cx="2145997" cy="1762474"/>
          </a:xfrm>
        </p:grpSpPr>
        <p:grpSp>
          <p:nvGrpSpPr>
            <p:cNvPr id="143" name="グループ化 142"/>
            <p:cNvGrpSpPr/>
            <p:nvPr/>
          </p:nvGrpSpPr>
          <p:grpSpPr>
            <a:xfrm>
              <a:off x="9252520" y="3610742"/>
              <a:ext cx="2145997" cy="1762474"/>
              <a:chOff x="251520" y="676867"/>
              <a:chExt cx="4690641" cy="3852350"/>
            </a:xfrm>
          </p:grpSpPr>
          <p:cxnSp>
            <p:nvCxnSpPr>
              <p:cNvPr id="152" name="直線矢印コネクタ 151"/>
              <p:cNvCxnSpPr/>
              <p:nvPr/>
            </p:nvCxnSpPr>
            <p:spPr>
              <a:xfrm flipV="1">
                <a:off x="539552" y="1196752"/>
                <a:ext cx="0" cy="23762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矢印コネクタ 152"/>
              <p:cNvCxnSpPr/>
              <p:nvPr/>
            </p:nvCxnSpPr>
            <p:spPr>
              <a:xfrm>
                <a:off x="251520" y="3429000"/>
                <a:ext cx="381642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テキスト ボックス 153"/>
              <p:cNvSpPr txBox="1"/>
              <p:nvPr/>
            </p:nvSpPr>
            <p:spPr>
              <a:xfrm>
                <a:off x="251520" y="676867"/>
                <a:ext cx="1512167" cy="60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 smtClean="0"/>
                  <a:t>sec</a:t>
                </a:r>
                <a:endParaRPr kumimoji="1" lang="ja-JP" altLang="en-US" sz="1200" dirty="0"/>
              </a:p>
            </p:txBody>
          </p:sp>
          <p:sp>
            <p:nvSpPr>
              <p:cNvPr id="155" name="テキスト ボックス 154"/>
              <p:cNvSpPr txBox="1"/>
              <p:nvPr/>
            </p:nvSpPr>
            <p:spPr>
              <a:xfrm>
                <a:off x="3131842" y="3429000"/>
                <a:ext cx="1810319" cy="60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 smtClean="0"/>
                  <a:t>stages</a:t>
                </a:r>
                <a:endParaRPr kumimoji="1" lang="ja-JP" altLang="en-US" sz="1200" dirty="0"/>
              </a:p>
            </p:txBody>
          </p:sp>
          <p:sp>
            <p:nvSpPr>
              <p:cNvPr id="156" name="正方形/長方形 155"/>
              <p:cNvSpPr/>
              <p:nvPr/>
            </p:nvSpPr>
            <p:spPr>
              <a:xfrm>
                <a:off x="683568" y="1268760"/>
                <a:ext cx="288032" cy="21602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正方形/長方形 156"/>
              <p:cNvSpPr/>
              <p:nvPr/>
            </p:nvSpPr>
            <p:spPr>
              <a:xfrm>
                <a:off x="1043608" y="1628800"/>
                <a:ext cx="288032" cy="1800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正方形/長方形 157"/>
              <p:cNvSpPr/>
              <p:nvPr/>
            </p:nvSpPr>
            <p:spPr>
              <a:xfrm>
                <a:off x="1403648" y="2132856"/>
                <a:ext cx="288032" cy="129614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>
                <a:off x="1763688" y="3212976"/>
                <a:ext cx="288032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>
                <a:off x="2123728" y="3320988"/>
                <a:ext cx="288032" cy="10801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正方形/長方形 160"/>
              <p:cNvSpPr/>
              <p:nvPr/>
            </p:nvSpPr>
            <p:spPr>
              <a:xfrm>
                <a:off x="2483768" y="3320988"/>
                <a:ext cx="288032" cy="10801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/>
              <p:cNvSpPr/>
              <p:nvPr/>
            </p:nvSpPr>
            <p:spPr>
              <a:xfrm>
                <a:off x="2843808" y="3374994"/>
                <a:ext cx="288032" cy="540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テキスト ボックス 162"/>
              <p:cNvSpPr txBox="1"/>
              <p:nvPr/>
            </p:nvSpPr>
            <p:spPr>
              <a:xfrm>
                <a:off x="1403649" y="3923763"/>
                <a:ext cx="1440160" cy="60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 smtClean="0"/>
                  <a:t>read</a:t>
                </a:r>
              </a:p>
            </p:txBody>
          </p:sp>
        </p:grpSp>
        <p:sp>
          <p:nvSpPr>
            <p:cNvPr id="144" name="正方形/長方形 143"/>
            <p:cNvSpPr/>
            <p:nvPr/>
          </p:nvSpPr>
          <p:spPr>
            <a:xfrm>
              <a:off x="9450184" y="4226627"/>
              <a:ext cx="127287" cy="63257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9614904" y="4332056"/>
              <a:ext cx="127287" cy="5271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9779625" y="4479657"/>
              <a:ext cx="127287" cy="3795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9944345" y="4795945"/>
              <a:ext cx="127287" cy="632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9450184" y="4575654"/>
              <a:ext cx="125983" cy="2780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9614904" y="4621989"/>
              <a:ext cx="125983" cy="2316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9779625" y="4686858"/>
              <a:ext cx="125983" cy="16680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9944345" y="4804406"/>
              <a:ext cx="125983" cy="4925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9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05476"/>
              </p:ext>
            </p:extLst>
          </p:nvPr>
        </p:nvGraphicFramePr>
        <p:xfrm>
          <a:off x="251520" y="1124744"/>
          <a:ext cx="61206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84"/>
                <a:gridCol w="4939496"/>
              </a:tblGrid>
              <a:tr h="265863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710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App1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27109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App2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475656" y="1527295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307088" y="1893983"/>
            <a:ext cx="29210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5580112" y="1772816"/>
            <a:ext cx="1423629" cy="517307"/>
            <a:chOff x="2657297" y="5075587"/>
            <a:chExt cx="1423629" cy="517307"/>
          </a:xfrm>
        </p:grpSpPr>
        <p:sp>
          <p:nvSpPr>
            <p:cNvPr id="7" name="上矢印 6"/>
            <p:cNvSpPr/>
            <p:nvPr/>
          </p:nvSpPr>
          <p:spPr>
            <a:xfrm rot="18830083">
              <a:off x="2765309" y="4967575"/>
              <a:ext cx="288032" cy="50405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987824" y="5282014"/>
              <a:ext cx="1093102" cy="310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click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1331640" y="3068960"/>
            <a:ext cx="7704856" cy="3672408"/>
            <a:chOff x="1331640" y="3068960"/>
            <a:chExt cx="7704856" cy="3672408"/>
          </a:xfrm>
        </p:grpSpPr>
        <p:sp>
          <p:nvSpPr>
            <p:cNvPr id="10" name="正方形/長方形 9"/>
            <p:cNvSpPr/>
            <p:nvPr/>
          </p:nvSpPr>
          <p:spPr>
            <a:xfrm>
              <a:off x="1331640" y="3068960"/>
              <a:ext cx="7704856" cy="3672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547664" y="3356992"/>
              <a:ext cx="1643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app</a:t>
              </a:r>
              <a:r>
                <a:rPr lang="en-US" altLang="ja-JP" dirty="0" smtClean="0"/>
                <a:t> Information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3337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5496" y="116632"/>
            <a:ext cx="9001000" cy="8784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5399" y="188640"/>
            <a:ext cx="386053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appName:app1</a:t>
            </a:r>
          </a:p>
          <a:p>
            <a:r>
              <a:rPr lang="en-US" altLang="ja-JP" dirty="0" err="1" smtClean="0"/>
              <a:t>Username:sparkUser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開始時刻</a:t>
            </a:r>
            <a:endParaRPr lang="en-US" altLang="ja-JP" dirty="0" smtClean="0"/>
          </a:p>
          <a:p>
            <a:r>
              <a:rPr lang="ja-JP" altLang="en-US" dirty="0"/>
              <a:t>終了</a:t>
            </a:r>
            <a:r>
              <a:rPr lang="ja-JP" altLang="en-US" dirty="0" smtClean="0"/>
              <a:t>時刻</a:t>
            </a:r>
            <a:endParaRPr lang="en-US" altLang="ja-JP" dirty="0" smtClean="0"/>
          </a:p>
          <a:p>
            <a:r>
              <a:rPr lang="ja-JP" altLang="en-US" dirty="0"/>
              <a:t>実行時間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実行時間</a:t>
            </a:r>
            <a:endParaRPr lang="en-US" altLang="ja-JP" dirty="0" smtClean="0"/>
          </a:p>
          <a:p>
            <a:r>
              <a:rPr lang="ja-JP" altLang="en-US" dirty="0" smtClean="0"/>
              <a:t>合計デシリアライズ時間</a:t>
            </a:r>
            <a:endParaRPr lang="en-US" altLang="ja-JP" dirty="0" smtClean="0"/>
          </a:p>
          <a:p>
            <a:r>
              <a:rPr lang="ja-JP" altLang="en-US" dirty="0" smtClean="0"/>
              <a:t>合計シリアライズ時間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シャッフルフェッチ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リモート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</a:t>
            </a:r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シャッフルフェッチ</a:t>
            </a:r>
            <a:r>
              <a:rPr lang="en-US" altLang="ja-JP" dirty="0" smtClean="0"/>
              <a:t>(</a:t>
            </a:r>
            <a:r>
              <a:rPr lang="ja-JP" altLang="en-US" dirty="0" smtClean="0"/>
              <a:t>ローカル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シャッフルフェッチ</a:t>
            </a:r>
            <a:r>
              <a:rPr lang="en-US" altLang="ja-JP" dirty="0"/>
              <a:t>(</a:t>
            </a:r>
            <a:r>
              <a:rPr lang="ja-JP" altLang="en-US" dirty="0" smtClean="0"/>
              <a:t>待ち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</a:t>
            </a:r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シャッフル書き込み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GC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読み込みバイト数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memory</a:t>
            </a:r>
            <a:r>
              <a:rPr lang="ja-JP" altLang="en-US" dirty="0" smtClean="0"/>
              <a:t>書き込み</a:t>
            </a:r>
            <a:r>
              <a:rPr lang="ja-JP" altLang="en-US" dirty="0" smtClean="0"/>
              <a:t>バイト数</a:t>
            </a:r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disk</a:t>
            </a:r>
            <a:r>
              <a:rPr lang="ja-JP" altLang="en-US" dirty="0" smtClean="0"/>
              <a:t>書き込み</a:t>
            </a:r>
            <a:r>
              <a:rPr lang="ja-JP" altLang="en-US" dirty="0" smtClean="0"/>
              <a:t>バイト数</a:t>
            </a:r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シャッフルリモート読込み</a:t>
            </a:r>
            <a:r>
              <a:rPr lang="ja-JP" altLang="en-US" dirty="0" smtClean="0"/>
              <a:t>バイト数</a:t>
            </a:r>
            <a:endParaRPr lang="en-US" altLang="ja-JP" dirty="0"/>
          </a:p>
          <a:p>
            <a:r>
              <a:rPr lang="ja-JP" altLang="en-US" dirty="0" smtClean="0"/>
              <a:t>合計</a:t>
            </a:r>
            <a:r>
              <a:rPr lang="ja-JP" altLang="en-US" dirty="0" smtClean="0"/>
              <a:t>シャッフル書き込み</a:t>
            </a:r>
            <a:r>
              <a:rPr lang="ja-JP" altLang="en-US" dirty="0" smtClean="0"/>
              <a:t>バイト数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RDD mem</a:t>
            </a:r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RDD disk</a:t>
            </a:r>
          </a:p>
          <a:p>
            <a:r>
              <a:rPr lang="ja-JP" altLang="en-US" dirty="0" smtClean="0"/>
              <a:t>合計</a:t>
            </a:r>
            <a:r>
              <a:rPr lang="en-US" altLang="ja-JP" dirty="0" smtClean="0"/>
              <a:t>RDD </a:t>
            </a:r>
            <a:endParaRPr lang="en-US" altLang="ja-JP" dirty="0" smtClean="0"/>
          </a:p>
          <a:p>
            <a:r>
              <a:rPr lang="en-US" altLang="ja-JP" dirty="0" smtClean="0"/>
              <a:t>(RDD</a:t>
            </a:r>
            <a:r>
              <a:rPr lang="ja-JP" altLang="en-US" dirty="0" smtClean="0"/>
              <a:t>が実行後消去されるなら合計でなく最大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4561712" y="260648"/>
            <a:ext cx="4042736" cy="3023213"/>
            <a:chOff x="661487" y="1052736"/>
            <a:chExt cx="4905180" cy="3668165"/>
          </a:xfrm>
        </p:grpSpPr>
        <p:sp>
          <p:nvSpPr>
            <p:cNvPr id="12" name="パイ 11"/>
            <p:cNvSpPr/>
            <p:nvPr/>
          </p:nvSpPr>
          <p:spPr>
            <a:xfrm>
              <a:off x="989602" y="1340768"/>
              <a:ext cx="2790310" cy="2664297"/>
            </a:xfrm>
            <a:prstGeom prst="pie">
              <a:avLst>
                <a:gd name="adj1" fmla="val 16226622"/>
                <a:gd name="adj2" fmla="val 188956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パイ 12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19004465"/>
                <a:gd name="adj2" fmla="val 2105288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771799" y="1052736"/>
              <a:ext cx="1516485" cy="43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deserialize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563888" y="1700808"/>
              <a:ext cx="122413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serialize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パイ 15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21089368"/>
                <a:gd name="adj2" fmla="val 3543936"/>
              </a:avLst>
            </a:prstGeom>
            <a:solidFill>
              <a:srgbClr val="FFFF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719390" y="3924013"/>
              <a:ext cx="183575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Shuffle 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fecth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コネクタ 17"/>
            <p:cNvCxnSpPr>
              <a:stCxn id="17" idx="1"/>
            </p:cNvCxnSpPr>
            <p:nvPr/>
          </p:nvCxnSpPr>
          <p:spPr>
            <a:xfrm flipH="1" flipV="1">
              <a:off x="3335477" y="3455961"/>
              <a:ext cx="383913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パイ 18"/>
            <p:cNvSpPr/>
            <p:nvPr/>
          </p:nvSpPr>
          <p:spPr>
            <a:xfrm>
              <a:off x="1403648" y="1719854"/>
              <a:ext cx="2016224" cy="1925170"/>
            </a:xfrm>
            <a:prstGeom prst="pie">
              <a:avLst>
                <a:gd name="adj1" fmla="val 21089368"/>
                <a:gd name="adj2" fmla="val 642326"/>
              </a:avLst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パイ 19"/>
            <p:cNvSpPr/>
            <p:nvPr/>
          </p:nvSpPr>
          <p:spPr>
            <a:xfrm>
              <a:off x="1403648" y="1700808"/>
              <a:ext cx="2016224" cy="1925170"/>
            </a:xfrm>
            <a:prstGeom prst="pie">
              <a:avLst>
                <a:gd name="adj1" fmla="val 697922"/>
                <a:gd name="adj2" fmla="val 2589986"/>
              </a:avLst>
            </a:prstGeom>
            <a:solidFill>
              <a:srgbClr val="00B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パイ 20"/>
            <p:cNvSpPr/>
            <p:nvPr/>
          </p:nvSpPr>
          <p:spPr>
            <a:xfrm>
              <a:off x="1403648" y="1719854"/>
              <a:ext cx="2016224" cy="1925170"/>
            </a:xfrm>
            <a:prstGeom prst="pie">
              <a:avLst>
                <a:gd name="adj1" fmla="val 2373394"/>
                <a:gd name="adj2" fmla="val 3590124"/>
              </a:avLst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82492" y="2708920"/>
              <a:ext cx="1584175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remote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コネクタ 22"/>
            <p:cNvCxnSpPr>
              <a:stCxn id="22" idx="1"/>
            </p:cNvCxnSpPr>
            <p:nvPr/>
          </p:nvCxnSpPr>
          <p:spPr>
            <a:xfrm flipH="1" flipV="1">
              <a:off x="3198784" y="2708920"/>
              <a:ext cx="783704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/>
            <p:cNvSpPr/>
            <p:nvPr/>
          </p:nvSpPr>
          <p:spPr>
            <a:xfrm>
              <a:off x="3883602" y="3312425"/>
              <a:ext cx="158417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local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線コネクタ 24"/>
            <p:cNvCxnSpPr>
              <a:stCxn id="24" idx="1"/>
            </p:cNvCxnSpPr>
            <p:nvPr/>
          </p:nvCxnSpPr>
          <p:spPr>
            <a:xfrm flipH="1" flipV="1">
              <a:off x="3021427" y="3018721"/>
              <a:ext cx="862175" cy="473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/>
            <p:cNvSpPr/>
            <p:nvPr/>
          </p:nvSpPr>
          <p:spPr>
            <a:xfrm>
              <a:off x="2759318" y="4360861"/>
              <a:ext cx="158417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Fetch wait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コネクタ 26"/>
            <p:cNvCxnSpPr>
              <a:stCxn id="26" idx="0"/>
            </p:cNvCxnSpPr>
            <p:nvPr/>
          </p:nvCxnSpPr>
          <p:spPr>
            <a:xfrm flipH="1" flipV="1">
              <a:off x="2934057" y="3284984"/>
              <a:ext cx="617349" cy="1075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パイ 27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3502283"/>
                <a:gd name="adj2" fmla="val 857883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186663" y="3934574"/>
              <a:ext cx="1224136" cy="43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GC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パイ 29"/>
            <p:cNvSpPr/>
            <p:nvPr/>
          </p:nvSpPr>
          <p:spPr>
            <a:xfrm>
              <a:off x="971600" y="1340767"/>
              <a:ext cx="2790310" cy="2664297"/>
            </a:xfrm>
            <a:prstGeom prst="pie">
              <a:avLst>
                <a:gd name="adj1" fmla="val 8296767"/>
                <a:gd name="adj2" fmla="val 16335423"/>
              </a:avLst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61487" y="2586672"/>
              <a:ext cx="1224135" cy="432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execute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3563888" y="3355870"/>
            <a:ext cx="2145997" cy="1762474"/>
            <a:chOff x="251520" y="676867"/>
            <a:chExt cx="4690641" cy="3852350"/>
          </a:xfrm>
        </p:grpSpPr>
        <p:cxnSp>
          <p:nvCxnSpPr>
            <p:cNvPr id="33" name="直線矢印コネクタ 32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131842" y="3429000"/>
              <a:ext cx="1810319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jobs</a:t>
              </a:r>
              <a:endParaRPr kumimoji="1" lang="ja-JP" altLang="en-US" sz="1200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403649" y="3923763"/>
              <a:ext cx="144016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read</a:t>
              </a:r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5508104" y="3356992"/>
            <a:ext cx="2145997" cy="1762474"/>
            <a:chOff x="251520" y="676867"/>
            <a:chExt cx="4690640" cy="3852350"/>
          </a:xfrm>
        </p:grpSpPr>
        <p:cxnSp>
          <p:nvCxnSpPr>
            <p:cNvPr id="46" name="直線矢印コネクタ 45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3210844" y="3429000"/>
              <a:ext cx="1731316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jobs</a:t>
              </a:r>
              <a:endParaRPr kumimoji="1" lang="ja-JP" altLang="en-US" sz="1200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403646" y="3923763"/>
              <a:ext cx="216024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m</a:t>
              </a:r>
              <a:r>
                <a:rPr lang="en-US" altLang="ja-JP" sz="1200" dirty="0" smtClean="0"/>
                <a:t>em write</a:t>
              </a: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7452320" y="3356992"/>
            <a:ext cx="2145997" cy="1762474"/>
            <a:chOff x="251520" y="676867"/>
            <a:chExt cx="4690641" cy="3852350"/>
          </a:xfrm>
        </p:grpSpPr>
        <p:cxnSp>
          <p:nvCxnSpPr>
            <p:cNvPr id="59" name="直線矢印コネクタ 58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3131842" y="3429000"/>
              <a:ext cx="1810319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jobs</a:t>
              </a:r>
              <a:endParaRPr kumimoji="1" lang="ja-JP" altLang="en-US" sz="1200" dirty="0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1403646" y="3923763"/>
              <a:ext cx="216024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disk write</a:t>
              </a: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3563888" y="4978894"/>
            <a:ext cx="2145996" cy="1762474"/>
            <a:chOff x="251520" y="676867"/>
            <a:chExt cx="4690638" cy="3852350"/>
          </a:xfrm>
        </p:grpSpPr>
        <p:cxnSp>
          <p:nvCxnSpPr>
            <p:cNvPr id="72" name="直線矢印コネクタ 71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3131842" y="3429000"/>
              <a:ext cx="1810316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jobs</a:t>
              </a:r>
              <a:endParaRPr kumimoji="1" lang="ja-JP" altLang="en-US" sz="1200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1403646" y="3923763"/>
              <a:ext cx="216024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shuffle read</a:t>
              </a:r>
            </a:p>
          </p:txBody>
        </p:sp>
      </p:grpSp>
      <p:grpSp>
        <p:nvGrpSpPr>
          <p:cNvPr id="97" name="グループ化 96"/>
          <p:cNvGrpSpPr/>
          <p:nvPr/>
        </p:nvGrpSpPr>
        <p:grpSpPr>
          <a:xfrm>
            <a:off x="5522348" y="4941168"/>
            <a:ext cx="2145996" cy="1762474"/>
            <a:chOff x="251520" y="676867"/>
            <a:chExt cx="4690638" cy="3852350"/>
          </a:xfrm>
        </p:grpSpPr>
        <p:cxnSp>
          <p:nvCxnSpPr>
            <p:cNvPr id="98" name="直線矢印コネクタ 97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テキスト ボックス 99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3179710" y="3429000"/>
              <a:ext cx="1762448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jobs</a:t>
              </a:r>
              <a:endParaRPr kumimoji="1" lang="ja-JP" altLang="en-US" sz="1200" dirty="0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1403646" y="3923763"/>
              <a:ext cx="2160240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shuffle write</a:t>
              </a: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3578131" y="6995118"/>
            <a:ext cx="2145997" cy="1762474"/>
            <a:chOff x="251520" y="676867"/>
            <a:chExt cx="4690641" cy="3852350"/>
          </a:xfrm>
        </p:grpSpPr>
        <p:cxnSp>
          <p:nvCxnSpPr>
            <p:cNvPr id="91" name="直線矢印コネクタ 90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テキスト ボックス 92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3131842" y="3429000"/>
              <a:ext cx="1810319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jobs</a:t>
              </a:r>
              <a:endParaRPr kumimoji="1" lang="ja-JP" altLang="en-US" sz="1200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796453" y="3923763"/>
              <a:ext cx="2047356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err="1" smtClean="0"/>
                <a:t>memsize</a:t>
              </a:r>
              <a:endParaRPr lang="en-US" altLang="ja-JP" sz="1200" dirty="0" smtClean="0"/>
            </a:p>
          </p:txBody>
        </p:sp>
      </p:grpSp>
      <p:grpSp>
        <p:nvGrpSpPr>
          <p:cNvPr id="116" name="グループ化 115"/>
          <p:cNvGrpSpPr/>
          <p:nvPr/>
        </p:nvGrpSpPr>
        <p:grpSpPr>
          <a:xfrm>
            <a:off x="5378331" y="6995118"/>
            <a:ext cx="2145997" cy="1762474"/>
            <a:chOff x="251520" y="676867"/>
            <a:chExt cx="4690641" cy="3852350"/>
          </a:xfrm>
        </p:grpSpPr>
        <p:cxnSp>
          <p:nvCxnSpPr>
            <p:cNvPr id="117" name="直線矢印コネクタ 116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3131842" y="3429000"/>
              <a:ext cx="1810319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jobs</a:t>
              </a:r>
              <a:endParaRPr kumimoji="1" lang="ja-JP" altLang="en-US" sz="1200" dirty="0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796453" y="3923763"/>
              <a:ext cx="2047356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err="1" smtClean="0"/>
                <a:t>disksize</a:t>
              </a:r>
              <a:endParaRPr lang="en-US" altLang="ja-JP" sz="1200" dirty="0" smtClean="0"/>
            </a:p>
          </p:txBody>
        </p:sp>
      </p:grpSp>
      <p:grpSp>
        <p:nvGrpSpPr>
          <p:cNvPr id="129" name="グループ化 128"/>
          <p:cNvGrpSpPr/>
          <p:nvPr/>
        </p:nvGrpSpPr>
        <p:grpSpPr>
          <a:xfrm>
            <a:off x="7308304" y="6995118"/>
            <a:ext cx="2145997" cy="1762474"/>
            <a:chOff x="251520" y="676867"/>
            <a:chExt cx="4690641" cy="3852350"/>
          </a:xfrm>
        </p:grpSpPr>
        <p:cxnSp>
          <p:nvCxnSpPr>
            <p:cNvPr id="130" name="直線矢印コネクタ 129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テキスト ボックス 131"/>
            <p:cNvSpPr txBox="1"/>
            <p:nvPr/>
          </p:nvSpPr>
          <p:spPr>
            <a:xfrm>
              <a:off x="251520" y="676867"/>
              <a:ext cx="1512167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3131842" y="3429000"/>
              <a:ext cx="1810319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jobs</a:t>
              </a:r>
              <a:endParaRPr kumimoji="1" lang="ja-JP" altLang="en-US" sz="1200" dirty="0"/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796453" y="3923763"/>
              <a:ext cx="2047356" cy="605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err="1" smtClean="0"/>
                <a:t>sumsize</a:t>
              </a:r>
              <a:endParaRPr lang="en-US" altLang="ja-JP" sz="1200" dirty="0" smtClean="0"/>
            </a:p>
          </p:txBody>
        </p:sp>
      </p:grpSp>
      <p:grpSp>
        <p:nvGrpSpPr>
          <p:cNvPr id="142" name="グループ化 141"/>
          <p:cNvGrpSpPr/>
          <p:nvPr/>
        </p:nvGrpSpPr>
        <p:grpSpPr>
          <a:xfrm>
            <a:off x="7524328" y="4978894"/>
            <a:ext cx="2145997" cy="1762474"/>
            <a:chOff x="9252520" y="3610742"/>
            <a:chExt cx="2145997" cy="1762474"/>
          </a:xfrm>
        </p:grpSpPr>
        <p:grpSp>
          <p:nvGrpSpPr>
            <p:cNvPr id="143" name="グループ化 142"/>
            <p:cNvGrpSpPr/>
            <p:nvPr/>
          </p:nvGrpSpPr>
          <p:grpSpPr>
            <a:xfrm>
              <a:off x="9252520" y="3610742"/>
              <a:ext cx="2145997" cy="1762474"/>
              <a:chOff x="251520" y="676867"/>
              <a:chExt cx="4690641" cy="3852350"/>
            </a:xfrm>
          </p:grpSpPr>
          <p:cxnSp>
            <p:nvCxnSpPr>
              <p:cNvPr id="152" name="直線矢印コネクタ 151"/>
              <p:cNvCxnSpPr/>
              <p:nvPr/>
            </p:nvCxnSpPr>
            <p:spPr>
              <a:xfrm flipV="1">
                <a:off x="539552" y="1196752"/>
                <a:ext cx="0" cy="23762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矢印コネクタ 152"/>
              <p:cNvCxnSpPr/>
              <p:nvPr/>
            </p:nvCxnSpPr>
            <p:spPr>
              <a:xfrm>
                <a:off x="251520" y="3429000"/>
                <a:ext cx="381642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テキスト ボックス 153"/>
              <p:cNvSpPr txBox="1"/>
              <p:nvPr/>
            </p:nvSpPr>
            <p:spPr>
              <a:xfrm>
                <a:off x="251520" y="676867"/>
                <a:ext cx="1512167" cy="60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 smtClean="0"/>
                  <a:t>sec</a:t>
                </a:r>
                <a:endParaRPr kumimoji="1" lang="ja-JP" altLang="en-US" sz="1200" dirty="0"/>
              </a:p>
            </p:txBody>
          </p:sp>
          <p:sp>
            <p:nvSpPr>
              <p:cNvPr id="155" name="テキスト ボックス 154"/>
              <p:cNvSpPr txBox="1"/>
              <p:nvPr/>
            </p:nvSpPr>
            <p:spPr>
              <a:xfrm>
                <a:off x="3131842" y="3429000"/>
                <a:ext cx="1810319" cy="60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 smtClean="0"/>
                  <a:t>jobs</a:t>
                </a:r>
                <a:endParaRPr kumimoji="1" lang="ja-JP" altLang="en-US" sz="1200" dirty="0"/>
              </a:p>
            </p:txBody>
          </p:sp>
          <p:sp>
            <p:nvSpPr>
              <p:cNvPr id="156" name="正方形/長方形 155"/>
              <p:cNvSpPr/>
              <p:nvPr/>
            </p:nvSpPr>
            <p:spPr>
              <a:xfrm>
                <a:off x="683568" y="1268760"/>
                <a:ext cx="288032" cy="21602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正方形/長方形 156"/>
              <p:cNvSpPr/>
              <p:nvPr/>
            </p:nvSpPr>
            <p:spPr>
              <a:xfrm>
                <a:off x="1043608" y="1628800"/>
                <a:ext cx="288032" cy="18002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正方形/長方形 157"/>
              <p:cNvSpPr/>
              <p:nvPr/>
            </p:nvSpPr>
            <p:spPr>
              <a:xfrm>
                <a:off x="1403648" y="2132856"/>
                <a:ext cx="288032" cy="129614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>
                <a:off x="1763688" y="3212976"/>
                <a:ext cx="288032" cy="2160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>
                <a:off x="2123728" y="3320988"/>
                <a:ext cx="288032" cy="10801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正方形/長方形 160"/>
              <p:cNvSpPr/>
              <p:nvPr/>
            </p:nvSpPr>
            <p:spPr>
              <a:xfrm>
                <a:off x="2483768" y="3320988"/>
                <a:ext cx="288032" cy="10801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/>
              <p:cNvSpPr/>
              <p:nvPr/>
            </p:nvSpPr>
            <p:spPr>
              <a:xfrm>
                <a:off x="2843808" y="3374994"/>
                <a:ext cx="288032" cy="540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テキスト ボックス 162"/>
              <p:cNvSpPr txBox="1"/>
              <p:nvPr/>
            </p:nvSpPr>
            <p:spPr>
              <a:xfrm>
                <a:off x="1403649" y="3923763"/>
                <a:ext cx="1440160" cy="60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 smtClean="0"/>
                  <a:t>read</a:t>
                </a:r>
              </a:p>
            </p:txBody>
          </p:sp>
        </p:grpSp>
        <p:sp>
          <p:nvSpPr>
            <p:cNvPr id="144" name="正方形/長方形 143"/>
            <p:cNvSpPr/>
            <p:nvPr/>
          </p:nvSpPr>
          <p:spPr>
            <a:xfrm>
              <a:off x="9450184" y="4226627"/>
              <a:ext cx="127287" cy="63257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9614904" y="4332056"/>
              <a:ext cx="127287" cy="5271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9779625" y="4479657"/>
              <a:ext cx="127287" cy="3795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9944345" y="4795945"/>
              <a:ext cx="127287" cy="632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9450184" y="4575654"/>
              <a:ext cx="125983" cy="2780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9614904" y="4621989"/>
              <a:ext cx="125983" cy="2316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9779625" y="4686858"/>
              <a:ext cx="125983" cy="16680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9944345" y="4804406"/>
              <a:ext cx="125983" cy="4925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052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/>
              <a:t>包含関係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79512" y="1422824"/>
            <a:ext cx="8712968" cy="5318544"/>
            <a:chOff x="62010" y="1052736"/>
            <a:chExt cx="8810026" cy="531854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正方形/長方形 11"/>
            <p:cNvSpPr/>
            <p:nvPr/>
          </p:nvSpPr>
          <p:spPr>
            <a:xfrm>
              <a:off x="62010" y="1268760"/>
              <a:ext cx="8810026" cy="510252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83568" y="1052736"/>
              <a:ext cx="686618" cy="432048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job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六角形 17"/>
          <p:cNvSpPr/>
          <p:nvPr/>
        </p:nvSpPr>
        <p:spPr>
          <a:xfrm>
            <a:off x="7457352" y="3814471"/>
            <a:ext cx="1224136" cy="386521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result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55067" y="2438503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 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055067" y="3068960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 01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713913" y="3063960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 02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カギ線コネクタ 72"/>
          <p:cNvCxnSpPr>
            <a:stCxn id="22" idx="3"/>
            <a:endCxn id="71" idx="0"/>
          </p:cNvCxnSpPr>
          <p:nvPr/>
        </p:nvCxnSpPr>
        <p:spPr>
          <a:xfrm>
            <a:off x="1966741" y="2654527"/>
            <a:ext cx="1203009" cy="40943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stCxn id="65" idx="3"/>
            <a:endCxn id="71" idx="1"/>
          </p:cNvCxnSpPr>
          <p:nvPr/>
        </p:nvCxnSpPr>
        <p:spPr>
          <a:xfrm flipV="1">
            <a:off x="1966741" y="3279984"/>
            <a:ext cx="747172" cy="50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71" idx="2"/>
            <a:endCxn id="137" idx="1"/>
          </p:cNvCxnSpPr>
          <p:nvPr/>
        </p:nvCxnSpPr>
        <p:spPr>
          <a:xfrm rot="5400000">
            <a:off x="1847127" y="2702537"/>
            <a:ext cx="529152" cy="2116094"/>
          </a:xfrm>
          <a:prstGeom prst="bentConnector4">
            <a:avLst>
              <a:gd name="adj1" fmla="val 29588"/>
              <a:gd name="adj2" fmla="val 11080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1049322" y="4581128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 05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3" name="カギ線コネクタ 112"/>
          <p:cNvCxnSpPr>
            <a:stCxn id="109" idx="2"/>
            <a:endCxn id="133" idx="0"/>
          </p:cNvCxnSpPr>
          <p:nvPr/>
        </p:nvCxnSpPr>
        <p:spPr>
          <a:xfrm rot="5400000">
            <a:off x="962242" y="5550379"/>
            <a:ext cx="1080120" cy="57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/>
          <p:cNvCxnSpPr>
            <a:endCxn id="22" idx="1"/>
          </p:cNvCxnSpPr>
          <p:nvPr/>
        </p:nvCxnSpPr>
        <p:spPr>
          <a:xfrm flipV="1">
            <a:off x="-338926" y="2654527"/>
            <a:ext cx="1393993" cy="2481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endCxn id="65" idx="1"/>
          </p:cNvCxnSpPr>
          <p:nvPr/>
        </p:nvCxnSpPr>
        <p:spPr>
          <a:xfrm flipV="1">
            <a:off x="-338926" y="3284984"/>
            <a:ext cx="1393993" cy="6350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276561" y="260648"/>
            <a:ext cx="5595823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カギ線コネクタ 107"/>
          <p:cNvCxnSpPr/>
          <p:nvPr/>
        </p:nvCxnSpPr>
        <p:spPr>
          <a:xfrm>
            <a:off x="6117903" y="886143"/>
            <a:ext cx="696932" cy="248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カギ線コネクタ 109"/>
          <p:cNvCxnSpPr/>
          <p:nvPr/>
        </p:nvCxnSpPr>
        <p:spPr>
          <a:xfrm flipV="1">
            <a:off x="6124613" y="1271241"/>
            <a:ext cx="690222" cy="1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000176" y="6926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狭い依存関係</a:t>
            </a:r>
            <a:endParaRPr kumimoji="1" lang="ja-JP" altLang="en-US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7020272" y="11054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広い依存関係</a:t>
            </a:r>
            <a:endParaRPr kumimoji="1" lang="ja-JP" altLang="en-US" dirty="0"/>
          </a:p>
        </p:txBody>
      </p:sp>
      <p:cxnSp>
        <p:nvCxnSpPr>
          <p:cNvPr id="33" name="カギ線コネクタ 32"/>
          <p:cNvCxnSpPr>
            <a:stCxn id="140" idx="3"/>
            <a:endCxn id="18" idx="3"/>
          </p:cNvCxnSpPr>
          <p:nvPr/>
        </p:nvCxnSpPr>
        <p:spPr>
          <a:xfrm>
            <a:off x="6948264" y="4005064"/>
            <a:ext cx="509088" cy="2668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カギ線コネクタ 126"/>
          <p:cNvCxnSpPr/>
          <p:nvPr/>
        </p:nvCxnSpPr>
        <p:spPr>
          <a:xfrm>
            <a:off x="3563888" y="878576"/>
            <a:ext cx="864096" cy="1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6012160" y="3326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transform</a:t>
            </a:r>
            <a:endParaRPr kumimoji="1" lang="ja-JP" altLang="en-US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491880" y="3233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action</a:t>
            </a:r>
            <a:endParaRPr kumimoji="1" lang="ja-JP" altLang="en-US" dirty="0"/>
          </a:p>
        </p:txBody>
      </p:sp>
      <p:sp>
        <p:nvSpPr>
          <p:cNvPr id="132" name="正方形/長方形 131"/>
          <p:cNvSpPr/>
          <p:nvPr/>
        </p:nvSpPr>
        <p:spPr>
          <a:xfrm>
            <a:off x="2699792" y="5331352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 08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カギ線コネクタ 38"/>
          <p:cNvCxnSpPr>
            <a:stCxn id="109" idx="3"/>
            <a:endCxn id="132" idx="1"/>
          </p:cNvCxnSpPr>
          <p:nvPr/>
        </p:nvCxnSpPr>
        <p:spPr>
          <a:xfrm>
            <a:off x="1960996" y="4797152"/>
            <a:ext cx="738796" cy="750224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1043608" y="6093296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 06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2699792" y="6091624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 07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6" name="カギ線コネクタ 135"/>
          <p:cNvCxnSpPr>
            <a:stCxn id="133" idx="3"/>
            <a:endCxn id="135" idx="1"/>
          </p:cNvCxnSpPr>
          <p:nvPr/>
        </p:nvCxnSpPr>
        <p:spPr>
          <a:xfrm flipV="1">
            <a:off x="1955282" y="6307648"/>
            <a:ext cx="744510" cy="167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35" idx="0"/>
            <a:endCxn id="132" idx="2"/>
          </p:cNvCxnSpPr>
          <p:nvPr/>
        </p:nvCxnSpPr>
        <p:spPr>
          <a:xfrm flipV="1">
            <a:off x="3155629" y="5763400"/>
            <a:ext cx="0" cy="3282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/>
          <p:cNvSpPr/>
          <p:nvPr/>
        </p:nvSpPr>
        <p:spPr>
          <a:xfrm>
            <a:off x="1053656" y="3809136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 03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4432318" y="3799088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 04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/>
          <p:cNvSpPr/>
          <p:nvPr/>
        </p:nvSpPr>
        <p:spPr>
          <a:xfrm>
            <a:off x="6036590" y="3789040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 09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0" name="カギ線コネクタ 69"/>
          <p:cNvCxnSpPr>
            <a:stCxn id="132" idx="3"/>
            <a:endCxn id="140" idx="2"/>
          </p:cNvCxnSpPr>
          <p:nvPr/>
        </p:nvCxnSpPr>
        <p:spPr>
          <a:xfrm flipV="1">
            <a:off x="3611466" y="4221088"/>
            <a:ext cx="2880961" cy="1326288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137" idx="3"/>
            <a:endCxn id="138" idx="1"/>
          </p:cNvCxnSpPr>
          <p:nvPr/>
        </p:nvCxnSpPr>
        <p:spPr>
          <a:xfrm flipV="1">
            <a:off x="1965330" y="4015112"/>
            <a:ext cx="2466988" cy="100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138" idx="3"/>
            <a:endCxn id="140" idx="1"/>
          </p:cNvCxnSpPr>
          <p:nvPr/>
        </p:nvCxnSpPr>
        <p:spPr>
          <a:xfrm flipV="1">
            <a:off x="5343992" y="4005064"/>
            <a:ext cx="692598" cy="10048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カギ線コネクタ 148"/>
          <p:cNvCxnSpPr>
            <a:stCxn id="137" idx="2"/>
            <a:endCxn id="109" idx="0"/>
          </p:cNvCxnSpPr>
          <p:nvPr/>
        </p:nvCxnSpPr>
        <p:spPr>
          <a:xfrm rot="5400000">
            <a:off x="1337354" y="4408989"/>
            <a:ext cx="339944" cy="43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グループ化 158"/>
          <p:cNvGrpSpPr/>
          <p:nvPr/>
        </p:nvGrpSpPr>
        <p:grpSpPr>
          <a:xfrm>
            <a:off x="5698945" y="3169197"/>
            <a:ext cx="1503863" cy="1267915"/>
            <a:chOff x="5698945" y="3529237"/>
            <a:chExt cx="1503863" cy="1267915"/>
          </a:xfrm>
        </p:grpSpPr>
        <p:sp>
          <p:nvSpPr>
            <p:cNvPr id="154" name="正方形/長方形 153"/>
            <p:cNvSpPr/>
            <p:nvPr/>
          </p:nvSpPr>
          <p:spPr>
            <a:xfrm>
              <a:off x="5698945" y="3710748"/>
              <a:ext cx="1503863" cy="108640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5851345" y="3529237"/>
              <a:ext cx="880895" cy="2598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stage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グループ化 159"/>
          <p:cNvGrpSpPr/>
          <p:nvPr/>
        </p:nvGrpSpPr>
        <p:grpSpPr>
          <a:xfrm>
            <a:off x="251520" y="1732624"/>
            <a:ext cx="3888432" cy="4919984"/>
            <a:chOff x="4482173" y="3518222"/>
            <a:chExt cx="3888432" cy="4919984"/>
          </a:xfrm>
        </p:grpSpPr>
        <p:sp>
          <p:nvSpPr>
            <p:cNvPr id="161" name="正方形/長方形 160"/>
            <p:cNvSpPr/>
            <p:nvPr/>
          </p:nvSpPr>
          <p:spPr>
            <a:xfrm>
              <a:off x="4482173" y="3710748"/>
              <a:ext cx="3888432" cy="4727458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5851345" y="3518222"/>
              <a:ext cx="880895" cy="2779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stage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611560" y="2125921"/>
            <a:ext cx="4968552" cy="2311191"/>
            <a:chOff x="2187965" y="3511715"/>
            <a:chExt cx="4968552" cy="2311191"/>
          </a:xfrm>
        </p:grpSpPr>
        <p:sp>
          <p:nvSpPr>
            <p:cNvPr id="167" name="正方形/長方形 166"/>
            <p:cNvSpPr/>
            <p:nvPr/>
          </p:nvSpPr>
          <p:spPr>
            <a:xfrm>
              <a:off x="2187965" y="3710748"/>
              <a:ext cx="4968552" cy="2112158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/>
            <p:cNvSpPr/>
            <p:nvPr/>
          </p:nvSpPr>
          <p:spPr>
            <a:xfrm>
              <a:off x="5851345" y="3511715"/>
              <a:ext cx="880895" cy="2907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stage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グループ化 162"/>
          <p:cNvGrpSpPr/>
          <p:nvPr/>
        </p:nvGrpSpPr>
        <p:grpSpPr>
          <a:xfrm>
            <a:off x="444460" y="1991756"/>
            <a:ext cx="3551476" cy="3165436"/>
            <a:chOff x="3677049" y="3501470"/>
            <a:chExt cx="3551476" cy="3165436"/>
          </a:xfrm>
        </p:grpSpPr>
        <p:sp>
          <p:nvSpPr>
            <p:cNvPr id="164" name="正方形/長方形 163"/>
            <p:cNvSpPr/>
            <p:nvPr/>
          </p:nvSpPr>
          <p:spPr>
            <a:xfrm>
              <a:off x="3677049" y="3710748"/>
              <a:ext cx="3551476" cy="2956158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5851345" y="3501470"/>
              <a:ext cx="880895" cy="2708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stage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2" name="正方形/長方形 171"/>
          <p:cNvSpPr/>
          <p:nvPr/>
        </p:nvSpPr>
        <p:spPr>
          <a:xfrm>
            <a:off x="4427984" y="6093296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 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3" name="正方形/長方形 172"/>
          <p:cNvSpPr/>
          <p:nvPr/>
        </p:nvSpPr>
        <p:spPr>
          <a:xfrm>
            <a:off x="6036590" y="6093296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 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5" name="直線矢印コネクタ 174"/>
          <p:cNvCxnSpPr>
            <a:stCxn id="135" idx="3"/>
            <a:endCxn id="172" idx="1"/>
          </p:cNvCxnSpPr>
          <p:nvPr/>
        </p:nvCxnSpPr>
        <p:spPr>
          <a:xfrm>
            <a:off x="3611466" y="6307648"/>
            <a:ext cx="816518" cy="167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/>
          <p:cNvCxnSpPr>
            <a:endCxn id="173" idx="1"/>
          </p:cNvCxnSpPr>
          <p:nvPr/>
        </p:nvCxnSpPr>
        <p:spPr>
          <a:xfrm>
            <a:off x="5364088" y="6309320"/>
            <a:ext cx="6725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570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89134"/>
              </p:ext>
            </p:extLst>
          </p:nvPr>
        </p:nvGraphicFramePr>
        <p:xfrm>
          <a:off x="323528" y="1189737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6624736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r>
                        <a:rPr kumimoji="1" lang="en-US" altLang="ja-JP" dirty="0" smtClean="0"/>
                        <a:t> is App2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1547664" y="1824728"/>
            <a:ext cx="26642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211960" y="2256776"/>
            <a:ext cx="367240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3491880" y="1268760"/>
            <a:ext cx="4608512" cy="441340"/>
            <a:chOff x="3491880" y="1268760"/>
            <a:chExt cx="4608512" cy="441340"/>
          </a:xfrm>
        </p:grpSpPr>
        <p:sp>
          <p:nvSpPr>
            <p:cNvPr id="4" name="正方形/長方形 3"/>
            <p:cNvSpPr/>
            <p:nvPr/>
          </p:nvSpPr>
          <p:spPr>
            <a:xfrm>
              <a:off x="3491880" y="1268760"/>
              <a:ext cx="4608512" cy="432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91880" y="1340768"/>
              <a:ext cx="126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Order by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535996" y="1340768"/>
              <a:ext cx="34923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644008" y="1321644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合計デシリアライズ時間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7596336" y="1340768"/>
              <a:ext cx="432048" cy="2880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/>
          </p:nvSpPr>
          <p:spPr>
            <a:xfrm rot="10800000">
              <a:off x="7668344" y="1404806"/>
              <a:ext cx="288032" cy="1846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6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251520" y="620688"/>
            <a:ext cx="4032448" cy="3456384"/>
            <a:chOff x="251520" y="836712"/>
            <a:chExt cx="4032448" cy="3456384"/>
          </a:xfrm>
        </p:grpSpPr>
        <p:cxnSp>
          <p:nvCxnSpPr>
            <p:cNvPr id="20" name="直線矢印コネクタ 19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51520" y="836712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347864" y="3501008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Executors</a:t>
              </a:r>
              <a:endParaRPr kumimoji="1" lang="ja-JP" altLang="en-US" sz="1200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403648" y="392376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690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251520" y="620688"/>
            <a:ext cx="4032448" cy="3456384"/>
            <a:chOff x="251520" y="836712"/>
            <a:chExt cx="4032448" cy="3456384"/>
          </a:xfrm>
        </p:grpSpPr>
        <p:cxnSp>
          <p:nvCxnSpPr>
            <p:cNvPr id="20" name="直線矢印コネクタ 19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51520" y="836712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347864" y="3501008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Executors</a:t>
              </a:r>
              <a:endParaRPr kumimoji="1" lang="ja-JP" altLang="en-US" sz="1200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403648" y="392376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read</a:t>
              </a: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1475656" y="2168860"/>
            <a:ext cx="1423629" cy="517307"/>
            <a:chOff x="2657297" y="5075587"/>
            <a:chExt cx="1423629" cy="517307"/>
          </a:xfrm>
        </p:grpSpPr>
        <p:sp>
          <p:nvSpPr>
            <p:cNvPr id="17" name="上矢印 16"/>
            <p:cNvSpPr/>
            <p:nvPr/>
          </p:nvSpPr>
          <p:spPr>
            <a:xfrm rot="18830083">
              <a:off x="2765309" y="4967575"/>
              <a:ext cx="288032" cy="50405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987824" y="5282014"/>
              <a:ext cx="1093102" cy="310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click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正方形/長方形 40"/>
          <p:cNvSpPr/>
          <p:nvPr/>
        </p:nvSpPr>
        <p:spPr>
          <a:xfrm>
            <a:off x="1403648" y="5734997"/>
            <a:ext cx="6840760" cy="934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19672" y="5877272"/>
            <a:ext cx="164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Executor Information</a:t>
            </a:r>
            <a:endParaRPr kumimoji="1" lang="ja-JP" altLang="en-US" dirty="0"/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16981"/>
              </p:ext>
            </p:extLst>
          </p:nvPr>
        </p:nvGraphicFramePr>
        <p:xfrm>
          <a:off x="323528" y="4149080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6336704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ExecutorID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StageName</a:t>
                      </a:r>
                      <a:r>
                        <a:rPr kumimoji="1" lang="en-US" altLang="ja-JP" baseline="0" dirty="0" smtClean="0"/>
                        <a:t> is Stage1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正方形/長方形 43"/>
          <p:cNvSpPr/>
          <p:nvPr/>
        </p:nvSpPr>
        <p:spPr>
          <a:xfrm>
            <a:off x="1835696" y="4777056"/>
            <a:ext cx="504059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907707" y="5226389"/>
            <a:ext cx="144016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401931" y="4772121"/>
            <a:ext cx="504059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47" name="正方形/長方形 46"/>
          <p:cNvSpPr/>
          <p:nvPr/>
        </p:nvSpPr>
        <p:spPr>
          <a:xfrm>
            <a:off x="3347864" y="4762289"/>
            <a:ext cx="1620183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48" name="正方形/長方形 47"/>
          <p:cNvSpPr/>
          <p:nvPr/>
        </p:nvSpPr>
        <p:spPr>
          <a:xfrm>
            <a:off x="4067947" y="5227017"/>
            <a:ext cx="144016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109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予備ページ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238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07504" y="836712"/>
            <a:ext cx="8856984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40955"/>
              </p:ext>
            </p:extLst>
          </p:nvPr>
        </p:nvGraphicFramePr>
        <p:xfrm>
          <a:off x="323531" y="1340768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6336704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StageName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r>
                        <a:rPr kumimoji="1" lang="en-US" altLang="ja-JP" baseline="0" dirty="0" smtClean="0"/>
                        <a:t> is 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Stage1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Stage2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正方形/長方形 36"/>
          <p:cNvSpPr/>
          <p:nvPr/>
        </p:nvSpPr>
        <p:spPr>
          <a:xfrm>
            <a:off x="1835699" y="1968744"/>
            <a:ext cx="26642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4499995" y="2400792"/>
            <a:ext cx="338437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60174"/>
              </p:ext>
            </p:extLst>
          </p:nvPr>
        </p:nvGraphicFramePr>
        <p:xfrm>
          <a:off x="323528" y="2996951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6336704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ExecutorID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StageName</a:t>
                      </a:r>
                      <a:r>
                        <a:rPr kumimoji="1" lang="en-US" altLang="ja-JP" baseline="0" dirty="0" smtClean="0"/>
                        <a:t> is Stage1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正方形/長方形 40"/>
          <p:cNvSpPr/>
          <p:nvPr/>
        </p:nvSpPr>
        <p:spPr>
          <a:xfrm>
            <a:off x="1835696" y="3624927"/>
            <a:ext cx="504059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907707" y="4074260"/>
            <a:ext cx="144016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2401931" y="3619992"/>
            <a:ext cx="504059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44" name="正方形/長方形 43"/>
          <p:cNvSpPr/>
          <p:nvPr/>
        </p:nvSpPr>
        <p:spPr>
          <a:xfrm>
            <a:off x="3347865" y="3610160"/>
            <a:ext cx="108012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45" name="正方形/長方形 44"/>
          <p:cNvSpPr/>
          <p:nvPr/>
        </p:nvSpPr>
        <p:spPr>
          <a:xfrm>
            <a:off x="3851920" y="4074888"/>
            <a:ext cx="360037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3528" y="9087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Compare (shared scale)</a:t>
            </a:r>
            <a:endParaRPr kumimoji="1" lang="ja-JP" altLang="en-US" dirty="0"/>
          </a:p>
        </p:txBody>
      </p:sp>
      <p:graphicFrame>
        <p:nvGraphicFramePr>
          <p:cNvPr id="46" name="表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51515"/>
              </p:ext>
            </p:extLst>
          </p:nvPr>
        </p:nvGraphicFramePr>
        <p:xfrm>
          <a:off x="323528" y="4675617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6336704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ExecutorID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StageName</a:t>
                      </a:r>
                      <a:r>
                        <a:rPr kumimoji="1" lang="en-US" altLang="ja-JP" baseline="0" dirty="0" smtClean="0"/>
                        <a:t> is Stage2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正方形/長方形 46"/>
          <p:cNvSpPr/>
          <p:nvPr/>
        </p:nvSpPr>
        <p:spPr>
          <a:xfrm>
            <a:off x="4680013" y="5303593"/>
            <a:ext cx="25203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6516216" y="5752926"/>
            <a:ext cx="144016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4994219" y="5298658"/>
            <a:ext cx="504059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6336193" y="5288826"/>
            <a:ext cx="1620183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1" name="正方形/長方形 50"/>
          <p:cNvSpPr/>
          <p:nvPr/>
        </p:nvSpPr>
        <p:spPr>
          <a:xfrm>
            <a:off x="4644008" y="5753554"/>
            <a:ext cx="144016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669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259632" y="947591"/>
            <a:ext cx="6480720" cy="4871283"/>
            <a:chOff x="251520" y="836712"/>
            <a:chExt cx="4032448" cy="3340308"/>
          </a:xfrm>
        </p:grpSpPr>
        <p:cxnSp>
          <p:nvCxnSpPr>
            <p:cNvPr id="20" name="直線矢印コネクタ 19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51520" y="836712"/>
              <a:ext cx="720080" cy="189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Exec </a:t>
              </a:r>
              <a:r>
                <a:rPr lang="en-US" altLang="ja-JP" sz="1200" dirty="0" err="1" smtClean="0"/>
                <a:t>num</a:t>
              </a:r>
              <a:endParaRPr kumimoji="1" lang="ja-JP" altLang="en-US" sz="12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347864" y="3501008"/>
              <a:ext cx="936104" cy="189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time</a:t>
              </a:r>
              <a:endParaRPr kumimoji="1" lang="ja-JP" altLang="en-US" sz="1200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83568" y="1748220"/>
              <a:ext cx="288032" cy="168078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403648" y="1846973"/>
              <a:ext cx="288032" cy="158202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123728" y="1846973"/>
              <a:ext cx="288032" cy="158202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483768" y="1748220"/>
              <a:ext cx="288032" cy="168078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843808" y="1846973"/>
              <a:ext cx="288032" cy="158202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403648" y="3923764"/>
              <a:ext cx="1440160" cy="253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Executor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350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/>
              <a:t>包含関係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580578" y="1561044"/>
            <a:ext cx="8311902" cy="5036308"/>
            <a:chOff x="467544" y="1052736"/>
            <a:chExt cx="8404492" cy="50363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正方形/長方形 11"/>
            <p:cNvSpPr/>
            <p:nvPr/>
          </p:nvSpPr>
          <p:spPr>
            <a:xfrm>
              <a:off x="467544" y="1268760"/>
              <a:ext cx="8404492" cy="4820284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83568" y="1052736"/>
              <a:ext cx="686618" cy="432048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job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六角形 17"/>
          <p:cNvSpPr/>
          <p:nvPr/>
        </p:nvSpPr>
        <p:spPr>
          <a:xfrm>
            <a:off x="7457352" y="2158287"/>
            <a:ext cx="1224136" cy="386521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result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141457" y="2780928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六角形 22"/>
          <p:cNvSpPr/>
          <p:nvPr/>
        </p:nvSpPr>
        <p:spPr>
          <a:xfrm>
            <a:off x="2578375" y="6027432"/>
            <a:ext cx="1224136" cy="386521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result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141457" y="3411385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750063" y="2783409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カギ線コネクタ 72"/>
          <p:cNvCxnSpPr>
            <a:stCxn id="22" idx="3"/>
            <a:endCxn id="71" idx="1"/>
          </p:cNvCxnSpPr>
          <p:nvPr/>
        </p:nvCxnSpPr>
        <p:spPr>
          <a:xfrm>
            <a:off x="2053131" y="2996952"/>
            <a:ext cx="696932" cy="248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stCxn id="65" idx="3"/>
            <a:endCxn id="71" idx="2"/>
          </p:cNvCxnSpPr>
          <p:nvPr/>
        </p:nvCxnSpPr>
        <p:spPr>
          <a:xfrm flipV="1">
            <a:off x="2053131" y="3215457"/>
            <a:ext cx="1152769" cy="41195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/>
          <p:cNvSpPr/>
          <p:nvPr/>
        </p:nvSpPr>
        <p:spPr>
          <a:xfrm>
            <a:off x="1141457" y="4417825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カギ線コネクタ 100"/>
          <p:cNvCxnSpPr>
            <a:stCxn id="71" idx="3"/>
            <a:endCxn id="99" idx="1"/>
          </p:cNvCxnSpPr>
          <p:nvPr/>
        </p:nvCxnSpPr>
        <p:spPr>
          <a:xfrm flipH="1">
            <a:off x="1141457" y="2999433"/>
            <a:ext cx="2520280" cy="1634416"/>
          </a:xfrm>
          <a:prstGeom prst="bentConnector5">
            <a:avLst>
              <a:gd name="adj1" fmla="val -9070"/>
              <a:gd name="adj2" fmla="val 71518"/>
              <a:gd name="adj3" fmla="val 109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4499992" y="2780928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1" name="カギ線コネクタ 110"/>
          <p:cNvCxnSpPr>
            <a:stCxn id="99" idx="3"/>
            <a:endCxn id="109" idx="1"/>
          </p:cNvCxnSpPr>
          <p:nvPr/>
        </p:nvCxnSpPr>
        <p:spPr>
          <a:xfrm flipV="1">
            <a:off x="2053131" y="2996952"/>
            <a:ext cx="2446861" cy="1636897"/>
          </a:xfrm>
          <a:prstGeom prst="bentConnector3">
            <a:avLst>
              <a:gd name="adj1" fmla="val 8778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stCxn id="109" idx="2"/>
          </p:cNvCxnSpPr>
          <p:nvPr/>
        </p:nvCxnSpPr>
        <p:spPr>
          <a:xfrm rot="16200000" flipH="1">
            <a:off x="4767845" y="3400959"/>
            <a:ext cx="375976" cy="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/>
          <p:cNvSpPr/>
          <p:nvPr/>
        </p:nvSpPr>
        <p:spPr>
          <a:xfrm>
            <a:off x="1138215" y="5209913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3" name="カギ線コネクタ 122"/>
          <p:cNvCxnSpPr>
            <a:stCxn id="99" idx="2"/>
            <a:endCxn id="121" idx="0"/>
          </p:cNvCxnSpPr>
          <p:nvPr/>
        </p:nvCxnSpPr>
        <p:spPr>
          <a:xfrm rot="5400000">
            <a:off x="1415653" y="5028272"/>
            <a:ext cx="360040" cy="324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/>
          <p:cNvSpPr/>
          <p:nvPr/>
        </p:nvSpPr>
        <p:spPr>
          <a:xfrm>
            <a:off x="1138215" y="6002001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6" name="カギ線コネクタ 125"/>
          <p:cNvCxnSpPr>
            <a:stCxn id="121" idx="2"/>
            <a:endCxn id="124" idx="0"/>
          </p:cNvCxnSpPr>
          <p:nvPr/>
        </p:nvCxnSpPr>
        <p:spPr>
          <a:xfrm rot="5400000">
            <a:off x="1414032" y="5821981"/>
            <a:ext cx="360040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カギ線コネクタ 127"/>
          <p:cNvCxnSpPr>
            <a:stCxn id="124" idx="3"/>
            <a:endCxn id="23" idx="3"/>
          </p:cNvCxnSpPr>
          <p:nvPr/>
        </p:nvCxnSpPr>
        <p:spPr>
          <a:xfrm>
            <a:off x="2049889" y="6218025"/>
            <a:ext cx="528486" cy="26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/>
          <p:cNvCxnSpPr>
            <a:endCxn id="22" idx="1"/>
          </p:cNvCxnSpPr>
          <p:nvPr/>
        </p:nvCxnSpPr>
        <p:spPr>
          <a:xfrm flipV="1">
            <a:off x="-252536" y="2996952"/>
            <a:ext cx="1393993" cy="2481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endCxn id="65" idx="1"/>
          </p:cNvCxnSpPr>
          <p:nvPr/>
        </p:nvCxnSpPr>
        <p:spPr>
          <a:xfrm flipV="1">
            <a:off x="-252536" y="3627409"/>
            <a:ext cx="1393993" cy="6350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1141457" y="2132856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2750063" y="2135337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0" name="カギ線コネクタ 99"/>
          <p:cNvCxnSpPr>
            <a:stCxn id="79" idx="3"/>
            <a:endCxn id="89" idx="1"/>
          </p:cNvCxnSpPr>
          <p:nvPr/>
        </p:nvCxnSpPr>
        <p:spPr>
          <a:xfrm>
            <a:off x="2053131" y="2348880"/>
            <a:ext cx="696932" cy="248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endCxn id="79" idx="1"/>
          </p:cNvCxnSpPr>
          <p:nvPr/>
        </p:nvCxnSpPr>
        <p:spPr>
          <a:xfrm flipV="1">
            <a:off x="-252536" y="2348880"/>
            <a:ext cx="1393993" cy="2481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>
            <a:off x="4499992" y="2132856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6108598" y="2135337"/>
            <a:ext cx="91167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RDD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7" name="カギ線コネクタ 106"/>
          <p:cNvCxnSpPr>
            <a:stCxn id="105" idx="3"/>
            <a:endCxn id="106" idx="1"/>
          </p:cNvCxnSpPr>
          <p:nvPr/>
        </p:nvCxnSpPr>
        <p:spPr>
          <a:xfrm>
            <a:off x="5411666" y="2348880"/>
            <a:ext cx="696932" cy="248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89" idx="3"/>
            <a:endCxn id="105" idx="1"/>
          </p:cNvCxnSpPr>
          <p:nvPr/>
        </p:nvCxnSpPr>
        <p:spPr>
          <a:xfrm flipV="1">
            <a:off x="3661737" y="2348880"/>
            <a:ext cx="838255" cy="2481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5932976" y="620688"/>
            <a:ext cx="293940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カギ線コネクタ 107"/>
          <p:cNvCxnSpPr/>
          <p:nvPr/>
        </p:nvCxnSpPr>
        <p:spPr>
          <a:xfrm>
            <a:off x="6117903" y="886143"/>
            <a:ext cx="696932" cy="248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カギ線コネクタ 109"/>
          <p:cNvCxnSpPr/>
          <p:nvPr/>
        </p:nvCxnSpPr>
        <p:spPr>
          <a:xfrm flipV="1">
            <a:off x="6124613" y="1271241"/>
            <a:ext cx="690222" cy="1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000176" y="6926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狭い依存関係</a:t>
            </a:r>
            <a:endParaRPr kumimoji="1" lang="ja-JP" altLang="en-US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7020272" y="11054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広い依存関係</a:t>
            </a:r>
            <a:endParaRPr kumimoji="1" lang="ja-JP" altLang="en-US" dirty="0"/>
          </a:p>
        </p:txBody>
      </p:sp>
      <p:cxnSp>
        <p:nvCxnSpPr>
          <p:cNvPr id="33" name="カギ線コネクタ 32"/>
          <p:cNvCxnSpPr>
            <a:endCxn id="18" idx="3"/>
          </p:cNvCxnSpPr>
          <p:nvPr/>
        </p:nvCxnSpPr>
        <p:spPr>
          <a:xfrm>
            <a:off x="7020272" y="2351547"/>
            <a:ext cx="437080" cy="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3749" y="1988840"/>
            <a:ext cx="310835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4243776" y="1988840"/>
            <a:ext cx="277649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3841074" y="2135337"/>
            <a:ext cx="149045" cy="40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4135764" y="2132856"/>
            <a:ext cx="108012" cy="40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3990118" y="1271241"/>
            <a:ext cx="149833" cy="1221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4242104" y="1330720"/>
            <a:ext cx="257888" cy="1221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7020272" y="1703289"/>
            <a:ext cx="437080" cy="1221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2483768" y="8994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shuffleWriteTime</a:t>
            </a:r>
            <a:endParaRPr kumimoji="1" lang="ja-JP" altLang="en-US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067944" y="10518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fetchWaitTime</a:t>
            </a:r>
            <a:endParaRPr kumimoji="1" lang="ja-JP" altLang="en-US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6732240" y="29156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driver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22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表示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88418"/>
              </p:ext>
            </p:extLst>
          </p:nvPr>
        </p:nvGraphicFramePr>
        <p:xfrm>
          <a:off x="611560" y="1124744"/>
          <a:ext cx="8208912" cy="1365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6624736"/>
              </a:tblGrid>
              <a:tr h="5040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Application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057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App1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3058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App2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2051720" y="980728"/>
            <a:ext cx="67687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236296" y="5486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時間軸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267744" y="1700808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92352" y="2132856"/>
            <a:ext cx="43120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75062"/>
              </p:ext>
            </p:extLst>
          </p:nvPr>
        </p:nvGraphicFramePr>
        <p:xfrm>
          <a:off x="1043608" y="2815790"/>
          <a:ext cx="7776864" cy="1837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6624736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r>
                        <a:rPr kumimoji="1" lang="en-US" altLang="ja-JP" dirty="0" smtClean="0"/>
                        <a:t> is app1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正方形/長方形 41"/>
          <p:cNvSpPr/>
          <p:nvPr/>
        </p:nvSpPr>
        <p:spPr>
          <a:xfrm>
            <a:off x="2267744" y="3443766"/>
            <a:ext cx="50405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2987824" y="3875814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2771800" y="4307862"/>
            <a:ext cx="216024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左カーブ矢印 1"/>
          <p:cNvSpPr/>
          <p:nvPr/>
        </p:nvSpPr>
        <p:spPr>
          <a:xfrm>
            <a:off x="6948264" y="1700808"/>
            <a:ext cx="720080" cy="33843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668344" y="2708920"/>
            <a:ext cx="147565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12360" y="2708920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クリックで</a:t>
            </a:r>
            <a:endParaRPr lang="en-US" altLang="ja-JP" dirty="0" smtClean="0"/>
          </a:p>
          <a:p>
            <a:r>
              <a:rPr lang="en-US" altLang="ja-JP" dirty="0" smtClean="0"/>
              <a:t>app</a:t>
            </a:r>
            <a:r>
              <a:rPr kumimoji="1" lang="ja-JP" altLang="en-US" dirty="0" smtClean="0"/>
              <a:t>ごとの内容を展開</a:t>
            </a:r>
            <a:endParaRPr kumimoji="1" lang="en-US" altLang="ja-JP" dirty="0" smtClean="0"/>
          </a:p>
          <a:p>
            <a:r>
              <a:rPr lang="ja-JP" altLang="en-US" dirty="0" smtClean="0"/>
              <a:t>（複数可）</a:t>
            </a:r>
            <a:endParaRPr kumimoji="1" lang="en-US" altLang="ja-JP" dirty="0" smtClean="0"/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96561"/>
              </p:ext>
            </p:extLst>
          </p:nvPr>
        </p:nvGraphicFramePr>
        <p:xfrm>
          <a:off x="1043608" y="4976030"/>
          <a:ext cx="8208912" cy="1837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7056784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r>
                        <a:rPr kumimoji="1" lang="en-US" altLang="ja-JP" dirty="0" smtClean="0"/>
                        <a:t> is app2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正方形/長方形 59"/>
          <p:cNvSpPr/>
          <p:nvPr/>
        </p:nvSpPr>
        <p:spPr>
          <a:xfrm>
            <a:off x="4139952" y="5604006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364088" y="6036054"/>
            <a:ext cx="1728192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7308304" y="6468102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カギ線コネクタ 17"/>
          <p:cNvCxnSpPr>
            <a:endCxn id="39" idx="1"/>
          </p:cNvCxnSpPr>
          <p:nvPr/>
        </p:nvCxnSpPr>
        <p:spPr>
          <a:xfrm rot="16200000" flipH="1">
            <a:off x="242805" y="2933659"/>
            <a:ext cx="1241567" cy="3600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 rot="16200000" flipH="1">
            <a:off x="-216532" y="4634563"/>
            <a:ext cx="2160240" cy="3600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吹き出し 64"/>
          <p:cNvSpPr/>
          <p:nvPr/>
        </p:nvSpPr>
        <p:spPr>
          <a:xfrm>
            <a:off x="4572000" y="2291638"/>
            <a:ext cx="1880592" cy="1872208"/>
          </a:xfrm>
          <a:prstGeom prst="wedgeRectCallout">
            <a:avLst>
              <a:gd name="adj1" fmla="val 64124"/>
              <a:gd name="adj2" fmla="val -514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699041" y="2471128"/>
            <a:ext cx="1440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ツールチップ</a:t>
            </a:r>
            <a:endParaRPr lang="en-US" altLang="ja-JP" sz="1200" dirty="0" smtClean="0"/>
          </a:p>
          <a:p>
            <a:endParaRPr kumimoji="1" lang="en-US" altLang="ja-JP" sz="1200" dirty="0"/>
          </a:p>
          <a:p>
            <a:r>
              <a:rPr lang="ja-JP" altLang="en-US" sz="1200" dirty="0" smtClean="0"/>
              <a:t>開始時刻</a:t>
            </a:r>
            <a:endParaRPr lang="en-US" altLang="ja-JP" sz="1200" dirty="0" smtClean="0"/>
          </a:p>
          <a:p>
            <a:r>
              <a:rPr kumimoji="1" lang="ja-JP" altLang="en-US" sz="1200" dirty="0"/>
              <a:t>終了</a:t>
            </a:r>
            <a:r>
              <a:rPr kumimoji="1" lang="ja-JP" altLang="en-US" sz="1200" dirty="0" smtClean="0"/>
              <a:t>時刻</a:t>
            </a:r>
            <a:endParaRPr kumimoji="1" lang="en-US" altLang="ja-JP" sz="1200" dirty="0" smtClean="0"/>
          </a:p>
          <a:p>
            <a:r>
              <a:rPr lang="ja-JP" altLang="en-US" sz="1200" dirty="0"/>
              <a:t>消費</a:t>
            </a:r>
            <a:r>
              <a:rPr lang="ja-JP" altLang="en-US" sz="1200" dirty="0" smtClean="0"/>
              <a:t>時間</a:t>
            </a:r>
            <a:endParaRPr lang="en-US" altLang="ja-JP" sz="1200" dirty="0" smtClean="0"/>
          </a:p>
          <a:p>
            <a:endParaRPr lang="en-US" altLang="ja-JP" sz="1200" dirty="0"/>
          </a:p>
          <a:p>
            <a:r>
              <a:rPr lang="ja-JP" altLang="en-US" sz="1200" dirty="0" smtClean="0"/>
              <a:t>要素の総和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1386195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44207"/>
              </p:ext>
            </p:extLst>
          </p:nvPr>
        </p:nvGraphicFramePr>
        <p:xfrm>
          <a:off x="1331640" y="3031814"/>
          <a:ext cx="7488832" cy="1479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6624736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Stage</a:t>
                      </a:r>
                    </a:p>
                    <a:p>
                      <a:r>
                        <a:rPr kumimoji="1" lang="en-US" altLang="ja-JP" dirty="0" smtClean="0"/>
                        <a:t>name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r>
                        <a:rPr kumimoji="1" lang="en-US" altLang="ja-JP" dirty="0" smtClean="0"/>
                        <a:t> is 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Stage1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Stage2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>
          <a:xfrm>
            <a:off x="5393144" y="3717032"/>
            <a:ext cx="1051064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1" name="正方形/長方形 20"/>
          <p:cNvSpPr/>
          <p:nvPr/>
        </p:nvSpPr>
        <p:spPr>
          <a:xfrm>
            <a:off x="6444208" y="4149080"/>
            <a:ext cx="648072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215767"/>
              </p:ext>
            </p:extLst>
          </p:nvPr>
        </p:nvGraphicFramePr>
        <p:xfrm>
          <a:off x="611560" y="1052736"/>
          <a:ext cx="8208912" cy="1837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6624736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r>
                        <a:rPr kumimoji="1" lang="en-US" altLang="ja-JP" dirty="0" smtClean="0"/>
                        <a:t> is app2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正方形/長方形 59"/>
          <p:cNvSpPr/>
          <p:nvPr/>
        </p:nvSpPr>
        <p:spPr>
          <a:xfrm>
            <a:off x="4139952" y="1680712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364088" y="2112760"/>
            <a:ext cx="1728192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7308304" y="2544808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表示</a:t>
            </a:r>
            <a:endParaRPr kumimoji="1" lang="ja-JP" altLang="en-US" dirty="0"/>
          </a:p>
        </p:txBody>
      </p:sp>
      <p:sp>
        <p:nvSpPr>
          <p:cNvPr id="2" name="左カーブ矢印 1"/>
          <p:cNvSpPr/>
          <p:nvPr/>
        </p:nvSpPr>
        <p:spPr>
          <a:xfrm>
            <a:off x="6948264" y="1700808"/>
            <a:ext cx="720080" cy="169218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カギ線コネクタ 10"/>
          <p:cNvCxnSpPr>
            <a:endCxn id="58" idx="1"/>
          </p:cNvCxnSpPr>
          <p:nvPr/>
        </p:nvCxnSpPr>
        <p:spPr>
          <a:xfrm rot="16200000" flipH="1">
            <a:off x="-99804" y="1260044"/>
            <a:ext cx="990681" cy="43204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endCxn id="19" idx="1"/>
          </p:cNvCxnSpPr>
          <p:nvPr/>
        </p:nvCxnSpPr>
        <p:spPr>
          <a:xfrm rot="16200000" flipH="1">
            <a:off x="610271" y="3050151"/>
            <a:ext cx="938681" cy="50405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四角形吹き出し 31"/>
          <p:cNvSpPr/>
          <p:nvPr/>
        </p:nvSpPr>
        <p:spPr>
          <a:xfrm>
            <a:off x="3491880" y="2291638"/>
            <a:ext cx="1880592" cy="1497402"/>
          </a:xfrm>
          <a:prstGeom prst="wedgeRectCallout">
            <a:avLst>
              <a:gd name="adj1" fmla="val 64124"/>
              <a:gd name="adj2" fmla="val -514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618921" y="2471128"/>
            <a:ext cx="1440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ツールチップ</a:t>
            </a:r>
            <a:endParaRPr lang="en-US" altLang="ja-JP" sz="1200" dirty="0" smtClean="0"/>
          </a:p>
          <a:p>
            <a:endParaRPr kumimoji="1" lang="en-US" altLang="ja-JP" sz="1200" dirty="0"/>
          </a:p>
          <a:p>
            <a:r>
              <a:rPr lang="ja-JP" altLang="en-US" sz="1200" dirty="0" smtClean="0"/>
              <a:t>開始時刻</a:t>
            </a:r>
            <a:endParaRPr lang="en-US" altLang="ja-JP" sz="1200" dirty="0" smtClean="0"/>
          </a:p>
          <a:p>
            <a:r>
              <a:rPr kumimoji="1" lang="ja-JP" altLang="en-US" sz="1200" dirty="0"/>
              <a:t>終了</a:t>
            </a:r>
            <a:r>
              <a:rPr kumimoji="1" lang="ja-JP" altLang="en-US" sz="1200" dirty="0" smtClean="0"/>
              <a:t>時刻</a:t>
            </a:r>
            <a:endParaRPr kumimoji="1" lang="en-US" altLang="ja-JP" sz="1200" dirty="0" smtClean="0"/>
          </a:p>
          <a:p>
            <a:r>
              <a:rPr lang="ja-JP" altLang="en-US" sz="1200" dirty="0"/>
              <a:t>消費</a:t>
            </a:r>
            <a:r>
              <a:rPr lang="ja-JP" altLang="en-US" sz="1200" dirty="0" smtClean="0"/>
              <a:t>時間</a:t>
            </a:r>
            <a:endParaRPr lang="en-US" altLang="ja-JP" sz="1200" dirty="0" smtClean="0"/>
          </a:p>
          <a:p>
            <a:endParaRPr lang="en-US" altLang="ja-JP" sz="1200" dirty="0"/>
          </a:p>
          <a:p>
            <a:r>
              <a:rPr lang="ja-JP" altLang="en-US" sz="1200" dirty="0" smtClean="0"/>
              <a:t>要素の総和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2919724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表示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357715"/>
              </p:ext>
            </p:extLst>
          </p:nvPr>
        </p:nvGraphicFramePr>
        <p:xfrm>
          <a:off x="611560" y="1268760"/>
          <a:ext cx="8208912" cy="1795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6624736"/>
              </a:tblGrid>
              <a:tr h="504056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stagename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057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Stage1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3058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Stage2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057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Stage3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2051720" y="980728"/>
            <a:ext cx="67687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236296" y="5486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時間軸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267744" y="1844824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92352" y="2276872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508104" y="2708920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90086"/>
              </p:ext>
            </p:extLst>
          </p:nvPr>
        </p:nvGraphicFramePr>
        <p:xfrm>
          <a:off x="1259632" y="3365805"/>
          <a:ext cx="7560840" cy="1795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6624736"/>
              </a:tblGrid>
              <a:tr h="504056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execID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Stagename</a:t>
                      </a:r>
                      <a:r>
                        <a:rPr kumimoji="1" lang="en-US" altLang="ja-JP" dirty="0" smtClean="0"/>
                        <a:t> is stage1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057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3058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057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正方形/長方形 41"/>
          <p:cNvSpPr/>
          <p:nvPr/>
        </p:nvSpPr>
        <p:spPr>
          <a:xfrm>
            <a:off x="2267744" y="3941869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139952" y="3941869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420144" y="4373917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292352" y="4373917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3635896" y="4805965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508104" y="4805965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左カーブ矢印 1"/>
          <p:cNvSpPr/>
          <p:nvPr/>
        </p:nvSpPr>
        <p:spPr>
          <a:xfrm>
            <a:off x="6993279" y="1844824"/>
            <a:ext cx="720080" cy="22322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668344" y="2132856"/>
            <a:ext cx="147565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12360" y="2132856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クリックで</a:t>
            </a:r>
            <a:endParaRPr lang="en-US" altLang="ja-JP" dirty="0" smtClean="0"/>
          </a:p>
          <a:p>
            <a:r>
              <a:rPr kumimoji="1" lang="en-US" altLang="ja-JP" dirty="0" smtClean="0"/>
              <a:t>Stage</a:t>
            </a:r>
            <a:r>
              <a:rPr kumimoji="1" lang="ja-JP" altLang="en-US" dirty="0" smtClean="0"/>
              <a:t>ごとの内容を展開</a:t>
            </a:r>
            <a:endParaRPr kumimoji="1" lang="en-US" altLang="ja-JP" dirty="0" smtClean="0"/>
          </a:p>
          <a:p>
            <a:r>
              <a:rPr lang="ja-JP" altLang="en-US" dirty="0" smtClean="0"/>
              <a:t>（複数可）</a:t>
            </a:r>
            <a:endParaRPr kumimoji="1" lang="en-US" altLang="ja-JP" dirty="0" smtClean="0"/>
          </a:p>
        </p:txBody>
      </p:sp>
      <p:cxnSp>
        <p:nvCxnSpPr>
          <p:cNvPr id="11" name="カギ線コネクタ 10"/>
          <p:cNvCxnSpPr>
            <a:endCxn id="39" idx="1"/>
          </p:cNvCxnSpPr>
          <p:nvPr/>
        </p:nvCxnSpPr>
        <p:spPr>
          <a:xfrm rot="16200000" flipH="1">
            <a:off x="446238" y="3450307"/>
            <a:ext cx="1194741" cy="43204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吹き出し 21"/>
          <p:cNvSpPr/>
          <p:nvPr/>
        </p:nvSpPr>
        <p:spPr>
          <a:xfrm>
            <a:off x="2411760" y="188640"/>
            <a:ext cx="1880592" cy="1497402"/>
          </a:xfrm>
          <a:prstGeom prst="wedgeRectCallout">
            <a:avLst>
              <a:gd name="adj1" fmla="val -2132"/>
              <a:gd name="adj2" fmla="val 7206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538801" y="304659"/>
            <a:ext cx="1440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ツールチップ</a:t>
            </a:r>
            <a:endParaRPr lang="en-US" altLang="ja-JP" sz="1200" dirty="0" smtClean="0"/>
          </a:p>
          <a:p>
            <a:endParaRPr kumimoji="1" lang="en-US" altLang="ja-JP" sz="1200" dirty="0"/>
          </a:p>
          <a:p>
            <a:r>
              <a:rPr lang="ja-JP" altLang="en-US" sz="1200" dirty="0" smtClean="0"/>
              <a:t>開始時刻</a:t>
            </a:r>
            <a:endParaRPr lang="en-US" altLang="ja-JP" sz="1200" dirty="0" smtClean="0"/>
          </a:p>
          <a:p>
            <a:r>
              <a:rPr kumimoji="1" lang="ja-JP" altLang="en-US" sz="1200" dirty="0"/>
              <a:t>終了</a:t>
            </a:r>
            <a:r>
              <a:rPr kumimoji="1" lang="ja-JP" altLang="en-US" sz="1200" dirty="0" smtClean="0"/>
              <a:t>時刻</a:t>
            </a:r>
            <a:endParaRPr kumimoji="1" lang="en-US" altLang="ja-JP" sz="1200" dirty="0" smtClean="0"/>
          </a:p>
          <a:p>
            <a:r>
              <a:rPr lang="ja-JP" altLang="en-US" sz="1200" dirty="0"/>
              <a:t>消費</a:t>
            </a:r>
            <a:r>
              <a:rPr lang="ja-JP" altLang="en-US" sz="1200" dirty="0" smtClean="0"/>
              <a:t>時間</a:t>
            </a:r>
            <a:endParaRPr lang="en-US" altLang="ja-JP" sz="1200" dirty="0" smtClean="0"/>
          </a:p>
          <a:p>
            <a:endParaRPr lang="en-US" altLang="ja-JP" sz="1200" dirty="0"/>
          </a:p>
          <a:p>
            <a:r>
              <a:rPr lang="ja-JP" altLang="en-US" sz="1200" dirty="0" smtClean="0"/>
              <a:t>要素の総和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229892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74130"/>
              </p:ext>
            </p:extLst>
          </p:nvPr>
        </p:nvGraphicFramePr>
        <p:xfrm>
          <a:off x="611560" y="1124745"/>
          <a:ext cx="61206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84"/>
                <a:gridCol w="4939496"/>
              </a:tblGrid>
              <a:tr h="265863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710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App1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27109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App2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835696" y="1527296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667128" y="1893984"/>
            <a:ext cx="29210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515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時間系表示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1571"/>
              </p:ext>
            </p:extLst>
          </p:nvPr>
        </p:nvGraphicFramePr>
        <p:xfrm>
          <a:off x="611560" y="1679476"/>
          <a:ext cx="8208912" cy="3087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6624736"/>
              </a:tblGrid>
              <a:tr h="504056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executorID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3057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3058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3057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3058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3057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...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3057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2051720" y="980728"/>
            <a:ext cx="67687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236296" y="5486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時間軸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267744" y="2255104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139952" y="2255104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420144" y="2687152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92352" y="2687152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635896" y="3119200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508104" y="3119200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420144" y="3551248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292352" y="3551248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吹き出し 20"/>
          <p:cNvSpPr/>
          <p:nvPr/>
        </p:nvSpPr>
        <p:spPr>
          <a:xfrm>
            <a:off x="5724128" y="1607032"/>
            <a:ext cx="3096344" cy="4824536"/>
          </a:xfrm>
          <a:prstGeom prst="wedgeRectCallout">
            <a:avLst>
              <a:gd name="adj1" fmla="val -69644"/>
              <a:gd name="adj2" fmla="val -356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783836" y="1666897"/>
            <a:ext cx="2802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Task</a:t>
            </a:r>
          </a:p>
          <a:p>
            <a:r>
              <a:rPr lang="ja-JP" altLang="en-US" sz="1200" dirty="0"/>
              <a:t>クリック</a:t>
            </a:r>
            <a:r>
              <a:rPr lang="ja-JP" altLang="en-US" sz="1200" dirty="0" smtClean="0"/>
              <a:t>でツールチップを固定（比較用）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開始・終了時刻・タスク結果取得時刻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実行時間</a:t>
            </a:r>
            <a:endParaRPr lang="en-US" altLang="ja-JP" sz="1200" dirty="0" smtClean="0"/>
          </a:p>
          <a:p>
            <a:r>
              <a:rPr lang="ja-JP" altLang="en-US" sz="1200" dirty="0" smtClean="0"/>
              <a:t>デシリアライズ・シリアライズ時間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・シャッフルフェッチ（リモート・ローカル・待ち）・シャッフル書き込み・</a:t>
            </a:r>
            <a:r>
              <a:rPr kumimoji="1" lang="en-US" altLang="ja-JP" sz="1200" dirty="0" smtClean="0"/>
              <a:t>GC</a:t>
            </a:r>
          </a:p>
          <a:p>
            <a:endParaRPr lang="en-US" altLang="ja-JP" sz="1200" dirty="0"/>
          </a:p>
          <a:p>
            <a:r>
              <a:rPr kumimoji="1" lang="ja-JP" altLang="en-US" sz="1200" dirty="0" smtClean="0"/>
              <a:t>読み込みバイト数・</a:t>
            </a:r>
            <a:r>
              <a:rPr kumimoji="1" lang="en-US" altLang="ja-JP" sz="1200" dirty="0" smtClean="0"/>
              <a:t>memory</a:t>
            </a:r>
            <a:r>
              <a:rPr kumimoji="1" lang="ja-JP" altLang="en-US" sz="1200" dirty="0" smtClean="0"/>
              <a:t>書き込み・</a:t>
            </a:r>
            <a:r>
              <a:rPr kumimoji="1" lang="en-US" altLang="ja-JP" sz="1200" dirty="0" smtClean="0"/>
              <a:t>disk</a:t>
            </a:r>
            <a:r>
              <a:rPr kumimoji="1" lang="ja-JP" altLang="en-US" sz="1200" dirty="0" smtClean="0"/>
              <a:t>書き込み・シャッフルリモート読み込み・シャッフル書き込み</a:t>
            </a:r>
            <a:endParaRPr kumimoji="1" lang="en-US" altLang="ja-JP" sz="1200" dirty="0" smtClean="0"/>
          </a:p>
          <a:p>
            <a:endParaRPr lang="en-US" altLang="ja-JP" sz="1200" dirty="0" smtClean="0"/>
          </a:p>
          <a:p>
            <a:endParaRPr lang="en-US" altLang="ja-JP" sz="1200" dirty="0"/>
          </a:p>
          <a:p>
            <a:r>
              <a:rPr kumimoji="1" lang="ja-JP" altLang="en-US" sz="1200" dirty="0" smtClean="0"/>
              <a:t>各種図</a:t>
            </a:r>
            <a:endParaRPr kumimoji="1" lang="ja-JP" altLang="en-US" sz="1200" dirty="0"/>
          </a:p>
        </p:txBody>
      </p:sp>
      <p:sp>
        <p:nvSpPr>
          <p:cNvPr id="51" name="四角形吹き出し 50"/>
          <p:cNvSpPr/>
          <p:nvPr/>
        </p:nvSpPr>
        <p:spPr>
          <a:xfrm>
            <a:off x="539552" y="3263216"/>
            <a:ext cx="1880592" cy="3096344"/>
          </a:xfrm>
          <a:prstGeom prst="wedgeRectCallout">
            <a:avLst>
              <a:gd name="adj1" fmla="val 64124"/>
              <a:gd name="adj2" fmla="val -514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83568" y="3407232"/>
            <a:ext cx="1440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余白</a:t>
            </a:r>
            <a:endParaRPr kumimoji="1" lang="en-US" altLang="ja-JP" sz="1200" dirty="0" smtClean="0"/>
          </a:p>
          <a:p>
            <a:endParaRPr lang="en-US" altLang="ja-JP" sz="1200" dirty="0" smtClean="0"/>
          </a:p>
          <a:p>
            <a:r>
              <a:rPr lang="ja-JP" altLang="en-US" sz="1200" dirty="0"/>
              <a:t>該当行の</a:t>
            </a:r>
            <a:endParaRPr lang="en-US" altLang="ja-JP" sz="1200" dirty="0"/>
          </a:p>
          <a:p>
            <a:r>
              <a:rPr kumimoji="1" lang="en-US" altLang="ja-JP" sz="1200" dirty="0" smtClean="0"/>
              <a:t>Executor/host/stage</a:t>
            </a:r>
          </a:p>
          <a:p>
            <a:r>
              <a:rPr kumimoji="1" lang="ja-JP" altLang="en-US" sz="1200" dirty="0" smtClean="0"/>
              <a:t>全体</a:t>
            </a:r>
            <a:endParaRPr kumimoji="1" lang="en-US" altLang="ja-JP" sz="1200" dirty="0" smtClean="0"/>
          </a:p>
          <a:p>
            <a:r>
              <a:rPr lang="ja-JP" altLang="en-US" sz="1200" dirty="0"/>
              <a:t>に</a:t>
            </a:r>
            <a:r>
              <a:rPr lang="ja-JP" altLang="en-US" sz="1200" dirty="0" smtClean="0"/>
              <a:t>関する</a:t>
            </a:r>
            <a:endParaRPr lang="en-US" altLang="ja-JP" sz="1200" dirty="0" smtClean="0"/>
          </a:p>
          <a:p>
            <a:r>
              <a:rPr lang="ja-JP" altLang="en-US" sz="1200" dirty="0" smtClean="0"/>
              <a:t>ツールチップ</a:t>
            </a:r>
            <a:endParaRPr lang="en-US" altLang="ja-JP" sz="1200" dirty="0" smtClean="0"/>
          </a:p>
          <a:p>
            <a:endParaRPr kumimoji="1" lang="en-US" altLang="ja-JP" sz="1200" dirty="0"/>
          </a:p>
          <a:p>
            <a:r>
              <a:rPr lang="ja-JP" altLang="en-US" sz="1200" dirty="0" smtClean="0"/>
              <a:t>クリックで固定</a:t>
            </a:r>
            <a:endParaRPr lang="en-US" altLang="ja-JP" sz="1200" dirty="0" smtClean="0"/>
          </a:p>
          <a:p>
            <a:endParaRPr kumimoji="1" lang="en-US" altLang="ja-JP" sz="1200" dirty="0"/>
          </a:p>
          <a:p>
            <a:r>
              <a:rPr kumimoji="1" lang="en-US" altLang="ja-JP" sz="1200" dirty="0" smtClean="0"/>
              <a:t>+</a:t>
            </a:r>
            <a:r>
              <a:rPr kumimoji="1" lang="ja-JP" altLang="en-US" sz="1200" dirty="0" smtClean="0"/>
              <a:t>空間系</a:t>
            </a:r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4115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ツールチップ図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1475656" y="1602319"/>
            <a:ext cx="6552728" cy="3842905"/>
            <a:chOff x="-36512" y="1052736"/>
            <a:chExt cx="6552728" cy="3842905"/>
          </a:xfrm>
        </p:grpSpPr>
        <p:sp>
          <p:nvSpPr>
            <p:cNvPr id="3" name="パイ 2"/>
            <p:cNvSpPr/>
            <p:nvPr/>
          </p:nvSpPr>
          <p:spPr>
            <a:xfrm>
              <a:off x="989602" y="1340768"/>
              <a:ext cx="2790310" cy="2664297"/>
            </a:xfrm>
            <a:prstGeom prst="pie">
              <a:avLst>
                <a:gd name="adj1" fmla="val 16226622"/>
                <a:gd name="adj2" fmla="val 188956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パイ 3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19004465"/>
                <a:gd name="adj2" fmla="val 2105288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771800" y="1052736"/>
              <a:ext cx="122413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deserialize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563888" y="1700808"/>
              <a:ext cx="122413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serialize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パイ 6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21089368"/>
                <a:gd name="adj2" fmla="val 3543936"/>
              </a:avLst>
            </a:prstGeom>
            <a:solidFill>
              <a:srgbClr val="FFFF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627240" y="3933056"/>
              <a:ext cx="158417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Shuffle 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fecth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/>
            <p:cNvCxnSpPr>
              <a:stCxn id="8" idx="1"/>
            </p:cNvCxnSpPr>
            <p:nvPr/>
          </p:nvCxnSpPr>
          <p:spPr>
            <a:xfrm flipH="1" flipV="1">
              <a:off x="3311860" y="3356992"/>
              <a:ext cx="1315380" cy="7560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パイ 9"/>
            <p:cNvSpPr/>
            <p:nvPr/>
          </p:nvSpPr>
          <p:spPr>
            <a:xfrm>
              <a:off x="1403648" y="1719854"/>
              <a:ext cx="2016224" cy="1925170"/>
            </a:xfrm>
            <a:prstGeom prst="pie">
              <a:avLst>
                <a:gd name="adj1" fmla="val 21089368"/>
                <a:gd name="adj2" fmla="val 642326"/>
              </a:avLst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パイ 10"/>
            <p:cNvSpPr/>
            <p:nvPr/>
          </p:nvSpPr>
          <p:spPr>
            <a:xfrm>
              <a:off x="1403648" y="1700808"/>
              <a:ext cx="2016224" cy="1925170"/>
            </a:xfrm>
            <a:prstGeom prst="pie">
              <a:avLst>
                <a:gd name="adj1" fmla="val 697922"/>
                <a:gd name="adj2" fmla="val 2589986"/>
              </a:avLst>
            </a:prstGeom>
            <a:solidFill>
              <a:srgbClr val="00B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パイ 11"/>
            <p:cNvSpPr/>
            <p:nvPr/>
          </p:nvSpPr>
          <p:spPr>
            <a:xfrm>
              <a:off x="1403648" y="1719854"/>
              <a:ext cx="2016224" cy="1925170"/>
            </a:xfrm>
            <a:prstGeom prst="pie">
              <a:avLst>
                <a:gd name="adj1" fmla="val 2373394"/>
                <a:gd name="adj2" fmla="val 3590124"/>
              </a:avLst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779640" y="2708920"/>
              <a:ext cx="158417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remote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コネクタ 13"/>
            <p:cNvCxnSpPr>
              <a:stCxn id="13" idx="1"/>
            </p:cNvCxnSpPr>
            <p:nvPr/>
          </p:nvCxnSpPr>
          <p:spPr>
            <a:xfrm flipH="1" flipV="1">
              <a:off x="3203848" y="2682440"/>
              <a:ext cx="1575792" cy="206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32040" y="3284984"/>
              <a:ext cx="158417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local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コネクタ 15"/>
            <p:cNvCxnSpPr>
              <a:stCxn id="15" idx="1"/>
            </p:cNvCxnSpPr>
            <p:nvPr/>
          </p:nvCxnSpPr>
          <p:spPr>
            <a:xfrm flipH="1" flipV="1">
              <a:off x="3059832" y="3068961"/>
              <a:ext cx="1872208" cy="3960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4851648" y="4535601"/>
              <a:ext cx="158417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Fetch wait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コネクタ 17"/>
            <p:cNvCxnSpPr>
              <a:stCxn id="17" idx="1"/>
            </p:cNvCxnSpPr>
            <p:nvPr/>
          </p:nvCxnSpPr>
          <p:spPr>
            <a:xfrm flipH="1" flipV="1">
              <a:off x="2843808" y="3284984"/>
              <a:ext cx="2007840" cy="14306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パイ 18"/>
            <p:cNvSpPr/>
            <p:nvPr/>
          </p:nvSpPr>
          <p:spPr>
            <a:xfrm>
              <a:off x="971600" y="1340768"/>
              <a:ext cx="2790310" cy="2664297"/>
            </a:xfrm>
            <a:prstGeom prst="pie">
              <a:avLst>
                <a:gd name="adj1" fmla="val 3502283"/>
                <a:gd name="adj2" fmla="val 857883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03648" y="3717032"/>
              <a:ext cx="122413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GC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パイ 20"/>
            <p:cNvSpPr/>
            <p:nvPr/>
          </p:nvSpPr>
          <p:spPr>
            <a:xfrm>
              <a:off x="971600" y="1340767"/>
              <a:ext cx="2790310" cy="2664297"/>
            </a:xfrm>
            <a:prstGeom prst="pie">
              <a:avLst>
                <a:gd name="adj1" fmla="val 8296767"/>
                <a:gd name="adj2" fmla="val 16335423"/>
              </a:avLst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-36512" y="2586672"/>
              <a:ext cx="122413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execute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758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ツールチップ図</a:t>
            </a:r>
            <a:r>
              <a:rPr kumimoji="1" lang="en-US" altLang="ja-JP" dirty="0" smtClean="0"/>
              <a:t>(</a:t>
            </a:r>
            <a:r>
              <a:rPr lang="ja-JP" altLang="en-US" dirty="0"/>
              <a:t>空間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251520" y="620688"/>
            <a:ext cx="4032448" cy="4564380"/>
            <a:chOff x="251520" y="836712"/>
            <a:chExt cx="4032448" cy="4564380"/>
          </a:xfrm>
        </p:grpSpPr>
        <p:cxnSp>
          <p:nvCxnSpPr>
            <p:cNvPr id="24" name="直線矢印コネクタ 23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251520" y="836712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563888" y="350100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Tasks</a:t>
              </a:r>
              <a:endParaRPr kumimoji="1" lang="ja-JP" altLang="en-US" sz="12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403648" y="3923764"/>
              <a:ext cx="14401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lang="en-US" altLang="ja-JP" dirty="0" smtClean="0"/>
                <a:t>ead</a:t>
              </a:r>
            </a:p>
            <a:p>
              <a:r>
                <a:rPr kumimoji="1" lang="en-US" altLang="ja-JP" dirty="0" smtClean="0"/>
                <a:t>/mem write</a:t>
              </a:r>
            </a:p>
            <a:p>
              <a:r>
                <a:rPr lang="en-US" altLang="ja-JP" dirty="0" smtClean="0"/>
                <a:t>/disk write</a:t>
              </a:r>
            </a:p>
            <a:p>
              <a:r>
                <a:rPr kumimoji="1" lang="en-US" altLang="ja-JP" dirty="0" smtClean="0"/>
                <a:t>/shuffle read</a:t>
              </a:r>
            </a:p>
            <a:p>
              <a:r>
                <a:rPr lang="en-US" altLang="ja-JP" dirty="0" smtClean="0"/>
                <a:t>/shuffle write</a:t>
              </a:r>
              <a:endParaRPr kumimoji="1" lang="ja-JP" altLang="en-US" dirty="0"/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4644008" y="620688"/>
            <a:ext cx="4032448" cy="4010382"/>
            <a:chOff x="251520" y="836712"/>
            <a:chExt cx="4032448" cy="4010382"/>
          </a:xfrm>
        </p:grpSpPr>
        <p:cxnSp>
          <p:nvCxnSpPr>
            <p:cNvPr id="81" name="直線矢印コネクタ 80"/>
            <p:cNvCxnSpPr/>
            <p:nvPr/>
          </p:nvCxnSpPr>
          <p:spPr>
            <a:xfrm flipV="1">
              <a:off x="539552" y="1196752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/>
            <p:nvPr/>
          </p:nvCxnSpPr>
          <p:spPr>
            <a:xfrm>
              <a:off x="251520" y="3429000"/>
              <a:ext cx="3816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テキスト ボックス 82"/>
            <p:cNvSpPr txBox="1"/>
            <p:nvPr/>
          </p:nvSpPr>
          <p:spPr>
            <a:xfrm>
              <a:off x="251520" y="836712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Bytes</a:t>
              </a:r>
              <a:endParaRPr kumimoji="1" lang="ja-JP" altLang="en-US" sz="1200" dirty="0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3563888" y="350100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RDDs</a:t>
              </a:r>
              <a:endParaRPr kumimoji="1" lang="ja-JP" altLang="en-US" sz="1200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683568" y="1268760"/>
              <a:ext cx="288032" cy="21602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1043608" y="1628800"/>
              <a:ext cx="288032" cy="1800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1403648" y="2132856"/>
              <a:ext cx="288032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1763688" y="3212976"/>
              <a:ext cx="288032" cy="2160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12372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2483768" y="3320988"/>
              <a:ext cx="288032" cy="1080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843808" y="3374994"/>
              <a:ext cx="288032" cy="5400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1403648" y="3923764"/>
              <a:ext cx="14401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m</a:t>
              </a:r>
              <a:r>
                <a:rPr lang="en-US" altLang="ja-JP" dirty="0" smtClean="0"/>
                <a:t>em size</a:t>
              </a:r>
            </a:p>
            <a:p>
              <a:r>
                <a:rPr kumimoji="1" lang="en-US" altLang="ja-JP" dirty="0" smtClean="0"/>
                <a:t>/disk size</a:t>
              </a:r>
            </a:p>
            <a:p>
              <a:r>
                <a:rPr lang="en-US" altLang="ja-JP" dirty="0" smtClean="0"/>
                <a:t>/sum size (?)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3980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時間系表示</a:t>
            </a:r>
            <a:endParaRPr kumimoji="1" lang="ja-JP" altLang="en-US" dirty="0"/>
          </a:p>
        </p:txBody>
      </p: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3235"/>
              </p:ext>
            </p:extLst>
          </p:nvPr>
        </p:nvGraphicFramePr>
        <p:xfrm>
          <a:off x="611560" y="4661948"/>
          <a:ext cx="8208912" cy="1795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  <a:gridCol w="6624736"/>
              </a:tblGrid>
              <a:tr h="504056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executorID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Stagename</a:t>
                      </a:r>
                      <a:r>
                        <a:rPr kumimoji="1" lang="en-US" altLang="ja-JP" dirty="0" smtClean="0"/>
                        <a:t> is </a:t>
                      </a:r>
                      <a:r>
                        <a:rPr kumimoji="1" lang="en-US" altLang="ja-JP" dirty="0" err="1" smtClean="0"/>
                        <a:t>hoge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3057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3058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3057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正方形/長方形 41"/>
          <p:cNvSpPr/>
          <p:nvPr/>
        </p:nvSpPr>
        <p:spPr>
          <a:xfrm>
            <a:off x="2267744" y="5238012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139952" y="5238012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420144" y="5670060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292352" y="5670060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3635896" y="6102108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508104" y="6102108"/>
            <a:ext cx="115212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左カーブ矢印 1"/>
          <p:cNvSpPr/>
          <p:nvPr/>
        </p:nvSpPr>
        <p:spPr>
          <a:xfrm>
            <a:off x="6948264" y="2852936"/>
            <a:ext cx="720080" cy="22322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668344" y="2708920"/>
            <a:ext cx="147565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12360" y="2708920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クリックで</a:t>
            </a:r>
            <a:endParaRPr lang="en-US" altLang="ja-JP" dirty="0" smtClean="0"/>
          </a:p>
          <a:p>
            <a:r>
              <a:rPr kumimoji="1" lang="en-US" altLang="ja-JP" dirty="0" smtClean="0"/>
              <a:t>Stage</a:t>
            </a:r>
            <a:r>
              <a:rPr kumimoji="1" lang="ja-JP" altLang="en-US" dirty="0" smtClean="0"/>
              <a:t>ごとの内容を展開</a:t>
            </a:r>
            <a:endParaRPr kumimoji="1" lang="en-US" altLang="ja-JP" dirty="0" smtClean="0"/>
          </a:p>
          <a:p>
            <a:r>
              <a:rPr lang="ja-JP" altLang="en-US" dirty="0" smtClean="0"/>
              <a:t>（複数可）</a:t>
            </a:r>
            <a:endParaRPr kumimoji="1" lang="en-US" altLang="ja-JP" dirty="0" smtClean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1115616" y="3861048"/>
            <a:ext cx="63367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51520" y="40770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stagename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63688" y="407707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foo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735796" y="407707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bar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71900" y="40770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hoge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44008" y="407707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fuga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833918" y="2420888"/>
            <a:ext cx="37804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770022" y="980728"/>
            <a:ext cx="37804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2771800" y="3140968"/>
            <a:ext cx="37804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763688" y="1772816"/>
            <a:ext cx="37804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18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98398"/>
              </p:ext>
            </p:extLst>
          </p:nvPr>
        </p:nvGraphicFramePr>
        <p:xfrm>
          <a:off x="611560" y="1124745"/>
          <a:ext cx="61206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84"/>
                <a:gridCol w="4939496"/>
              </a:tblGrid>
              <a:tr h="265863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710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App1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27109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App2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835696" y="1527296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667128" y="1893984"/>
            <a:ext cx="29210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上矢印 5"/>
          <p:cNvSpPr/>
          <p:nvPr/>
        </p:nvSpPr>
        <p:spPr>
          <a:xfrm rot="18830083">
            <a:off x="1469165" y="1962433"/>
            <a:ext cx="288032" cy="504056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691680" y="2276872"/>
            <a:ext cx="1093102" cy="310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click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3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74906"/>
              </p:ext>
            </p:extLst>
          </p:nvPr>
        </p:nvGraphicFramePr>
        <p:xfrm>
          <a:off x="611560" y="1124745"/>
          <a:ext cx="61206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84"/>
                <a:gridCol w="4939496"/>
              </a:tblGrid>
              <a:tr h="265863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710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App1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27109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App2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835696" y="1527296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667128" y="1893984"/>
            <a:ext cx="29210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867374"/>
              </p:ext>
            </p:extLst>
          </p:nvPr>
        </p:nvGraphicFramePr>
        <p:xfrm>
          <a:off x="1115616" y="2537590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6624736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r>
                        <a:rPr kumimoji="1" lang="en-US" altLang="ja-JP" dirty="0" smtClean="0"/>
                        <a:t> is App2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2339752" y="3165566"/>
            <a:ext cx="26642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004048" y="3597614"/>
            <a:ext cx="367240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endCxn id="8" idx="1"/>
          </p:cNvCxnSpPr>
          <p:nvPr/>
        </p:nvCxnSpPr>
        <p:spPr>
          <a:xfrm rot="16200000" flipH="1">
            <a:off x="419729" y="2550542"/>
            <a:ext cx="1031734" cy="36003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上矢印 14"/>
          <p:cNvSpPr/>
          <p:nvPr/>
        </p:nvSpPr>
        <p:spPr>
          <a:xfrm rot="18830083">
            <a:off x="1456183" y="1583199"/>
            <a:ext cx="288032" cy="504056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678698" y="1897638"/>
            <a:ext cx="1093102" cy="310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click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73988"/>
              </p:ext>
            </p:extLst>
          </p:nvPr>
        </p:nvGraphicFramePr>
        <p:xfrm>
          <a:off x="611560" y="1124745"/>
          <a:ext cx="61206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84"/>
                <a:gridCol w="4939496"/>
              </a:tblGrid>
              <a:tr h="265863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710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App1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27109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App2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835696" y="1527296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667128" y="1893984"/>
            <a:ext cx="29210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00881"/>
              </p:ext>
            </p:extLst>
          </p:nvPr>
        </p:nvGraphicFramePr>
        <p:xfrm>
          <a:off x="1115616" y="2537590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6624736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r>
                        <a:rPr kumimoji="1" lang="en-US" altLang="ja-JP" dirty="0" smtClean="0"/>
                        <a:t> is App2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カギ線コネクタ 11"/>
          <p:cNvCxnSpPr>
            <a:endCxn id="8" idx="1"/>
          </p:cNvCxnSpPr>
          <p:nvPr/>
        </p:nvCxnSpPr>
        <p:spPr>
          <a:xfrm rot="16200000" flipH="1">
            <a:off x="419729" y="2550542"/>
            <a:ext cx="1031734" cy="36003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029215"/>
              </p:ext>
            </p:extLst>
          </p:nvPr>
        </p:nvGraphicFramePr>
        <p:xfrm>
          <a:off x="1115616" y="4183944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6624736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r>
                        <a:rPr kumimoji="1" lang="en-US" altLang="ja-JP" dirty="0" smtClean="0"/>
                        <a:t> is App1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5652120" y="4806984"/>
            <a:ext cx="302433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339752" y="5243968"/>
            <a:ext cx="331236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>
            <a:endCxn id="17" idx="1"/>
          </p:cNvCxnSpPr>
          <p:nvPr/>
        </p:nvCxnSpPr>
        <p:spPr>
          <a:xfrm rot="16200000" flipH="1">
            <a:off x="112420" y="3889587"/>
            <a:ext cx="1646352" cy="3600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339752" y="3165566"/>
            <a:ext cx="26642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004048" y="3597614"/>
            <a:ext cx="367240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 22"/>
          <p:cNvSpPr/>
          <p:nvPr/>
        </p:nvSpPr>
        <p:spPr>
          <a:xfrm rot="18830083">
            <a:off x="1888231" y="3235729"/>
            <a:ext cx="288032" cy="504056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10746" y="3550168"/>
            <a:ext cx="1093102" cy="310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click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0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43522"/>
              </p:ext>
            </p:extLst>
          </p:nvPr>
        </p:nvGraphicFramePr>
        <p:xfrm>
          <a:off x="611560" y="1124745"/>
          <a:ext cx="61206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84"/>
                <a:gridCol w="4939496"/>
              </a:tblGrid>
              <a:tr h="265863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710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App1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27109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App2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835696" y="1527296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667128" y="1893984"/>
            <a:ext cx="29210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68469"/>
              </p:ext>
            </p:extLst>
          </p:nvPr>
        </p:nvGraphicFramePr>
        <p:xfrm>
          <a:off x="1115616" y="2537590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6624736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r>
                        <a:rPr kumimoji="1" lang="en-US" altLang="ja-JP" dirty="0" smtClean="0"/>
                        <a:t> is App2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カギ線コネクタ 11"/>
          <p:cNvCxnSpPr>
            <a:endCxn id="8" idx="1"/>
          </p:cNvCxnSpPr>
          <p:nvPr/>
        </p:nvCxnSpPr>
        <p:spPr>
          <a:xfrm rot="16200000" flipH="1">
            <a:off x="419729" y="2550542"/>
            <a:ext cx="1031734" cy="36003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20830"/>
              </p:ext>
            </p:extLst>
          </p:nvPr>
        </p:nvGraphicFramePr>
        <p:xfrm>
          <a:off x="1115616" y="5949280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6624736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r>
                        <a:rPr kumimoji="1" lang="en-US" altLang="ja-JP" dirty="0" smtClean="0"/>
                        <a:t> is App1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5652120" y="6572320"/>
            <a:ext cx="302433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339752" y="7009304"/>
            <a:ext cx="331236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>
            <a:endCxn id="17" idx="1"/>
          </p:cNvCxnSpPr>
          <p:nvPr/>
        </p:nvCxnSpPr>
        <p:spPr>
          <a:xfrm rot="16200000" flipH="1">
            <a:off x="-770248" y="4772255"/>
            <a:ext cx="3411688" cy="3600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339752" y="3165566"/>
            <a:ext cx="26642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004048" y="3597614"/>
            <a:ext cx="367240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24629"/>
              </p:ext>
            </p:extLst>
          </p:nvPr>
        </p:nvGraphicFramePr>
        <p:xfrm>
          <a:off x="1619672" y="4255952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6336704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StageName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r>
                        <a:rPr kumimoji="1" lang="en-US" altLang="ja-JP" baseline="0" dirty="0" smtClean="0"/>
                        <a:t> is 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Stage1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Stage2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カギ線コネクタ 15"/>
          <p:cNvCxnSpPr>
            <a:endCxn id="15" idx="1"/>
          </p:cNvCxnSpPr>
          <p:nvPr/>
        </p:nvCxnSpPr>
        <p:spPr>
          <a:xfrm rot="16200000" flipH="1">
            <a:off x="959791" y="4304910"/>
            <a:ext cx="959726" cy="36003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131840" y="4883928"/>
            <a:ext cx="26642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796136" y="5315976"/>
            <a:ext cx="338437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上矢印 24"/>
          <p:cNvSpPr/>
          <p:nvPr/>
        </p:nvSpPr>
        <p:spPr>
          <a:xfrm rot="18830083">
            <a:off x="2765309" y="4967575"/>
            <a:ext cx="288032" cy="504056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987824" y="5282014"/>
            <a:ext cx="1093102" cy="310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click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1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52837"/>
              </p:ext>
            </p:extLst>
          </p:nvPr>
        </p:nvGraphicFramePr>
        <p:xfrm>
          <a:off x="611560" y="1124745"/>
          <a:ext cx="61206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84"/>
                <a:gridCol w="4939496"/>
              </a:tblGrid>
              <a:tr h="265863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710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App1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27109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App2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835696" y="1527296"/>
            <a:ext cx="180020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667128" y="1893984"/>
            <a:ext cx="29210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95895"/>
              </p:ext>
            </p:extLst>
          </p:nvPr>
        </p:nvGraphicFramePr>
        <p:xfrm>
          <a:off x="1115616" y="2537590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6624736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r>
                        <a:rPr kumimoji="1" lang="en-US" altLang="ja-JP" dirty="0" smtClean="0"/>
                        <a:t> is App2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カギ線コネクタ 11"/>
          <p:cNvCxnSpPr>
            <a:endCxn id="8" idx="1"/>
          </p:cNvCxnSpPr>
          <p:nvPr/>
        </p:nvCxnSpPr>
        <p:spPr>
          <a:xfrm rot="16200000" flipH="1">
            <a:off x="419729" y="2550542"/>
            <a:ext cx="1031734" cy="36003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90808"/>
              </p:ext>
            </p:extLst>
          </p:nvPr>
        </p:nvGraphicFramePr>
        <p:xfrm>
          <a:off x="1115616" y="7411921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6624736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Appname</a:t>
                      </a:r>
                      <a:r>
                        <a:rPr kumimoji="1" lang="en-US" altLang="ja-JP" dirty="0" smtClean="0"/>
                        <a:t> is App1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5652120" y="8034961"/>
            <a:ext cx="302433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339752" y="8471945"/>
            <a:ext cx="331236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>
            <a:endCxn id="17" idx="1"/>
          </p:cNvCxnSpPr>
          <p:nvPr/>
        </p:nvCxnSpPr>
        <p:spPr>
          <a:xfrm rot="16200000" flipH="1">
            <a:off x="-1542002" y="5463142"/>
            <a:ext cx="4955194" cy="36004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339752" y="3165566"/>
            <a:ext cx="26642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004048" y="3597614"/>
            <a:ext cx="3672408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56641"/>
              </p:ext>
            </p:extLst>
          </p:nvPr>
        </p:nvGraphicFramePr>
        <p:xfrm>
          <a:off x="1619672" y="4255952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6336704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StageName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JobID</a:t>
                      </a:r>
                      <a:r>
                        <a:rPr kumimoji="1" lang="en-US" altLang="ja-JP" baseline="0" dirty="0" smtClean="0"/>
                        <a:t> is 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Stage1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Stage2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カギ線コネクタ 15"/>
          <p:cNvCxnSpPr>
            <a:endCxn id="15" idx="1"/>
          </p:cNvCxnSpPr>
          <p:nvPr/>
        </p:nvCxnSpPr>
        <p:spPr>
          <a:xfrm rot="16200000" flipH="1">
            <a:off x="959791" y="4304910"/>
            <a:ext cx="959726" cy="36003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131840" y="4883928"/>
            <a:ext cx="266429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796136" y="5315976"/>
            <a:ext cx="3384376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84834"/>
              </p:ext>
            </p:extLst>
          </p:nvPr>
        </p:nvGraphicFramePr>
        <p:xfrm>
          <a:off x="2195733" y="5912135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6336704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ExecutorID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StageName</a:t>
                      </a:r>
                      <a:r>
                        <a:rPr kumimoji="1" lang="en-US" altLang="ja-JP" baseline="0" dirty="0" smtClean="0"/>
                        <a:t> is Stage1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カギ線コネクタ 25"/>
          <p:cNvCxnSpPr>
            <a:endCxn id="25" idx="1"/>
          </p:cNvCxnSpPr>
          <p:nvPr/>
        </p:nvCxnSpPr>
        <p:spPr>
          <a:xfrm rot="16200000" flipH="1">
            <a:off x="1535852" y="5961093"/>
            <a:ext cx="959726" cy="36003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3707901" y="6540111"/>
            <a:ext cx="504059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779912" y="6989444"/>
            <a:ext cx="144016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274136" y="6535176"/>
            <a:ext cx="504059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30" name="正方形/長方形 29"/>
          <p:cNvSpPr/>
          <p:nvPr/>
        </p:nvSpPr>
        <p:spPr>
          <a:xfrm>
            <a:off x="5220069" y="6525344"/>
            <a:ext cx="1620183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>
            <a:off x="5940152" y="6990072"/>
            <a:ext cx="1440160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46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77659"/>
              </p:ext>
            </p:extLst>
          </p:nvPr>
        </p:nvGraphicFramePr>
        <p:xfrm>
          <a:off x="323528" y="1052736"/>
          <a:ext cx="7776864" cy="141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6336704"/>
              </a:tblGrid>
              <a:tr h="57834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taskID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ExecutorID</a:t>
                      </a:r>
                      <a:r>
                        <a:rPr kumimoji="1" lang="en-US" altLang="ja-JP" baseline="0" dirty="0" smtClean="0"/>
                        <a:t> is 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966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1835696" y="1680712"/>
            <a:ext cx="504059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01931" y="2123024"/>
            <a:ext cx="504059" cy="2880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3868451" y="2348880"/>
            <a:ext cx="1423629" cy="517307"/>
            <a:chOff x="2657297" y="5075587"/>
            <a:chExt cx="1423629" cy="517307"/>
          </a:xfrm>
        </p:grpSpPr>
        <p:sp>
          <p:nvSpPr>
            <p:cNvPr id="9" name="上矢印 8"/>
            <p:cNvSpPr/>
            <p:nvPr/>
          </p:nvSpPr>
          <p:spPr>
            <a:xfrm rot="18830083">
              <a:off x="2765309" y="4967575"/>
              <a:ext cx="288032" cy="50405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987824" y="5282014"/>
              <a:ext cx="1093102" cy="310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click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/>
          <p:cNvSpPr/>
          <p:nvPr/>
        </p:nvSpPr>
        <p:spPr>
          <a:xfrm>
            <a:off x="1331640" y="3068960"/>
            <a:ext cx="7704856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47664" y="3356992"/>
            <a:ext cx="164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Task Information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010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1093</Words>
  <Application>Microsoft Office PowerPoint</Application>
  <PresentationFormat>画面に合わせる (4:3)</PresentationFormat>
  <Paragraphs>609</Paragraphs>
  <Slides>33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4" baseType="lpstr">
      <vt:lpstr>Office ​​テーマ</vt:lpstr>
      <vt:lpstr>包含関係</vt:lpstr>
      <vt:lpstr>包含関係</vt:lpstr>
      <vt:lpstr>イメージ</vt:lpstr>
      <vt:lpstr>イメージ</vt:lpstr>
      <vt:lpstr>イメージ</vt:lpstr>
      <vt:lpstr>イメージ</vt:lpstr>
      <vt:lpstr>イメージ</vt:lpstr>
      <vt:lpstr>イメージ</vt:lpstr>
      <vt:lpstr>イメージ</vt:lpstr>
      <vt:lpstr>イメージ</vt:lpstr>
      <vt:lpstr>PowerPoint プレゼンテーション</vt:lpstr>
      <vt:lpstr>イメージ</vt:lpstr>
      <vt:lpstr>PowerPoint プレゼンテーション</vt:lpstr>
      <vt:lpstr>イメージ</vt:lpstr>
      <vt:lpstr>PowerPoint プレゼンテーション</vt:lpstr>
      <vt:lpstr>イメージ</vt:lpstr>
      <vt:lpstr>PowerPoint プレゼンテーション</vt:lpstr>
      <vt:lpstr>イメージ</vt:lpstr>
      <vt:lpstr>PowerPoint プレゼンテーション</vt:lpstr>
      <vt:lpstr>イメージ</vt:lpstr>
      <vt:lpstr>イメージ</vt:lpstr>
      <vt:lpstr>イメージ</vt:lpstr>
      <vt:lpstr>予備ページ</vt:lpstr>
      <vt:lpstr>イメージ</vt:lpstr>
      <vt:lpstr>イメージ</vt:lpstr>
      <vt:lpstr>包含関係</vt:lpstr>
      <vt:lpstr>表示</vt:lpstr>
      <vt:lpstr>表示</vt:lpstr>
      <vt:lpstr>表示</vt:lpstr>
      <vt:lpstr>時間系表示</vt:lpstr>
      <vt:lpstr>ツールチップ図(時間)</vt:lpstr>
      <vt:lpstr>ツールチップ図(空間)</vt:lpstr>
      <vt:lpstr>時間系表示</vt:lpstr>
    </vt:vector>
  </TitlesOfParts>
  <Company>NTTデータ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宮原　和大</dc:creator>
  <cp:lastModifiedBy>宮原　和大</cp:lastModifiedBy>
  <cp:revision>188</cp:revision>
  <dcterms:created xsi:type="dcterms:W3CDTF">2014-08-28T00:15:31Z</dcterms:created>
  <dcterms:modified xsi:type="dcterms:W3CDTF">2014-08-29T08:30:38Z</dcterms:modified>
</cp:coreProperties>
</file>