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0" r:id="rId4"/>
    <p:sldId id="264" r:id="rId5"/>
    <p:sldId id="266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一毅 和田" userId="3477f6254cc1420e" providerId="LiveId" clId="{B0FBC818-5A3F-4124-A655-5511BC9B238C}"/>
    <pc:docChg chg="undo custSel addSld modSld">
      <pc:chgData name="一毅 和田" userId="3477f6254cc1420e" providerId="LiveId" clId="{B0FBC818-5A3F-4124-A655-5511BC9B238C}" dt="2023-11-09T06:57:36.582" v="1132" actId="207"/>
      <pc:docMkLst>
        <pc:docMk/>
      </pc:docMkLst>
      <pc:sldChg chg="modSp mod">
        <pc:chgData name="一毅 和田" userId="3477f6254cc1420e" providerId="LiveId" clId="{B0FBC818-5A3F-4124-A655-5511BC9B238C}" dt="2023-11-09T06:57:36.582" v="1132" actId="207"/>
        <pc:sldMkLst>
          <pc:docMk/>
          <pc:sldMk cId="3292114612" sldId="259"/>
        </pc:sldMkLst>
        <pc:spChg chg="mod">
          <ac:chgData name="一毅 和田" userId="3477f6254cc1420e" providerId="LiveId" clId="{B0FBC818-5A3F-4124-A655-5511BC9B238C}" dt="2023-11-09T06:57:36.582" v="1132" actId="207"/>
          <ac:spMkLst>
            <pc:docMk/>
            <pc:sldMk cId="3292114612" sldId="259"/>
            <ac:spMk id="48" creationId="{56576E97-D0A4-895C-DD94-D139C31873F0}"/>
          </ac:spMkLst>
        </pc:spChg>
      </pc:sldChg>
      <pc:sldChg chg="addSp delSp modSp new mod">
        <pc:chgData name="一毅 和田" userId="3477f6254cc1420e" providerId="LiveId" clId="{B0FBC818-5A3F-4124-A655-5511BC9B238C}" dt="2023-11-09T06:56:44.303" v="1131" actId="207"/>
        <pc:sldMkLst>
          <pc:docMk/>
          <pc:sldMk cId="3097245989" sldId="266"/>
        </pc:sldMkLst>
        <pc:spChg chg="del">
          <ac:chgData name="一毅 和田" userId="3477f6254cc1420e" providerId="LiveId" clId="{B0FBC818-5A3F-4124-A655-5511BC9B238C}" dt="2023-11-09T04:03:20.593" v="1" actId="478"/>
          <ac:spMkLst>
            <pc:docMk/>
            <pc:sldMk cId="3097245989" sldId="266"/>
            <ac:spMk id="2" creationId="{52AD74BC-007C-20CF-968E-25167B325F1D}"/>
          </ac:spMkLst>
        </pc:spChg>
        <pc:spChg chg="del">
          <ac:chgData name="一毅 和田" userId="3477f6254cc1420e" providerId="LiveId" clId="{B0FBC818-5A3F-4124-A655-5511BC9B238C}" dt="2023-11-09T04:03:20.593" v="1" actId="478"/>
          <ac:spMkLst>
            <pc:docMk/>
            <pc:sldMk cId="3097245989" sldId="266"/>
            <ac:spMk id="3" creationId="{052431A1-A04E-D065-B11D-BB9C7DFD486D}"/>
          </ac:spMkLst>
        </pc:spChg>
        <pc:spChg chg="add mod">
          <ac:chgData name="一毅 和田" userId="3477f6254cc1420e" providerId="LiveId" clId="{B0FBC818-5A3F-4124-A655-5511BC9B238C}" dt="2023-11-09T04:03:37.475" v="38" actId="20577"/>
          <ac:spMkLst>
            <pc:docMk/>
            <pc:sldMk cId="3097245989" sldId="266"/>
            <ac:spMk id="4" creationId="{47403FCE-D0D3-24E8-6100-E3936C5E657D}"/>
          </ac:spMkLst>
        </pc:spChg>
        <pc:spChg chg="add mod">
          <ac:chgData name="一毅 和田" userId="3477f6254cc1420e" providerId="LiveId" clId="{B0FBC818-5A3F-4124-A655-5511BC9B238C}" dt="2023-11-09T04:16:02.017" v="857" actId="164"/>
          <ac:spMkLst>
            <pc:docMk/>
            <pc:sldMk cId="3097245989" sldId="266"/>
            <ac:spMk id="5" creationId="{112D1245-3184-87D0-6872-D6687637AF8E}"/>
          </ac:spMkLst>
        </pc:spChg>
        <pc:spChg chg="add del mod">
          <ac:chgData name="一毅 和田" userId="3477f6254cc1420e" providerId="LiveId" clId="{B0FBC818-5A3F-4124-A655-5511BC9B238C}" dt="2023-11-09T04:04:36.402" v="179" actId="478"/>
          <ac:spMkLst>
            <pc:docMk/>
            <pc:sldMk cId="3097245989" sldId="266"/>
            <ac:spMk id="6" creationId="{B14754D4-FB2C-7E3D-15B9-2E947F340B08}"/>
          </ac:spMkLst>
        </pc:spChg>
        <pc:spChg chg="add mod">
          <ac:chgData name="一毅 和田" userId="3477f6254cc1420e" providerId="LiveId" clId="{B0FBC818-5A3F-4124-A655-5511BC9B238C}" dt="2023-11-09T04:16:06.706" v="860" actId="164"/>
          <ac:spMkLst>
            <pc:docMk/>
            <pc:sldMk cId="3097245989" sldId="266"/>
            <ac:spMk id="7" creationId="{9172A986-DDD8-0D90-FC5B-295B3C56AFEE}"/>
          </ac:spMkLst>
        </pc:spChg>
        <pc:spChg chg="add mod topLvl">
          <ac:chgData name="一毅 和田" userId="3477f6254cc1420e" providerId="LiveId" clId="{B0FBC818-5A3F-4124-A655-5511BC9B238C}" dt="2023-11-09T04:16:42.480" v="875" actId="164"/>
          <ac:spMkLst>
            <pc:docMk/>
            <pc:sldMk cId="3097245989" sldId="266"/>
            <ac:spMk id="8" creationId="{93853B58-F35A-EE49-2D2C-DCA520FC2EBB}"/>
          </ac:spMkLst>
        </pc:spChg>
        <pc:spChg chg="add mod">
          <ac:chgData name="一毅 和田" userId="3477f6254cc1420e" providerId="LiveId" clId="{B0FBC818-5A3F-4124-A655-5511BC9B238C}" dt="2023-11-09T06:56:44.303" v="1131" actId="207"/>
          <ac:spMkLst>
            <pc:docMk/>
            <pc:sldMk cId="3097245989" sldId="266"/>
            <ac:spMk id="9" creationId="{F6FAA548-B48B-0849-E19F-DC38DC49B2B0}"/>
          </ac:spMkLst>
        </pc:spChg>
        <pc:spChg chg="add mod topLvl">
          <ac:chgData name="一毅 和田" userId="3477f6254cc1420e" providerId="LiveId" clId="{B0FBC818-5A3F-4124-A655-5511BC9B238C}" dt="2023-11-09T04:16:42.480" v="875" actId="164"/>
          <ac:spMkLst>
            <pc:docMk/>
            <pc:sldMk cId="3097245989" sldId="266"/>
            <ac:spMk id="10" creationId="{E7740E83-2F2F-882E-DB54-C301200E7E5C}"/>
          </ac:spMkLst>
        </pc:spChg>
        <pc:spChg chg="add mod">
          <ac:chgData name="一毅 和田" userId="3477f6254cc1420e" providerId="LiveId" clId="{B0FBC818-5A3F-4124-A655-5511BC9B238C}" dt="2023-11-09T04:16:06.706" v="860" actId="164"/>
          <ac:spMkLst>
            <pc:docMk/>
            <pc:sldMk cId="3097245989" sldId="266"/>
            <ac:spMk id="11" creationId="{506B4780-9C28-94FF-6C42-C852991A1043}"/>
          </ac:spMkLst>
        </pc:spChg>
        <pc:spChg chg="add del mod">
          <ac:chgData name="一毅 和田" userId="3477f6254cc1420e" providerId="LiveId" clId="{B0FBC818-5A3F-4124-A655-5511BC9B238C}" dt="2023-11-09T04:18:13.039" v="1008" actId="478"/>
          <ac:spMkLst>
            <pc:docMk/>
            <pc:sldMk cId="3097245989" sldId="266"/>
            <ac:spMk id="16" creationId="{5BE20A00-EBD7-2EE8-0BEC-07FAC9655697}"/>
          </ac:spMkLst>
        </pc:spChg>
        <pc:spChg chg="add del mod">
          <ac:chgData name="一毅 和田" userId="3477f6254cc1420e" providerId="LiveId" clId="{B0FBC818-5A3F-4124-A655-5511BC9B238C}" dt="2023-11-09T04:18:13.039" v="1008" actId="478"/>
          <ac:spMkLst>
            <pc:docMk/>
            <pc:sldMk cId="3097245989" sldId="266"/>
            <ac:spMk id="17" creationId="{B493CE4F-A6CB-82B5-5756-A6B624F34E05}"/>
          </ac:spMkLst>
        </pc:spChg>
        <pc:spChg chg="add mod">
          <ac:chgData name="一毅 和田" userId="3477f6254cc1420e" providerId="LiveId" clId="{B0FBC818-5A3F-4124-A655-5511BC9B238C}" dt="2023-11-09T04:20:05.655" v="1129" actId="1035"/>
          <ac:spMkLst>
            <pc:docMk/>
            <pc:sldMk cId="3097245989" sldId="266"/>
            <ac:spMk id="18" creationId="{4630478E-18B1-0059-FC98-8D69269316A5}"/>
          </ac:spMkLst>
        </pc:spChg>
        <pc:spChg chg="add mod">
          <ac:chgData name="一毅 和田" userId="3477f6254cc1420e" providerId="LiveId" clId="{B0FBC818-5A3F-4124-A655-5511BC9B238C}" dt="2023-11-09T04:20:05.655" v="1129" actId="1035"/>
          <ac:spMkLst>
            <pc:docMk/>
            <pc:sldMk cId="3097245989" sldId="266"/>
            <ac:spMk id="19" creationId="{20BF6A63-A888-0AFD-6D14-39CD7359D829}"/>
          </ac:spMkLst>
        </pc:spChg>
        <pc:spChg chg="add mod">
          <ac:chgData name="一毅 和田" userId="3477f6254cc1420e" providerId="LiveId" clId="{B0FBC818-5A3F-4124-A655-5511BC9B238C}" dt="2023-11-09T04:20:05.655" v="1129" actId="1035"/>
          <ac:spMkLst>
            <pc:docMk/>
            <pc:sldMk cId="3097245989" sldId="266"/>
            <ac:spMk id="20" creationId="{98BA5BFB-B991-1D59-9B2A-2A7AEA710926}"/>
          </ac:spMkLst>
        </pc:spChg>
        <pc:grpChg chg="add mod">
          <ac:chgData name="一毅 和田" userId="3477f6254cc1420e" providerId="LiveId" clId="{B0FBC818-5A3F-4124-A655-5511BC9B238C}" dt="2023-11-09T04:20:05.655" v="1129" actId="1035"/>
          <ac:grpSpMkLst>
            <pc:docMk/>
            <pc:sldMk cId="3097245989" sldId="266"/>
            <ac:grpSpMk id="12" creationId="{FDCA1B98-F6EB-3140-6C3F-B14B41477BFC}"/>
          </ac:grpSpMkLst>
        </pc:grpChg>
        <pc:grpChg chg="add del mod">
          <ac:chgData name="一毅 和田" userId="3477f6254cc1420e" providerId="LiveId" clId="{B0FBC818-5A3F-4124-A655-5511BC9B238C}" dt="2023-11-09T04:16:36.724" v="873" actId="165"/>
          <ac:grpSpMkLst>
            <pc:docMk/>
            <pc:sldMk cId="3097245989" sldId="266"/>
            <ac:grpSpMk id="13" creationId="{DF9A6905-41A9-0F68-34D4-4330F9E7E139}"/>
          </ac:grpSpMkLst>
        </pc:grpChg>
        <pc:grpChg chg="add mod">
          <ac:chgData name="一毅 和田" userId="3477f6254cc1420e" providerId="LiveId" clId="{B0FBC818-5A3F-4124-A655-5511BC9B238C}" dt="2023-11-09T04:20:05.655" v="1129" actId="1035"/>
          <ac:grpSpMkLst>
            <pc:docMk/>
            <pc:sldMk cId="3097245989" sldId="266"/>
            <ac:grpSpMk id="14" creationId="{FB65C607-17F9-5FD0-8E75-6691DFB7AAB9}"/>
          </ac:grpSpMkLst>
        </pc:grpChg>
        <pc:grpChg chg="add mod">
          <ac:chgData name="一毅 和田" userId="3477f6254cc1420e" providerId="LiveId" clId="{B0FBC818-5A3F-4124-A655-5511BC9B238C}" dt="2023-11-09T04:20:05.655" v="1129" actId="1035"/>
          <ac:grpSpMkLst>
            <pc:docMk/>
            <pc:sldMk cId="3097245989" sldId="266"/>
            <ac:grpSpMk id="15" creationId="{8FA432D3-9A92-848F-9202-9F20932F180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D8F32-9236-3C71-58DC-EA5559BC0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0A4274-6F73-CBE1-027C-783E9B8D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D7E9D-ABDD-A5AA-8988-0872D059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C4B006-9742-4264-4023-02F83050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678E9-EC51-1CB0-A7A0-7DB4829A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5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394F-3A75-FF49-D2E3-55B0E584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9D7E59-8F8E-71AA-5286-5BCAA5463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B2F0D-9968-371D-AC84-064A0180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A10B2-252F-3126-3538-3D1DBD3D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B9A11-3B51-9212-8CAE-29BD5601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97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898349-4BB8-7DE8-7013-F1B593C1C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083E0C-E0EE-B45D-0785-B19F90E9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405DC-F62C-807A-1FD0-DEE3315D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57065B-5A33-2A08-F0F5-814B1AEB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ED58E-717D-3E7C-83F8-ADA25A79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8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E5AD7-507E-15AE-8CA7-D4BFC505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34755-C419-F4A1-DA4E-33DA7C8E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DE366-03A7-3B0D-F3EA-2710B33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6AD223-268A-0A64-CA19-4FBC4171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CBCE7-CE86-B63D-998C-CE7EA08C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23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C3716-367E-0C44-4017-536D8144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891BE9-92A2-D400-2B5C-B240FC77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5516B-1B49-B9A5-A21F-AEBBCCB5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0A04F-32C8-6C76-9F60-8C0FCF49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62CDC-0C30-C86E-6502-BCC7408B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2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2345A-19F3-FB72-2D8A-7D7EF355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53AE3B-0315-5D91-A474-4F6112163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4B7D38-81F0-4793-8B2E-D297FA53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C918D9-DEE8-59AB-9EB1-1567023B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47D35D-8745-2D14-451E-2D9E2DE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D7F2A-9449-FBD9-AE01-B25AA641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53050-6260-144F-3C03-1C5E7E6E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D2CF6-8EEA-BA28-CA3E-C94D9C4A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26588-D6EB-D795-2B6C-81FE06524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F4704A-C826-FEFC-81F3-9CEAD77D4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7C862E-47E9-0269-22B6-8FA123703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2BCCF8-8B91-7D65-E2DA-1DB71404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7E9CCA-1CCA-8087-E32D-EC526CFA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00C9D9-1B60-097D-ED3C-0F1973F7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73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CB1BD-B8BD-5EEA-01B0-D9345E0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33B1F5-A8AC-1B0A-7220-10927C89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1661C5-FA15-5CCC-6BA3-485E0A08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9F9F41-554D-CA1C-0CCF-C7EE746E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1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1C6302-DC4D-D2BF-8AEA-27AD70B9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4D097-15A3-A8D3-7D32-166980FE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46B6DB-CB41-4E1A-F538-1F49F8C2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6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75B0B-FD52-DC98-E191-F6419182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68FE69-B514-E1B0-40F5-9521D06B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77398-A9B0-C535-0B18-F49D6A6C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2DE00F-DD96-37EA-10A5-8B854D37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69086-57BC-7D39-611F-E90FB7B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948137-EFF0-A286-4096-A56F5AE9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06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494E8-3F1D-6CEF-4317-B58B2663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DCB1A7-C9D2-E4ED-B3B6-D23A4BB72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549724-8F3A-A4FF-8CEF-C16AD64B9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6FFBB-CA57-FCE6-0DF0-ED835DC2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A9392A-FD7B-FC30-282A-F37BC524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CBE7AF-ED9B-5EAB-1C6C-DF32FA5C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7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9B0AA9-4BEB-8588-CD65-9EFC43AF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2AE631-E9C8-B0E5-CBF4-16CDE1BE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E78B4-E4E7-7524-106B-C6D9114DA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4694-35A1-4141-B4AF-71C9554782C9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F260B-C64F-BA09-3F92-B7FF23AE3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ABF77-E1CB-B9E5-0E42-9A8840A9D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0D56-E25F-46FB-9609-4505E4A28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8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FBF680C-48B5-35AD-CEFA-0A5C51A6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3149"/>
            <a:ext cx="12192000" cy="233154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kumimoji="1" lang="ja-JP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自己紹介</a:t>
            </a:r>
            <a:r>
              <a:rPr kumimoji="1" lang="en-US" altLang="ja-JP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実績紹介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313F65F-D540-54D4-4116-69CA396701B2}"/>
              </a:ext>
            </a:extLst>
          </p:cNvPr>
          <p:cNvSpPr txBox="1">
            <a:spLocks/>
          </p:cNvSpPr>
          <p:nvPr/>
        </p:nvSpPr>
        <p:spPr>
          <a:xfrm>
            <a:off x="0" y="4751230"/>
            <a:ext cx="12192000" cy="9888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2023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74D78FC-9FB4-419B-64E7-54B1ED8F7312}"/>
              </a:ext>
            </a:extLst>
          </p:cNvPr>
          <p:cNvSpPr txBox="1">
            <a:spLocks/>
          </p:cNvSpPr>
          <p:nvPr/>
        </p:nvSpPr>
        <p:spPr>
          <a:xfrm>
            <a:off x="0" y="5567977"/>
            <a:ext cx="12192000" cy="98880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株式会社ラクスパートナーズ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10000"/>
              </a:lnSpc>
            </a:pP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和田一毅</a:t>
            </a:r>
          </a:p>
        </p:txBody>
      </p:sp>
    </p:spTree>
    <p:extLst>
      <p:ext uri="{BB962C8B-B14F-4D97-AF65-F5344CB8AC3E}">
        <p14:creationId xmlns:p14="http://schemas.microsoft.com/office/powerpoint/2010/main" val="20054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80D83BD7-9841-D163-5E6B-DD50A182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2"/>
            <a:ext cx="10515600" cy="55815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自己紹介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E057A40-0EE6-B327-CBAB-E564ED950156}"/>
              </a:ext>
            </a:extLst>
          </p:cNvPr>
          <p:cNvSpPr txBox="1">
            <a:spLocks/>
          </p:cNvSpPr>
          <p:nvPr/>
        </p:nvSpPr>
        <p:spPr>
          <a:xfrm>
            <a:off x="479483" y="1927607"/>
            <a:ext cx="3613034" cy="558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和田 一毅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0A1DD1E-B7FD-075B-1A8D-3ED0F9553B8D}"/>
              </a:ext>
            </a:extLst>
          </p:cNvPr>
          <p:cNvSpPr txBox="1">
            <a:spLocks/>
          </p:cNvSpPr>
          <p:nvPr/>
        </p:nvSpPr>
        <p:spPr>
          <a:xfrm>
            <a:off x="479483" y="2489544"/>
            <a:ext cx="3613034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6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Kazuki</a:t>
            </a:r>
            <a:r>
              <a:rPr lang="ja-JP" altLang="en-US" sz="16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Wada</a:t>
            </a:r>
            <a:endParaRPr lang="ja-JP" altLang="en-US" sz="1600" b="1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C226CCD6-E9E6-E826-6BC7-8B649AF3160A}"/>
              </a:ext>
            </a:extLst>
          </p:cNvPr>
          <p:cNvSpPr txBox="1">
            <a:spLocks/>
          </p:cNvSpPr>
          <p:nvPr/>
        </p:nvSpPr>
        <p:spPr>
          <a:xfrm>
            <a:off x="4396937" y="1735658"/>
            <a:ext cx="2039463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出身大学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5E8176FD-BB47-E61B-556A-5C609BB58894}"/>
              </a:ext>
            </a:extLst>
          </p:cNvPr>
          <p:cNvSpPr txBox="1">
            <a:spLocks/>
          </p:cNvSpPr>
          <p:nvPr/>
        </p:nvSpPr>
        <p:spPr>
          <a:xfrm>
            <a:off x="4396937" y="2521018"/>
            <a:ext cx="2039463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主な資格</a:t>
            </a: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6D12040A-C8D0-CF47-AE85-C6AA1919FAE7}"/>
              </a:ext>
            </a:extLst>
          </p:cNvPr>
          <p:cNvSpPr txBox="1">
            <a:spLocks/>
          </p:cNvSpPr>
          <p:nvPr/>
        </p:nvSpPr>
        <p:spPr>
          <a:xfrm>
            <a:off x="4396937" y="4277457"/>
            <a:ext cx="2039463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略歴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BA9AFD5F-9E30-F653-09C0-EE381370B1BC}"/>
              </a:ext>
            </a:extLst>
          </p:cNvPr>
          <p:cNvSpPr txBox="1">
            <a:spLocks/>
          </p:cNvSpPr>
          <p:nvPr/>
        </p:nvSpPr>
        <p:spPr>
          <a:xfrm>
            <a:off x="4396937" y="1021321"/>
            <a:ext cx="2039463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生年月日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B0A14351-84AA-6ADA-372F-25A0CADCDBF5}"/>
              </a:ext>
            </a:extLst>
          </p:cNvPr>
          <p:cNvSpPr txBox="1">
            <a:spLocks/>
          </p:cNvSpPr>
          <p:nvPr/>
        </p:nvSpPr>
        <p:spPr>
          <a:xfrm>
            <a:off x="6816287" y="1021321"/>
            <a:ext cx="4355607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1995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日（</a:t>
            </a:r>
            <a:r>
              <a:rPr lang="en-US" altLang="ja-JP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r>
              <a:rPr lang="ja-JP" altLang="en-US" sz="12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歳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 sz="2400" b="1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D6028EAD-3C24-608E-94F7-29898B6D79C7}"/>
              </a:ext>
            </a:extLst>
          </p:cNvPr>
          <p:cNvSpPr txBox="1">
            <a:spLocks/>
          </p:cNvSpPr>
          <p:nvPr/>
        </p:nvSpPr>
        <p:spPr>
          <a:xfrm>
            <a:off x="6816287" y="1735658"/>
            <a:ext cx="2039463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東京理科大学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085CA687-F23A-A0B1-40BF-D85A208285F0}"/>
              </a:ext>
            </a:extLst>
          </p:cNvPr>
          <p:cNvSpPr txBox="1">
            <a:spLocks/>
          </p:cNvSpPr>
          <p:nvPr/>
        </p:nvSpPr>
        <p:spPr>
          <a:xfrm>
            <a:off x="7109250" y="2048887"/>
            <a:ext cx="3739263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理学部第一部数学科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C0316D61-3175-A515-68AA-DA863A50FBAD}"/>
              </a:ext>
            </a:extLst>
          </p:cNvPr>
          <p:cNvSpPr txBox="1">
            <a:spLocks/>
          </p:cNvSpPr>
          <p:nvPr/>
        </p:nvSpPr>
        <p:spPr>
          <a:xfrm>
            <a:off x="6816287" y="2449994"/>
            <a:ext cx="5204078" cy="1450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ja-JP" altLang="en-US" sz="20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資格</a:t>
            </a:r>
            <a:endParaRPr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プロジェクトマネジメント・アソシエイト認定資格</a:t>
            </a:r>
            <a:endParaRPr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日商簿記検定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・教員免許（数学）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839BD39-FEEA-5188-2946-D0B667211660}"/>
              </a:ext>
            </a:extLst>
          </p:cNvPr>
          <p:cNvSpPr txBox="1">
            <a:spLocks/>
          </p:cNvSpPr>
          <p:nvPr/>
        </p:nvSpPr>
        <p:spPr>
          <a:xfrm>
            <a:off x="6816287" y="4215311"/>
            <a:ext cx="5204078" cy="1905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・中学校数学教員（</a:t>
            </a:r>
            <a:r>
              <a:rPr lang="en-US" altLang="ja-JP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年～</a:t>
            </a:r>
            <a:r>
              <a:rPr lang="en-US" altLang="ja-JP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年）</a:t>
            </a:r>
            <a:endParaRPr lang="en-US" altLang="ja-JP" sz="1800" b="1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zh-TW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エンジニア（</a:t>
            </a:r>
            <a:r>
              <a:rPr lang="en-US" altLang="ja-JP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年～</a:t>
            </a:r>
            <a:r>
              <a:rPr lang="en-US" altLang="ja-JP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年）</a:t>
            </a:r>
            <a:endParaRPr lang="en-US" altLang="zh-TW" sz="1800" b="1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・製造業向けコンサル営業 （</a:t>
            </a:r>
            <a:r>
              <a:rPr lang="en-US" altLang="ja-JP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年～</a:t>
            </a:r>
            <a:r>
              <a:rPr lang="en-US" altLang="ja-JP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年）</a:t>
            </a:r>
            <a:endParaRPr lang="en-US" altLang="ja-JP" sz="1800" b="1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 ラクスパートナーズ（</a:t>
            </a:r>
            <a:r>
              <a:rPr lang="en-US" altLang="ja-JP" sz="20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r>
              <a:rPr lang="ja-JP" altLang="en-US" sz="20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年～）</a:t>
            </a:r>
            <a:endParaRPr lang="en-US" altLang="ja-JP" sz="20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ja-JP" altLang="en-US" sz="18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└ キャリア決済事業の事業管理</a:t>
            </a:r>
            <a:endParaRPr lang="ja-JP" altLang="en-US" sz="20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CBF4B370-15A4-90EC-7431-EC456BEB4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5" b="28673"/>
          <a:stretch/>
        </p:blipFill>
        <p:spPr>
          <a:xfrm>
            <a:off x="812901" y="3020303"/>
            <a:ext cx="2946199" cy="23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10384E2-2674-1955-65D4-B2F3CC830C9A}"/>
              </a:ext>
            </a:extLst>
          </p:cNvPr>
          <p:cNvSpPr txBox="1">
            <a:spLocks/>
          </p:cNvSpPr>
          <p:nvPr/>
        </p:nvSpPr>
        <p:spPr>
          <a:xfrm>
            <a:off x="8814479" y="6412958"/>
            <a:ext cx="3350595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https://kantan.auone.jp/</a:t>
            </a:r>
            <a:endParaRPr lang="ja-JP" altLang="en-US" sz="1400" b="1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DBF386B-B130-BDB2-328B-B31D6CBB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366285"/>
            <a:ext cx="10650436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2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4AC5F-C3E8-6506-BD3B-200BCEE7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2"/>
            <a:ext cx="10515600" cy="55815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40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実績サマリ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A007F5-C396-4CA6-18B9-FF74EF7BD494}"/>
              </a:ext>
            </a:extLst>
          </p:cNvPr>
          <p:cNvSpPr/>
          <p:nvPr/>
        </p:nvSpPr>
        <p:spPr>
          <a:xfrm>
            <a:off x="600343" y="811780"/>
            <a:ext cx="3874003" cy="49818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アイテム</a:t>
            </a:r>
            <a:endParaRPr kumimoji="1" lang="ja-JP" altLang="en-US" sz="3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B02CD9-368E-5B67-8F3B-505469C4DE24}"/>
              </a:ext>
            </a:extLst>
          </p:cNvPr>
          <p:cNvSpPr/>
          <p:nvPr/>
        </p:nvSpPr>
        <p:spPr>
          <a:xfrm>
            <a:off x="4623573" y="811780"/>
            <a:ext cx="2036354" cy="49818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時期</a:t>
            </a:r>
            <a:endParaRPr kumimoji="1" lang="ja-JP" altLang="en-US" sz="3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8D7BA6-8107-A39E-84ED-5B75BCA466E9}"/>
              </a:ext>
            </a:extLst>
          </p:cNvPr>
          <p:cNvSpPr/>
          <p:nvPr/>
        </p:nvSpPr>
        <p:spPr>
          <a:xfrm>
            <a:off x="6780470" y="811780"/>
            <a:ext cx="5097852" cy="49818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</a:t>
            </a:r>
            <a:endParaRPr kumimoji="1" lang="ja-JP" altLang="en-US" sz="3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B7895A-D997-4EB7-4B2E-95D88AD00EF0}"/>
              </a:ext>
            </a:extLst>
          </p:cNvPr>
          <p:cNvSpPr/>
          <p:nvPr/>
        </p:nvSpPr>
        <p:spPr>
          <a:xfrm>
            <a:off x="600343" y="1393200"/>
            <a:ext cx="567164" cy="166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1B5FF-ACEF-15DD-A0E7-A6C7EEE8FBA6}"/>
              </a:ext>
            </a:extLst>
          </p:cNvPr>
          <p:cNvSpPr/>
          <p:nvPr/>
        </p:nvSpPr>
        <p:spPr>
          <a:xfrm>
            <a:off x="1275046" y="1393200"/>
            <a:ext cx="3227985" cy="16640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キャリア決済 実績集計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EF95F9-409C-0407-CAE4-E7D67678D568}"/>
              </a:ext>
            </a:extLst>
          </p:cNvPr>
          <p:cNvSpPr/>
          <p:nvPr/>
        </p:nvSpPr>
        <p:spPr>
          <a:xfrm>
            <a:off x="4623573" y="1393200"/>
            <a:ext cx="2036354" cy="16640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年１月～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A9A140D-DA30-E6D1-07BF-78A2426DCB58}"/>
              </a:ext>
            </a:extLst>
          </p:cNvPr>
          <p:cNvSpPr/>
          <p:nvPr/>
        </p:nvSpPr>
        <p:spPr>
          <a:xfrm>
            <a:off x="6780469" y="1393200"/>
            <a:ext cx="5097851" cy="16640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・キャリア決済事業の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年度＆中期予算作成</a:t>
            </a:r>
          </a:p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予実分析＆見通しの作成</a:t>
            </a:r>
          </a:p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実績集計の最適化、早期化</a:t>
            </a:r>
            <a:endParaRPr lang="en-US" altLang="ja-JP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・役員会用資料の作成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・精算業務の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最適化、早期化</a:t>
            </a:r>
            <a:endParaRPr lang="ja-JP" altLang="en-US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44EE576-B622-C415-6C4D-D2449DAAF8C5}"/>
              </a:ext>
            </a:extLst>
          </p:cNvPr>
          <p:cNvSpPr/>
          <p:nvPr/>
        </p:nvSpPr>
        <p:spPr>
          <a:xfrm>
            <a:off x="600343" y="3182629"/>
            <a:ext cx="567164" cy="10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C0156DB-24D0-5EFD-C5A1-F4C4AA4B01B4}"/>
              </a:ext>
            </a:extLst>
          </p:cNvPr>
          <p:cNvSpPr/>
          <p:nvPr/>
        </p:nvSpPr>
        <p:spPr>
          <a:xfrm>
            <a:off x="1275046" y="3182629"/>
            <a:ext cx="3227985" cy="10930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メンバー取りまとめ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28A23DB-2D63-C620-3F78-E417B81CD638}"/>
              </a:ext>
            </a:extLst>
          </p:cNvPr>
          <p:cNvSpPr/>
          <p:nvPr/>
        </p:nvSpPr>
        <p:spPr>
          <a:xfrm>
            <a:off x="4623573" y="3182629"/>
            <a:ext cx="2036354" cy="10930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月～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9D8E16-1660-8BA8-5F23-D51D2531F17D}"/>
              </a:ext>
            </a:extLst>
          </p:cNvPr>
          <p:cNvSpPr/>
          <p:nvPr/>
        </p:nvSpPr>
        <p:spPr>
          <a:xfrm>
            <a:off x="6780469" y="3182628"/>
            <a:ext cx="5097851" cy="10930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・タスク、進捗の管理</a:t>
            </a:r>
          </a:p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・部内及び課内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MTG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の設定、ファシリテーション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・プロパー社員や業務委託社員を含めたマネジメント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F7B80E6-799A-7880-B9E4-088CE62AC2DC}"/>
              </a:ext>
            </a:extLst>
          </p:cNvPr>
          <p:cNvSpPr/>
          <p:nvPr/>
        </p:nvSpPr>
        <p:spPr>
          <a:xfrm>
            <a:off x="600343" y="4401053"/>
            <a:ext cx="567164" cy="1411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E0612BD-D3BC-DC4D-F273-502EC664CF84}"/>
              </a:ext>
            </a:extLst>
          </p:cNvPr>
          <p:cNvSpPr/>
          <p:nvPr/>
        </p:nvSpPr>
        <p:spPr>
          <a:xfrm>
            <a:off x="1275046" y="4401053"/>
            <a:ext cx="3227985" cy="14110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各種案件の実績集計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BA8614F-8FCA-61D1-7B30-74BFDEF2465C}"/>
              </a:ext>
            </a:extLst>
          </p:cNvPr>
          <p:cNvSpPr/>
          <p:nvPr/>
        </p:nvSpPr>
        <p:spPr>
          <a:xfrm>
            <a:off x="4623573" y="4401053"/>
            <a:ext cx="2036354" cy="14110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r>
            <a:r>
              <a:rPr lang="ja-JP" altLang="en-US" sz="20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0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月～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2546BA-3795-46B2-784C-6CC8696D0FE5}"/>
              </a:ext>
            </a:extLst>
          </p:cNvPr>
          <p:cNvSpPr/>
          <p:nvPr/>
        </p:nvSpPr>
        <p:spPr>
          <a:xfrm>
            <a:off x="6780469" y="4401052"/>
            <a:ext cx="5097851" cy="14110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・ポイント内製化による集計最適化</a:t>
            </a:r>
          </a:p>
          <a:p>
            <a:pPr>
              <a:lnSpc>
                <a:spcPts val="23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不正利用モニタリング</a:t>
            </a:r>
          </a:p>
          <a:p>
            <a:pPr>
              <a:lnSpc>
                <a:spcPts val="23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滞納率増加要因分析</a:t>
            </a:r>
          </a:p>
          <a:p>
            <a:pPr>
              <a:lnSpc>
                <a:spcPts val="23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・自社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発行、グループ間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発行の集計最適化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CB0508E-6021-FC0D-7478-6D77120B09C6}"/>
              </a:ext>
            </a:extLst>
          </p:cNvPr>
          <p:cNvSpPr/>
          <p:nvPr/>
        </p:nvSpPr>
        <p:spPr>
          <a:xfrm>
            <a:off x="600343" y="5937489"/>
            <a:ext cx="567164" cy="787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2F3DB2-35BD-A686-AA3F-59A588AC0361}"/>
              </a:ext>
            </a:extLst>
          </p:cNvPr>
          <p:cNvSpPr/>
          <p:nvPr/>
        </p:nvSpPr>
        <p:spPr>
          <a:xfrm>
            <a:off x="1275046" y="5937489"/>
            <a:ext cx="3227985" cy="7870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RPA</a:t>
            </a:r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C0D676A-78DF-D613-A545-87C7827BBE64}"/>
              </a:ext>
            </a:extLst>
          </p:cNvPr>
          <p:cNvSpPr/>
          <p:nvPr/>
        </p:nvSpPr>
        <p:spPr>
          <a:xfrm>
            <a:off x="4623573" y="5937489"/>
            <a:ext cx="2036354" cy="7870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月～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21870E1-26E4-22A1-2F0C-EA8C371E4AE3}"/>
              </a:ext>
            </a:extLst>
          </p:cNvPr>
          <p:cNvSpPr/>
          <p:nvPr/>
        </p:nvSpPr>
        <p:spPr>
          <a:xfrm>
            <a:off x="6780469" y="5937489"/>
            <a:ext cx="5097851" cy="7870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・実績集計用の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実行を自動化するための環境構築、ロジックの作成⇒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日の工数削減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23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7403FCE-D0D3-24E8-6100-E3936C5E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2"/>
            <a:ext cx="10515600" cy="55815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予実分析・見通しサイクル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CA1B98-F6EB-3140-6C3F-B14B41477BFC}"/>
              </a:ext>
            </a:extLst>
          </p:cNvPr>
          <p:cNvGrpSpPr/>
          <p:nvPr/>
        </p:nvGrpSpPr>
        <p:grpSpPr>
          <a:xfrm>
            <a:off x="4906907" y="902081"/>
            <a:ext cx="2378186" cy="1792559"/>
            <a:chOff x="5375499" y="1310454"/>
            <a:chExt cx="2378186" cy="1792559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12D1245-3184-87D0-6872-D6687637AF8E}"/>
                </a:ext>
              </a:extLst>
            </p:cNvPr>
            <p:cNvSpPr/>
            <p:nvPr/>
          </p:nvSpPr>
          <p:spPr>
            <a:xfrm>
              <a:off x="5412641" y="1310454"/>
              <a:ext cx="2045265" cy="41172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実績集計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6FAA548-B48B-0849-E19F-DC38DC49B2B0}"/>
                </a:ext>
              </a:extLst>
            </p:cNvPr>
            <p:cNvSpPr/>
            <p:nvPr/>
          </p:nvSpPr>
          <p:spPr>
            <a:xfrm>
              <a:off x="5375499" y="1727777"/>
              <a:ext cx="2378186" cy="1375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</a:t>
              </a:r>
              <a:r>
                <a:rPr lang="ja-JP" altLang="en-US" b="1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実績集計の最適化</a:t>
              </a:r>
              <a:endParaRPr lang="en-US" altLang="ja-JP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・早期化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└効率化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└当月着地見込み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FA432D3-9A92-848F-9202-9F20932F1804}"/>
              </a:ext>
            </a:extLst>
          </p:cNvPr>
          <p:cNvGrpSpPr/>
          <p:nvPr/>
        </p:nvGrpSpPr>
        <p:grpSpPr>
          <a:xfrm>
            <a:off x="1398872" y="3888964"/>
            <a:ext cx="3508035" cy="1924487"/>
            <a:chOff x="1398872" y="4057639"/>
            <a:chExt cx="3508035" cy="1924487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3853B58-F35A-EE49-2D2C-DCA520FC2EBB}"/>
                </a:ext>
              </a:extLst>
            </p:cNvPr>
            <p:cNvSpPr/>
            <p:nvPr/>
          </p:nvSpPr>
          <p:spPr>
            <a:xfrm>
              <a:off x="1460157" y="4057639"/>
              <a:ext cx="2045265" cy="41172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予実分析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7740E83-2F2F-882E-DB54-C301200E7E5C}"/>
                </a:ext>
              </a:extLst>
            </p:cNvPr>
            <p:cNvSpPr/>
            <p:nvPr/>
          </p:nvSpPr>
          <p:spPr>
            <a:xfrm>
              <a:off x="1398872" y="4469365"/>
              <a:ext cx="3508035" cy="1512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・差異分析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└単価差、数量差、料率差</a:t>
              </a:r>
              <a:r>
                <a:rPr lang="en-US" altLang="ja-JP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etc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　└加盟店イベント、セール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・リスク＆オポチュニティ分析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B65C607-17F9-5FD0-8E75-6691DFB7AAB9}"/>
              </a:ext>
            </a:extLst>
          </p:cNvPr>
          <p:cNvGrpSpPr/>
          <p:nvPr/>
        </p:nvGrpSpPr>
        <p:grpSpPr>
          <a:xfrm>
            <a:off x="8311154" y="3888964"/>
            <a:ext cx="2047829" cy="1550124"/>
            <a:chOff x="8311154" y="3853452"/>
            <a:chExt cx="2047829" cy="1550124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172A986-DDD8-0D90-FC5B-295B3C56AFEE}"/>
                </a:ext>
              </a:extLst>
            </p:cNvPr>
            <p:cNvSpPr/>
            <p:nvPr/>
          </p:nvSpPr>
          <p:spPr>
            <a:xfrm>
              <a:off x="8313718" y="3853452"/>
              <a:ext cx="2045265" cy="41172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見通し更新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06B4780-9C28-94FF-6C42-C852991A1043}"/>
                </a:ext>
              </a:extLst>
            </p:cNvPr>
            <p:cNvSpPr/>
            <p:nvPr/>
          </p:nvSpPr>
          <p:spPr>
            <a:xfrm>
              <a:off x="8311154" y="4267017"/>
              <a:ext cx="1965443" cy="1136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・年間着地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・来年度予算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lnSpc>
                  <a:spcPct val="120000"/>
                </a:lnSpc>
              </a:pPr>
              <a:r>
                <a:rPr lang="ja-JP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・中長期見通し</a:t>
              </a:r>
              <a:endPara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630478E-18B1-0059-FC98-8D69269316A5}"/>
              </a:ext>
            </a:extLst>
          </p:cNvPr>
          <p:cNvSpPr/>
          <p:nvPr/>
        </p:nvSpPr>
        <p:spPr>
          <a:xfrm rot="8100000">
            <a:off x="4638294" y="3213715"/>
            <a:ext cx="668266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0BF6A63-A888-0AFD-6D14-39CD7359D829}"/>
              </a:ext>
            </a:extLst>
          </p:cNvPr>
          <p:cNvSpPr/>
          <p:nvPr/>
        </p:nvSpPr>
        <p:spPr>
          <a:xfrm rot="13500000">
            <a:off x="6475972" y="3213716"/>
            <a:ext cx="668266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8BA5BFB-B991-1D59-9B2A-2A7AEA710926}"/>
              </a:ext>
            </a:extLst>
          </p:cNvPr>
          <p:cNvSpPr/>
          <p:nvPr/>
        </p:nvSpPr>
        <p:spPr>
          <a:xfrm>
            <a:off x="5603041" y="4489247"/>
            <a:ext cx="668266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24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80D83BD7-9841-D163-5E6B-DD50A182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2"/>
            <a:ext cx="10515600" cy="55815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キャリア決済事業の利益構造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E057A40-0EE6-B327-CBAB-E564ED950156}"/>
              </a:ext>
            </a:extLst>
          </p:cNvPr>
          <p:cNvSpPr txBox="1">
            <a:spLocks/>
          </p:cNvSpPr>
          <p:nvPr/>
        </p:nvSpPr>
        <p:spPr>
          <a:xfrm>
            <a:off x="838200" y="970557"/>
            <a:ext cx="10515600" cy="558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変動利益　＝　取扱高　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4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売上料率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－　コスト（変動費）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FE406F89-1EE5-B822-510B-9121094F74DD}"/>
              </a:ext>
            </a:extLst>
          </p:cNvPr>
          <p:cNvSpPr txBox="1">
            <a:spLocks/>
          </p:cNvSpPr>
          <p:nvPr/>
        </p:nvSpPr>
        <p:spPr>
          <a:xfrm>
            <a:off x="7630901" y="1421858"/>
            <a:ext cx="2517351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（固定費は除外）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C9645A3-14C6-FAD6-5272-9EC71B1011AC}"/>
              </a:ext>
            </a:extLst>
          </p:cNvPr>
          <p:cNvGrpSpPr/>
          <p:nvPr/>
        </p:nvGrpSpPr>
        <p:grpSpPr>
          <a:xfrm>
            <a:off x="1702818" y="2797498"/>
            <a:ext cx="1101150" cy="600614"/>
            <a:chOff x="5417568" y="1930723"/>
            <a:chExt cx="1101150" cy="60061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B8C9CCC-9AFD-2379-799D-650F12EB1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283" y="1930723"/>
              <a:ext cx="845435" cy="443854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81597C2D-73DA-3A24-6615-3EB32ED84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26947" r="-7184" b="33899"/>
            <a:stretch/>
          </p:blipFill>
          <p:spPr>
            <a:xfrm>
              <a:off x="5417568" y="2254385"/>
              <a:ext cx="678432" cy="247831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7D1F1F42-5C52-1795-94A7-54795D3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33" t="19583" r="21734" b="38622"/>
            <a:stretch/>
          </p:blipFill>
          <p:spPr>
            <a:xfrm>
              <a:off x="6131405" y="2270954"/>
              <a:ext cx="357814" cy="260383"/>
            </a:xfrm>
            <a:prstGeom prst="rect">
              <a:avLst/>
            </a:prstGeom>
          </p:spPr>
        </p:pic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612C3187-DB6B-4653-2E91-0EC3E773B912}"/>
              </a:ext>
            </a:extLst>
          </p:cNvPr>
          <p:cNvSpPr txBox="1">
            <a:spLocks/>
          </p:cNvSpPr>
          <p:nvPr/>
        </p:nvSpPr>
        <p:spPr>
          <a:xfrm>
            <a:off x="1625887" y="3494365"/>
            <a:ext cx="1420979" cy="2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通信キャリア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8C21DED0-A064-0615-41AE-09F5514F6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" y="5078875"/>
            <a:ext cx="776950" cy="77695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3086825-2D97-E11D-49DF-719EBE638C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91" y="5118336"/>
            <a:ext cx="706318" cy="706318"/>
          </a:xfrm>
          <a:prstGeom prst="rect">
            <a:avLst/>
          </a:prstGeom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2EF2650A-F65D-F568-9471-9D6E23014457}"/>
              </a:ext>
            </a:extLst>
          </p:cNvPr>
          <p:cNvSpPr txBox="1">
            <a:spLocks/>
          </p:cNvSpPr>
          <p:nvPr/>
        </p:nvSpPr>
        <p:spPr>
          <a:xfrm>
            <a:off x="232485" y="5980390"/>
            <a:ext cx="1420979" cy="2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06151F7-844E-46F9-66FB-7A19AB6EB1B3}"/>
              </a:ext>
            </a:extLst>
          </p:cNvPr>
          <p:cNvSpPr txBox="1">
            <a:spLocks/>
          </p:cNvSpPr>
          <p:nvPr/>
        </p:nvSpPr>
        <p:spPr>
          <a:xfrm>
            <a:off x="2699460" y="5980390"/>
            <a:ext cx="1420979" cy="2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加盟店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0BD82A3-84CA-768C-81C3-47B994BEB465}"/>
              </a:ext>
            </a:extLst>
          </p:cNvPr>
          <p:cNvCxnSpPr>
            <a:cxnSpLocks/>
          </p:cNvCxnSpPr>
          <p:nvPr/>
        </p:nvCxnSpPr>
        <p:spPr>
          <a:xfrm>
            <a:off x="2803968" y="3731077"/>
            <a:ext cx="605981" cy="125397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タイトル 1">
            <a:extLst>
              <a:ext uri="{FF2B5EF4-FFF2-40B4-BE49-F238E27FC236}">
                <a16:creationId xmlns:a16="http://schemas.microsoft.com/office/drawing/2014/main" id="{40E9C01F-F959-FC3A-EEB9-B1272956F2ED}"/>
              </a:ext>
            </a:extLst>
          </p:cNvPr>
          <p:cNvSpPr txBox="1">
            <a:spLocks/>
          </p:cNvSpPr>
          <p:nvPr/>
        </p:nvSpPr>
        <p:spPr>
          <a:xfrm>
            <a:off x="2336376" y="4263798"/>
            <a:ext cx="1420979" cy="2367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9,500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64BEE12-93FA-B62B-3277-5AEA495F48F5}"/>
              </a:ext>
            </a:extLst>
          </p:cNvPr>
          <p:cNvCxnSpPr>
            <a:cxnSpLocks/>
          </p:cNvCxnSpPr>
          <p:nvPr/>
        </p:nvCxnSpPr>
        <p:spPr>
          <a:xfrm flipV="1">
            <a:off x="863404" y="3779251"/>
            <a:ext cx="790060" cy="12058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1">
            <a:extLst>
              <a:ext uri="{FF2B5EF4-FFF2-40B4-BE49-F238E27FC236}">
                <a16:creationId xmlns:a16="http://schemas.microsoft.com/office/drawing/2014/main" id="{D2F2527F-3CD9-62DA-0059-AD43F36CFC67}"/>
              </a:ext>
            </a:extLst>
          </p:cNvPr>
          <p:cNvSpPr txBox="1">
            <a:spLocks/>
          </p:cNvSpPr>
          <p:nvPr/>
        </p:nvSpPr>
        <p:spPr>
          <a:xfrm>
            <a:off x="699210" y="4263798"/>
            <a:ext cx="1420979" cy="2367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10,000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7F396D1-DD54-A4FA-1558-39FF1E051A34}"/>
              </a:ext>
            </a:extLst>
          </p:cNvPr>
          <p:cNvCxnSpPr>
            <a:cxnSpLocks/>
          </p:cNvCxnSpPr>
          <p:nvPr/>
        </p:nvCxnSpPr>
        <p:spPr>
          <a:xfrm>
            <a:off x="1616941" y="5234880"/>
            <a:ext cx="118308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D3B42F-215F-416C-FDC3-BBB399AA409D}"/>
              </a:ext>
            </a:extLst>
          </p:cNvPr>
          <p:cNvCxnSpPr>
            <a:cxnSpLocks/>
          </p:cNvCxnSpPr>
          <p:nvPr/>
        </p:nvCxnSpPr>
        <p:spPr>
          <a:xfrm flipH="1">
            <a:off x="1616941" y="5980390"/>
            <a:ext cx="118308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タイトル 1">
            <a:extLst>
              <a:ext uri="{FF2B5EF4-FFF2-40B4-BE49-F238E27FC236}">
                <a16:creationId xmlns:a16="http://schemas.microsoft.com/office/drawing/2014/main" id="{DD38C3FA-4C51-C326-4413-993A4D71D674}"/>
              </a:ext>
            </a:extLst>
          </p:cNvPr>
          <p:cNvSpPr txBox="1">
            <a:spLocks/>
          </p:cNvSpPr>
          <p:nvPr/>
        </p:nvSpPr>
        <p:spPr>
          <a:xfrm>
            <a:off x="1518227" y="4910072"/>
            <a:ext cx="1420979" cy="2367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購入</a:t>
            </a: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2D47D89F-D0F2-44FD-FE9A-6E4AA05C7A24}"/>
              </a:ext>
            </a:extLst>
          </p:cNvPr>
          <p:cNvSpPr txBox="1">
            <a:spLocks/>
          </p:cNvSpPr>
          <p:nvPr/>
        </p:nvSpPr>
        <p:spPr>
          <a:xfrm>
            <a:off x="1518227" y="5681396"/>
            <a:ext cx="1420979" cy="2367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商品提供</a:t>
            </a: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B25ED31D-C70A-9F4B-B703-E4B63393EA50}"/>
              </a:ext>
            </a:extLst>
          </p:cNvPr>
          <p:cNvSpPr txBox="1">
            <a:spLocks/>
          </p:cNvSpPr>
          <p:nvPr/>
        </p:nvSpPr>
        <p:spPr>
          <a:xfrm>
            <a:off x="2774469" y="3036220"/>
            <a:ext cx="1420979" cy="23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9,500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7ADDC581-DFC6-1C96-0494-71B350768CAF}"/>
              </a:ext>
            </a:extLst>
          </p:cNvPr>
          <p:cNvSpPr txBox="1">
            <a:spLocks/>
          </p:cNvSpPr>
          <p:nvPr/>
        </p:nvSpPr>
        <p:spPr>
          <a:xfrm>
            <a:off x="2774469" y="3303799"/>
            <a:ext cx="1420979" cy="23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10,000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441432C9-593D-2371-C3C4-DC71EBA00832}"/>
              </a:ext>
            </a:extLst>
          </p:cNvPr>
          <p:cNvSpPr txBox="1">
            <a:spLocks/>
          </p:cNvSpPr>
          <p:nvPr/>
        </p:nvSpPr>
        <p:spPr>
          <a:xfrm>
            <a:off x="4300894" y="3313977"/>
            <a:ext cx="1420979" cy="23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r>
              <a:rPr lang="ja-JP" altLang="en-US" sz="14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2290584F-D09B-0E2A-7F9A-628B8F6A016D}"/>
              </a:ext>
            </a:extLst>
          </p:cNvPr>
          <p:cNvSpPr/>
          <p:nvPr/>
        </p:nvSpPr>
        <p:spPr>
          <a:xfrm rot="5400000">
            <a:off x="4090027" y="3125960"/>
            <a:ext cx="350460" cy="288897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5C2BAB90-30CE-A1D2-ECDF-C70CDF8CE8DB}"/>
              </a:ext>
            </a:extLst>
          </p:cNvPr>
          <p:cNvSpPr txBox="1">
            <a:spLocks/>
          </p:cNvSpPr>
          <p:nvPr/>
        </p:nvSpPr>
        <p:spPr>
          <a:xfrm>
            <a:off x="4365819" y="2892748"/>
            <a:ext cx="1174363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売上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7E10DBE-A6F9-BFBC-2762-978987DFCB04}"/>
              </a:ext>
            </a:extLst>
          </p:cNvPr>
          <p:cNvSpPr/>
          <p:nvPr/>
        </p:nvSpPr>
        <p:spPr>
          <a:xfrm>
            <a:off x="6286768" y="1976280"/>
            <a:ext cx="4939839" cy="411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料率集計改善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D4571C7-17FE-B836-AFEF-4111526738BB}"/>
              </a:ext>
            </a:extLst>
          </p:cNvPr>
          <p:cNvSpPr/>
          <p:nvPr/>
        </p:nvSpPr>
        <p:spPr>
          <a:xfrm>
            <a:off x="600343" y="1976280"/>
            <a:ext cx="5304890" cy="411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利益構造</a:t>
            </a: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56576E97-D0A4-895C-DD94-D139C31873F0}"/>
              </a:ext>
            </a:extLst>
          </p:cNvPr>
          <p:cNvSpPr txBox="1">
            <a:spLocks/>
          </p:cNvSpPr>
          <p:nvPr/>
        </p:nvSpPr>
        <p:spPr>
          <a:xfrm>
            <a:off x="6286768" y="2586611"/>
            <a:ext cx="5600432" cy="703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事業・加盟店ごとに料率が異なるが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固定値で集計</a:t>
            </a:r>
            <a:endParaRPr lang="ja-JP" altLang="en-US" sz="18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4CE20664-B150-CBBA-39C7-83DA8A3C0E17}"/>
              </a:ext>
            </a:extLst>
          </p:cNvPr>
          <p:cNvSpPr txBox="1">
            <a:spLocks/>
          </p:cNvSpPr>
          <p:nvPr/>
        </p:nvSpPr>
        <p:spPr>
          <a:xfrm>
            <a:off x="6286768" y="5064390"/>
            <a:ext cx="5600432" cy="703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加盟店別料率マスタの作成</a:t>
            </a:r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4C69923E-4D52-5C68-D456-F69AA16A3959}"/>
              </a:ext>
            </a:extLst>
          </p:cNvPr>
          <p:cNvSpPr/>
          <p:nvPr/>
        </p:nvSpPr>
        <p:spPr>
          <a:xfrm rot="10800000">
            <a:off x="8569898" y="4563444"/>
            <a:ext cx="350460" cy="28889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946928E1-FBD8-0B70-3A11-0D1DF6A9DB6C}"/>
              </a:ext>
            </a:extLst>
          </p:cNvPr>
          <p:cNvSpPr txBox="1">
            <a:spLocks/>
          </p:cNvSpPr>
          <p:nvPr/>
        </p:nvSpPr>
        <p:spPr>
          <a:xfrm>
            <a:off x="6286768" y="5806031"/>
            <a:ext cx="5600432" cy="703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・要件定義（部内</a:t>
            </a:r>
            <a:r>
              <a:rPr lang="en-US" altLang="ja-JP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集計担当の業務委託会社）</a:t>
            </a:r>
            <a:endParaRPr lang="en-US" altLang="ja-JP" sz="1800" b="1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・関連部署との摺り合わせ</a:t>
            </a:r>
            <a:endParaRPr lang="en-US" altLang="ja-JP" sz="1800" b="1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18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・月次運用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0F69542E-1EAB-9EE1-58C4-31D95B34C171}"/>
              </a:ext>
            </a:extLst>
          </p:cNvPr>
          <p:cNvSpPr txBox="1">
            <a:spLocks/>
          </p:cNvSpPr>
          <p:nvPr/>
        </p:nvSpPr>
        <p:spPr>
          <a:xfrm>
            <a:off x="6791416" y="3185477"/>
            <a:ext cx="5095783" cy="1244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endParaRPr lang="en-US" altLang="ja-JP" sz="1200" b="1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事業</a:t>
            </a:r>
            <a:r>
              <a:rPr lang="en-US" altLang="ja-JP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：加盟店ごとに料率が異なる</a:t>
            </a:r>
            <a:endParaRPr lang="en-US" altLang="ja-JP" sz="1200" b="1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事業</a:t>
            </a:r>
            <a:r>
              <a:rPr lang="en-US" altLang="ja-JP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DCB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事業）：</a:t>
            </a:r>
            <a:br>
              <a:rPr lang="en-US" altLang="ja-JP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Apple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社と</a:t>
            </a:r>
            <a:r>
              <a:rPr lang="en-US" altLang="ja-JP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Google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社からトランザクションデータが連携される</a:t>
            </a:r>
            <a:br>
              <a:rPr lang="en-US" altLang="ja-JP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（定義は開示されず）</a:t>
            </a:r>
            <a:endParaRPr lang="ja-JP" altLang="en-US" sz="1400" b="1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11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80D83BD7-9841-D163-5E6B-DD50A182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2"/>
            <a:ext cx="10515600" cy="55815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キャリア決済事業の利益構造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E057A40-0EE6-B327-CBAB-E564ED950156}"/>
              </a:ext>
            </a:extLst>
          </p:cNvPr>
          <p:cNvSpPr txBox="1">
            <a:spLocks/>
          </p:cNvSpPr>
          <p:nvPr/>
        </p:nvSpPr>
        <p:spPr>
          <a:xfrm>
            <a:off x="838200" y="970557"/>
            <a:ext cx="10515600" cy="558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変動利益　＝　取扱高　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売上料率　－　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コスト（変動費）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FE406F89-1EE5-B822-510B-9121094F74DD}"/>
              </a:ext>
            </a:extLst>
          </p:cNvPr>
          <p:cNvSpPr txBox="1">
            <a:spLocks/>
          </p:cNvSpPr>
          <p:nvPr/>
        </p:nvSpPr>
        <p:spPr>
          <a:xfrm>
            <a:off x="7630901" y="1421858"/>
            <a:ext cx="2517351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（固定費は除外）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C9645A3-14C6-FAD6-5272-9EC71B1011AC}"/>
              </a:ext>
            </a:extLst>
          </p:cNvPr>
          <p:cNvGrpSpPr/>
          <p:nvPr/>
        </p:nvGrpSpPr>
        <p:grpSpPr>
          <a:xfrm>
            <a:off x="1702818" y="2797498"/>
            <a:ext cx="1101150" cy="600614"/>
            <a:chOff x="5417568" y="1930723"/>
            <a:chExt cx="1101150" cy="60061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B8C9CCC-9AFD-2379-799D-650F12EB1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283" y="1930723"/>
              <a:ext cx="845435" cy="443854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81597C2D-73DA-3A24-6615-3EB32ED84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26947" r="-7184" b="33899"/>
            <a:stretch/>
          </p:blipFill>
          <p:spPr>
            <a:xfrm>
              <a:off x="5417568" y="2254385"/>
              <a:ext cx="678432" cy="247831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7D1F1F42-5C52-1795-94A7-54795D3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33" t="19583" r="21734" b="38622"/>
            <a:stretch/>
          </p:blipFill>
          <p:spPr>
            <a:xfrm>
              <a:off x="6131405" y="2270954"/>
              <a:ext cx="357814" cy="260383"/>
            </a:xfrm>
            <a:prstGeom prst="rect">
              <a:avLst/>
            </a:prstGeom>
          </p:spPr>
        </p:pic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612C3187-DB6B-4653-2E91-0EC3E773B912}"/>
              </a:ext>
            </a:extLst>
          </p:cNvPr>
          <p:cNvSpPr txBox="1">
            <a:spLocks/>
          </p:cNvSpPr>
          <p:nvPr/>
        </p:nvSpPr>
        <p:spPr>
          <a:xfrm>
            <a:off x="1625887" y="3494365"/>
            <a:ext cx="1420979" cy="2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通信キャリア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8C21DED0-A064-0615-41AE-09F5514F6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" y="5078875"/>
            <a:ext cx="776950" cy="77695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3086825-2D97-E11D-49DF-719EBE638C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91" y="5118336"/>
            <a:ext cx="706318" cy="706318"/>
          </a:xfrm>
          <a:prstGeom prst="rect">
            <a:avLst/>
          </a:prstGeom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2EF2650A-F65D-F568-9471-9D6E23014457}"/>
              </a:ext>
            </a:extLst>
          </p:cNvPr>
          <p:cNvSpPr txBox="1">
            <a:spLocks/>
          </p:cNvSpPr>
          <p:nvPr/>
        </p:nvSpPr>
        <p:spPr>
          <a:xfrm>
            <a:off x="232485" y="5980390"/>
            <a:ext cx="1420979" cy="2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06151F7-844E-46F9-66FB-7A19AB6EB1B3}"/>
              </a:ext>
            </a:extLst>
          </p:cNvPr>
          <p:cNvSpPr txBox="1">
            <a:spLocks/>
          </p:cNvSpPr>
          <p:nvPr/>
        </p:nvSpPr>
        <p:spPr>
          <a:xfrm>
            <a:off x="2699460" y="5980390"/>
            <a:ext cx="1420979" cy="2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加盟店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0BD82A3-84CA-768C-81C3-47B994BEB465}"/>
              </a:ext>
            </a:extLst>
          </p:cNvPr>
          <p:cNvCxnSpPr>
            <a:cxnSpLocks/>
          </p:cNvCxnSpPr>
          <p:nvPr/>
        </p:nvCxnSpPr>
        <p:spPr>
          <a:xfrm>
            <a:off x="2803968" y="3731077"/>
            <a:ext cx="605981" cy="125397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タイトル 1">
            <a:extLst>
              <a:ext uri="{FF2B5EF4-FFF2-40B4-BE49-F238E27FC236}">
                <a16:creationId xmlns:a16="http://schemas.microsoft.com/office/drawing/2014/main" id="{40E9C01F-F959-FC3A-EEB9-B1272956F2ED}"/>
              </a:ext>
            </a:extLst>
          </p:cNvPr>
          <p:cNvSpPr txBox="1">
            <a:spLocks/>
          </p:cNvSpPr>
          <p:nvPr/>
        </p:nvSpPr>
        <p:spPr>
          <a:xfrm>
            <a:off x="2336376" y="4263798"/>
            <a:ext cx="1420979" cy="2367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9,500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64BEE12-93FA-B62B-3277-5AEA495F48F5}"/>
              </a:ext>
            </a:extLst>
          </p:cNvPr>
          <p:cNvCxnSpPr>
            <a:cxnSpLocks/>
          </p:cNvCxnSpPr>
          <p:nvPr/>
        </p:nvCxnSpPr>
        <p:spPr>
          <a:xfrm flipV="1">
            <a:off x="863404" y="3779251"/>
            <a:ext cx="790060" cy="12058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1">
            <a:extLst>
              <a:ext uri="{FF2B5EF4-FFF2-40B4-BE49-F238E27FC236}">
                <a16:creationId xmlns:a16="http://schemas.microsoft.com/office/drawing/2014/main" id="{D2F2527F-3CD9-62DA-0059-AD43F36CFC67}"/>
              </a:ext>
            </a:extLst>
          </p:cNvPr>
          <p:cNvSpPr txBox="1">
            <a:spLocks/>
          </p:cNvSpPr>
          <p:nvPr/>
        </p:nvSpPr>
        <p:spPr>
          <a:xfrm>
            <a:off x="699210" y="4263798"/>
            <a:ext cx="1420979" cy="2367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10,000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7F396D1-DD54-A4FA-1558-39FF1E051A34}"/>
              </a:ext>
            </a:extLst>
          </p:cNvPr>
          <p:cNvCxnSpPr>
            <a:cxnSpLocks/>
          </p:cNvCxnSpPr>
          <p:nvPr/>
        </p:nvCxnSpPr>
        <p:spPr>
          <a:xfrm>
            <a:off x="1616941" y="5234880"/>
            <a:ext cx="118308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D3B42F-215F-416C-FDC3-BBB399AA409D}"/>
              </a:ext>
            </a:extLst>
          </p:cNvPr>
          <p:cNvCxnSpPr>
            <a:cxnSpLocks/>
          </p:cNvCxnSpPr>
          <p:nvPr/>
        </p:nvCxnSpPr>
        <p:spPr>
          <a:xfrm flipH="1">
            <a:off x="1616941" y="5980390"/>
            <a:ext cx="118308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タイトル 1">
            <a:extLst>
              <a:ext uri="{FF2B5EF4-FFF2-40B4-BE49-F238E27FC236}">
                <a16:creationId xmlns:a16="http://schemas.microsoft.com/office/drawing/2014/main" id="{DD38C3FA-4C51-C326-4413-993A4D71D674}"/>
              </a:ext>
            </a:extLst>
          </p:cNvPr>
          <p:cNvSpPr txBox="1">
            <a:spLocks/>
          </p:cNvSpPr>
          <p:nvPr/>
        </p:nvSpPr>
        <p:spPr>
          <a:xfrm>
            <a:off x="1518227" y="4910072"/>
            <a:ext cx="1420979" cy="2367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購入</a:t>
            </a: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2D47D89F-D0F2-44FD-FE9A-6E4AA05C7A24}"/>
              </a:ext>
            </a:extLst>
          </p:cNvPr>
          <p:cNvSpPr txBox="1">
            <a:spLocks/>
          </p:cNvSpPr>
          <p:nvPr/>
        </p:nvSpPr>
        <p:spPr>
          <a:xfrm>
            <a:off x="1518227" y="5681396"/>
            <a:ext cx="1420979" cy="2367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商品提供</a:t>
            </a: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B25ED31D-C70A-9F4B-B703-E4B63393EA50}"/>
              </a:ext>
            </a:extLst>
          </p:cNvPr>
          <p:cNvSpPr txBox="1">
            <a:spLocks/>
          </p:cNvSpPr>
          <p:nvPr/>
        </p:nvSpPr>
        <p:spPr>
          <a:xfrm>
            <a:off x="2774469" y="3036220"/>
            <a:ext cx="1420979" cy="23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▲</a:t>
            </a:r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9,500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7ADDC581-DFC6-1C96-0494-71B350768CAF}"/>
              </a:ext>
            </a:extLst>
          </p:cNvPr>
          <p:cNvSpPr txBox="1">
            <a:spLocks/>
          </p:cNvSpPr>
          <p:nvPr/>
        </p:nvSpPr>
        <p:spPr>
          <a:xfrm>
            <a:off x="2774469" y="3303799"/>
            <a:ext cx="1420979" cy="23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10,000</a:t>
            </a:r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441432C9-593D-2371-C3C4-DC71EBA00832}"/>
              </a:ext>
            </a:extLst>
          </p:cNvPr>
          <p:cNvSpPr txBox="1">
            <a:spLocks/>
          </p:cNvSpPr>
          <p:nvPr/>
        </p:nvSpPr>
        <p:spPr>
          <a:xfrm>
            <a:off x="4346317" y="3313977"/>
            <a:ext cx="1578708" cy="23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10,000</a:t>
            </a:r>
            <a:r>
              <a:rPr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円</a:t>
            </a:r>
          </a:p>
        </p:txBody>
      </p:sp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2290584F-D09B-0E2A-7F9A-628B8F6A016D}"/>
              </a:ext>
            </a:extLst>
          </p:cNvPr>
          <p:cNvSpPr/>
          <p:nvPr/>
        </p:nvSpPr>
        <p:spPr>
          <a:xfrm rot="5400000">
            <a:off x="4090027" y="3125960"/>
            <a:ext cx="350460" cy="28889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5C2BAB90-30CE-A1D2-ECDF-C70CDF8CE8DB}"/>
              </a:ext>
            </a:extLst>
          </p:cNvPr>
          <p:cNvSpPr txBox="1">
            <a:spLocks/>
          </p:cNvSpPr>
          <p:nvPr/>
        </p:nvSpPr>
        <p:spPr>
          <a:xfrm>
            <a:off x="4548490" y="2892748"/>
            <a:ext cx="1174363" cy="381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コスト</a:t>
            </a:r>
          </a:p>
        </p:txBody>
      </p:sp>
      <p:sp>
        <p:nvSpPr>
          <p:cNvPr id="2" name="乗算記号 1">
            <a:extLst>
              <a:ext uri="{FF2B5EF4-FFF2-40B4-BE49-F238E27FC236}">
                <a16:creationId xmlns:a16="http://schemas.microsoft.com/office/drawing/2014/main" id="{08B199E2-A1EB-FE26-1649-6D78855BA1D8}"/>
              </a:ext>
            </a:extLst>
          </p:cNvPr>
          <p:cNvSpPr/>
          <p:nvPr/>
        </p:nvSpPr>
        <p:spPr>
          <a:xfrm>
            <a:off x="370587" y="4011836"/>
            <a:ext cx="680400" cy="67895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260075-BDF3-E04B-AD9D-AF730CEDE6FD}"/>
              </a:ext>
            </a:extLst>
          </p:cNvPr>
          <p:cNvSpPr/>
          <p:nvPr/>
        </p:nvSpPr>
        <p:spPr>
          <a:xfrm>
            <a:off x="600343" y="1976280"/>
            <a:ext cx="5304890" cy="411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利益構造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1ADC252-8E1C-DBBC-EA26-1397C3590CE5}"/>
              </a:ext>
            </a:extLst>
          </p:cNvPr>
          <p:cNvSpPr/>
          <p:nvPr/>
        </p:nvSpPr>
        <p:spPr>
          <a:xfrm>
            <a:off x="6286768" y="1976280"/>
            <a:ext cx="4939839" cy="4117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コスト集計改善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EE312DDF-5D50-B1CE-82EE-B36D3CF497AE}"/>
              </a:ext>
            </a:extLst>
          </p:cNvPr>
          <p:cNvSpPr txBox="1">
            <a:spLocks/>
          </p:cNvSpPr>
          <p:nvPr/>
        </p:nvSpPr>
        <p:spPr>
          <a:xfrm>
            <a:off x="6286768" y="3071301"/>
            <a:ext cx="5600432" cy="480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・滞納率を月次集計する環境がなく</a:t>
            </a:r>
            <a:r>
              <a:rPr lang="ja-JP" altLang="en-US" sz="20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固定値で集計</a:t>
            </a:r>
            <a:endParaRPr lang="ja-JP" altLang="en-US" sz="1800" b="1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116BC85E-6E9E-B1ED-7098-60B2B7A286DB}"/>
              </a:ext>
            </a:extLst>
          </p:cNvPr>
          <p:cNvSpPr/>
          <p:nvPr/>
        </p:nvSpPr>
        <p:spPr>
          <a:xfrm rot="10800000">
            <a:off x="8569898" y="3633417"/>
            <a:ext cx="350460" cy="28889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62B48633-FA11-7253-5A2F-D3C7A96CDDC4}"/>
              </a:ext>
            </a:extLst>
          </p:cNvPr>
          <p:cNvSpPr/>
          <p:nvPr/>
        </p:nvSpPr>
        <p:spPr>
          <a:xfrm rot="10800000">
            <a:off x="8569898" y="5025053"/>
            <a:ext cx="350460" cy="28889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048C1CA9-BFDC-319C-5632-73C5BF14CB64}"/>
              </a:ext>
            </a:extLst>
          </p:cNvPr>
          <p:cNvSpPr txBox="1">
            <a:spLocks/>
          </p:cNvSpPr>
          <p:nvPr/>
        </p:nvSpPr>
        <p:spPr>
          <a:xfrm>
            <a:off x="6286768" y="5513537"/>
            <a:ext cx="5600432" cy="823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滞納率の高いセグメントの洗い出し</a:t>
            </a:r>
            <a:endParaRPr lang="en-US" altLang="ja-JP" sz="1800" b="1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ja-JP" altLang="en-US" sz="24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与信枠改善に寄与</a:t>
            </a:r>
            <a:endParaRPr lang="ja-JP" altLang="en-US" sz="1800" b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74F91498-AA85-1EDA-11F1-143E037B6AAF}"/>
              </a:ext>
            </a:extLst>
          </p:cNvPr>
          <p:cNvSpPr txBox="1">
            <a:spLocks/>
          </p:cNvSpPr>
          <p:nvPr/>
        </p:nvSpPr>
        <p:spPr>
          <a:xfrm>
            <a:off x="6286768" y="4121901"/>
            <a:ext cx="5600432" cy="703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月次で滞納率集計ができるよう環境整備</a:t>
            </a: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C8D7B07C-FDB3-3879-C549-FD4761E659FA}"/>
              </a:ext>
            </a:extLst>
          </p:cNvPr>
          <p:cNvSpPr txBox="1">
            <a:spLocks/>
          </p:cNvSpPr>
          <p:nvPr/>
        </p:nvSpPr>
        <p:spPr>
          <a:xfrm>
            <a:off x="6286768" y="2627589"/>
            <a:ext cx="5771882" cy="480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・ユーザーが利用金額を滞納＝キャリア側のコスト</a:t>
            </a:r>
          </a:p>
        </p:txBody>
      </p:sp>
    </p:spTree>
    <p:extLst>
      <p:ext uri="{BB962C8B-B14F-4D97-AF65-F5344CB8AC3E}">
        <p14:creationId xmlns:p14="http://schemas.microsoft.com/office/powerpoint/2010/main" val="417419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4AC5F-C3E8-6506-BD3B-200BCEE7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2"/>
            <a:ext cx="10515600" cy="55815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4000" b="1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実績サマリ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A007F5-C396-4CA6-18B9-FF74EF7BD494}"/>
              </a:ext>
            </a:extLst>
          </p:cNvPr>
          <p:cNvSpPr/>
          <p:nvPr/>
        </p:nvSpPr>
        <p:spPr>
          <a:xfrm>
            <a:off x="600343" y="811780"/>
            <a:ext cx="3874003" cy="49818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アイテム</a:t>
            </a:r>
            <a:endParaRPr kumimoji="1" lang="ja-JP" altLang="en-US" sz="3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B02CD9-368E-5B67-8F3B-505469C4DE24}"/>
              </a:ext>
            </a:extLst>
          </p:cNvPr>
          <p:cNvSpPr/>
          <p:nvPr/>
        </p:nvSpPr>
        <p:spPr>
          <a:xfrm>
            <a:off x="4623573" y="811780"/>
            <a:ext cx="2036354" cy="49818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時期</a:t>
            </a:r>
            <a:endParaRPr kumimoji="1" lang="ja-JP" altLang="en-US" sz="3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8D7BA6-8107-A39E-84ED-5B75BCA466E9}"/>
              </a:ext>
            </a:extLst>
          </p:cNvPr>
          <p:cNvSpPr/>
          <p:nvPr/>
        </p:nvSpPr>
        <p:spPr>
          <a:xfrm>
            <a:off x="6780470" y="811780"/>
            <a:ext cx="5097852" cy="49818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</a:t>
            </a:r>
            <a:endParaRPr kumimoji="1" lang="ja-JP" altLang="en-US" sz="3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B7895A-D997-4EB7-4B2E-95D88AD00EF0}"/>
              </a:ext>
            </a:extLst>
          </p:cNvPr>
          <p:cNvSpPr/>
          <p:nvPr/>
        </p:nvSpPr>
        <p:spPr>
          <a:xfrm>
            <a:off x="600343" y="1393200"/>
            <a:ext cx="567164" cy="166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1B5FF-ACEF-15DD-A0E7-A6C7EEE8FBA6}"/>
              </a:ext>
            </a:extLst>
          </p:cNvPr>
          <p:cNvSpPr/>
          <p:nvPr/>
        </p:nvSpPr>
        <p:spPr>
          <a:xfrm>
            <a:off x="1275046" y="1393200"/>
            <a:ext cx="3227985" cy="16640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キャリア決済 実績集計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EF95F9-409C-0407-CAE4-E7D67678D568}"/>
              </a:ext>
            </a:extLst>
          </p:cNvPr>
          <p:cNvSpPr/>
          <p:nvPr/>
        </p:nvSpPr>
        <p:spPr>
          <a:xfrm>
            <a:off x="4623573" y="1393200"/>
            <a:ext cx="2036354" cy="16640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年１月～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A9A140D-DA30-E6D1-07BF-78A2426DCB58}"/>
              </a:ext>
            </a:extLst>
          </p:cNvPr>
          <p:cNvSpPr/>
          <p:nvPr/>
        </p:nvSpPr>
        <p:spPr>
          <a:xfrm>
            <a:off x="6780469" y="1393200"/>
            <a:ext cx="5097851" cy="16640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・キャリア決済事業の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年度＆中期予算作成</a:t>
            </a:r>
          </a:p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予実分析＆見通しの作成</a:t>
            </a:r>
          </a:p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実績集計の最適化、早期化</a:t>
            </a:r>
            <a:endParaRPr lang="en-US" altLang="ja-JP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・役員会用資料の作成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25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・精算業務の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最適化、早期化</a:t>
            </a:r>
            <a:endParaRPr lang="ja-JP" altLang="en-US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44EE576-B622-C415-6C4D-D2449DAAF8C5}"/>
              </a:ext>
            </a:extLst>
          </p:cNvPr>
          <p:cNvSpPr/>
          <p:nvPr/>
        </p:nvSpPr>
        <p:spPr>
          <a:xfrm>
            <a:off x="600343" y="3182629"/>
            <a:ext cx="567164" cy="10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C0156DB-24D0-5EFD-C5A1-F4C4AA4B01B4}"/>
              </a:ext>
            </a:extLst>
          </p:cNvPr>
          <p:cNvSpPr/>
          <p:nvPr/>
        </p:nvSpPr>
        <p:spPr>
          <a:xfrm>
            <a:off x="1275046" y="3182629"/>
            <a:ext cx="3227985" cy="10930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メンバー取りまとめ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28A23DB-2D63-C620-3F78-E417B81CD638}"/>
              </a:ext>
            </a:extLst>
          </p:cNvPr>
          <p:cNvSpPr/>
          <p:nvPr/>
        </p:nvSpPr>
        <p:spPr>
          <a:xfrm>
            <a:off x="4623573" y="3182629"/>
            <a:ext cx="2036354" cy="10930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月～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9D8E16-1660-8BA8-5F23-D51D2531F17D}"/>
              </a:ext>
            </a:extLst>
          </p:cNvPr>
          <p:cNvSpPr/>
          <p:nvPr/>
        </p:nvSpPr>
        <p:spPr>
          <a:xfrm>
            <a:off x="6780469" y="3182628"/>
            <a:ext cx="5097851" cy="10930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・タスク、進捗の管理</a:t>
            </a:r>
          </a:p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・部内及び課内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MTG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の設定、ファシリテーション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・プロパー社員や業務委託社員を含めたマネジメント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F7B80E6-799A-7880-B9E4-088CE62AC2DC}"/>
              </a:ext>
            </a:extLst>
          </p:cNvPr>
          <p:cNvSpPr/>
          <p:nvPr/>
        </p:nvSpPr>
        <p:spPr>
          <a:xfrm>
            <a:off x="600343" y="4401053"/>
            <a:ext cx="567164" cy="1411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E0612BD-D3BC-DC4D-F273-502EC664CF84}"/>
              </a:ext>
            </a:extLst>
          </p:cNvPr>
          <p:cNvSpPr/>
          <p:nvPr/>
        </p:nvSpPr>
        <p:spPr>
          <a:xfrm>
            <a:off x="1275046" y="4401053"/>
            <a:ext cx="3227985" cy="14110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各種案件の実績集計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BA8614F-8FCA-61D1-7B30-74BFDEF2465C}"/>
              </a:ext>
            </a:extLst>
          </p:cNvPr>
          <p:cNvSpPr/>
          <p:nvPr/>
        </p:nvSpPr>
        <p:spPr>
          <a:xfrm>
            <a:off x="4623573" y="4401053"/>
            <a:ext cx="2036354" cy="14110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r>
            <a:r>
              <a:rPr lang="ja-JP" altLang="en-US" sz="20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0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月～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2546BA-3795-46B2-784C-6CC8696D0FE5}"/>
              </a:ext>
            </a:extLst>
          </p:cNvPr>
          <p:cNvSpPr/>
          <p:nvPr/>
        </p:nvSpPr>
        <p:spPr>
          <a:xfrm>
            <a:off x="6780469" y="4401052"/>
            <a:ext cx="5097851" cy="14110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3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・ポイント内製化による集計最適化</a:t>
            </a:r>
          </a:p>
          <a:p>
            <a:pPr>
              <a:lnSpc>
                <a:spcPts val="23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不正利用モニタリング</a:t>
            </a:r>
          </a:p>
          <a:p>
            <a:pPr>
              <a:lnSpc>
                <a:spcPts val="23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ja-JP" altLang="en-US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滞納率増加要因分析</a:t>
            </a:r>
          </a:p>
          <a:p>
            <a:pPr>
              <a:lnSpc>
                <a:spcPts val="2300"/>
              </a:lnSpc>
            </a:pP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・自社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発行、グループ間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発行の集計最適化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CB0508E-6021-FC0D-7478-6D77120B09C6}"/>
              </a:ext>
            </a:extLst>
          </p:cNvPr>
          <p:cNvSpPr/>
          <p:nvPr/>
        </p:nvSpPr>
        <p:spPr>
          <a:xfrm>
            <a:off x="600343" y="5937489"/>
            <a:ext cx="567164" cy="787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2F3DB2-35BD-A686-AA3F-59A588AC0361}"/>
              </a:ext>
            </a:extLst>
          </p:cNvPr>
          <p:cNvSpPr/>
          <p:nvPr/>
        </p:nvSpPr>
        <p:spPr>
          <a:xfrm>
            <a:off x="1275046" y="5937489"/>
            <a:ext cx="3227985" cy="7870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RPA</a:t>
            </a:r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C0D676A-78DF-D613-A545-87C7827BBE64}"/>
              </a:ext>
            </a:extLst>
          </p:cNvPr>
          <p:cNvSpPr/>
          <p:nvPr/>
        </p:nvSpPr>
        <p:spPr>
          <a:xfrm>
            <a:off x="4623573" y="5937489"/>
            <a:ext cx="2036354" cy="7870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月～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21870E1-26E4-22A1-2F0C-EA8C371E4AE3}"/>
              </a:ext>
            </a:extLst>
          </p:cNvPr>
          <p:cNvSpPr/>
          <p:nvPr/>
        </p:nvSpPr>
        <p:spPr>
          <a:xfrm>
            <a:off x="6780469" y="5937489"/>
            <a:ext cx="5097851" cy="78705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・実績集計用の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実行を自動化するための環境構築、ロジックの作成⇒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日の工数削減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954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713</Words>
  <Application>Microsoft Office PowerPoint</Application>
  <PresentationFormat>ワイド画面</PresentationFormat>
  <Paragraphs>142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メイリオ</vt:lpstr>
      <vt:lpstr>游ゴシック</vt:lpstr>
      <vt:lpstr>游ゴシック Light</vt:lpstr>
      <vt:lpstr>Arial</vt:lpstr>
      <vt:lpstr>Wingdings</vt:lpstr>
      <vt:lpstr>Office テーマ</vt:lpstr>
      <vt:lpstr>自己紹介/実績紹介</vt:lpstr>
      <vt:lpstr>自己紹介</vt:lpstr>
      <vt:lpstr>PowerPoint プレゼンテーション</vt:lpstr>
      <vt:lpstr>実績サマリ</vt:lpstr>
      <vt:lpstr>予実分析・見通しサイクル</vt:lpstr>
      <vt:lpstr>キャリア決済事業の利益構造</vt:lpstr>
      <vt:lpstr>キャリア決済事業の利益構造</vt:lpstr>
      <vt:lpstr>実績サマリ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交渉材料（和田）</dc:title>
  <dc:creator>和田 一毅</dc:creator>
  <cp:lastModifiedBy>一毅 和田</cp:lastModifiedBy>
  <cp:revision>2</cp:revision>
  <dcterms:created xsi:type="dcterms:W3CDTF">2022-11-05T07:36:41Z</dcterms:created>
  <dcterms:modified xsi:type="dcterms:W3CDTF">2023-11-09T07:58:50Z</dcterms:modified>
</cp:coreProperties>
</file>