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24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23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69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5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43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2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5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6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6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8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7A94-157A-2E46-8A6B-450697EE58AE}" type="datetimeFigureOut">
              <a:rPr kumimoji="1" lang="ja-JP" altLang="en-US" smtClean="0"/>
              <a:t>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BCCF-658A-4345-9556-19FC68123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6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12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66058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Helvetica"/>
                <a:cs typeface="Helvetica"/>
              </a:rPr>
              <a:t>Random walker takes a step </a:t>
            </a:r>
          </a:p>
          <a:p>
            <a:pPr algn="ctr"/>
            <a:r>
              <a:rPr lang="en-US" altLang="ja-JP" sz="2800" dirty="0" smtClean="0">
                <a:latin typeface="Helvetica"/>
                <a:cs typeface="Helvetica"/>
              </a:rPr>
              <a:t>forward with </a:t>
            </a:r>
            <a:r>
              <a:rPr lang="en-US" altLang="ja-JP" sz="2800" dirty="0" err="1" smtClean="0">
                <a:latin typeface="Helvetica"/>
                <a:cs typeface="Helvetica"/>
              </a:rPr>
              <a:t>Prob</a:t>
            </a:r>
            <a:r>
              <a:rPr lang="en-US" altLang="ja-JP" sz="2800" dirty="0" smtClean="0">
                <a:latin typeface="Helvetica"/>
                <a:cs typeface="Helvetica"/>
              </a:rPr>
              <a:t> p &amp; backward with (1-p) </a:t>
            </a:r>
            <a:endParaRPr kumimoji="1" lang="ja-JP" altLang="en-US" sz="2800" dirty="0">
              <a:latin typeface="Helvetica"/>
              <a:cs typeface="Helvetic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201" y="1153871"/>
            <a:ext cx="90687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Helvetica"/>
                <a:cs typeface="Helvetica"/>
              </a:rPr>
              <a:t>T</a:t>
            </a:r>
            <a:r>
              <a:rPr lang="en-US" altLang="ja-JP" sz="2800" dirty="0" smtClean="0">
                <a:latin typeface="Helvetica"/>
                <a:cs typeface="Helvetica"/>
              </a:rPr>
              <a:t>he walker takes </a:t>
            </a:r>
            <a:r>
              <a:rPr lang="en-US" altLang="ja-JP" sz="2800" i="1" dirty="0" smtClean="0">
                <a:latin typeface="Helvetica"/>
                <a:cs typeface="Helvetica"/>
              </a:rPr>
              <a:t>k</a:t>
            </a:r>
            <a:r>
              <a:rPr lang="en-US" altLang="ja-JP" sz="2800" dirty="0" smtClean="0">
                <a:latin typeface="Helvetica"/>
                <a:cs typeface="Helvetica"/>
              </a:rPr>
              <a:t> step forward</a:t>
            </a:r>
            <a:r>
              <a:rPr lang="en-US" altLang="ja-JP" sz="2800" dirty="0">
                <a:latin typeface="Helvetica"/>
                <a:cs typeface="Helvetica"/>
              </a:rPr>
              <a:t> </a:t>
            </a:r>
            <a:r>
              <a:rPr lang="en-US" altLang="ja-JP" sz="2800" dirty="0" smtClean="0">
                <a:latin typeface="Helvetica"/>
                <a:cs typeface="Helvetica"/>
              </a:rPr>
              <a:t>in n-steps random walk</a:t>
            </a:r>
          </a:p>
          <a:p>
            <a:r>
              <a:rPr lang="en-US" altLang="ja-JP" sz="2800" dirty="0" smtClean="0">
                <a:latin typeface="Helvetica"/>
                <a:cs typeface="Helvetica"/>
              </a:rPr>
              <a:t>This </a:t>
            </a:r>
            <a:r>
              <a:rPr lang="en-US" altLang="ja-JP" sz="2800" dirty="0" err="1" smtClean="0">
                <a:latin typeface="Helvetica"/>
                <a:cs typeface="Helvetica"/>
              </a:rPr>
              <a:t>Prob</a:t>
            </a:r>
            <a:r>
              <a:rPr lang="en-US" altLang="ja-JP" sz="2800" dirty="0" smtClean="0">
                <a:latin typeface="Helvetica"/>
                <a:cs typeface="Helvetica"/>
              </a:rPr>
              <a:t> is</a:t>
            </a:r>
          </a:p>
          <a:p>
            <a:endParaRPr lang="en-US" altLang="ja-JP" sz="2800" dirty="0" smtClean="0">
              <a:latin typeface="Helvetica"/>
              <a:cs typeface="Helvetica"/>
            </a:endParaRPr>
          </a:p>
          <a:p>
            <a:pPr algn="ctr"/>
            <a:r>
              <a:rPr lang="en-US" altLang="ja-JP" sz="3200" dirty="0" smtClean="0">
                <a:latin typeface="Helvetica"/>
                <a:cs typeface="Helvetica"/>
              </a:rPr>
              <a:t>P</a:t>
            </a:r>
            <a:r>
              <a:rPr lang="en-US" altLang="ja-JP" sz="3200" baseline="-25000" dirty="0" smtClean="0">
                <a:latin typeface="Helvetica"/>
                <a:cs typeface="Helvetica"/>
              </a:rPr>
              <a:t>RW</a:t>
            </a:r>
            <a:r>
              <a:rPr lang="en-US" altLang="ja-JP" sz="3200" dirty="0" smtClean="0">
                <a:latin typeface="Helvetica"/>
                <a:cs typeface="Helvetica"/>
              </a:rPr>
              <a:t>(k)=</a:t>
            </a:r>
            <a:r>
              <a:rPr lang="en-US" altLang="ja-JP" sz="3200" baseline="-25000" dirty="0" err="1" smtClean="0">
                <a:latin typeface="Helvetica"/>
                <a:cs typeface="Helvetica"/>
              </a:rPr>
              <a:t>n</a:t>
            </a:r>
            <a:r>
              <a:rPr lang="en-US" altLang="ja-JP" sz="3200" dirty="0" err="1" smtClean="0">
                <a:latin typeface="Helvetica"/>
                <a:cs typeface="Helvetica"/>
              </a:rPr>
              <a:t>C</a:t>
            </a:r>
            <a:r>
              <a:rPr lang="en-US" altLang="ja-JP" sz="3200" baseline="-25000" dirty="0" err="1" smtClean="0">
                <a:latin typeface="Helvetica"/>
                <a:cs typeface="Helvetica"/>
              </a:rPr>
              <a:t>k</a:t>
            </a:r>
            <a:r>
              <a:rPr lang="ja-JP" altLang="en-US" sz="3200" dirty="0" smtClean="0">
                <a:latin typeface="Helvetica"/>
                <a:cs typeface="Helvetica"/>
              </a:rPr>
              <a:t>・</a:t>
            </a:r>
            <a:r>
              <a:rPr lang="en-US" altLang="ja-JP" sz="3200" dirty="0" err="1" smtClean="0">
                <a:latin typeface="Helvetica"/>
                <a:cs typeface="Helvetica"/>
              </a:rPr>
              <a:t>p</a:t>
            </a:r>
            <a:r>
              <a:rPr lang="en-US" altLang="ja-JP" sz="3200" baseline="30000" dirty="0" err="1" smtClean="0">
                <a:latin typeface="Helvetica"/>
                <a:cs typeface="Helvetica"/>
              </a:rPr>
              <a:t>k</a:t>
            </a:r>
            <a:r>
              <a:rPr lang="ja-JP" altLang="en-US" sz="3200" dirty="0" smtClean="0">
                <a:latin typeface="Helvetica"/>
                <a:cs typeface="Helvetica"/>
              </a:rPr>
              <a:t>・</a:t>
            </a:r>
            <a:r>
              <a:rPr lang="en-US" altLang="ja-JP" sz="3200" dirty="0" smtClean="0">
                <a:latin typeface="Helvetica"/>
                <a:cs typeface="Helvetica"/>
              </a:rPr>
              <a:t>(1-p)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n-k</a:t>
            </a:r>
            <a:r>
              <a:rPr lang="en-US" altLang="ja-JP" sz="3200" dirty="0" smtClean="0">
                <a:latin typeface="Helvetica"/>
                <a:cs typeface="Helvetica"/>
              </a:rPr>
              <a:t> </a:t>
            </a:r>
          </a:p>
          <a:p>
            <a:pPr algn="ctr"/>
            <a:endParaRPr lang="en-US" altLang="ja-JP" sz="2400" dirty="0" smtClean="0">
              <a:latin typeface="Helvetica"/>
              <a:cs typeface="Helvetica"/>
            </a:endParaRPr>
          </a:p>
          <a:p>
            <a:r>
              <a:rPr lang="en-US" altLang="ja-JP" sz="2800" dirty="0" smtClean="0">
                <a:latin typeface="Helvetica"/>
                <a:cs typeface="Helvetica"/>
              </a:rPr>
              <a:t>, which is Binomial distribution: B(</a:t>
            </a:r>
            <a:r>
              <a:rPr lang="en-US" altLang="ja-JP" sz="2800" dirty="0" err="1" smtClean="0">
                <a:latin typeface="Helvetica"/>
                <a:cs typeface="Helvetica"/>
              </a:rPr>
              <a:t>n,p</a:t>
            </a:r>
            <a:r>
              <a:rPr lang="en-US" altLang="ja-JP" sz="2800" dirty="0" smtClean="0">
                <a:latin typeface="Helvetica"/>
                <a:cs typeface="Helvetica"/>
              </a:rPr>
              <a:t>)</a:t>
            </a:r>
            <a:endParaRPr kumimoji="1" lang="en-US" altLang="ja-JP" sz="2800" dirty="0">
              <a:latin typeface="Helvetica"/>
              <a:cs typeface="Helvetica"/>
            </a:endParaRPr>
          </a:p>
          <a:p>
            <a:r>
              <a:rPr lang="en-US" altLang="ja-JP" sz="2800" dirty="0" smtClean="0">
                <a:latin typeface="Helvetica"/>
                <a:cs typeface="Helvetica"/>
              </a:rPr>
              <a:t>So, the expected value is</a:t>
            </a:r>
          </a:p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Helvetica"/>
                <a:cs typeface="Helvetica"/>
              </a:rPr>
              <a:t>E[k]</a:t>
            </a:r>
            <a:r>
              <a:rPr lang="en-US" altLang="ja-JP" sz="2800" dirty="0" smtClean="0">
                <a:latin typeface="Helvetica"/>
                <a:cs typeface="Helvetica"/>
              </a:rPr>
              <a:t>=</a:t>
            </a:r>
            <a:r>
              <a:rPr lang="en-US" altLang="ja-JP" sz="2800" baseline="-25000" dirty="0" err="1" smtClean="0">
                <a:latin typeface="Helvetica"/>
                <a:cs typeface="Helvetica"/>
              </a:rPr>
              <a:t>n</a:t>
            </a:r>
            <a:r>
              <a:rPr lang="en-US" altLang="ja-JP" sz="2800" dirty="0" err="1" smtClean="0">
                <a:latin typeface="Helvetica"/>
                <a:cs typeface="Helvetica"/>
              </a:rPr>
              <a:t>Σ</a:t>
            </a:r>
            <a:r>
              <a:rPr lang="en-US" altLang="ja-JP" sz="2800" baseline="-25000" dirty="0" err="1" smtClean="0">
                <a:latin typeface="Helvetica"/>
                <a:cs typeface="Helvetica"/>
              </a:rPr>
              <a:t>k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=0</a:t>
            </a:r>
            <a:r>
              <a:rPr lang="en-US" altLang="ja-JP" sz="2800" dirty="0" smtClean="0">
                <a:latin typeface="Helvetica"/>
                <a:cs typeface="Helvetica"/>
              </a:rPr>
              <a:t>{k</a:t>
            </a:r>
            <a:r>
              <a:rPr lang="ja-JP" altLang="en-US" sz="2800" dirty="0" smtClean="0">
                <a:latin typeface="Helvetica"/>
                <a:cs typeface="Helvetica"/>
              </a:rPr>
              <a:t>・</a:t>
            </a:r>
            <a:r>
              <a:rPr lang="en-US" altLang="ja-JP" sz="2800" dirty="0" smtClean="0">
                <a:latin typeface="Helvetica"/>
                <a:cs typeface="Helvetica"/>
              </a:rPr>
              <a:t>P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RW</a:t>
            </a:r>
            <a:r>
              <a:rPr lang="en-US" altLang="ja-JP" sz="2800" dirty="0" smtClean="0">
                <a:latin typeface="Helvetica"/>
                <a:cs typeface="Helvetica"/>
              </a:rPr>
              <a:t>(k)}</a:t>
            </a:r>
          </a:p>
          <a:p>
            <a:pPr algn="ctr"/>
            <a:r>
              <a:rPr kumimoji="1" lang="en-US" altLang="ja-JP" sz="2800" dirty="0" smtClean="0">
                <a:latin typeface="Helvetica"/>
                <a:cs typeface="Helvetica"/>
              </a:rPr>
              <a:t>=</a:t>
            </a:r>
            <a:r>
              <a:rPr kumimoji="1" lang="en-US" altLang="ja-JP" sz="2800" dirty="0" err="1" smtClean="0">
                <a:latin typeface="Helvetica"/>
                <a:cs typeface="Helvetica"/>
              </a:rPr>
              <a:t>np</a:t>
            </a:r>
            <a:r>
              <a:rPr lang="en-US" altLang="ja-JP" sz="2800" baseline="-25000" dirty="0" err="1" smtClean="0">
                <a:latin typeface="Helvetica"/>
                <a:cs typeface="Helvetica"/>
              </a:rPr>
              <a:t>n</a:t>
            </a:r>
            <a:r>
              <a:rPr lang="en-US" altLang="ja-JP" sz="2800" dirty="0" err="1" smtClean="0">
                <a:latin typeface="Helvetica"/>
                <a:cs typeface="Helvetica"/>
              </a:rPr>
              <a:t>Σ</a:t>
            </a:r>
            <a:r>
              <a:rPr lang="en-US" altLang="ja-JP" sz="2800" baseline="-25000" dirty="0" err="1" smtClean="0">
                <a:latin typeface="Helvetica"/>
                <a:cs typeface="Helvetica"/>
              </a:rPr>
              <a:t>k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=1</a:t>
            </a:r>
            <a:r>
              <a:rPr lang="en-US" altLang="ja-JP" sz="2800" dirty="0" smtClean="0">
                <a:latin typeface="Helvetica"/>
                <a:cs typeface="Helvetica"/>
              </a:rPr>
              <a:t>{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n-1</a:t>
            </a:r>
            <a:r>
              <a:rPr lang="en-US" altLang="ja-JP" sz="2800" dirty="0" smtClean="0">
                <a:latin typeface="Helvetica"/>
                <a:cs typeface="Helvetica"/>
              </a:rPr>
              <a:t>C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k-1</a:t>
            </a:r>
            <a:r>
              <a:rPr lang="ja-JP" altLang="en-US" sz="2800" dirty="0" smtClean="0">
                <a:latin typeface="Helvetica"/>
                <a:cs typeface="Helvetica"/>
              </a:rPr>
              <a:t>・</a:t>
            </a:r>
            <a:r>
              <a:rPr lang="en-US" altLang="ja-JP" sz="2800" dirty="0" smtClean="0">
                <a:latin typeface="Helvetica"/>
                <a:cs typeface="Helvetica"/>
              </a:rPr>
              <a:t>p</a:t>
            </a:r>
            <a:r>
              <a:rPr lang="en-US" altLang="ja-JP" sz="2800" baseline="30000" dirty="0" smtClean="0">
                <a:latin typeface="Helvetica"/>
                <a:cs typeface="Helvetica"/>
              </a:rPr>
              <a:t>k-1</a:t>
            </a:r>
            <a:r>
              <a:rPr lang="ja-JP" altLang="en-US" sz="2800" dirty="0" smtClean="0">
                <a:latin typeface="Helvetica"/>
                <a:cs typeface="Helvetica"/>
              </a:rPr>
              <a:t>・</a:t>
            </a:r>
            <a:r>
              <a:rPr lang="en-US" altLang="ja-JP" sz="2800" dirty="0" smtClean="0">
                <a:latin typeface="Helvetica"/>
                <a:cs typeface="Helvetica"/>
              </a:rPr>
              <a:t>(1-p)</a:t>
            </a:r>
            <a:r>
              <a:rPr lang="en-US" altLang="ja-JP" sz="2800" baseline="30000" dirty="0" smtClean="0">
                <a:latin typeface="Helvetica"/>
                <a:cs typeface="Helvetica"/>
              </a:rPr>
              <a:t>n-k</a:t>
            </a:r>
            <a:r>
              <a:rPr lang="en-US" altLang="ja-JP" sz="2800" dirty="0" smtClean="0">
                <a:latin typeface="Helvetica"/>
                <a:cs typeface="Helvetica"/>
              </a:rPr>
              <a:t>}=</a:t>
            </a:r>
            <a:r>
              <a:rPr lang="en-US" altLang="ja-JP" sz="2800" dirty="0" err="1" smtClean="0">
                <a:solidFill>
                  <a:srgbClr val="FF0000"/>
                </a:solidFill>
                <a:latin typeface="Helvetica"/>
                <a:cs typeface="Helvetica"/>
              </a:rPr>
              <a:t>np</a:t>
            </a:r>
            <a:endParaRPr lang="en-US" altLang="ja-JP" sz="2800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pPr algn="ctr"/>
            <a:endParaRPr lang="en-US" altLang="ja-JP" sz="3200" dirty="0" smtClean="0">
              <a:latin typeface="Helvetica"/>
              <a:cs typeface="Helvetica"/>
            </a:endParaRPr>
          </a:p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Helvetica"/>
                <a:cs typeface="Helvetica"/>
              </a:rPr>
              <a:t>E[k</a:t>
            </a:r>
            <a:r>
              <a:rPr lang="en-US" altLang="ja-JP" sz="2800" baseline="30000" dirty="0" smtClean="0">
                <a:solidFill>
                  <a:srgbClr val="FF0000"/>
                </a:solidFill>
                <a:latin typeface="Helvetica"/>
                <a:cs typeface="Helvetica"/>
              </a:rPr>
              <a:t>2</a:t>
            </a:r>
            <a:r>
              <a:rPr lang="en-US" altLang="ja-JP" sz="2800" dirty="0" smtClean="0">
                <a:solidFill>
                  <a:srgbClr val="FF0000"/>
                </a:solidFill>
                <a:latin typeface="Helvetica"/>
                <a:cs typeface="Helvetica"/>
              </a:rPr>
              <a:t>]</a:t>
            </a:r>
            <a:r>
              <a:rPr lang="en-US" altLang="ja-JP" sz="2800" dirty="0" smtClean="0">
                <a:latin typeface="Helvetica"/>
                <a:cs typeface="Helvetica"/>
              </a:rPr>
              <a:t>=k</a:t>
            </a:r>
            <a:r>
              <a:rPr lang="en-US" altLang="ja-JP" sz="2800" baseline="30000" dirty="0" smtClean="0">
                <a:latin typeface="Helvetica"/>
                <a:cs typeface="Helvetica"/>
              </a:rPr>
              <a:t>2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n</a:t>
            </a:r>
            <a:r>
              <a:rPr lang="en-US" altLang="ja-JP" sz="2800" dirty="0" smtClean="0">
                <a:latin typeface="Helvetica"/>
                <a:cs typeface="Helvetica"/>
              </a:rPr>
              <a:t>Σ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k=0</a:t>
            </a:r>
            <a:r>
              <a:rPr lang="en-US" altLang="ja-JP" sz="2800" dirty="0" smtClean="0">
                <a:latin typeface="Helvetica"/>
                <a:cs typeface="Helvetica"/>
              </a:rPr>
              <a:t>{k</a:t>
            </a:r>
            <a:r>
              <a:rPr lang="ja-JP" altLang="en-US" sz="2800" dirty="0" smtClean="0">
                <a:latin typeface="Helvetica"/>
                <a:cs typeface="Helvetica"/>
              </a:rPr>
              <a:t>・</a:t>
            </a:r>
            <a:r>
              <a:rPr lang="en-US" altLang="ja-JP" sz="2800" dirty="0" smtClean="0">
                <a:latin typeface="Helvetica"/>
                <a:cs typeface="Helvetica"/>
              </a:rPr>
              <a:t>P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RW</a:t>
            </a:r>
            <a:r>
              <a:rPr lang="en-US" altLang="ja-JP" sz="2800" dirty="0" smtClean="0">
                <a:latin typeface="Helvetica"/>
                <a:cs typeface="Helvetica"/>
              </a:rPr>
              <a:t>(k)}</a:t>
            </a:r>
          </a:p>
          <a:p>
            <a:pPr algn="ctr"/>
            <a:r>
              <a:rPr lang="en-US" altLang="ja-JP" sz="2800" dirty="0" smtClean="0">
                <a:latin typeface="Helvetica"/>
                <a:cs typeface="Helvetica"/>
              </a:rPr>
              <a:t>=n(n-1)</a:t>
            </a:r>
            <a:r>
              <a:rPr lang="en-US" altLang="ja-JP" sz="2800" baseline="-25000" dirty="0" err="1" smtClean="0">
                <a:latin typeface="Helvetica"/>
                <a:cs typeface="Helvetica"/>
              </a:rPr>
              <a:t>n</a:t>
            </a:r>
            <a:r>
              <a:rPr lang="en-US" altLang="ja-JP" sz="2800" dirty="0" err="1" smtClean="0">
                <a:latin typeface="Helvetica"/>
                <a:cs typeface="Helvetica"/>
              </a:rPr>
              <a:t>Σ</a:t>
            </a:r>
            <a:r>
              <a:rPr lang="en-US" altLang="ja-JP" sz="2800" baseline="-25000" dirty="0" err="1" smtClean="0">
                <a:latin typeface="Helvetica"/>
                <a:cs typeface="Helvetica"/>
              </a:rPr>
              <a:t>k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=2</a:t>
            </a:r>
            <a:r>
              <a:rPr lang="en-US" altLang="ja-JP" sz="2800" dirty="0" smtClean="0">
                <a:latin typeface="Helvetica"/>
                <a:cs typeface="Helvetica"/>
              </a:rPr>
              <a:t>k(k-1)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 n-2</a:t>
            </a:r>
            <a:r>
              <a:rPr lang="en-US" altLang="ja-JP" sz="2800" dirty="0" smtClean="0">
                <a:latin typeface="Helvetica"/>
                <a:cs typeface="Helvetica"/>
              </a:rPr>
              <a:t>C</a:t>
            </a:r>
            <a:r>
              <a:rPr lang="en-US" altLang="ja-JP" sz="2800" baseline="-25000" dirty="0" smtClean="0">
                <a:latin typeface="Helvetica"/>
                <a:cs typeface="Helvetica"/>
              </a:rPr>
              <a:t>k-2</a:t>
            </a:r>
            <a:r>
              <a:rPr lang="ja-JP" altLang="en-US" sz="2800" dirty="0" smtClean="0">
                <a:latin typeface="Helvetica"/>
                <a:cs typeface="Helvetica"/>
              </a:rPr>
              <a:t>・</a:t>
            </a:r>
            <a:r>
              <a:rPr lang="en-US" altLang="ja-JP" sz="2800" dirty="0" smtClean="0">
                <a:latin typeface="Helvetica"/>
                <a:cs typeface="Helvetica"/>
              </a:rPr>
              <a:t>p</a:t>
            </a:r>
            <a:r>
              <a:rPr lang="en-US" altLang="ja-JP" sz="2800" baseline="30000" dirty="0" smtClean="0">
                <a:latin typeface="Helvetica"/>
                <a:cs typeface="Helvetica"/>
              </a:rPr>
              <a:t>k-2</a:t>
            </a:r>
            <a:r>
              <a:rPr lang="ja-JP" altLang="en-US" sz="2800" dirty="0" smtClean="0">
                <a:latin typeface="Helvetica"/>
                <a:cs typeface="Helvetica"/>
              </a:rPr>
              <a:t>・</a:t>
            </a:r>
            <a:r>
              <a:rPr lang="en-US" altLang="ja-JP" sz="2800" dirty="0" smtClean="0">
                <a:latin typeface="Helvetica"/>
                <a:cs typeface="Helvetica"/>
              </a:rPr>
              <a:t>(1-p)</a:t>
            </a:r>
            <a:r>
              <a:rPr lang="en-US" altLang="ja-JP" sz="2800" baseline="30000" dirty="0" smtClean="0">
                <a:latin typeface="Helvetica"/>
                <a:cs typeface="Helvetica"/>
              </a:rPr>
              <a:t>n-k</a:t>
            </a:r>
            <a:r>
              <a:rPr lang="en-US" altLang="ja-JP" sz="2800" dirty="0" smtClean="0">
                <a:latin typeface="Helvetica"/>
                <a:cs typeface="Helvetica"/>
              </a:rPr>
              <a:t>=</a:t>
            </a:r>
            <a:r>
              <a:rPr lang="en-US" altLang="ja-JP" sz="2800" dirty="0" smtClean="0">
                <a:solidFill>
                  <a:srgbClr val="FF0000"/>
                </a:solidFill>
                <a:latin typeface="Helvetica"/>
                <a:cs typeface="Helvetica"/>
              </a:rPr>
              <a:t>n(n-1)p</a:t>
            </a:r>
            <a:r>
              <a:rPr lang="en-US" altLang="ja-JP" sz="2800" baseline="30000" dirty="0" smtClean="0">
                <a:solidFill>
                  <a:srgbClr val="FF0000"/>
                </a:solidFill>
                <a:latin typeface="Helvetica"/>
                <a:cs typeface="Helvetica"/>
              </a:rPr>
              <a:t>2</a:t>
            </a:r>
            <a:r>
              <a:rPr lang="en-US" altLang="ja-JP" sz="2800" dirty="0" smtClean="0">
                <a:solidFill>
                  <a:srgbClr val="FF0000"/>
                </a:solidFill>
                <a:latin typeface="Helvetica"/>
                <a:cs typeface="Helvetica"/>
              </a:rPr>
              <a:t>+np</a:t>
            </a:r>
          </a:p>
        </p:txBody>
      </p:sp>
    </p:spTree>
    <p:extLst>
      <p:ext uri="{BB962C8B-B14F-4D97-AF65-F5344CB8AC3E}">
        <p14:creationId xmlns:p14="http://schemas.microsoft.com/office/powerpoint/2010/main" val="193938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" y="1131587"/>
            <a:ext cx="9143999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Helvetica"/>
                <a:cs typeface="Helvetica"/>
              </a:rPr>
              <a:t>The expected position after n steps walk</a:t>
            </a:r>
          </a:p>
          <a:p>
            <a:r>
              <a:rPr lang="en-US" altLang="ja-JP" sz="3200" dirty="0" smtClean="0">
                <a:latin typeface="Helvetica"/>
                <a:cs typeface="Helvetica"/>
              </a:rPr>
              <a:t>&lt;x&gt;=</a:t>
            </a:r>
            <a:r>
              <a:rPr lang="en-US" altLang="ja-JP" sz="3200" dirty="0" smtClean="0">
                <a:latin typeface="Helvetica"/>
                <a:cs typeface="Helvetica"/>
              </a:rPr>
              <a:t>E</a:t>
            </a:r>
            <a:r>
              <a:rPr lang="en-US" altLang="ja-JP" sz="3200" dirty="0" smtClean="0">
                <a:latin typeface="Helvetica"/>
                <a:cs typeface="Helvetica"/>
              </a:rPr>
              <a:t>[x]</a:t>
            </a:r>
          </a:p>
          <a:p>
            <a:pPr algn="ctr"/>
            <a:r>
              <a:rPr lang="en-US" altLang="ja-JP" sz="3200" dirty="0" smtClean="0">
                <a:latin typeface="Helvetica"/>
                <a:cs typeface="Helvetica"/>
              </a:rPr>
              <a:t>= E[k-(n-k)]= E[</a:t>
            </a:r>
            <a:r>
              <a:rPr lang="en-US" altLang="ja-JP" sz="3200" u="sng" dirty="0" smtClean="0">
                <a:latin typeface="Helvetica"/>
                <a:cs typeface="Helvetica"/>
              </a:rPr>
              <a:t>2k-n</a:t>
            </a:r>
            <a:r>
              <a:rPr lang="en-US" altLang="ja-JP" sz="3200" dirty="0" smtClean="0">
                <a:latin typeface="Helvetica"/>
                <a:cs typeface="Helvetica"/>
              </a:rPr>
              <a:t>]= 2E[k]-n= 2np-n</a:t>
            </a:r>
          </a:p>
          <a:p>
            <a:r>
              <a:rPr lang="en-US" altLang="ja-JP" sz="3200" dirty="0" smtClean="0">
                <a:latin typeface="Helvetica"/>
                <a:cs typeface="Helvetica"/>
              </a:rPr>
              <a:t>=</a:t>
            </a:r>
            <a:r>
              <a:rPr lang="en-US" altLang="ja-JP" sz="3200" dirty="0" smtClean="0">
                <a:solidFill>
                  <a:srgbClr val="FF0000"/>
                </a:solidFill>
                <a:latin typeface="Helvetica"/>
                <a:cs typeface="Helvetica"/>
              </a:rPr>
              <a:t>n(2p-1)</a:t>
            </a:r>
          </a:p>
          <a:p>
            <a:endParaRPr lang="en-US" altLang="ja-JP" sz="3200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r>
              <a:rPr lang="en-US" altLang="ja-JP" sz="2800" dirty="0" smtClean="0">
                <a:latin typeface="Helvetica"/>
                <a:cs typeface="Helvetica"/>
              </a:rPr>
              <a:t>The expected value of position^2 </a:t>
            </a:r>
          </a:p>
          <a:p>
            <a:r>
              <a:rPr lang="en-US" altLang="ja-JP" sz="3200" smtClean="0">
                <a:latin typeface="Helvetica"/>
                <a:cs typeface="Helvetica"/>
              </a:rPr>
              <a:t>&lt;x</a:t>
            </a:r>
            <a:r>
              <a:rPr lang="en-US" altLang="ja-JP" sz="3200" baseline="30000" smtClean="0">
                <a:latin typeface="Helvetica"/>
                <a:cs typeface="Helvetica"/>
              </a:rPr>
              <a:t>2</a:t>
            </a:r>
            <a:r>
              <a:rPr lang="en-US" altLang="ja-JP" sz="3200" smtClean="0">
                <a:latin typeface="Helvetica"/>
                <a:cs typeface="Helvetica"/>
              </a:rPr>
              <a:t>&gt;=</a:t>
            </a:r>
            <a:r>
              <a:rPr lang="en-US" altLang="ja-JP" sz="3200" smtClean="0">
                <a:latin typeface="Helvetica"/>
                <a:cs typeface="Helvetica"/>
              </a:rPr>
              <a:t>E</a:t>
            </a:r>
            <a:r>
              <a:rPr lang="en-US" altLang="ja-JP" sz="3200" dirty="0" smtClean="0">
                <a:latin typeface="Helvetica"/>
                <a:cs typeface="Helvetica"/>
              </a:rPr>
              <a:t>[x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latin typeface="Helvetica"/>
                <a:cs typeface="Helvetica"/>
              </a:rPr>
              <a:t>]</a:t>
            </a:r>
          </a:p>
          <a:p>
            <a:r>
              <a:rPr lang="en-US" altLang="ja-JP" sz="3200" dirty="0" smtClean="0">
                <a:latin typeface="Helvetica"/>
                <a:cs typeface="Helvetica"/>
              </a:rPr>
              <a:t>=  E[(</a:t>
            </a:r>
            <a:r>
              <a:rPr lang="en-US" altLang="ja-JP" sz="3200" u="sng" dirty="0" smtClean="0">
                <a:latin typeface="Helvetica"/>
                <a:cs typeface="Helvetica"/>
              </a:rPr>
              <a:t>2k-n</a:t>
            </a:r>
            <a:r>
              <a:rPr lang="en-US" altLang="ja-JP" sz="3200" dirty="0" smtClean="0">
                <a:latin typeface="Helvetica"/>
                <a:cs typeface="Helvetica"/>
              </a:rPr>
              <a:t>)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latin typeface="Helvetica"/>
                <a:cs typeface="Helvetica"/>
              </a:rPr>
              <a:t>]= 4(E[k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latin typeface="Helvetica"/>
                <a:cs typeface="Helvetica"/>
              </a:rPr>
              <a:t>])-4E[k]n+n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2 </a:t>
            </a:r>
            <a:r>
              <a:rPr lang="en-US" altLang="ja-JP" sz="3200" dirty="0" smtClean="0">
                <a:latin typeface="Helvetica"/>
                <a:cs typeface="Helvetica"/>
              </a:rPr>
              <a:t>= </a:t>
            </a:r>
          </a:p>
          <a:p>
            <a:r>
              <a:rPr lang="en-US" altLang="ja-JP" sz="3200" dirty="0" smtClean="0">
                <a:latin typeface="Helvetica"/>
                <a:cs typeface="Helvetica"/>
              </a:rPr>
              <a:t>4n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latin typeface="Helvetica"/>
                <a:cs typeface="Helvetica"/>
              </a:rPr>
              <a:t>p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latin typeface="Helvetica"/>
                <a:cs typeface="Helvetica"/>
              </a:rPr>
              <a:t>+4np(1-p)-4n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latin typeface="Helvetica"/>
                <a:cs typeface="Helvetica"/>
              </a:rPr>
              <a:t>p+n</a:t>
            </a:r>
            <a:r>
              <a:rPr lang="en-US" altLang="ja-JP" sz="3200" baseline="30000" dirty="0" smtClean="0"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latin typeface="Helvetica"/>
                <a:cs typeface="Helvetica"/>
              </a:rPr>
              <a:t>=</a:t>
            </a:r>
            <a:r>
              <a:rPr lang="en-US" altLang="ja-JP" sz="3200" dirty="0" smtClean="0">
                <a:solidFill>
                  <a:srgbClr val="FF0000"/>
                </a:solidFill>
                <a:latin typeface="Helvetica"/>
                <a:cs typeface="Helvetica"/>
              </a:rPr>
              <a:t>(p-(1-p))</a:t>
            </a:r>
            <a:r>
              <a:rPr lang="en-US" altLang="ja-JP" sz="3200" baseline="30000" dirty="0" smtClean="0">
                <a:solidFill>
                  <a:srgbClr val="FF0000"/>
                </a:solidFill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solidFill>
                  <a:srgbClr val="FF0000"/>
                </a:solidFill>
                <a:latin typeface="Helvetica"/>
                <a:cs typeface="Helvetica"/>
              </a:rPr>
              <a:t>n</a:t>
            </a:r>
            <a:r>
              <a:rPr lang="en-US" altLang="ja-JP" sz="3200" baseline="30000" dirty="0" smtClean="0">
                <a:solidFill>
                  <a:srgbClr val="FF0000"/>
                </a:solidFill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solidFill>
                  <a:srgbClr val="FF0000"/>
                </a:solidFill>
                <a:latin typeface="Helvetica"/>
                <a:cs typeface="Helvetica"/>
              </a:rPr>
              <a:t>+4p(1-p)n</a:t>
            </a:r>
          </a:p>
          <a:p>
            <a:endParaRPr lang="en-US" altLang="ja-JP" sz="3200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r>
              <a:rPr lang="en-US" altLang="ja-JP" sz="2800" dirty="0" smtClean="0">
                <a:latin typeface="Helvetica"/>
                <a:cs typeface="Helvetica"/>
              </a:rPr>
              <a:t>When  n=900[steps], p=2/3,</a:t>
            </a:r>
          </a:p>
          <a:p>
            <a:pPr algn="ctr"/>
            <a:r>
              <a:rPr lang="en-US" altLang="ja-JP" sz="3200" dirty="0" smtClean="0">
                <a:solidFill>
                  <a:srgbClr val="3366FF"/>
                </a:solidFill>
                <a:latin typeface="Helvetica"/>
                <a:cs typeface="Helvetica"/>
              </a:rPr>
              <a:t>E[x]=266.6</a:t>
            </a:r>
            <a:r>
              <a:rPr lang="is-IS" altLang="ja-JP" sz="3200" dirty="0" smtClean="0">
                <a:solidFill>
                  <a:srgbClr val="3366FF"/>
                </a:solidFill>
                <a:latin typeface="Helvetica"/>
                <a:cs typeface="Helvetica"/>
              </a:rPr>
              <a:t>…</a:t>
            </a:r>
            <a:r>
              <a:rPr lang="en-US" altLang="ja-JP" sz="3200" dirty="0" smtClean="0">
                <a:solidFill>
                  <a:srgbClr val="3366FF"/>
                </a:solidFill>
                <a:latin typeface="Helvetica"/>
                <a:cs typeface="Helvetica"/>
              </a:rPr>
              <a:t>, E[x</a:t>
            </a:r>
            <a:r>
              <a:rPr lang="en-US" altLang="ja-JP" sz="3200" baseline="30000" dirty="0" smtClean="0">
                <a:solidFill>
                  <a:srgbClr val="3366FF"/>
                </a:solidFill>
                <a:latin typeface="Helvetica"/>
                <a:cs typeface="Helvetica"/>
              </a:rPr>
              <a:t>2</a:t>
            </a:r>
            <a:r>
              <a:rPr lang="en-US" altLang="ja-JP" sz="3200" dirty="0" smtClean="0">
                <a:solidFill>
                  <a:srgbClr val="3366FF"/>
                </a:solidFill>
                <a:latin typeface="Helvetica"/>
                <a:cs typeface="Helvetica"/>
              </a:rPr>
              <a:t>]=71822.2</a:t>
            </a:r>
            <a:r>
              <a:rPr lang="is-IS" altLang="ja-JP" sz="3200" dirty="0" smtClean="0">
                <a:solidFill>
                  <a:srgbClr val="3366FF"/>
                </a:solidFill>
                <a:latin typeface="Helvetica"/>
                <a:cs typeface="Helvetica"/>
              </a:rPr>
              <a:t>…</a:t>
            </a:r>
            <a:endParaRPr lang="en-US" altLang="ja-JP" sz="3200" dirty="0" smtClean="0">
              <a:solidFill>
                <a:srgbClr val="3366FF"/>
              </a:solidFill>
              <a:latin typeface="Helvetica"/>
              <a:cs typeface="Helvetica"/>
            </a:endParaRPr>
          </a:p>
          <a:p>
            <a:pPr algn="ctr"/>
            <a:endParaRPr lang="en-US" altLang="ja-JP" sz="3200" dirty="0">
              <a:latin typeface="Helvetica"/>
              <a:cs typeface="Helvetic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9144000" cy="12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66058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>
                <a:latin typeface="Helvetica"/>
                <a:cs typeface="Helvetica"/>
              </a:rPr>
              <a:t>Random walker takes a step </a:t>
            </a:r>
          </a:p>
          <a:p>
            <a:pPr algn="ctr"/>
            <a:r>
              <a:rPr lang="en-US" altLang="ja-JP" sz="2800" dirty="0" smtClean="0">
                <a:latin typeface="Helvetica"/>
                <a:cs typeface="Helvetica"/>
              </a:rPr>
              <a:t>forward with </a:t>
            </a:r>
            <a:r>
              <a:rPr lang="en-US" altLang="ja-JP" sz="2800" dirty="0" err="1" smtClean="0">
                <a:latin typeface="Helvetica"/>
                <a:cs typeface="Helvetica"/>
              </a:rPr>
              <a:t>Prob</a:t>
            </a:r>
            <a:r>
              <a:rPr lang="en-US" altLang="ja-JP" sz="2800" dirty="0" smtClean="0">
                <a:latin typeface="Helvetica"/>
                <a:cs typeface="Helvetica"/>
              </a:rPr>
              <a:t> p &amp; backward with (1-p) </a:t>
            </a:r>
            <a:endParaRPr kumimoji="1" lang="ja-JP" alt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531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338</Words>
  <Application>Microsoft Macintosh PowerPoint</Application>
  <PresentationFormat>画面に合わせる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中前 和恭</dc:creator>
  <cp:keywords/>
  <dc:description/>
  <cp:lastModifiedBy>中前 和恭</cp:lastModifiedBy>
  <cp:revision>35</cp:revision>
  <dcterms:created xsi:type="dcterms:W3CDTF">2016-10-25T19:00:39Z</dcterms:created>
  <dcterms:modified xsi:type="dcterms:W3CDTF">2016-10-25T21:07:10Z</dcterms:modified>
  <cp:category/>
</cp:coreProperties>
</file>