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FBDB-7DF4-48C1-8779-38359892EE01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4B0-2102-434A-A773-57A3F5D86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2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FBDB-7DF4-48C1-8779-38359892EE01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4B0-2102-434A-A773-57A3F5D86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58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FBDB-7DF4-48C1-8779-38359892EE01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4B0-2102-434A-A773-57A3F5D86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28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FBDB-7DF4-48C1-8779-38359892EE01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4B0-2102-434A-A773-57A3F5D86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98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FBDB-7DF4-48C1-8779-38359892EE01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4B0-2102-434A-A773-57A3F5D86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25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FBDB-7DF4-48C1-8779-38359892EE01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4B0-2102-434A-A773-57A3F5D86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61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FBDB-7DF4-48C1-8779-38359892EE01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4B0-2102-434A-A773-57A3F5D86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39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FBDB-7DF4-48C1-8779-38359892EE01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4B0-2102-434A-A773-57A3F5D86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65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FBDB-7DF4-48C1-8779-38359892EE01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4B0-2102-434A-A773-57A3F5D86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39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FBDB-7DF4-48C1-8779-38359892EE01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4B0-2102-434A-A773-57A3F5D86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05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FBDB-7DF4-48C1-8779-38359892EE01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4B0-2102-434A-A773-57A3F5D86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47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6FBDB-7DF4-48C1-8779-38359892EE01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E94B0-2102-434A-A773-57A3F5D86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53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 smtClean="0"/>
              <a:t>虎の穴振り返り資料</a:t>
            </a:r>
            <a:endParaRPr kumimoji="1" lang="ja-JP" altLang="en-US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WebJava</a:t>
            </a:r>
            <a:r>
              <a:rPr kumimoji="1" lang="ja-JP" altLang="en-US" dirty="0" smtClean="0"/>
              <a:t>初級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624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kumimoji="1" lang="ja-JP" altLang="en-US" sz="1800" b="1" dirty="0" smtClean="0"/>
              <a:t>アプリ説明</a:t>
            </a:r>
            <a:endParaRPr kumimoji="1" lang="ja-JP" altLang="en-US" sz="18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r>
              <a:rPr kumimoji="1" lang="ja-JP" altLang="en-US" dirty="0" smtClean="0"/>
              <a:t>アプリ仕様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①商品</a:t>
            </a:r>
            <a:r>
              <a:rPr lang="en-US" altLang="ja-JP" dirty="0" smtClean="0"/>
              <a:t>ID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商品名、価格を１ページ目に表示する。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②表示内容は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より取得する。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③商品の個数を選択可能とし、購入ボタン押下で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　同一画面下部に商品名、個数、合計金額を表示する。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④購入時に履歴テーブルを更新し、個数を加算する。</a:t>
            </a:r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778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6618"/>
          </a:xfrm>
        </p:spPr>
        <p:txBody>
          <a:bodyPr>
            <a:normAutofit/>
          </a:bodyPr>
          <a:lstStyle/>
          <a:p>
            <a:r>
              <a:rPr kumimoji="1" lang="ja-JP" altLang="en-US" sz="1800" dirty="0" smtClean="0"/>
              <a:t>シーケンス</a:t>
            </a:r>
            <a:endParaRPr kumimoji="1" lang="ja-JP" altLang="en-US" sz="1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740230"/>
            <a:ext cx="10515600" cy="5436734"/>
          </a:xfrm>
        </p:spPr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フローチャート: 磁気ディスク 3"/>
          <p:cNvSpPr/>
          <p:nvPr/>
        </p:nvSpPr>
        <p:spPr>
          <a:xfrm>
            <a:off x="7498581" y="1509592"/>
            <a:ext cx="1447800" cy="97971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商品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テーブル</a:t>
            </a:r>
            <a:endParaRPr kumimoji="1" lang="ja-JP" altLang="en-US" dirty="0"/>
          </a:p>
        </p:txBody>
      </p:sp>
      <p:sp>
        <p:nvSpPr>
          <p:cNvPr id="7" name="フローチャート: 磁気ディスク 6"/>
          <p:cNvSpPr/>
          <p:nvPr/>
        </p:nvSpPr>
        <p:spPr>
          <a:xfrm>
            <a:off x="7480158" y="3377043"/>
            <a:ext cx="1447800" cy="97971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履歴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テーブル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580143" y="847711"/>
            <a:ext cx="16328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 smtClean="0">
                <a:solidFill>
                  <a:sysClr val="windowText" lastClr="000000"/>
                </a:solidFill>
              </a:rPr>
              <a:t>ListController</a:t>
            </a:r>
            <a:endParaRPr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682343" y="847711"/>
            <a:ext cx="16328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 smtClean="0">
                <a:solidFill>
                  <a:sysClr val="windowText" lastClr="000000"/>
                </a:solidFill>
              </a:rPr>
              <a:t>ListService</a:t>
            </a:r>
            <a:endParaRPr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460359" y="847711"/>
            <a:ext cx="16328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 smtClean="0">
                <a:solidFill>
                  <a:sysClr val="windowText" lastClr="000000"/>
                </a:solidFill>
              </a:rPr>
              <a:t>ListView</a:t>
            </a:r>
            <a:endParaRPr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 flipH="1">
            <a:off x="2276788" y="1217043"/>
            <a:ext cx="0" cy="432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H="1">
            <a:off x="4407875" y="1217043"/>
            <a:ext cx="0" cy="432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>
            <a:off x="6531009" y="1217043"/>
            <a:ext cx="0" cy="19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2268836" y="3458597"/>
            <a:ext cx="2102200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6541685" y="2016961"/>
            <a:ext cx="8486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>
            <a:off x="6538962" y="2237060"/>
            <a:ext cx="84866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>
            <a:off x="4407875" y="2489307"/>
            <a:ext cx="2112459" cy="58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2276788" y="2722664"/>
            <a:ext cx="2112459" cy="58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7387629" y="829271"/>
            <a:ext cx="16328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ysClr val="windowText" lastClr="000000"/>
                </a:solidFill>
              </a:rPr>
              <a:t>D</a:t>
            </a:r>
            <a:r>
              <a:rPr lang="en-US" altLang="ja-JP" dirty="0">
                <a:solidFill>
                  <a:sysClr val="windowText" lastClr="000000"/>
                </a:solidFill>
              </a:rPr>
              <a:t>B</a:t>
            </a:r>
            <a:endParaRPr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 flipV="1">
            <a:off x="4425461" y="1825261"/>
            <a:ext cx="2102200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4426504" y="3750329"/>
            <a:ext cx="29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2268836" y="4501588"/>
            <a:ext cx="2112459" cy="58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4579726" y="1552140"/>
            <a:ext cx="16328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solidFill>
                  <a:sysClr val="windowText" lastClr="000000"/>
                </a:solidFill>
              </a:rPr>
              <a:t>商品情報を取得</a:t>
            </a:r>
            <a:endParaRPr lang="ja-JP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525903" y="2365835"/>
            <a:ext cx="16328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solidFill>
                  <a:sysClr val="windowText" lastClr="000000"/>
                </a:solidFill>
              </a:rPr>
              <a:t>商品情報を表示</a:t>
            </a:r>
            <a:endParaRPr lang="ja-JP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472309" y="3107230"/>
            <a:ext cx="16328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solidFill>
                  <a:sysClr val="windowText" lastClr="000000"/>
                </a:solidFill>
              </a:rPr>
              <a:t>商品を購入</a:t>
            </a:r>
            <a:endParaRPr lang="ja-JP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813996" y="3456882"/>
            <a:ext cx="226004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>
                <a:solidFill>
                  <a:sysClr val="windowText" lastClr="000000"/>
                </a:solidFill>
              </a:rPr>
              <a:t>DB</a:t>
            </a:r>
            <a:r>
              <a:rPr lang="ja-JP" altLang="en-US" sz="1600" dirty="0" smtClean="0">
                <a:solidFill>
                  <a:sysClr val="windowText" lastClr="000000"/>
                </a:solidFill>
              </a:rPr>
              <a:t>の商品個数を更新</a:t>
            </a:r>
            <a:endParaRPr lang="ja-JP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569242" y="4152525"/>
            <a:ext cx="16328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solidFill>
                  <a:sysClr val="windowText" lastClr="000000"/>
                </a:solidFill>
              </a:rPr>
              <a:t>購入情報を表示</a:t>
            </a:r>
            <a:endParaRPr lang="ja-JP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16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27383" y="476319"/>
            <a:ext cx="10240617" cy="368507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1800" dirty="0" smtClean="0"/>
              <a:t>クラス図</a:t>
            </a:r>
            <a:endParaRPr kumimoji="1" lang="ja-JP" altLang="en-US" sz="1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27383" y="977900"/>
            <a:ext cx="10240617" cy="5686669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995949" y="4871405"/>
            <a:ext cx="1560195" cy="1181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dirty="0" err="1" smtClean="0">
                <a:solidFill>
                  <a:sysClr val="windowText" lastClr="000000"/>
                </a:solidFill>
              </a:rPr>
              <a:t>ListView</a:t>
            </a:r>
            <a:r>
              <a:rPr lang="en-US" altLang="ja-JP" dirty="0" smtClean="0">
                <a:solidFill>
                  <a:sysClr val="windowText" lastClr="000000"/>
                </a:solidFill>
              </a:rPr>
              <a:t>(html)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2549769" y="2181291"/>
            <a:ext cx="820150" cy="179081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5815562" y="3307807"/>
            <a:ext cx="1560195" cy="1181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>
                <a:solidFill>
                  <a:sysClr val="windowText" lastClr="000000"/>
                </a:solidFill>
              </a:rPr>
              <a:t>Item</a:t>
            </a:r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5831974" y="3622304"/>
            <a:ext cx="1560195" cy="8667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>
                <a:solidFill>
                  <a:sysClr val="windowText" lastClr="000000"/>
                </a:solidFill>
              </a:rPr>
              <a:t>-</a:t>
            </a:r>
            <a:r>
              <a:rPr kumimoji="1" lang="en-US" altLang="ja-JP" sz="1100" baseline="0">
                <a:solidFill>
                  <a:sysClr val="windowText" lastClr="000000"/>
                </a:solidFill>
              </a:rPr>
              <a:t> itemId : int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kumimoji="1" lang="en-US" altLang="ja-JP" sz="1100" baseline="0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 name : String</a:t>
            </a:r>
            <a:endParaRPr lang="ja-JP" altLang="ja-JP">
              <a:solidFill>
                <a:sysClr val="windowText" lastClr="000000"/>
              </a:solidFill>
              <a:effectLst/>
            </a:endParaRPr>
          </a:p>
          <a:p>
            <a:pPr algn="l"/>
            <a:r>
              <a:rPr kumimoji="1" lang="en-US" altLang="ja-JP" sz="1100" baseline="0">
                <a:solidFill>
                  <a:sysClr val="windowText" lastClr="000000"/>
                </a:solidFill>
              </a:rPr>
              <a:t>- price : int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3434349" y="3198348"/>
            <a:ext cx="1560195" cy="1336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>
                <a:solidFill>
                  <a:sysClr val="windowText" lastClr="000000"/>
                </a:solidFill>
              </a:rPr>
              <a:t>ListService</a:t>
            </a:r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434349" y="3565397"/>
            <a:ext cx="1560195" cy="9805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>
                <a:solidFill>
                  <a:sysClr val="windowText" lastClr="000000"/>
                </a:solidFill>
              </a:rPr>
              <a:t>+</a:t>
            </a:r>
            <a:r>
              <a:rPr kumimoji="1" lang="en-US" altLang="ja-JP" sz="1100" baseline="0">
                <a:solidFill>
                  <a:sysClr val="windowText" lastClr="000000"/>
                </a:solidFill>
              </a:rPr>
              <a:t> getItemList()</a:t>
            </a:r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3413395" y="4902511"/>
            <a:ext cx="1560195" cy="1181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dirty="0" err="1">
                <a:solidFill>
                  <a:sysClr val="windowText" lastClr="000000"/>
                </a:solidFill>
              </a:rPr>
              <a:t>ListForm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420870" y="5217021"/>
            <a:ext cx="1560195" cy="8667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dirty="0" smtClean="0">
                <a:solidFill>
                  <a:sysClr val="windowText" lastClr="000000"/>
                </a:solidFill>
              </a:rPr>
              <a:t>-</a:t>
            </a:r>
            <a:r>
              <a:rPr lang="en-US" altLang="ja-JP" dirty="0" err="1" smtClean="0">
                <a:solidFill>
                  <a:sysClr val="windowText" lastClr="000000"/>
                </a:solidFill>
              </a:rPr>
              <a:t>itemid,num:int</a:t>
            </a:r>
            <a:endParaRPr lang="en-US" altLang="ja-JP" dirty="0" smtClean="0">
              <a:solidFill>
                <a:sysClr val="windowText" lastClr="000000"/>
              </a:solidFill>
            </a:endParaRPr>
          </a:p>
          <a:p>
            <a:pPr algn="l"/>
            <a:r>
              <a:rPr kumimoji="1" lang="en-US" altLang="ja-JP" sz="1100" dirty="0" smtClean="0">
                <a:solidFill>
                  <a:sysClr val="windowText" lastClr="000000"/>
                </a:solidFill>
              </a:rPr>
              <a:t>-</a:t>
            </a:r>
            <a:r>
              <a:rPr kumimoji="1" lang="en-US" altLang="ja-JP" sz="1100" dirty="0" err="1" smtClean="0">
                <a:solidFill>
                  <a:sysClr val="windowText" lastClr="000000"/>
                </a:solidFill>
              </a:rPr>
              <a:t>itemname:String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5799808" y="1430392"/>
            <a:ext cx="1552575" cy="1181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>
                <a:solidFill>
                  <a:sysClr val="windowText" lastClr="000000"/>
                </a:solidFill>
              </a:rPr>
              <a:t>Order</a:t>
            </a:r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808198" y="1743761"/>
            <a:ext cx="1552575" cy="8667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>
                <a:solidFill>
                  <a:sysClr val="windowText" lastClr="000000"/>
                </a:solidFill>
              </a:rPr>
              <a:t>-</a:t>
            </a:r>
            <a:r>
              <a:rPr kumimoji="1" lang="en-US" altLang="ja-JP" sz="1100" baseline="0">
                <a:solidFill>
                  <a:sysClr val="windowText" lastClr="000000"/>
                </a:solidFill>
              </a:rPr>
              <a:t> itemId : int</a:t>
            </a:r>
          </a:p>
          <a:p>
            <a:pPr algn="l"/>
            <a:r>
              <a:rPr kumimoji="1" lang="en-US" altLang="ja-JP" sz="1100" baseline="0">
                <a:solidFill>
                  <a:sysClr val="windowText" lastClr="000000"/>
                </a:solidFill>
              </a:rPr>
              <a:t>- num : int</a:t>
            </a:r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984791" y="1579351"/>
            <a:ext cx="1560195" cy="1181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>
                <a:solidFill>
                  <a:sysClr val="windowText" lastClr="000000"/>
                </a:solidFill>
              </a:rPr>
              <a:t>ListController</a:t>
            </a:r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984790" y="1898628"/>
            <a:ext cx="1560195" cy="8667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baseline="0">
                <a:solidFill>
                  <a:sysClr val="windowText" lastClr="000000"/>
                </a:solidFill>
              </a:rPr>
              <a:t>+ show()</a:t>
            </a: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kumimoji="1" lang="en-US" altLang="ja-JP" sz="1100" baseline="0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 order()</a:t>
            </a:r>
            <a:endParaRPr lang="ja-JP" altLang="ja-JP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39" name="ひし形 38"/>
          <p:cNvSpPr/>
          <p:nvPr/>
        </p:nvSpPr>
        <p:spPr>
          <a:xfrm>
            <a:off x="4930491" y="1959988"/>
            <a:ext cx="169464" cy="15724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40" name="直線矢印コネクタ 39"/>
          <p:cNvCxnSpPr>
            <a:stCxn id="27" idx="3"/>
          </p:cNvCxnSpPr>
          <p:nvPr/>
        </p:nvCxnSpPr>
        <p:spPr>
          <a:xfrm flipV="1">
            <a:off x="2556144" y="5444691"/>
            <a:ext cx="864726" cy="173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2556143" y="2138899"/>
            <a:ext cx="826403" cy="33373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3443213" y="1517025"/>
            <a:ext cx="1567815" cy="1181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>
                <a:solidFill>
                  <a:sysClr val="windowText" lastClr="000000"/>
                </a:solidFill>
              </a:rPr>
              <a:t>Cart</a:t>
            </a:r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3443213" y="1805976"/>
            <a:ext cx="1567815" cy="8667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>
                <a:solidFill>
                  <a:sysClr val="windowText" lastClr="000000"/>
                </a:solidFill>
              </a:rPr>
              <a:t>-</a:t>
            </a:r>
            <a:r>
              <a:rPr kumimoji="1" lang="en-US" altLang="ja-JP" sz="1100" baseline="0">
                <a:solidFill>
                  <a:sysClr val="windowText" lastClr="000000"/>
                </a:solidFill>
              </a:rPr>
              <a:t> ordarList : List&lt;Order&gt;</a:t>
            </a:r>
          </a:p>
        </p:txBody>
      </p:sp>
      <p:cxnSp>
        <p:nvCxnSpPr>
          <p:cNvPr id="46" name="直線矢印コネクタ 45"/>
          <p:cNvCxnSpPr>
            <a:stCxn id="35" idx="1"/>
            <a:endCxn id="39" idx="3"/>
          </p:cNvCxnSpPr>
          <p:nvPr/>
        </p:nvCxnSpPr>
        <p:spPr>
          <a:xfrm flipH="1">
            <a:off x="5099955" y="2021029"/>
            <a:ext cx="699853" cy="17583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endCxn id="44" idx="1"/>
          </p:cNvCxnSpPr>
          <p:nvPr/>
        </p:nvCxnSpPr>
        <p:spPr>
          <a:xfrm flipV="1">
            <a:off x="2553375" y="2107662"/>
            <a:ext cx="889838" cy="652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31" idx="3"/>
          </p:cNvCxnSpPr>
          <p:nvPr/>
        </p:nvCxnSpPr>
        <p:spPr>
          <a:xfrm>
            <a:off x="4994544" y="3866539"/>
            <a:ext cx="80526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976585" y="3256571"/>
            <a:ext cx="1560195" cy="1181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dirty="0">
                <a:solidFill>
                  <a:sysClr val="windowText" lastClr="000000"/>
                </a:solidFill>
              </a:rPr>
              <a:t>データベース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974994" y="3590399"/>
            <a:ext cx="1560195" cy="8667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100" baseline="0" dirty="0" smtClean="0">
                <a:solidFill>
                  <a:sysClr val="windowText" lastClr="000000"/>
                </a:solidFill>
              </a:rPr>
              <a:t>商品テーブル</a:t>
            </a:r>
            <a:endParaRPr kumimoji="1" lang="en-US" altLang="ja-JP" sz="1100" baseline="0" dirty="0" smtClean="0">
              <a:solidFill>
                <a:sysClr val="windowText" lastClr="000000"/>
              </a:solidFill>
            </a:endParaRPr>
          </a:p>
          <a:p>
            <a:pPr algn="l"/>
            <a:r>
              <a:rPr lang="ja-JP" altLang="en-US" dirty="0" smtClean="0">
                <a:solidFill>
                  <a:sysClr val="windowText" lastClr="000000"/>
                </a:solidFill>
              </a:rPr>
              <a:t>履歴テーブル</a:t>
            </a:r>
            <a:endParaRPr kumimoji="1" lang="en-US" altLang="ja-JP" sz="1100" baseline="0" dirty="0">
              <a:solidFill>
                <a:sysClr val="windowText" lastClr="000000"/>
              </a:solidFill>
            </a:endParaRPr>
          </a:p>
        </p:txBody>
      </p:sp>
      <p:cxnSp>
        <p:nvCxnSpPr>
          <p:cNvPr id="81" name="直線矢印コネクタ 80"/>
          <p:cNvCxnSpPr>
            <a:endCxn id="78" idx="0"/>
          </p:cNvCxnSpPr>
          <p:nvPr/>
        </p:nvCxnSpPr>
        <p:spPr>
          <a:xfrm>
            <a:off x="1750879" y="2768493"/>
            <a:ext cx="5804" cy="4880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stCxn id="32" idx="1"/>
          </p:cNvCxnSpPr>
          <p:nvPr/>
        </p:nvCxnSpPr>
        <p:spPr>
          <a:xfrm flipH="1">
            <a:off x="2558454" y="4055692"/>
            <a:ext cx="875895" cy="219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46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198"/>
          </a:xfrm>
        </p:spPr>
        <p:txBody>
          <a:bodyPr>
            <a:normAutofit/>
          </a:bodyPr>
          <a:lstStyle/>
          <a:p>
            <a:r>
              <a:rPr kumimoji="1" lang="ja-JP" altLang="en-US" sz="1800" dirty="0" smtClean="0"/>
              <a:t>講習の成果</a:t>
            </a:r>
            <a:endParaRPr kumimoji="1" lang="ja-JP" altLang="en-US" sz="1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16623"/>
            <a:ext cx="10515600" cy="50603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①得られたもの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dirty="0" err="1" smtClean="0"/>
              <a:t>SpringBoot</a:t>
            </a:r>
            <a:r>
              <a:rPr kumimoji="1" lang="ja-JP" altLang="en-US" dirty="0" smtClean="0"/>
              <a:t>を用いての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プログラミングがある程度可能となったこと。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DB</a:t>
            </a:r>
            <a:r>
              <a:rPr lang="ja-JP" altLang="en-US" dirty="0" smtClean="0"/>
              <a:t>を使用してのプログラミングが可能となったこと。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②苦労・工夫した点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lang="en-US" altLang="ja-JP" dirty="0" smtClean="0"/>
              <a:t>session</a:t>
            </a:r>
            <a:r>
              <a:rPr lang="ja-JP" altLang="en-US" dirty="0" smtClean="0"/>
              <a:t>をうまく使ってデータ保存するのに時間がかかってしまった。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lang="en-US" altLang="ja-JP" dirty="0" smtClean="0"/>
              <a:t>RPG</a:t>
            </a:r>
            <a:r>
              <a:rPr lang="ja-JP" altLang="en-US" dirty="0" smtClean="0"/>
              <a:t>風は</a:t>
            </a:r>
            <a:r>
              <a:rPr kumimoji="1" lang="ja-JP" altLang="en-US" dirty="0" smtClean="0"/>
              <a:t>今までの開発経験と学んだことを組み合わせて</a:t>
            </a:r>
            <a:r>
              <a:rPr lang="ja-JP" altLang="en-US" dirty="0" err="1" smtClean="0"/>
              <a:t>そこそこ</a:t>
            </a:r>
            <a:r>
              <a:rPr lang="ja-JP" altLang="en-US" dirty="0" smtClean="0"/>
              <a:t>動作できるようになった。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dirty="0" err="1" smtClean="0"/>
              <a:t>htlm</a:t>
            </a:r>
            <a:r>
              <a:rPr kumimoji="1" lang="ja-JP" altLang="en-US" dirty="0" smtClean="0"/>
              <a:t>と処理との距離間に苦戦した。大体ここで躓いてしまっていた。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766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198"/>
          </a:xfrm>
        </p:spPr>
        <p:txBody>
          <a:bodyPr>
            <a:normAutofit/>
          </a:bodyPr>
          <a:lstStyle/>
          <a:p>
            <a:r>
              <a:rPr kumimoji="1" lang="ja-JP" altLang="en-US" sz="1800" dirty="0" smtClean="0"/>
              <a:t>講習の成果</a:t>
            </a:r>
            <a:endParaRPr kumimoji="1" lang="ja-JP" altLang="en-US" sz="1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16623"/>
            <a:ext cx="10515600" cy="5060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③取り組み内容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lang="ja-JP" altLang="en-US" dirty="0" smtClean="0"/>
              <a:t>課題１についてはキャンセル機能を追加した。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・課題２については＋アルファの部分は特になく、仕様の範囲内にとどまった。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・課題３については購入時に追加した履歴テーブルを更新する機能を追加した。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④今後に生かすこと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の案件にアサインされた場合、多少自信を持って取り組むことができると思います。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4337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272</Words>
  <Application>Microsoft Office PowerPoint</Application>
  <PresentationFormat>ワイド画面</PresentationFormat>
  <Paragraphs>60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虎の穴振り返り資料</vt:lpstr>
      <vt:lpstr>アプリ説明</vt:lpstr>
      <vt:lpstr>シーケンス</vt:lpstr>
      <vt:lpstr>クラス図</vt:lpstr>
      <vt:lpstr>講習の成果</vt:lpstr>
      <vt:lpstr>講習の成果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虎の穴振り返り資料</dc:title>
  <dc:creator>systena</dc:creator>
  <cp:lastModifiedBy>systena</cp:lastModifiedBy>
  <cp:revision>12</cp:revision>
  <dcterms:created xsi:type="dcterms:W3CDTF">2019-09-29T12:35:37Z</dcterms:created>
  <dcterms:modified xsi:type="dcterms:W3CDTF">2019-09-29T13:53:32Z</dcterms:modified>
</cp:coreProperties>
</file>