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25"/>
  </p:notesMasterIdLst>
  <p:sldIdLst>
    <p:sldId id="440" r:id="rId5"/>
    <p:sldId id="385" r:id="rId6"/>
    <p:sldId id="451" r:id="rId7"/>
    <p:sldId id="386" r:id="rId8"/>
    <p:sldId id="441" r:id="rId9"/>
    <p:sldId id="442" r:id="rId10"/>
    <p:sldId id="452" r:id="rId11"/>
    <p:sldId id="443" r:id="rId12"/>
    <p:sldId id="444" r:id="rId13"/>
    <p:sldId id="439" r:id="rId14"/>
    <p:sldId id="445" r:id="rId15"/>
    <p:sldId id="446" r:id="rId16"/>
    <p:sldId id="453" r:id="rId17"/>
    <p:sldId id="447" r:id="rId18"/>
    <p:sldId id="448" r:id="rId19"/>
    <p:sldId id="449" r:id="rId20"/>
    <p:sldId id="450" r:id="rId21"/>
    <p:sldId id="455" r:id="rId22"/>
    <p:sldId id="454" r:id="rId23"/>
    <p:sldId id="363"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418C"/>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917" autoAdjust="0"/>
  </p:normalViewPr>
  <p:slideViewPr>
    <p:cSldViewPr showGuides="1">
      <p:cViewPr varScale="1">
        <p:scale>
          <a:sx n="104" d="100"/>
          <a:sy n="104" d="100"/>
        </p:scale>
        <p:origin x="870" y="9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12/10/2024</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アイコンをクリックして図を追加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ja-JP" altLang="en-US"/>
              <a:t>グラフを追加</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noProof="0"/>
              <a:t>マスター テキストの書式設定</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Tabellenplatzhalter 8"/>
          <p:cNvSpPr>
            <a:spLocks noGrp="1"/>
          </p:cNvSpPr>
          <p:nvPr>
            <p:ph type="tbl" sz="quarter" idx="18"/>
          </p:nvPr>
        </p:nvSpPr>
        <p:spPr>
          <a:xfrm>
            <a:off x="468000" y="1424991"/>
            <a:ext cx="8711997" cy="4248000"/>
          </a:xfrm>
        </p:spPr>
        <p:txBody>
          <a:bodyPr/>
          <a:lstStyle/>
          <a:p>
            <a:r>
              <a:rPr lang="ja-JP" altLang="en-US"/>
              <a:t>表を追加</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noProof="0"/>
              <a:t>マスター テキストの書式設定</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noProof="0"/>
              <a:t>マスター テキストの書式設定</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noProof="0"/>
              <a:t>マスター テキストの書式設定</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ja-JP" altLang="en-US"/>
              <a:t>アイコンをクリックして図を追加</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アイコンをクリックして図を追加</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ja-JP" altLang="en-US" noProof="0"/>
              <a:t>マスター タイトルの書式設定</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ja-JP" altLang="en-US"/>
              <a:t>アイコンをクリックして図を追加</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ja-JP" altLang="en-US" noProof="0"/>
              <a:t>マスター タイトルの書式設定</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2024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altLang="ja-JP" dirty="0"/>
              <a:t>Quick start</a:t>
            </a:r>
            <a:endParaRPr kumimoji="1" lang="en-US" altLang="ja-JP" cap="all" dirty="0"/>
          </a:p>
          <a:p>
            <a:pPr lvl="1"/>
            <a:r>
              <a:rPr lang="en-US" altLang="ja-JP" sz="2000" dirty="0"/>
              <a:t>Giteki pre-test automation tool</a:t>
            </a:r>
            <a:endParaRPr kumimoji="1" lang="en-US" altLang="ja-JP" sz="2000" cap="all" dirty="0"/>
          </a:p>
        </p:txBody>
      </p:sp>
      <p:sp>
        <p:nvSpPr>
          <p:cNvPr id="5" name="テキスト プレースホルダー 4">
            <a:extLst>
              <a:ext uri="{FF2B5EF4-FFF2-40B4-BE49-F238E27FC236}">
                <a16:creationId xmlns:a16="http://schemas.microsoft.com/office/drawing/2014/main" id="{49D88482-DC78-8E01-E279-41833669B74B}"/>
              </a:ext>
            </a:extLst>
          </p:cNvPr>
          <p:cNvSpPr>
            <a:spLocks noGrp="1"/>
          </p:cNvSpPr>
          <p:nvPr>
            <p:ph type="body" sz="quarter" idx="13"/>
          </p:nvPr>
        </p:nvSpPr>
        <p:spPr/>
        <p:txBody>
          <a:bodyPr/>
          <a:lstStyle/>
          <a:p>
            <a:endParaRPr lang="ja-JP" altLang="en-US"/>
          </a:p>
        </p:txBody>
      </p:sp>
      <p:sp>
        <p:nvSpPr>
          <p:cNvPr id="6" name="Textplatzhalter 2">
            <a:extLst>
              <a:ext uri="{FF2B5EF4-FFF2-40B4-BE49-F238E27FC236}">
                <a16:creationId xmlns:a16="http://schemas.microsoft.com/office/drawing/2014/main" id="{25584F65-40AD-90E4-1D18-5152368C5A28}"/>
              </a:ext>
            </a:extLst>
          </p:cNvPr>
          <p:cNvSpPr txBox="1">
            <a:spLocks/>
          </p:cNvSpPr>
          <p:nvPr/>
        </p:nvSpPr>
        <p:spPr>
          <a:xfrm>
            <a:off x="1080000" y="2700000"/>
            <a:ext cx="5040000" cy="1594622"/>
          </a:xfrm>
          <a:prstGeom prst="rect">
            <a:avLst/>
          </a:prstGeom>
          <a:solidFill>
            <a:schemeClr val="bg1"/>
          </a:solidFill>
        </p:spPr>
        <p:txBody>
          <a:bodyPr vert="horz" lIns="252000" tIns="180000" rIns="180000" bIns="18000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kumimoji="1" sz="1600" b="0" kern="1200" cap="all" baseline="0">
                <a:solidFill>
                  <a:schemeClr val="accent1"/>
                </a:solidFill>
                <a:latin typeface="+mj-lt"/>
                <a:ea typeface="+mn-ea"/>
                <a:cs typeface="+mn-cs"/>
              </a:defRPr>
            </a:lvl1pPr>
            <a:lvl2pPr marL="0" indent="0" algn="l" defTabSz="914400" rtl="0" eaLnBrk="1" latinLnBrk="0" hangingPunct="1">
              <a:lnSpc>
                <a:spcPct val="120000"/>
              </a:lnSpc>
              <a:spcBef>
                <a:spcPts val="600"/>
              </a:spcBef>
              <a:spcAft>
                <a:spcPts val="0"/>
              </a:spcAft>
              <a:buClr>
                <a:schemeClr val="tx2"/>
              </a:buClr>
              <a:buFont typeface="Wingdings" panose="05000000000000000000" pitchFamily="2" charset="2"/>
              <a:buNone/>
              <a:defRPr kumimoji="1" sz="1600" b="0" kern="1200" cap="none">
                <a:solidFill>
                  <a:schemeClr val="bg1"/>
                </a:solidFill>
                <a:latin typeface="+mj-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b="1" kern="1200">
                <a:solidFill>
                  <a:schemeClr val="bg1"/>
                </a:solidFill>
                <a:latin typeface="+mj-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bg1"/>
                </a:solidFill>
                <a:latin typeface="+mj-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bg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dirty="0"/>
              <a:t>Date  2024/12/06</a:t>
            </a:r>
          </a:p>
          <a:p>
            <a:r>
              <a:rPr lang="en-US" dirty="0"/>
              <a:t>Name ZHANG ZIXUAN</a:t>
            </a:r>
          </a:p>
          <a:p>
            <a:r>
              <a:rPr lang="en-US" dirty="0"/>
              <a:t>Position, Department application engineer</a:t>
            </a:r>
          </a:p>
          <a:p>
            <a:r>
              <a:rPr lang="en-US" dirty="0"/>
              <a:t>Unit </a:t>
            </a:r>
            <a:r>
              <a:rPr lang="en-US" altLang="ja-JP" dirty="0"/>
              <a:t>Rel/conn/A&amp;c/lic/aceng</a:t>
            </a:r>
            <a:endParaRPr lang="en-US" dirty="0"/>
          </a:p>
          <a:p>
            <a:r>
              <a:rPr lang="en-US" dirty="0"/>
              <a:t>Renesas Electronics Corporation</a:t>
            </a:r>
          </a:p>
        </p:txBody>
      </p:sp>
    </p:spTree>
    <p:extLst>
      <p:ext uri="{BB962C8B-B14F-4D97-AF65-F5344CB8AC3E}">
        <p14:creationId xmlns:p14="http://schemas.microsoft.com/office/powerpoint/2010/main" val="271682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964065"/>
          </a:xfrm>
        </p:spPr>
        <p:txBody>
          <a:bodyPr/>
          <a:lstStyle/>
          <a:p>
            <a:r>
              <a:rPr lang="en-US" altLang="ja-JP" dirty="0"/>
              <a:t>Supported commands</a:t>
            </a:r>
            <a:endParaRPr kumimoji="1" lang="en-US" altLang="ja-JP" cap="all" dirty="0"/>
          </a:p>
        </p:txBody>
      </p:sp>
    </p:spTree>
    <p:extLst>
      <p:ext uri="{BB962C8B-B14F-4D97-AF65-F5344CB8AC3E}">
        <p14:creationId xmlns:p14="http://schemas.microsoft.com/office/powerpoint/2010/main" val="421596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8FF80-356C-3EF2-C78C-5BBB05077F3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D6F9FFA-F8C0-0839-894D-CC07BCD8BAFA}"/>
              </a:ext>
            </a:extLst>
          </p:cNvPr>
          <p:cNvSpPr>
            <a:spLocks noGrp="1"/>
          </p:cNvSpPr>
          <p:nvPr>
            <p:ph type="title"/>
          </p:nvPr>
        </p:nvSpPr>
        <p:spPr>
          <a:xfrm>
            <a:off x="467999" y="332540"/>
            <a:ext cx="11244575" cy="720197"/>
          </a:xfrm>
        </p:spPr>
        <p:txBody>
          <a:bodyPr/>
          <a:lstStyle/>
          <a:p>
            <a:r>
              <a:rPr lang="en-US" cap="all" dirty="0"/>
              <a:t>Supported commands</a:t>
            </a:r>
            <a:br>
              <a:rPr lang="en-US" cap="all" dirty="0"/>
            </a:br>
            <a:r>
              <a:rPr lang="en-US" altLang="ja-JP" sz="2000" dirty="0"/>
              <a:t>set rule</a:t>
            </a:r>
            <a:endParaRPr lang="en-US" sz="2000" cap="all" dirty="0"/>
          </a:p>
        </p:txBody>
      </p:sp>
      <p:sp>
        <p:nvSpPr>
          <p:cNvPr id="3" name="コンテンツ プレースホルダー 3">
            <a:extLst>
              <a:ext uri="{FF2B5EF4-FFF2-40B4-BE49-F238E27FC236}">
                <a16:creationId xmlns:a16="http://schemas.microsoft.com/office/drawing/2014/main" id="{98F24242-FD91-F1A7-79AD-9718DF69A568}"/>
              </a:ext>
            </a:extLst>
          </p:cNvPr>
          <p:cNvSpPr>
            <a:spLocks noGrp="1"/>
          </p:cNvSpPr>
          <p:nvPr>
            <p:ph idx="1"/>
          </p:nvPr>
        </p:nvSpPr>
        <p:spPr>
          <a:xfrm>
            <a:off x="467999" y="1424991"/>
            <a:ext cx="5628001" cy="2443233"/>
          </a:xfrm>
        </p:spPr>
        <p:txBody>
          <a:bodyPr/>
          <a:lstStyle/>
          <a:p>
            <a:pPr lvl="1"/>
            <a:r>
              <a:rPr kumimoji="1" lang="en-US" dirty="0"/>
              <a:t>User can re-select a rule at any time</a:t>
            </a:r>
            <a:r>
              <a:rPr lang="en-US" dirty="0"/>
              <a:t> by input “</a:t>
            </a:r>
            <a:r>
              <a:rPr lang="en-US" b="1" dirty="0"/>
              <a:t>set rule</a:t>
            </a:r>
            <a:r>
              <a:rPr lang="en-US" dirty="0"/>
              <a:t>” command.</a:t>
            </a:r>
          </a:p>
          <a:p>
            <a:pPr lvl="2"/>
            <a:r>
              <a:rPr kumimoji="1" lang="en-US" sz="1400" dirty="0"/>
              <a:t>After input “set rule” command, the program will instruct user to input </a:t>
            </a:r>
            <a:r>
              <a:rPr lang="en-US" altLang="ja-JP" sz="1400" dirty="0"/>
              <a:t>the index of a rule.</a:t>
            </a:r>
          </a:p>
          <a:p>
            <a:pPr lvl="2"/>
            <a:r>
              <a:rPr lang="en-US" altLang="ja-JP" sz="1400" dirty="0"/>
              <a:t>All measurements will be conducted to align to current rule.</a:t>
            </a:r>
          </a:p>
          <a:p>
            <a:pPr lvl="1"/>
            <a:endParaRPr kumimoji="1" lang="en-US" sz="800" dirty="0"/>
          </a:p>
          <a:p>
            <a:pPr marL="0" lvl="1" indent="0">
              <a:buNone/>
            </a:pPr>
            <a:endParaRPr kumimoji="1" lang="en-US" sz="800" dirty="0"/>
          </a:p>
          <a:p>
            <a:pPr lvl="1"/>
            <a:r>
              <a:rPr lang="en-US" dirty="0"/>
              <a:t>Difference of 2 rules (“49_27_3” and “49_27_4”)</a:t>
            </a:r>
            <a:endParaRPr kumimoji="1" lang="en-US" dirty="0"/>
          </a:p>
        </p:txBody>
      </p:sp>
      <p:pic>
        <p:nvPicPr>
          <p:cNvPr id="8" name="図 7">
            <a:extLst>
              <a:ext uri="{FF2B5EF4-FFF2-40B4-BE49-F238E27FC236}">
                <a16:creationId xmlns:a16="http://schemas.microsoft.com/office/drawing/2014/main" id="{DB8FB950-9BA9-413D-D636-DFFA823566AE}"/>
              </a:ext>
            </a:extLst>
          </p:cNvPr>
          <p:cNvPicPr>
            <a:picLocks noChangeAspect="1"/>
          </p:cNvPicPr>
          <p:nvPr/>
        </p:nvPicPr>
        <p:blipFill>
          <a:blip r:embed="rId2"/>
          <a:stretch>
            <a:fillRect/>
          </a:stretch>
        </p:blipFill>
        <p:spPr>
          <a:xfrm>
            <a:off x="6645243" y="831827"/>
            <a:ext cx="4200433" cy="2952328"/>
          </a:xfrm>
          <a:prstGeom prst="rect">
            <a:avLst/>
          </a:prstGeom>
        </p:spPr>
      </p:pic>
      <p:sp>
        <p:nvSpPr>
          <p:cNvPr id="9" name="四角形: 角を丸くする 8">
            <a:extLst>
              <a:ext uri="{FF2B5EF4-FFF2-40B4-BE49-F238E27FC236}">
                <a16:creationId xmlns:a16="http://schemas.microsoft.com/office/drawing/2014/main" id="{3D60AF4B-BB1F-7F7A-1360-961A4595F327}"/>
              </a:ext>
            </a:extLst>
          </p:cNvPr>
          <p:cNvSpPr/>
          <p:nvPr/>
        </p:nvSpPr>
        <p:spPr>
          <a:xfrm>
            <a:off x="6672065" y="4895102"/>
            <a:ext cx="3240360" cy="766146"/>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F9145C65-B437-9F1F-178A-F291F4345933}"/>
              </a:ext>
            </a:extLst>
          </p:cNvPr>
          <p:cNvPicPr>
            <a:picLocks noChangeAspect="1"/>
          </p:cNvPicPr>
          <p:nvPr/>
        </p:nvPicPr>
        <p:blipFill>
          <a:blip r:embed="rId3"/>
          <a:stretch>
            <a:fillRect/>
          </a:stretch>
        </p:blipFill>
        <p:spPr>
          <a:xfrm>
            <a:off x="467999" y="3956433"/>
            <a:ext cx="10377677" cy="2080610"/>
          </a:xfrm>
          <a:prstGeom prst="rect">
            <a:avLst/>
          </a:prstGeom>
        </p:spPr>
      </p:pic>
      <p:sp>
        <p:nvSpPr>
          <p:cNvPr id="12" name="四角形: 角を丸くする 11">
            <a:extLst>
              <a:ext uri="{FF2B5EF4-FFF2-40B4-BE49-F238E27FC236}">
                <a16:creationId xmlns:a16="http://schemas.microsoft.com/office/drawing/2014/main" id="{CECF9314-9CEF-AD39-220E-BD3617B4B759}"/>
              </a:ext>
            </a:extLst>
          </p:cNvPr>
          <p:cNvSpPr/>
          <p:nvPr/>
        </p:nvSpPr>
        <p:spPr>
          <a:xfrm>
            <a:off x="6617442" y="2852935"/>
            <a:ext cx="3294983" cy="720197"/>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F5C8EDC-30F8-A632-0F58-A3F92EB4EEEF}"/>
              </a:ext>
            </a:extLst>
          </p:cNvPr>
          <p:cNvSpPr txBox="1"/>
          <p:nvPr/>
        </p:nvSpPr>
        <p:spPr>
          <a:xfrm>
            <a:off x="9840416" y="2187793"/>
            <a:ext cx="1005260" cy="830997"/>
          </a:xfrm>
          <a:prstGeom prst="rect">
            <a:avLst/>
          </a:prstGeom>
          <a:noFill/>
        </p:spPr>
        <p:txBody>
          <a:bodyPr wrap="square" rtlCol="0">
            <a:spAutoFit/>
          </a:bodyPr>
          <a:lstStyle/>
          <a:p>
            <a:r>
              <a:rPr kumimoji="1" lang="en-US" altLang="ja-JP" sz="1200" dirty="0">
                <a:solidFill>
                  <a:schemeClr val="accent3"/>
                </a:solidFill>
              </a:rPr>
              <a:t>Rule is reselected by “set rule” command</a:t>
            </a:r>
            <a:endParaRPr kumimoji="1" lang="ja-JP" altLang="en-US" sz="1200" dirty="0">
              <a:solidFill>
                <a:schemeClr val="accent3"/>
              </a:solidFill>
            </a:endParaRPr>
          </a:p>
        </p:txBody>
      </p:sp>
      <p:sp>
        <p:nvSpPr>
          <p:cNvPr id="4" name="四角形: 角を丸くする 3">
            <a:extLst>
              <a:ext uri="{FF2B5EF4-FFF2-40B4-BE49-F238E27FC236}">
                <a16:creationId xmlns:a16="http://schemas.microsoft.com/office/drawing/2014/main" id="{F21D0DFA-092A-EC93-1DB6-121DF5333FF1}"/>
              </a:ext>
            </a:extLst>
          </p:cNvPr>
          <p:cNvSpPr/>
          <p:nvPr/>
        </p:nvSpPr>
        <p:spPr>
          <a:xfrm>
            <a:off x="9264351" y="2527090"/>
            <a:ext cx="432049" cy="253838"/>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7A9E60D2-51EC-0FEC-A13F-CAE30972F9CD}"/>
              </a:ext>
            </a:extLst>
          </p:cNvPr>
          <p:cNvSpPr/>
          <p:nvPr/>
        </p:nvSpPr>
        <p:spPr>
          <a:xfrm>
            <a:off x="9264351" y="3205937"/>
            <a:ext cx="432049" cy="253838"/>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FC595495-FF11-2B9B-FFBF-53952A648CA7}"/>
              </a:ext>
            </a:extLst>
          </p:cNvPr>
          <p:cNvCxnSpPr>
            <a:stCxn id="4" idx="2"/>
            <a:endCxn id="5" idx="0"/>
          </p:cNvCxnSpPr>
          <p:nvPr/>
        </p:nvCxnSpPr>
        <p:spPr>
          <a:xfrm>
            <a:off x="9480376" y="2780928"/>
            <a:ext cx="0" cy="425009"/>
          </a:xfrm>
          <a:prstGeom prst="straightConnector1">
            <a:avLst/>
          </a:prstGeom>
          <a:ln w="19050">
            <a:prstDash val="sysDot"/>
            <a:tailEnd type="triangle"/>
          </a:ln>
        </p:spPr>
        <p:style>
          <a:lnRef idx="1">
            <a:schemeClr val="accent3"/>
          </a:lnRef>
          <a:fillRef idx="0">
            <a:schemeClr val="accent3"/>
          </a:fillRef>
          <a:effectRef idx="0">
            <a:schemeClr val="accent3"/>
          </a:effectRef>
          <a:fontRef idx="minor">
            <a:schemeClr val="tx1"/>
          </a:fontRef>
        </p:style>
      </p:cxnSp>
      <p:sp>
        <p:nvSpPr>
          <p:cNvPr id="10" name="四角形: 角を丸くする 9">
            <a:extLst>
              <a:ext uri="{FF2B5EF4-FFF2-40B4-BE49-F238E27FC236}">
                <a16:creationId xmlns:a16="http://schemas.microsoft.com/office/drawing/2014/main" id="{FECD23A6-2798-2DE4-0CEB-0124BC675E5B}"/>
              </a:ext>
            </a:extLst>
          </p:cNvPr>
          <p:cNvSpPr/>
          <p:nvPr/>
        </p:nvSpPr>
        <p:spPr>
          <a:xfrm>
            <a:off x="7738773" y="2843132"/>
            <a:ext cx="589474" cy="225828"/>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784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8134E-E406-6F92-7F97-2E061255FCC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86D65F0-4E7B-359F-8D37-1A6FF0917E57}"/>
              </a:ext>
            </a:extLst>
          </p:cNvPr>
          <p:cNvSpPr>
            <a:spLocks noGrp="1"/>
          </p:cNvSpPr>
          <p:nvPr>
            <p:ph type="title"/>
          </p:nvPr>
        </p:nvSpPr>
        <p:spPr>
          <a:xfrm>
            <a:off x="467999" y="332540"/>
            <a:ext cx="11244575" cy="720197"/>
          </a:xfrm>
        </p:spPr>
        <p:txBody>
          <a:bodyPr/>
          <a:lstStyle/>
          <a:p>
            <a:r>
              <a:rPr lang="en-US" cap="all" dirty="0"/>
              <a:t>Supported commands</a:t>
            </a:r>
            <a:br>
              <a:rPr lang="en-US" cap="all" dirty="0"/>
            </a:br>
            <a:r>
              <a:rPr lang="en-US" sz="2000" dirty="0"/>
              <a:t>measurement items</a:t>
            </a:r>
            <a:endParaRPr lang="en-US" sz="2000" cap="all" dirty="0"/>
          </a:p>
        </p:txBody>
      </p:sp>
      <p:pic>
        <p:nvPicPr>
          <p:cNvPr id="7" name="図 6">
            <a:extLst>
              <a:ext uri="{FF2B5EF4-FFF2-40B4-BE49-F238E27FC236}">
                <a16:creationId xmlns:a16="http://schemas.microsoft.com/office/drawing/2014/main" id="{07B7E74D-3588-29C1-F778-95D8C9CD6A3C}"/>
              </a:ext>
            </a:extLst>
          </p:cNvPr>
          <p:cNvPicPr>
            <a:picLocks noChangeAspect="1"/>
          </p:cNvPicPr>
          <p:nvPr/>
        </p:nvPicPr>
        <p:blipFill>
          <a:blip r:embed="rId2"/>
          <a:stretch>
            <a:fillRect/>
          </a:stretch>
        </p:blipFill>
        <p:spPr>
          <a:xfrm>
            <a:off x="2766307" y="3897152"/>
            <a:ext cx="6659385" cy="2070276"/>
          </a:xfrm>
          <a:prstGeom prst="rect">
            <a:avLst/>
          </a:prstGeom>
        </p:spPr>
      </p:pic>
      <p:sp>
        <p:nvSpPr>
          <p:cNvPr id="8" name="コンテンツ プレースホルダー 3">
            <a:extLst>
              <a:ext uri="{FF2B5EF4-FFF2-40B4-BE49-F238E27FC236}">
                <a16:creationId xmlns:a16="http://schemas.microsoft.com/office/drawing/2014/main" id="{E078402F-23DC-67A2-20BE-97CE04544EDF}"/>
              </a:ext>
            </a:extLst>
          </p:cNvPr>
          <p:cNvSpPr>
            <a:spLocks noGrp="1"/>
          </p:cNvSpPr>
          <p:nvPr>
            <p:ph idx="1"/>
          </p:nvPr>
        </p:nvSpPr>
        <p:spPr>
          <a:xfrm>
            <a:off x="468000" y="1424991"/>
            <a:ext cx="10596552" cy="2258567"/>
          </a:xfrm>
        </p:spPr>
        <p:txBody>
          <a:bodyPr/>
          <a:lstStyle/>
          <a:p>
            <a:pPr lvl="1"/>
            <a:r>
              <a:rPr kumimoji="1" lang="en-US" dirty="0"/>
              <a:t>The program supports several </a:t>
            </a:r>
            <a:r>
              <a:rPr kumimoji="1" lang="en-US" b="1" dirty="0"/>
              <a:t>measurement related </a:t>
            </a:r>
            <a:r>
              <a:rPr kumimoji="1" lang="en-US" dirty="0"/>
              <a:t>commands. </a:t>
            </a:r>
          </a:p>
          <a:p>
            <a:pPr lvl="1"/>
            <a:r>
              <a:rPr lang="en-US" dirty="0"/>
              <a:t>After inputting a command, the program will display clear instructions on terminal and user should follow them.</a:t>
            </a:r>
          </a:p>
          <a:p>
            <a:pPr lvl="2"/>
            <a:r>
              <a:rPr lang="en-US" dirty="0"/>
              <a:t>Instruction type 1: “</a:t>
            </a:r>
            <a:r>
              <a:rPr lang="en-US" i="1" dirty="0"/>
              <a:t>Waiting for board launch up. Press enter to start measurement.</a:t>
            </a:r>
            <a:r>
              <a:rPr lang="en-US" dirty="0"/>
              <a:t>”</a:t>
            </a:r>
          </a:p>
          <a:p>
            <a:pPr lvl="2"/>
            <a:r>
              <a:rPr lang="en-US" dirty="0"/>
              <a:t>Instruction type 2: “</a:t>
            </a:r>
            <a:r>
              <a:rPr lang="en-US" i="1" dirty="0"/>
              <a:t>Waiting trace to stabilize</a:t>
            </a:r>
            <a:r>
              <a:rPr lang="en-US" dirty="0"/>
              <a:t>. </a:t>
            </a:r>
            <a:r>
              <a:rPr lang="en-US" i="1" dirty="0"/>
              <a:t>Press Enter to stop sweep</a:t>
            </a:r>
            <a:r>
              <a:rPr lang="en-US" dirty="0"/>
              <a:t>.”</a:t>
            </a:r>
          </a:p>
          <a:p>
            <a:pPr lvl="1"/>
            <a:r>
              <a:rPr lang="en-US" dirty="0"/>
              <a:t>The details of measurement step of each measurement item is not included in this file.</a:t>
            </a:r>
          </a:p>
          <a:p>
            <a:pPr lvl="3"/>
            <a:endParaRPr lang="en-US" dirty="0"/>
          </a:p>
        </p:txBody>
      </p:sp>
      <p:sp>
        <p:nvSpPr>
          <p:cNvPr id="9" name="テキスト ボックス 8">
            <a:extLst>
              <a:ext uri="{FF2B5EF4-FFF2-40B4-BE49-F238E27FC236}">
                <a16:creationId xmlns:a16="http://schemas.microsoft.com/office/drawing/2014/main" id="{643AFC33-3037-4139-432D-0A05EED4017A}"/>
              </a:ext>
            </a:extLst>
          </p:cNvPr>
          <p:cNvSpPr txBox="1"/>
          <p:nvPr/>
        </p:nvSpPr>
        <p:spPr>
          <a:xfrm>
            <a:off x="4151784" y="3514281"/>
            <a:ext cx="3504486" cy="338554"/>
          </a:xfrm>
          <a:prstGeom prst="rect">
            <a:avLst/>
          </a:prstGeom>
          <a:noFill/>
        </p:spPr>
        <p:txBody>
          <a:bodyPr wrap="none" rtlCol="0">
            <a:spAutoFit/>
          </a:bodyPr>
          <a:lstStyle/>
          <a:p>
            <a:r>
              <a:rPr kumimoji="1" lang="en-US" altLang="ja-JP" sz="1600" dirty="0"/>
              <a:t>Supported measurement commands</a:t>
            </a:r>
            <a:endParaRPr kumimoji="1" lang="ja-JP" altLang="en-US" sz="1600" dirty="0"/>
          </a:p>
        </p:txBody>
      </p:sp>
      <p:sp>
        <p:nvSpPr>
          <p:cNvPr id="10" name="四角形: 角を丸くする 9">
            <a:extLst>
              <a:ext uri="{FF2B5EF4-FFF2-40B4-BE49-F238E27FC236}">
                <a16:creationId xmlns:a16="http://schemas.microsoft.com/office/drawing/2014/main" id="{A4A66CBD-53CC-2C03-D185-68D784B1836C}"/>
              </a:ext>
            </a:extLst>
          </p:cNvPr>
          <p:cNvSpPr/>
          <p:nvPr/>
        </p:nvSpPr>
        <p:spPr>
          <a:xfrm>
            <a:off x="5087888" y="2204864"/>
            <a:ext cx="3312368" cy="288032"/>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27F6B41-C110-31E7-1EDD-DBCFA82FE120}"/>
              </a:ext>
            </a:extLst>
          </p:cNvPr>
          <p:cNvSpPr/>
          <p:nvPr/>
        </p:nvSpPr>
        <p:spPr>
          <a:xfrm>
            <a:off x="4871864" y="2577118"/>
            <a:ext cx="2433454" cy="288032"/>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FBE54F8-C48C-0B47-2532-06F606B3C575}"/>
              </a:ext>
            </a:extLst>
          </p:cNvPr>
          <p:cNvSpPr txBox="1"/>
          <p:nvPr/>
        </p:nvSpPr>
        <p:spPr>
          <a:xfrm>
            <a:off x="8475217" y="2348880"/>
            <a:ext cx="2614322" cy="738664"/>
          </a:xfrm>
          <a:prstGeom prst="rect">
            <a:avLst/>
          </a:prstGeom>
          <a:noFill/>
        </p:spPr>
        <p:txBody>
          <a:bodyPr wrap="square" rtlCol="0">
            <a:spAutoFit/>
          </a:bodyPr>
          <a:lstStyle/>
          <a:p>
            <a:r>
              <a:rPr kumimoji="1" lang="en-US" altLang="ja-JP" sz="1400" dirty="0">
                <a:solidFill>
                  <a:srgbClr val="FF0000"/>
                </a:solidFill>
              </a:rPr>
              <a:t>The only thing user needs to do during a measurement is to press ‘Enter’ at right time</a:t>
            </a:r>
            <a:endParaRPr kumimoji="1" lang="ja-JP" altLang="en-US" sz="1400" dirty="0">
              <a:solidFill>
                <a:srgbClr val="FF0000"/>
              </a:solidFill>
            </a:endParaRPr>
          </a:p>
        </p:txBody>
      </p:sp>
    </p:spTree>
    <p:extLst>
      <p:ext uri="{BB962C8B-B14F-4D97-AF65-F5344CB8AC3E}">
        <p14:creationId xmlns:p14="http://schemas.microsoft.com/office/powerpoint/2010/main" val="408454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77358-EA15-CE75-7DCD-2E46DD71EB3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B7EC3FA-F388-5F73-0E14-7C07EA7997AF}"/>
              </a:ext>
            </a:extLst>
          </p:cNvPr>
          <p:cNvSpPr>
            <a:spLocks noGrp="1"/>
          </p:cNvSpPr>
          <p:nvPr>
            <p:ph type="title"/>
          </p:nvPr>
        </p:nvSpPr>
        <p:spPr>
          <a:xfrm>
            <a:off x="467999" y="332540"/>
            <a:ext cx="11244575" cy="720197"/>
          </a:xfrm>
        </p:spPr>
        <p:txBody>
          <a:bodyPr/>
          <a:lstStyle/>
          <a:p>
            <a:r>
              <a:rPr lang="en-US" cap="all" dirty="0"/>
              <a:t>Supported commands</a:t>
            </a:r>
            <a:br>
              <a:rPr lang="en-US" cap="all" dirty="0"/>
            </a:br>
            <a:r>
              <a:rPr lang="en-US" altLang="zh-CN" sz="2000" dirty="0"/>
              <a:t>OBW and sbw</a:t>
            </a:r>
            <a:endParaRPr lang="en-US" sz="2000" cap="all" dirty="0"/>
          </a:p>
        </p:txBody>
      </p:sp>
      <p:sp>
        <p:nvSpPr>
          <p:cNvPr id="3" name="コンテンツ プレースホルダー 3">
            <a:extLst>
              <a:ext uri="{FF2B5EF4-FFF2-40B4-BE49-F238E27FC236}">
                <a16:creationId xmlns:a16="http://schemas.microsoft.com/office/drawing/2014/main" id="{8FF5E301-900B-FBA4-F1D7-7EB08E6F5D86}"/>
              </a:ext>
            </a:extLst>
          </p:cNvPr>
          <p:cNvSpPr>
            <a:spLocks noGrp="1"/>
          </p:cNvSpPr>
          <p:nvPr>
            <p:ph idx="1"/>
          </p:nvPr>
        </p:nvSpPr>
        <p:spPr>
          <a:xfrm>
            <a:off x="468000" y="1424991"/>
            <a:ext cx="9876472" cy="268279"/>
          </a:xfrm>
        </p:spPr>
        <p:txBody>
          <a:bodyPr/>
          <a:lstStyle/>
          <a:p>
            <a:pPr lvl="1"/>
            <a:r>
              <a:rPr kumimoji="1" lang="en-US" dirty="0"/>
              <a:t>User can start a measurement of peak power </a:t>
            </a:r>
            <a:r>
              <a:rPr lang="en-US" dirty="0"/>
              <a:t>by inputting “</a:t>
            </a:r>
            <a:r>
              <a:rPr lang="en-US" b="1" dirty="0"/>
              <a:t>obw</a:t>
            </a:r>
            <a:r>
              <a:rPr lang="en-US" dirty="0"/>
              <a:t>” or “</a:t>
            </a:r>
            <a:r>
              <a:rPr lang="en-US" b="1" dirty="0"/>
              <a:t>sbw</a:t>
            </a:r>
            <a:r>
              <a:rPr lang="en-US" dirty="0"/>
              <a:t>” command.</a:t>
            </a:r>
          </a:p>
        </p:txBody>
      </p:sp>
      <p:pic>
        <p:nvPicPr>
          <p:cNvPr id="13" name="図 12">
            <a:extLst>
              <a:ext uri="{FF2B5EF4-FFF2-40B4-BE49-F238E27FC236}">
                <a16:creationId xmlns:a16="http://schemas.microsoft.com/office/drawing/2014/main" id="{3418148D-5F54-0D88-C116-AB015C20BD9B}"/>
              </a:ext>
            </a:extLst>
          </p:cNvPr>
          <p:cNvPicPr>
            <a:picLocks noChangeAspect="1"/>
          </p:cNvPicPr>
          <p:nvPr/>
        </p:nvPicPr>
        <p:blipFill>
          <a:blip r:embed="rId2"/>
          <a:stretch>
            <a:fillRect/>
          </a:stretch>
        </p:blipFill>
        <p:spPr>
          <a:xfrm>
            <a:off x="467999" y="2016194"/>
            <a:ext cx="7068161" cy="3563426"/>
          </a:xfrm>
          <a:prstGeom prst="rect">
            <a:avLst/>
          </a:prstGeom>
        </p:spPr>
      </p:pic>
      <p:sp>
        <p:nvSpPr>
          <p:cNvPr id="14" name="四角形: 角を丸くする 13">
            <a:extLst>
              <a:ext uri="{FF2B5EF4-FFF2-40B4-BE49-F238E27FC236}">
                <a16:creationId xmlns:a16="http://schemas.microsoft.com/office/drawing/2014/main" id="{E5945F9A-9C0C-874D-4E38-1C7EC4A69471}"/>
              </a:ext>
            </a:extLst>
          </p:cNvPr>
          <p:cNvSpPr/>
          <p:nvPr/>
        </p:nvSpPr>
        <p:spPr>
          <a:xfrm>
            <a:off x="2699456" y="2118870"/>
            <a:ext cx="516224" cy="189646"/>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3221EE5-DCFE-C555-149B-D2D13E4051B4}"/>
              </a:ext>
            </a:extLst>
          </p:cNvPr>
          <p:cNvSpPr txBox="1"/>
          <p:nvPr/>
        </p:nvSpPr>
        <p:spPr>
          <a:xfrm>
            <a:off x="3215680" y="1990389"/>
            <a:ext cx="2016224" cy="276999"/>
          </a:xfrm>
          <a:prstGeom prst="rect">
            <a:avLst/>
          </a:prstGeom>
          <a:noFill/>
        </p:spPr>
        <p:txBody>
          <a:bodyPr wrap="square" rtlCol="0">
            <a:spAutoFit/>
          </a:bodyPr>
          <a:lstStyle/>
          <a:p>
            <a:r>
              <a:rPr kumimoji="1" lang="en-US" altLang="ja-JP" sz="1200" dirty="0">
                <a:solidFill>
                  <a:schemeClr val="accent3"/>
                </a:solidFill>
              </a:rPr>
              <a:t>measurement command</a:t>
            </a:r>
            <a:endParaRPr kumimoji="1" lang="ja-JP" altLang="en-US" sz="1200" dirty="0">
              <a:solidFill>
                <a:schemeClr val="accent3"/>
              </a:solidFill>
            </a:endParaRPr>
          </a:p>
        </p:txBody>
      </p:sp>
      <p:sp>
        <p:nvSpPr>
          <p:cNvPr id="17" name="四角形: 角を丸くする 16">
            <a:extLst>
              <a:ext uri="{FF2B5EF4-FFF2-40B4-BE49-F238E27FC236}">
                <a16:creationId xmlns:a16="http://schemas.microsoft.com/office/drawing/2014/main" id="{4E6085C5-0BBB-2D71-BD21-63225EDE69E0}"/>
              </a:ext>
            </a:extLst>
          </p:cNvPr>
          <p:cNvSpPr/>
          <p:nvPr/>
        </p:nvSpPr>
        <p:spPr>
          <a:xfrm>
            <a:off x="451897" y="2347975"/>
            <a:ext cx="6220167" cy="216531"/>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50788D8-D47D-7D91-6A57-71FD7AEAEE9A}"/>
              </a:ext>
            </a:extLst>
          </p:cNvPr>
          <p:cNvSpPr/>
          <p:nvPr/>
        </p:nvSpPr>
        <p:spPr>
          <a:xfrm>
            <a:off x="442103" y="2733339"/>
            <a:ext cx="5653897" cy="229882"/>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A5A72796-D794-6208-7C76-07DDF724BE12}"/>
              </a:ext>
            </a:extLst>
          </p:cNvPr>
          <p:cNvSpPr/>
          <p:nvPr/>
        </p:nvSpPr>
        <p:spPr>
          <a:xfrm>
            <a:off x="475344" y="3356992"/>
            <a:ext cx="5980696" cy="2076018"/>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F9D5DB8-9537-B940-014D-21F6EB450DF9}"/>
              </a:ext>
            </a:extLst>
          </p:cNvPr>
          <p:cNvSpPr txBox="1"/>
          <p:nvPr/>
        </p:nvSpPr>
        <p:spPr>
          <a:xfrm>
            <a:off x="6452976" y="4237472"/>
            <a:ext cx="1227200" cy="461665"/>
          </a:xfrm>
          <a:prstGeom prst="rect">
            <a:avLst/>
          </a:prstGeom>
          <a:noFill/>
        </p:spPr>
        <p:txBody>
          <a:bodyPr wrap="square" rtlCol="0">
            <a:spAutoFit/>
          </a:bodyPr>
          <a:lstStyle/>
          <a:p>
            <a:r>
              <a:rPr kumimoji="1" lang="en-US" altLang="ja-JP" sz="1200" dirty="0">
                <a:solidFill>
                  <a:schemeClr val="accent3"/>
                </a:solidFill>
              </a:rPr>
              <a:t>measurement result</a:t>
            </a:r>
            <a:endParaRPr kumimoji="1" lang="ja-JP" altLang="en-US" sz="1200" dirty="0">
              <a:solidFill>
                <a:schemeClr val="accent3"/>
              </a:solidFill>
            </a:endParaRPr>
          </a:p>
        </p:txBody>
      </p:sp>
      <p:sp>
        <p:nvSpPr>
          <p:cNvPr id="23" name="テキスト ボックス 22">
            <a:extLst>
              <a:ext uri="{FF2B5EF4-FFF2-40B4-BE49-F238E27FC236}">
                <a16:creationId xmlns:a16="http://schemas.microsoft.com/office/drawing/2014/main" id="{16F31DAF-2DFA-3674-1CA4-FC4C9450B5E4}"/>
              </a:ext>
            </a:extLst>
          </p:cNvPr>
          <p:cNvSpPr txBox="1"/>
          <p:nvPr/>
        </p:nvSpPr>
        <p:spPr>
          <a:xfrm>
            <a:off x="7562056" y="2248649"/>
            <a:ext cx="2088232" cy="954107"/>
          </a:xfrm>
          <a:prstGeom prst="rect">
            <a:avLst/>
          </a:prstGeom>
          <a:noFill/>
        </p:spPr>
        <p:txBody>
          <a:bodyPr wrap="square" rtlCol="0">
            <a:spAutoFit/>
          </a:bodyPr>
          <a:lstStyle/>
          <a:p>
            <a:r>
              <a:rPr kumimoji="1" lang="en-US" altLang="ja-JP" sz="1400" dirty="0">
                <a:solidFill>
                  <a:srgbClr val="FF0000"/>
                </a:solidFill>
              </a:rPr>
              <a:t>User needs to press ‘Enter’ according to the instruction displayed on the terminal .</a:t>
            </a:r>
            <a:endParaRPr kumimoji="1" lang="ja-JP" altLang="en-US" sz="1400" dirty="0">
              <a:solidFill>
                <a:srgbClr val="FF0000"/>
              </a:solidFill>
            </a:endParaRPr>
          </a:p>
        </p:txBody>
      </p:sp>
    </p:spTree>
    <p:extLst>
      <p:ext uri="{BB962C8B-B14F-4D97-AF65-F5344CB8AC3E}">
        <p14:creationId xmlns:p14="http://schemas.microsoft.com/office/powerpoint/2010/main" val="85213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D4A36-7C7B-A8CC-5114-55C8DBC8314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446609D-A2AC-BE5D-0B13-6D2A2827D6E8}"/>
              </a:ext>
            </a:extLst>
          </p:cNvPr>
          <p:cNvSpPr>
            <a:spLocks noGrp="1"/>
          </p:cNvSpPr>
          <p:nvPr>
            <p:ph type="title"/>
          </p:nvPr>
        </p:nvSpPr>
        <p:spPr>
          <a:xfrm>
            <a:off x="467999" y="332540"/>
            <a:ext cx="11244575" cy="720197"/>
          </a:xfrm>
        </p:spPr>
        <p:txBody>
          <a:bodyPr/>
          <a:lstStyle/>
          <a:p>
            <a:r>
              <a:rPr lang="en-US" cap="all" dirty="0"/>
              <a:t>Supported commands</a:t>
            </a:r>
            <a:br>
              <a:rPr lang="en-US" cap="all" dirty="0"/>
            </a:br>
            <a:r>
              <a:rPr lang="en-US" altLang="zh-CN" sz="2000" dirty="0"/>
              <a:t>peak power</a:t>
            </a:r>
            <a:endParaRPr lang="en-US" sz="2000" cap="all" dirty="0"/>
          </a:p>
        </p:txBody>
      </p:sp>
      <p:sp>
        <p:nvSpPr>
          <p:cNvPr id="3" name="コンテンツ プレースホルダー 3">
            <a:extLst>
              <a:ext uri="{FF2B5EF4-FFF2-40B4-BE49-F238E27FC236}">
                <a16:creationId xmlns:a16="http://schemas.microsoft.com/office/drawing/2014/main" id="{AAF41951-8884-1AA3-CE6A-AFA565B1E674}"/>
              </a:ext>
            </a:extLst>
          </p:cNvPr>
          <p:cNvSpPr>
            <a:spLocks noGrp="1"/>
          </p:cNvSpPr>
          <p:nvPr>
            <p:ph idx="1"/>
          </p:nvPr>
        </p:nvSpPr>
        <p:spPr>
          <a:xfrm>
            <a:off x="468000" y="1424991"/>
            <a:ext cx="9876472" cy="268279"/>
          </a:xfrm>
        </p:spPr>
        <p:txBody>
          <a:bodyPr/>
          <a:lstStyle/>
          <a:p>
            <a:pPr lvl="1"/>
            <a:r>
              <a:rPr kumimoji="1" lang="en-US" dirty="0"/>
              <a:t>User can start a measurement of peak power </a:t>
            </a:r>
            <a:r>
              <a:rPr lang="en-US" dirty="0"/>
              <a:t>by inputting “</a:t>
            </a:r>
            <a:r>
              <a:rPr lang="en-US" b="1" dirty="0"/>
              <a:t>peak power</a:t>
            </a:r>
            <a:r>
              <a:rPr lang="en-US" dirty="0"/>
              <a:t>” command.</a:t>
            </a:r>
          </a:p>
        </p:txBody>
      </p:sp>
      <p:pic>
        <p:nvPicPr>
          <p:cNvPr id="13" name="図 12">
            <a:extLst>
              <a:ext uri="{FF2B5EF4-FFF2-40B4-BE49-F238E27FC236}">
                <a16:creationId xmlns:a16="http://schemas.microsoft.com/office/drawing/2014/main" id="{928ED4E8-0FBD-856E-FC81-2F0A14C1E3D1}"/>
              </a:ext>
            </a:extLst>
          </p:cNvPr>
          <p:cNvPicPr>
            <a:picLocks noChangeAspect="1"/>
          </p:cNvPicPr>
          <p:nvPr/>
        </p:nvPicPr>
        <p:blipFill>
          <a:blip r:embed="rId2"/>
          <a:stretch>
            <a:fillRect/>
          </a:stretch>
        </p:blipFill>
        <p:spPr>
          <a:xfrm>
            <a:off x="467998" y="1844824"/>
            <a:ext cx="6362495" cy="4329198"/>
          </a:xfrm>
          <a:prstGeom prst="rect">
            <a:avLst/>
          </a:prstGeom>
        </p:spPr>
      </p:pic>
      <p:sp>
        <p:nvSpPr>
          <p:cNvPr id="16" name="四角形: 角を丸くする 15">
            <a:extLst>
              <a:ext uri="{FF2B5EF4-FFF2-40B4-BE49-F238E27FC236}">
                <a16:creationId xmlns:a16="http://schemas.microsoft.com/office/drawing/2014/main" id="{3860BBEF-4A72-50D3-2CC3-A3D9A5C2E8E4}"/>
              </a:ext>
            </a:extLst>
          </p:cNvPr>
          <p:cNvSpPr/>
          <p:nvPr/>
        </p:nvSpPr>
        <p:spPr>
          <a:xfrm>
            <a:off x="2495600" y="1856272"/>
            <a:ext cx="1008112" cy="209252"/>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90947B8-2224-EFAD-E09B-FC2B4EE942F4}"/>
              </a:ext>
            </a:extLst>
          </p:cNvPr>
          <p:cNvSpPr txBox="1"/>
          <p:nvPr/>
        </p:nvSpPr>
        <p:spPr>
          <a:xfrm>
            <a:off x="3493824" y="1811405"/>
            <a:ext cx="2016224" cy="276999"/>
          </a:xfrm>
          <a:prstGeom prst="rect">
            <a:avLst/>
          </a:prstGeom>
          <a:noFill/>
        </p:spPr>
        <p:txBody>
          <a:bodyPr wrap="square" rtlCol="0">
            <a:spAutoFit/>
          </a:bodyPr>
          <a:lstStyle/>
          <a:p>
            <a:r>
              <a:rPr kumimoji="1" lang="en-US" altLang="ja-JP" sz="1200" dirty="0">
                <a:solidFill>
                  <a:schemeClr val="accent3"/>
                </a:solidFill>
              </a:rPr>
              <a:t>measurement command</a:t>
            </a:r>
            <a:endParaRPr kumimoji="1" lang="ja-JP" altLang="en-US" sz="1200" dirty="0">
              <a:solidFill>
                <a:schemeClr val="accent3"/>
              </a:solidFill>
            </a:endParaRPr>
          </a:p>
        </p:txBody>
      </p:sp>
      <p:sp>
        <p:nvSpPr>
          <p:cNvPr id="18" name="四角形: 角を丸くする 17">
            <a:extLst>
              <a:ext uri="{FF2B5EF4-FFF2-40B4-BE49-F238E27FC236}">
                <a16:creationId xmlns:a16="http://schemas.microsoft.com/office/drawing/2014/main" id="{4CC7C43A-D6A7-9214-637F-6DB5501A2FF8}"/>
              </a:ext>
            </a:extLst>
          </p:cNvPr>
          <p:cNvSpPr/>
          <p:nvPr/>
        </p:nvSpPr>
        <p:spPr>
          <a:xfrm>
            <a:off x="454687" y="2026852"/>
            <a:ext cx="5353282" cy="889732"/>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F3DEC15C-A84C-5EEE-C5CA-8018459525E5}"/>
              </a:ext>
            </a:extLst>
          </p:cNvPr>
          <p:cNvSpPr/>
          <p:nvPr/>
        </p:nvSpPr>
        <p:spPr>
          <a:xfrm>
            <a:off x="454687" y="4395000"/>
            <a:ext cx="5980696" cy="1626288"/>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5F4DC36C-003A-27C3-80F9-BE8250EE03E6}"/>
              </a:ext>
            </a:extLst>
          </p:cNvPr>
          <p:cNvSpPr txBox="1"/>
          <p:nvPr/>
        </p:nvSpPr>
        <p:spPr>
          <a:xfrm>
            <a:off x="2711624" y="5094960"/>
            <a:ext cx="1227200" cy="461665"/>
          </a:xfrm>
          <a:prstGeom prst="rect">
            <a:avLst/>
          </a:prstGeom>
          <a:noFill/>
        </p:spPr>
        <p:txBody>
          <a:bodyPr wrap="square" rtlCol="0">
            <a:spAutoFit/>
          </a:bodyPr>
          <a:lstStyle/>
          <a:p>
            <a:r>
              <a:rPr kumimoji="1" lang="en-US" altLang="ja-JP" sz="1200" dirty="0">
                <a:solidFill>
                  <a:schemeClr val="accent3"/>
                </a:solidFill>
              </a:rPr>
              <a:t>measurement result</a:t>
            </a:r>
            <a:endParaRPr kumimoji="1" lang="ja-JP" altLang="en-US" sz="1200" dirty="0">
              <a:solidFill>
                <a:schemeClr val="accent3"/>
              </a:solidFill>
            </a:endParaRPr>
          </a:p>
        </p:txBody>
      </p:sp>
      <p:sp>
        <p:nvSpPr>
          <p:cNvPr id="24" name="テキスト ボックス 23">
            <a:extLst>
              <a:ext uri="{FF2B5EF4-FFF2-40B4-BE49-F238E27FC236}">
                <a16:creationId xmlns:a16="http://schemas.microsoft.com/office/drawing/2014/main" id="{39174EB1-7F20-8A67-4CE0-519FFE79D9EF}"/>
              </a:ext>
            </a:extLst>
          </p:cNvPr>
          <p:cNvSpPr txBox="1"/>
          <p:nvPr/>
        </p:nvSpPr>
        <p:spPr>
          <a:xfrm>
            <a:off x="6870866" y="3292806"/>
            <a:ext cx="3473606" cy="523220"/>
          </a:xfrm>
          <a:prstGeom prst="rect">
            <a:avLst/>
          </a:prstGeom>
          <a:noFill/>
        </p:spPr>
        <p:txBody>
          <a:bodyPr wrap="square" rtlCol="0">
            <a:spAutoFit/>
          </a:bodyPr>
          <a:lstStyle/>
          <a:p>
            <a:r>
              <a:rPr kumimoji="1" lang="en-US" altLang="ja-JP" sz="1400" dirty="0"/>
              <a:t>User needs to press ‘Enter’ according to the instruction displayed on the terminal.</a:t>
            </a:r>
            <a:endParaRPr kumimoji="1" lang="ja-JP" altLang="en-US" sz="1400" dirty="0"/>
          </a:p>
        </p:txBody>
      </p:sp>
      <p:sp>
        <p:nvSpPr>
          <p:cNvPr id="25" name="テキスト ボックス 24">
            <a:extLst>
              <a:ext uri="{FF2B5EF4-FFF2-40B4-BE49-F238E27FC236}">
                <a16:creationId xmlns:a16="http://schemas.microsoft.com/office/drawing/2014/main" id="{58E65EEE-083B-FE20-80E5-B445C73FB61A}"/>
              </a:ext>
            </a:extLst>
          </p:cNvPr>
          <p:cNvSpPr txBox="1"/>
          <p:nvPr/>
        </p:nvSpPr>
        <p:spPr>
          <a:xfrm>
            <a:off x="6887226" y="1935045"/>
            <a:ext cx="5304774" cy="954107"/>
          </a:xfrm>
          <a:prstGeom prst="rect">
            <a:avLst/>
          </a:prstGeom>
          <a:noFill/>
        </p:spPr>
        <p:txBody>
          <a:bodyPr wrap="square" rtlCol="0">
            <a:spAutoFit/>
          </a:bodyPr>
          <a:lstStyle/>
          <a:p>
            <a:r>
              <a:rPr kumimoji="1" lang="en-US" altLang="ja-JP" sz="1400" dirty="0">
                <a:solidFill>
                  <a:srgbClr val="FF0000"/>
                </a:solidFill>
              </a:rPr>
              <a:t>The program will ask user to chose a measurement method.</a:t>
            </a:r>
          </a:p>
          <a:p>
            <a:pPr marL="285750" indent="-285750">
              <a:buFont typeface="Arial" panose="020B0604020202020204" pitchFamily="34" charset="0"/>
              <a:buChar char="•"/>
            </a:pPr>
            <a:r>
              <a:rPr kumimoji="1" lang="en-US" altLang="ja-JP" sz="1400" dirty="0">
                <a:solidFill>
                  <a:srgbClr val="FF0000"/>
                </a:solidFill>
              </a:rPr>
              <a:t>General: while ‘measure’ step, RBW equals to 3MHz.</a:t>
            </a:r>
          </a:p>
          <a:p>
            <a:pPr marL="285750" indent="-285750">
              <a:buFont typeface="Arial" panose="020B0604020202020204" pitchFamily="34" charset="0"/>
              <a:buChar char="•"/>
            </a:pPr>
            <a:r>
              <a:rPr kumimoji="1" lang="en-US" altLang="ja-JP" sz="1400" dirty="0">
                <a:solidFill>
                  <a:srgbClr val="FF0000"/>
                </a:solidFill>
              </a:rPr>
              <a:t>Exception: while ‘measure’ step, set RBW to 50MHz. (easier to pass test)</a:t>
            </a:r>
            <a:endParaRPr kumimoji="1" lang="ja-JP" altLang="en-US" sz="1400" dirty="0">
              <a:solidFill>
                <a:srgbClr val="FF0000"/>
              </a:solidFill>
            </a:endParaRPr>
          </a:p>
        </p:txBody>
      </p:sp>
      <p:sp>
        <p:nvSpPr>
          <p:cNvPr id="26" name="テキスト ボックス 25">
            <a:extLst>
              <a:ext uri="{FF2B5EF4-FFF2-40B4-BE49-F238E27FC236}">
                <a16:creationId xmlns:a16="http://schemas.microsoft.com/office/drawing/2014/main" id="{DAD33D34-AE04-A6B8-20BF-7B2CD57397E0}"/>
              </a:ext>
            </a:extLst>
          </p:cNvPr>
          <p:cNvSpPr txBox="1"/>
          <p:nvPr/>
        </p:nvSpPr>
        <p:spPr>
          <a:xfrm>
            <a:off x="6887226" y="4838812"/>
            <a:ext cx="3682198" cy="738664"/>
          </a:xfrm>
          <a:prstGeom prst="rect">
            <a:avLst/>
          </a:prstGeom>
          <a:noFill/>
        </p:spPr>
        <p:txBody>
          <a:bodyPr wrap="square" rtlCol="0">
            <a:spAutoFit/>
          </a:bodyPr>
          <a:lstStyle/>
          <a:p>
            <a:r>
              <a:rPr kumimoji="1" lang="en-US" altLang="ja-JP" sz="1400" dirty="0"/>
              <a:t>For peak power measurement, we only use ‘peak (reading + correction factor)’ to determine pass / fail.</a:t>
            </a:r>
            <a:endParaRPr kumimoji="1" lang="ja-JP" altLang="en-US" sz="1400" dirty="0"/>
          </a:p>
        </p:txBody>
      </p:sp>
    </p:spTree>
    <p:extLst>
      <p:ext uri="{BB962C8B-B14F-4D97-AF65-F5344CB8AC3E}">
        <p14:creationId xmlns:p14="http://schemas.microsoft.com/office/powerpoint/2010/main" val="114917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4DD7B-F027-6D5B-A034-BF7FE087A06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74A245A-40F0-451B-5AC0-DD2A35A18993}"/>
              </a:ext>
            </a:extLst>
          </p:cNvPr>
          <p:cNvSpPr>
            <a:spLocks noGrp="1"/>
          </p:cNvSpPr>
          <p:nvPr>
            <p:ph type="title"/>
          </p:nvPr>
        </p:nvSpPr>
        <p:spPr>
          <a:xfrm>
            <a:off x="467999" y="332540"/>
            <a:ext cx="11244575" cy="720197"/>
          </a:xfrm>
        </p:spPr>
        <p:txBody>
          <a:bodyPr/>
          <a:lstStyle/>
          <a:p>
            <a:r>
              <a:rPr lang="en-US" cap="all" dirty="0"/>
              <a:t>Supported commands</a:t>
            </a:r>
            <a:br>
              <a:rPr lang="en-US" cap="all" dirty="0"/>
            </a:br>
            <a:r>
              <a:rPr lang="en-US" sz="2000" cap="all" dirty="0"/>
              <a:t>ave</a:t>
            </a:r>
            <a:r>
              <a:rPr lang="en-US" altLang="zh-CN" sz="2000" dirty="0"/>
              <a:t> power</a:t>
            </a:r>
            <a:endParaRPr lang="en-US" sz="2000" cap="all" dirty="0"/>
          </a:p>
        </p:txBody>
      </p:sp>
      <p:sp>
        <p:nvSpPr>
          <p:cNvPr id="3" name="コンテンツ プレースホルダー 3">
            <a:extLst>
              <a:ext uri="{FF2B5EF4-FFF2-40B4-BE49-F238E27FC236}">
                <a16:creationId xmlns:a16="http://schemas.microsoft.com/office/drawing/2014/main" id="{D35B1AE2-CAA0-38F1-2903-3BF30FF7D426}"/>
              </a:ext>
            </a:extLst>
          </p:cNvPr>
          <p:cNvSpPr>
            <a:spLocks noGrp="1"/>
          </p:cNvSpPr>
          <p:nvPr>
            <p:ph idx="1"/>
          </p:nvPr>
        </p:nvSpPr>
        <p:spPr>
          <a:xfrm>
            <a:off x="468000" y="1424991"/>
            <a:ext cx="9876472" cy="268279"/>
          </a:xfrm>
        </p:spPr>
        <p:txBody>
          <a:bodyPr/>
          <a:lstStyle/>
          <a:p>
            <a:pPr lvl="1"/>
            <a:r>
              <a:rPr kumimoji="1" lang="en-US" dirty="0"/>
              <a:t>User can start a measurement of average power </a:t>
            </a:r>
            <a:r>
              <a:rPr lang="en-US" dirty="0"/>
              <a:t>by inputting “</a:t>
            </a:r>
            <a:r>
              <a:rPr lang="en-US" b="1" dirty="0"/>
              <a:t>ave power</a:t>
            </a:r>
            <a:r>
              <a:rPr lang="en-US" dirty="0"/>
              <a:t>” command.</a:t>
            </a:r>
          </a:p>
        </p:txBody>
      </p:sp>
      <p:pic>
        <p:nvPicPr>
          <p:cNvPr id="9" name="図 8">
            <a:extLst>
              <a:ext uri="{FF2B5EF4-FFF2-40B4-BE49-F238E27FC236}">
                <a16:creationId xmlns:a16="http://schemas.microsoft.com/office/drawing/2014/main" id="{3654685C-9F2F-1D62-FF97-FB5627348E25}"/>
              </a:ext>
            </a:extLst>
          </p:cNvPr>
          <p:cNvPicPr>
            <a:picLocks noChangeAspect="1"/>
          </p:cNvPicPr>
          <p:nvPr/>
        </p:nvPicPr>
        <p:blipFill>
          <a:blip r:embed="rId2"/>
          <a:stretch>
            <a:fillRect/>
          </a:stretch>
        </p:blipFill>
        <p:spPr>
          <a:xfrm>
            <a:off x="467999" y="1772816"/>
            <a:ext cx="5628001" cy="4450945"/>
          </a:xfrm>
          <a:prstGeom prst="rect">
            <a:avLst/>
          </a:prstGeom>
        </p:spPr>
      </p:pic>
      <p:sp>
        <p:nvSpPr>
          <p:cNvPr id="10" name="四角形: 角を丸くする 9">
            <a:extLst>
              <a:ext uri="{FF2B5EF4-FFF2-40B4-BE49-F238E27FC236}">
                <a16:creationId xmlns:a16="http://schemas.microsoft.com/office/drawing/2014/main" id="{5E9A2CF4-B1F9-4B8B-3EE0-A148FC02E490}"/>
              </a:ext>
            </a:extLst>
          </p:cNvPr>
          <p:cNvSpPr/>
          <p:nvPr/>
        </p:nvSpPr>
        <p:spPr>
          <a:xfrm>
            <a:off x="475766" y="5013176"/>
            <a:ext cx="3769105" cy="1080120"/>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5139096-F668-EEB6-1FEF-4B36FC8AA1E1}"/>
              </a:ext>
            </a:extLst>
          </p:cNvPr>
          <p:cNvSpPr txBox="1"/>
          <p:nvPr/>
        </p:nvSpPr>
        <p:spPr>
          <a:xfrm>
            <a:off x="4252638" y="5553236"/>
            <a:ext cx="1227200" cy="461665"/>
          </a:xfrm>
          <a:prstGeom prst="rect">
            <a:avLst/>
          </a:prstGeom>
          <a:noFill/>
        </p:spPr>
        <p:txBody>
          <a:bodyPr wrap="square" rtlCol="0">
            <a:spAutoFit/>
          </a:bodyPr>
          <a:lstStyle/>
          <a:p>
            <a:r>
              <a:rPr kumimoji="1" lang="en-US" altLang="ja-JP" sz="1200" dirty="0">
                <a:solidFill>
                  <a:schemeClr val="accent3"/>
                </a:solidFill>
              </a:rPr>
              <a:t>measurement result</a:t>
            </a:r>
            <a:endParaRPr kumimoji="1" lang="ja-JP" altLang="en-US" sz="1200" dirty="0">
              <a:solidFill>
                <a:schemeClr val="accent3"/>
              </a:solidFill>
            </a:endParaRPr>
          </a:p>
        </p:txBody>
      </p:sp>
      <p:sp>
        <p:nvSpPr>
          <p:cNvPr id="12" name="四角形: 角を丸くする 11">
            <a:extLst>
              <a:ext uri="{FF2B5EF4-FFF2-40B4-BE49-F238E27FC236}">
                <a16:creationId xmlns:a16="http://schemas.microsoft.com/office/drawing/2014/main" id="{D4E65E7C-0357-28D7-3B3A-089C37A6E0A3}"/>
              </a:ext>
            </a:extLst>
          </p:cNvPr>
          <p:cNvSpPr/>
          <p:nvPr/>
        </p:nvSpPr>
        <p:spPr>
          <a:xfrm>
            <a:off x="437040" y="1957644"/>
            <a:ext cx="4794864" cy="751275"/>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66F81387-56AB-652F-7558-89EB92CF6189}"/>
              </a:ext>
            </a:extLst>
          </p:cNvPr>
          <p:cNvSpPr/>
          <p:nvPr/>
        </p:nvSpPr>
        <p:spPr>
          <a:xfrm>
            <a:off x="2207568" y="1782236"/>
            <a:ext cx="792088" cy="134596"/>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719088F-02D0-8FC5-C7DB-07ECD0DE27B6}"/>
              </a:ext>
            </a:extLst>
          </p:cNvPr>
          <p:cNvSpPr txBox="1"/>
          <p:nvPr/>
        </p:nvSpPr>
        <p:spPr>
          <a:xfrm>
            <a:off x="2982541" y="1689366"/>
            <a:ext cx="2016224" cy="276999"/>
          </a:xfrm>
          <a:prstGeom prst="rect">
            <a:avLst/>
          </a:prstGeom>
          <a:noFill/>
        </p:spPr>
        <p:txBody>
          <a:bodyPr wrap="square" rtlCol="0">
            <a:spAutoFit/>
          </a:bodyPr>
          <a:lstStyle/>
          <a:p>
            <a:r>
              <a:rPr kumimoji="1" lang="en-US" altLang="ja-JP" sz="1200" dirty="0">
                <a:solidFill>
                  <a:schemeClr val="accent3"/>
                </a:solidFill>
              </a:rPr>
              <a:t>measurement command</a:t>
            </a:r>
            <a:endParaRPr kumimoji="1" lang="ja-JP" altLang="en-US" sz="1200" dirty="0">
              <a:solidFill>
                <a:schemeClr val="accent3"/>
              </a:solidFill>
            </a:endParaRPr>
          </a:p>
        </p:txBody>
      </p:sp>
      <p:sp>
        <p:nvSpPr>
          <p:cNvPr id="15" name="テキスト ボックス 14">
            <a:extLst>
              <a:ext uri="{FF2B5EF4-FFF2-40B4-BE49-F238E27FC236}">
                <a16:creationId xmlns:a16="http://schemas.microsoft.com/office/drawing/2014/main" id="{081B0F34-8F9C-A780-56D5-6187373037EB}"/>
              </a:ext>
            </a:extLst>
          </p:cNvPr>
          <p:cNvSpPr txBox="1"/>
          <p:nvPr/>
        </p:nvSpPr>
        <p:spPr>
          <a:xfrm>
            <a:off x="6126958" y="5304456"/>
            <a:ext cx="3929481" cy="523220"/>
          </a:xfrm>
          <a:prstGeom prst="rect">
            <a:avLst/>
          </a:prstGeom>
          <a:noFill/>
        </p:spPr>
        <p:txBody>
          <a:bodyPr wrap="square" rtlCol="0">
            <a:spAutoFit/>
          </a:bodyPr>
          <a:lstStyle/>
          <a:p>
            <a:r>
              <a:rPr kumimoji="1" lang="en-US" altLang="ja-JP" sz="1400" dirty="0"/>
              <a:t>For peak power measurement, we only use ‘average @ measure’ to determine pass / fail.</a:t>
            </a:r>
            <a:endParaRPr kumimoji="1" lang="ja-JP" altLang="en-US" sz="1400" dirty="0"/>
          </a:p>
        </p:txBody>
      </p:sp>
      <p:sp>
        <p:nvSpPr>
          <p:cNvPr id="16" name="テキスト ボックス 15">
            <a:extLst>
              <a:ext uri="{FF2B5EF4-FFF2-40B4-BE49-F238E27FC236}">
                <a16:creationId xmlns:a16="http://schemas.microsoft.com/office/drawing/2014/main" id="{04F9485D-08CA-C744-A01B-BFDCF4A8BD46}"/>
              </a:ext>
            </a:extLst>
          </p:cNvPr>
          <p:cNvSpPr txBox="1"/>
          <p:nvPr/>
        </p:nvSpPr>
        <p:spPr>
          <a:xfrm>
            <a:off x="6126959" y="3475068"/>
            <a:ext cx="3473606" cy="523220"/>
          </a:xfrm>
          <a:prstGeom prst="rect">
            <a:avLst/>
          </a:prstGeom>
          <a:noFill/>
        </p:spPr>
        <p:txBody>
          <a:bodyPr wrap="square" rtlCol="0">
            <a:spAutoFit/>
          </a:bodyPr>
          <a:lstStyle/>
          <a:p>
            <a:r>
              <a:rPr kumimoji="1" lang="en-US" altLang="ja-JP" sz="1400" dirty="0"/>
              <a:t>User needs to press ‘Enter’ according to the instruction displayed on the terminal.</a:t>
            </a:r>
            <a:endParaRPr kumimoji="1" lang="ja-JP" altLang="en-US" sz="1400" dirty="0"/>
          </a:p>
        </p:txBody>
      </p:sp>
      <p:sp>
        <p:nvSpPr>
          <p:cNvPr id="17" name="テキスト ボックス 16">
            <a:extLst>
              <a:ext uri="{FF2B5EF4-FFF2-40B4-BE49-F238E27FC236}">
                <a16:creationId xmlns:a16="http://schemas.microsoft.com/office/drawing/2014/main" id="{AA413508-A92D-F3F0-39A1-13951913C988}"/>
              </a:ext>
            </a:extLst>
          </p:cNvPr>
          <p:cNvSpPr txBox="1"/>
          <p:nvPr/>
        </p:nvSpPr>
        <p:spPr>
          <a:xfrm>
            <a:off x="6126958" y="1904222"/>
            <a:ext cx="5304774" cy="1169551"/>
          </a:xfrm>
          <a:prstGeom prst="rect">
            <a:avLst/>
          </a:prstGeom>
          <a:noFill/>
        </p:spPr>
        <p:txBody>
          <a:bodyPr wrap="square" rtlCol="0">
            <a:spAutoFit/>
          </a:bodyPr>
          <a:lstStyle/>
          <a:p>
            <a:r>
              <a:rPr kumimoji="1" lang="en-US" altLang="ja-JP" sz="1400" dirty="0">
                <a:solidFill>
                  <a:srgbClr val="FF0000"/>
                </a:solidFill>
              </a:rPr>
              <a:t>The program will ask user to chose a measurement method.</a:t>
            </a:r>
          </a:p>
          <a:p>
            <a:pPr marL="285750" indent="-285750">
              <a:buFont typeface="Arial" panose="020B0604020202020204" pitchFamily="34" charset="0"/>
              <a:buChar char="•"/>
            </a:pPr>
            <a:r>
              <a:rPr kumimoji="1" lang="en-US" altLang="ja-JP" sz="1400" dirty="0">
                <a:solidFill>
                  <a:srgbClr val="FF0000"/>
                </a:solidFill>
              </a:rPr>
              <a:t>General: while ‘measure’ step, use ‘Sample’ detector and only sweep once.</a:t>
            </a:r>
          </a:p>
          <a:p>
            <a:pPr marL="285750" indent="-285750">
              <a:buFont typeface="Arial" panose="020B0604020202020204" pitchFamily="34" charset="0"/>
              <a:buChar char="•"/>
            </a:pPr>
            <a:r>
              <a:rPr kumimoji="1" lang="en-US" altLang="ja-JP" sz="1400" dirty="0">
                <a:solidFill>
                  <a:srgbClr val="FF0000"/>
                </a:solidFill>
              </a:rPr>
              <a:t>Exception: while ‘measure’ step, use ‘RMS’ detector and sweep continuously.</a:t>
            </a:r>
            <a:endParaRPr kumimoji="1" lang="ja-JP" altLang="en-US" sz="1400" dirty="0">
              <a:solidFill>
                <a:srgbClr val="FF0000"/>
              </a:solidFill>
            </a:endParaRPr>
          </a:p>
        </p:txBody>
      </p:sp>
    </p:spTree>
    <p:extLst>
      <p:ext uri="{BB962C8B-B14F-4D97-AF65-F5344CB8AC3E}">
        <p14:creationId xmlns:p14="http://schemas.microsoft.com/office/powerpoint/2010/main" val="340127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B2E4B-C4DD-8D37-6D7E-8970F3A4FBB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43DFEF-787F-3A32-6EBA-C48E7DA5CB5E}"/>
              </a:ext>
            </a:extLst>
          </p:cNvPr>
          <p:cNvSpPr>
            <a:spLocks noGrp="1"/>
          </p:cNvSpPr>
          <p:nvPr>
            <p:ph type="title"/>
          </p:nvPr>
        </p:nvSpPr>
        <p:spPr>
          <a:xfrm>
            <a:off x="467999" y="332540"/>
            <a:ext cx="11244575" cy="720197"/>
          </a:xfrm>
        </p:spPr>
        <p:txBody>
          <a:bodyPr/>
          <a:lstStyle/>
          <a:p>
            <a:r>
              <a:rPr lang="en-US" cap="all" dirty="0"/>
              <a:t>Supported commands</a:t>
            </a:r>
            <a:br>
              <a:rPr lang="en-US" cap="all" dirty="0"/>
            </a:br>
            <a:r>
              <a:rPr lang="en-US" sz="2000" dirty="0"/>
              <a:t>spurious</a:t>
            </a:r>
            <a:endParaRPr lang="en-US" sz="2000" cap="all" dirty="0"/>
          </a:p>
        </p:txBody>
      </p:sp>
      <p:sp>
        <p:nvSpPr>
          <p:cNvPr id="3" name="コンテンツ プレースホルダー 3">
            <a:extLst>
              <a:ext uri="{FF2B5EF4-FFF2-40B4-BE49-F238E27FC236}">
                <a16:creationId xmlns:a16="http://schemas.microsoft.com/office/drawing/2014/main" id="{66F5AC93-5F56-94C4-EDEC-79B094A86DF0}"/>
              </a:ext>
            </a:extLst>
          </p:cNvPr>
          <p:cNvSpPr>
            <a:spLocks noGrp="1"/>
          </p:cNvSpPr>
          <p:nvPr>
            <p:ph idx="1"/>
          </p:nvPr>
        </p:nvSpPr>
        <p:spPr>
          <a:xfrm>
            <a:off x="468000" y="1424991"/>
            <a:ext cx="9876472" cy="268279"/>
          </a:xfrm>
        </p:spPr>
        <p:txBody>
          <a:bodyPr/>
          <a:lstStyle/>
          <a:p>
            <a:pPr lvl="1"/>
            <a:r>
              <a:rPr kumimoji="1" lang="en-US" dirty="0"/>
              <a:t>User can start a measurement of spurious emission </a:t>
            </a:r>
            <a:r>
              <a:rPr lang="en-US" dirty="0"/>
              <a:t>by inputting “</a:t>
            </a:r>
            <a:r>
              <a:rPr lang="en-US" b="1" dirty="0"/>
              <a:t>spurious</a:t>
            </a:r>
            <a:r>
              <a:rPr lang="en-US" dirty="0"/>
              <a:t>” command.</a:t>
            </a:r>
          </a:p>
        </p:txBody>
      </p:sp>
      <p:pic>
        <p:nvPicPr>
          <p:cNvPr id="5" name="図 4">
            <a:extLst>
              <a:ext uri="{FF2B5EF4-FFF2-40B4-BE49-F238E27FC236}">
                <a16:creationId xmlns:a16="http://schemas.microsoft.com/office/drawing/2014/main" id="{48F721DA-EB9F-6321-D2FD-0F6E6F811118}"/>
              </a:ext>
            </a:extLst>
          </p:cNvPr>
          <p:cNvPicPr>
            <a:picLocks noChangeAspect="1"/>
          </p:cNvPicPr>
          <p:nvPr/>
        </p:nvPicPr>
        <p:blipFill>
          <a:blip r:embed="rId2"/>
          <a:stretch>
            <a:fillRect/>
          </a:stretch>
        </p:blipFill>
        <p:spPr>
          <a:xfrm>
            <a:off x="467999" y="1844824"/>
            <a:ext cx="4835913" cy="2517403"/>
          </a:xfrm>
          <a:prstGeom prst="rect">
            <a:avLst/>
          </a:prstGeom>
        </p:spPr>
      </p:pic>
      <p:pic>
        <p:nvPicPr>
          <p:cNvPr id="9" name="図 8">
            <a:extLst>
              <a:ext uri="{FF2B5EF4-FFF2-40B4-BE49-F238E27FC236}">
                <a16:creationId xmlns:a16="http://schemas.microsoft.com/office/drawing/2014/main" id="{B03707B9-C6E6-9652-451F-B3A7A6419783}"/>
              </a:ext>
            </a:extLst>
          </p:cNvPr>
          <p:cNvPicPr>
            <a:picLocks noChangeAspect="1"/>
          </p:cNvPicPr>
          <p:nvPr/>
        </p:nvPicPr>
        <p:blipFill>
          <a:blip r:embed="rId3"/>
          <a:stretch>
            <a:fillRect/>
          </a:stretch>
        </p:blipFill>
        <p:spPr>
          <a:xfrm>
            <a:off x="467999" y="4611183"/>
            <a:ext cx="4835914" cy="1643652"/>
          </a:xfrm>
          <a:prstGeom prst="rect">
            <a:avLst/>
          </a:prstGeom>
        </p:spPr>
      </p:pic>
      <p:sp>
        <p:nvSpPr>
          <p:cNvPr id="10" name="四角形: 角を丸くする 9">
            <a:extLst>
              <a:ext uri="{FF2B5EF4-FFF2-40B4-BE49-F238E27FC236}">
                <a16:creationId xmlns:a16="http://schemas.microsoft.com/office/drawing/2014/main" id="{FF7784E7-1EA2-4C1E-8F28-74675CA1A000}"/>
              </a:ext>
            </a:extLst>
          </p:cNvPr>
          <p:cNvSpPr/>
          <p:nvPr/>
        </p:nvSpPr>
        <p:spPr>
          <a:xfrm>
            <a:off x="2999656" y="2083290"/>
            <a:ext cx="1224136" cy="193582"/>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0E7938B3-8988-A037-8674-4DDFC8FCCC36}"/>
              </a:ext>
            </a:extLst>
          </p:cNvPr>
          <p:cNvSpPr/>
          <p:nvPr/>
        </p:nvSpPr>
        <p:spPr>
          <a:xfrm>
            <a:off x="2999656" y="3970650"/>
            <a:ext cx="1224136" cy="193582"/>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5FB0FDA-EEB0-8079-E307-71D298226A62}"/>
              </a:ext>
            </a:extLst>
          </p:cNvPr>
          <p:cNvSpPr txBox="1"/>
          <p:nvPr/>
        </p:nvSpPr>
        <p:spPr>
          <a:xfrm>
            <a:off x="5406236" y="1918471"/>
            <a:ext cx="5802332" cy="523220"/>
          </a:xfrm>
          <a:prstGeom prst="rect">
            <a:avLst/>
          </a:prstGeom>
          <a:noFill/>
        </p:spPr>
        <p:txBody>
          <a:bodyPr wrap="square" rtlCol="0">
            <a:spAutoFit/>
          </a:bodyPr>
          <a:lstStyle/>
          <a:p>
            <a:r>
              <a:rPr kumimoji="1" lang="en-US" altLang="ja-JP" sz="1400" dirty="0"/>
              <a:t>The program will measure peak / average power of spurious emission at each frequency interval. (frequency interval is defined by rule)</a:t>
            </a:r>
            <a:endParaRPr kumimoji="1" lang="ja-JP" altLang="en-US" sz="1400" dirty="0"/>
          </a:p>
        </p:txBody>
      </p:sp>
      <p:sp>
        <p:nvSpPr>
          <p:cNvPr id="13" name="四角形: 角を丸くする 12">
            <a:extLst>
              <a:ext uri="{FF2B5EF4-FFF2-40B4-BE49-F238E27FC236}">
                <a16:creationId xmlns:a16="http://schemas.microsoft.com/office/drawing/2014/main" id="{0353D1E6-205E-D0E6-0A80-FCC9D939A227}"/>
              </a:ext>
            </a:extLst>
          </p:cNvPr>
          <p:cNvSpPr/>
          <p:nvPr/>
        </p:nvSpPr>
        <p:spPr>
          <a:xfrm>
            <a:off x="467998" y="2488647"/>
            <a:ext cx="4115833" cy="257867"/>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6872D4E-9732-E461-CFB5-A089FD973632}"/>
              </a:ext>
            </a:extLst>
          </p:cNvPr>
          <p:cNvSpPr/>
          <p:nvPr/>
        </p:nvSpPr>
        <p:spPr>
          <a:xfrm>
            <a:off x="467997" y="4750651"/>
            <a:ext cx="4115833" cy="1270637"/>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6A66569-2DA7-D624-7CAC-126BF368D7F1}"/>
              </a:ext>
            </a:extLst>
          </p:cNvPr>
          <p:cNvSpPr txBox="1"/>
          <p:nvPr/>
        </p:nvSpPr>
        <p:spPr>
          <a:xfrm>
            <a:off x="1487488" y="4832896"/>
            <a:ext cx="1227200" cy="461665"/>
          </a:xfrm>
          <a:prstGeom prst="rect">
            <a:avLst/>
          </a:prstGeom>
          <a:noFill/>
        </p:spPr>
        <p:txBody>
          <a:bodyPr wrap="square" rtlCol="0">
            <a:spAutoFit/>
          </a:bodyPr>
          <a:lstStyle/>
          <a:p>
            <a:r>
              <a:rPr kumimoji="1" lang="en-US" altLang="ja-JP" sz="1200" dirty="0">
                <a:solidFill>
                  <a:schemeClr val="accent3"/>
                </a:solidFill>
              </a:rPr>
              <a:t>measurement result</a:t>
            </a:r>
            <a:endParaRPr kumimoji="1" lang="ja-JP" altLang="en-US" sz="1200" dirty="0">
              <a:solidFill>
                <a:schemeClr val="accent3"/>
              </a:solidFill>
            </a:endParaRPr>
          </a:p>
        </p:txBody>
      </p:sp>
      <p:sp>
        <p:nvSpPr>
          <p:cNvPr id="16" name="テキスト ボックス 15">
            <a:extLst>
              <a:ext uri="{FF2B5EF4-FFF2-40B4-BE49-F238E27FC236}">
                <a16:creationId xmlns:a16="http://schemas.microsoft.com/office/drawing/2014/main" id="{10925867-7154-2D6A-F5DF-C49F27145F1F}"/>
              </a:ext>
            </a:extLst>
          </p:cNvPr>
          <p:cNvSpPr txBox="1"/>
          <p:nvPr/>
        </p:nvSpPr>
        <p:spPr>
          <a:xfrm>
            <a:off x="5416362" y="2666892"/>
            <a:ext cx="5802332" cy="523220"/>
          </a:xfrm>
          <a:prstGeom prst="rect">
            <a:avLst/>
          </a:prstGeom>
          <a:noFill/>
        </p:spPr>
        <p:txBody>
          <a:bodyPr wrap="square" rtlCol="0">
            <a:spAutoFit/>
          </a:bodyPr>
          <a:lstStyle/>
          <a:p>
            <a:r>
              <a:rPr kumimoji="1" lang="en-US" altLang="ja-JP" sz="1400" dirty="0"/>
              <a:t>During the measurement of spurious, the program will save trace data to draw the whole waveform and mask.</a:t>
            </a:r>
            <a:endParaRPr kumimoji="1" lang="ja-JP" altLang="en-US" sz="1400" dirty="0"/>
          </a:p>
        </p:txBody>
      </p:sp>
      <p:sp>
        <p:nvSpPr>
          <p:cNvPr id="17" name="テキスト ボックス 16">
            <a:extLst>
              <a:ext uri="{FF2B5EF4-FFF2-40B4-BE49-F238E27FC236}">
                <a16:creationId xmlns:a16="http://schemas.microsoft.com/office/drawing/2014/main" id="{0B3A9029-94CF-DF32-96A5-CEBB7BAF42BD}"/>
              </a:ext>
            </a:extLst>
          </p:cNvPr>
          <p:cNvSpPr txBox="1"/>
          <p:nvPr/>
        </p:nvSpPr>
        <p:spPr>
          <a:xfrm>
            <a:off x="5416362" y="4478028"/>
            <a:ext cx="5572987" cy="1815882"/>
          </a:xfrm>
          <a:prstGeom prst="rect">
            <a:avLst/>
          </a:prstGeom>
          <a:noFill/>
        </p:spPr>
        <p:txBody>
          <a:bodyPr wrap="square" rtlCol="0">
            <a:spAutoFit/>
          </a:bodyPr>
          <a:lstStyle/>
          <a:p>
            <a:r>
              <a:rPr kumimoji="1" lang="en-US" altLang="ja-JP" sz="1400" dirty="0"/>
              <a:t>After all frequency interval be measured, results of each interval will be displayed on terminal.</a:t>
            </a:r>
          </a:p>
          <a:p>
            <a:r>
              <a:rPr kumimoji="1" lang="en-US" altLang="ja-JP" sz="1400" dirty="0"/>
              <a:t>For spurious measurement, we use ‘spurious average (reading)’ and ‘spurious average (calculate)’ (option) to determine pass / fail.</a:t>
            </a:r>
          </a:p>
          <a:p>
            <a:r>
              <a:rPr kumimoji="1" lang="en-US" altLang="ja-JP" sz="1400" dirty="0">
                <a:solidFill>
                  <a:srgbClr val="FF0000"/>
                </a:solidFill>
              </a:rPr>
              <a:t>‘spurious average (calculate)’ is calculated from trace data while ‘measure’ step, only if trace data is saved during measure step. (‘spurious average (calculate)’  is default to ‘None’, and it is easier to pass test.)</a:t>
            </a:r>
            <a:endParaRPr kumimoji="1" lang="ja-JP" altLang="en-US" sz="1400" dirty="0">
              <a:solidFill>
                <a:srgbClr val="FF0000"/>
              </a:solidFill>
            </a:endParaRPr>
          </a:p>
        </p:txBody>
      </p:sp>
    </p:spTree>
    <p:extLst>
      <p:ext uri="{BB962C8B-B14F-4D97-AF65-F5344CB8AC3E}">
        <p14:creationId xmlns:p14="http://schemas.microsoft.com/office/powerpoint/2010/main" val="92970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A1C68-2BB5-8F77-4490-C664B8B014FC}"/>
            </a:ext>
          </a:extLst>
        </p:cNvPr>
        <p:cNvGrpSpPr/>
        <p:nvPr/>
      </p:nvGrpSpPr>
      <p:grpSpPr>
        <a:xfrm>
          <a:off x="0" y="0"/>
          <a:ext cx="0" cy="0"/>
          <a:chOff x="0" y="0"/>
          <a:chExt cx="0" cy="0"/>
        </a:xfrm>
      </p:grpSpPr>
      <p:pic>
        <p:nvPicPr>
          <p:cNvPr id="5" name="図 4">
            <a:extLst>
              <a:ext uri="{FF2B5EF4-FFF2-40B4-BE49-F238E27FC236}">
                <a16:creationId xmlns:a16="http://schemas.microsoft.com/office/drawing/2014/main" id="{66982D62-A17A-2A6C-B995-2170241A203E}"/>
              </a:ext>
            </a:extLst>
          </p:cNvPr>
          <p:cNvPicPr>
            <a:picLocks noChangeAspect="1"/>
          </p:cNvPicPr>
          <p:nvPr/>
        </p:nvPicPr>
        <p:blipFill>
          <a:blip r:embed="rId2"/>
          <a:stretch>
            <a:fillRect/>
          </a:stretch>
        </p:blipFill>
        <p:spPr>
          <a:xfrm>
            <a:off x="968825" y="2168562"/>
            <a:ext cx="9375647" cy="3264447"/>
          </a:xfrm>
          <a:prstGeom prst="rect">
            <a:avLst/>
          </a:prstGeom>
        </p:spPr>
      </p:pic>
      <p:sp>
        <p:nvSpPr>
          <p:cNvPr id="2" name="Titel 1">
            <a:extLst>
              <a:ext uri="{FF2B5EF4-FFF2-40B4-BE49-F238E27FC236}">
                <a16:creationId xmlns:a16="http://schemas.microsoft.com/office/drawing/2014/main" id="{DF790366-DA1C-1EE7-E7E2-EA53EC751120}"/>
              </a:ext>
            </a:extLst>
          </p:cNvPr>
          <p:cNvSpPr>
            <a:spLocks noGrp="1"/>
          </p:cNvSpPr>
          <p:nvPr>
            <p:ph type="title"/>
          </p:nvPr>
        </p:nvSpPr>
        <p:spPr>
          <a:xfrm>
            <a:off x="467999" y="332540"/>
            <a:ext cx="11244575" cy="720197"/>
          </a:xfrm>
        </p:spPr>
        <p:txBody>
          <a:bodyPr/>
          <a:lstStyle/>
          <a:p>
            <a:r>
              <a:rPr lang="en-US" cap="all" dirty="0"/>
              <a:t>Supported commands</a:t>
            </a:r>
            <a:br>
              <a:rPr lang="en-US" cap="all" dirty="0"/>
            </a:br>
            <a:r>
              <a:rPr lang="en-US" sz="2000" cap="all" dirty="0"/>
              <a:t>plot</a:t>
            </a:r>
          </a:p>
        </p:txBody>
      </p:sp>
      <p:sp>
        <p:nvSpPr>
          <p:cNvPr id="3" name="コンテンツ プレースホルダー 3">
            <a:extLst>
              <a:ext uri="{FF2B5EF4-FFF2-40B4-BE49-F238E27FC236}">
                <a16:creationId xmlns:a16="http://schemas.microsoft.com/office/drawing/2014/main" id="{386743C3-F372-267B-1AF3-6D17CF723E05}"/>
              </a:ext>
            </a:extLst>
          </p:cNvPr>
          <p:cNvSpPr>
            <a:spLocks noGrp="1"/>
          </p:cNvSpPr>
          <p:nvPr>
            <p:ph idx="1"/>
          </p:nvPr>
        </p:nvSpPr>
        <p:spPr>
          <a:xfrm>
            <a:off x="468000" y="1424991"/>
            <a:ext cx="9876472" cy="666336"/>
          </a:xfrm>
        </p:spPr>
        <p:txBody>
          <a:bodyPr/>
          <a:lstStyle/>
          <a:p>
            <a:pPr lvl="1"/>
            <a:r>
              <a:rPr kumimoji="1" lang="en-US" dirty="0"/>
              <a:t>User can plot a figure of trace and limit mask </a:t>
            </a:r>
            <a:r>
              <a:rPr lang="en-US" dirty="0"/>
              <a:t>by inputting “</a:t>
            </a:r>
            <a:r>
              <a:rPr lang="en-US" b="1" dirty="0"/>
              <a:t>plot</a:t>
            </a:r>
            <a:r>
              <a:rPr lang="en-US" dirty="0"/>
              <a:t>” command.</a:t>
            </a:r>
          </a:p>
          <a:p>
            <a:pPr lvl="2"/>
            <a:r>
              <a:rPr lang="en-US" i="1" dirty="0"/>
              <a:t>User needs to save this figure manually.</a:t>
            </a:r>
          </a:p>
        </p:txBody>
      </p:sp>
      <p:sp>
        <p:nvSpPr>
          <p:cNvPr id="6" name="テキスト ボックス 5">
            <a:extLst>
              <a:ext uri="{FF2B5EF4-FFF2-40B4-BE49-F238E27FC236}">
                <a16:creationId xmlns:a16="http://schemas.microsoft.com/office/drawing/2014/main" id="{3D692B1D-4268-4470-AC38-262F7C96A9C4}"/>
              </a:ext>
            </a:extLst>
          </p:cNvPr>
          <p:cNvSpPr txBox="1"/>
          <p:nvPr/>
        </p:nvSpPr>
        <p:spPr>
          <a:xfrm>
            <a:off x="2200264" y="5433009"/>
            <a:ext cx="6912768" cy="523220"/>
          </a:xfrm>
          <a:prstGeom prst="rect">
            <a:avLst/>
          </a:prstGeom>
          <a:noFill/>
        </p:spPr>
        <p:txBody>
          <a:bodyPr wrap="square" rtlCol="0">
            <a:spAutoFit/>
          </a:bodyPr>
          <a:lstStyle/>
          <a:p>
            <a:r>
              <a:rPr kumimoji="1" lang="en-US" altLang="ja-JP" sz="1400" dirty="0"/>
              <a:t>By inputting “plot” command, a figure as shown above will be displayed. Figure including the whole trace data from 30MHz to 26GHz and the mask. </a:t>
            </a:r>
            <a:endParaRPr kumimoji="1" lang="ja-JP" altLang="en-US" sz="1400" dirty="0"/>
          </a:p>
        </p:txBody>
      </p:sp>
    </p:spTree>
    <p:extLst>
      <p:ext uri="{BB962C8B-B14F-4D97-AF65-F5344CB8AC3E}">
        <p14:creationId xmlns:p14="http://schemas.microsoft.com/office/powerpoint/2010/main" val="387050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52C9C-5338-B3CA-81FF-BDCCDFE7CD2A}"/>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940DD06-02CC-CF24-34B5-92C6DE90438C}"/>
              </a:ext>
            </a:extLst>
          </p:cNvPr>
          <p:cNvSpPr>
            <a:spLocks noGrp="1"/>
          </p:cNvSpPr>
          <p:nvPr>
            <p:ph type="body" sz="quarter" idx="11"/>
          </p:nvPr>
        </p:nvSpPr>
        <p:spPr>
          <a:xfrm>
            <a:off x="468000" y="1080000"/>
            <a:ext cx="7920000" cy="964065"/>
          </a:xfrm>
        </p:spPr>
        <p:txBody>
          <a:bodyPr/>
          <a:lstStyle/>
          <a:p>
            <a:r>
              <a:rPr kumimoji="1" lang="en-US" altLang="ja-JP" cap="all" dirty="0"/>
              <a:t>results saving</a:t>
            </a:r>
          </a:p>
        </p:txBody>
      </p:sp>
    </p:spTree>
    <p:extLst>
      <p:ext uri="{BB962C8B-B14F-4D97-AF65-F5344CB8AC3E}">
        <p14:creationId xmlns:p14="http://schemas.microsoft.com/office/powerpoint/2010/main" val="1115924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3C3BC-0E96-814D-0001-53C35AF3F831}"/>
            </a:ext>
          </a:extLst>
        </p:cNvPr>
        <p:cNvGrpSpPr/>
        <p:nvPr/>
      </p:nvGrpSpPr>
      <p:grpSpPr>
        <a:xfrm>
          <a:off x="0" y="0"/>
          <a:ext cx="0" cy="0"/>
          <a:chOff x="0" y="0"/>
          <a:chExt cx="0" cy="0"/>
        </a:xfrm>
      </p:grpSpPr>
      <p:sp>
        <p:nvSpPr>
          <p:cNvPr id="3" name="コンテンツ プレースホルダー 3">
            <a:extLst>
              <a:ext uri="{FF2B5EF4-FFF2-40B4-BE49-F238E27FC236}">
                <a16:creationId xmlns:a16="http://schemas.microsoft.com/office/drawing/2014/main" id="{C8C0CFEA-5F52-BB58-D88F-2BD905537C40}"/>
              </a:ext>
            </a:extLst>
          </p:cNvPr>
          <p:cNvSpPr>
            <a:spLocks noGrp="1"/>
          </p:cNvSpPr>
          <p:nvPr>
            <p:ph idx="1"/>
          </p:nvPr>
        </p:nvSpPr>
        <p:spPr>
          <a:xfrm>
            <a:off x="468000" y="1424991"/>
            <a:ext cx="9876472" cy="4359655"/>
          </a:xfrm>
        </p:spPr>
        <p:txBody>
          <a:bodyPr/>
          <a:lstStyle/>
          <a:p>
            <a:pPr lvl="1"/>
            <a:r>
              <a:rPr kumimoji="1" lang="en-US" dirty="0"/>
              <a:t>The program will save all screen shots to folder “screenshots”; </a:t>
            </a:r>
            <a:r>
              <a:rPr kumimoji="1" lang="en-US" altLang="ja-JP" dirty="0"/>
              <a:t>“csv” format </a:t>
            </a:r>
            <a:r>
              <a:rPr kumimoji="1" lang="en-US" dirty="0"/>
              <a:t>trace data to folder “trace_data”; and an excel report will be generated in folder “report”. </a:t>
            </a:r>
          </a:p>
          <a:p>
            <a:pPr lvl="1"/>
            <a:r>
              <a:rPr lang="en-US" dirty="0"/>
              <a:t>Naming rule</a:t>
            </a:r>
          </a:p>
          <a:p>
            <a:pPr lvl="2"/>
            <a:r>
              <a:rPr lang="en-US" dirty="0"/>
              <a:t>Screen shot</a:t>
            </a:r>
          </a:p>
          <a:p>
            <a:pPr lvl="3"/>
            <a:r>
              <a:rPr lang="en-US" sz="1400" dirty="0"/>
              <a:t>obw, sbw, average / peak power: {measurement_item}_{measurement_step}_{rule}.png</a:t>
            </a:r>
          </a:p>
          <a:p>
            <a:pPr lvl="3"/>
            <a:r>
              <a:rPr lang="en-US" sz="1400" dirty="0"/>
              <a:t>spurious: spurious_{measurement_step}_{frequency_interval}.png</a:t>
            </a:r>
          </a:p>
          <a:p>
            <a:pPr lvl="2"/>
            <a:r>
              <a:rPr lang="en-US" dirty="0"/>
              <a:t>Trace data</a:t>
            </a:r>
          </a:p>
          <a:p>
            <a:pPr lvl="3"/>
            <a:r>
              <a:rPr lang="en-US" sz="1400" dirty="0"/>
              <a:t>obw, sbw: obw_and_sbw_{rule}.csv</a:t>
            </a:r>
          </a:p>
          <a:p>
            <a:pPr lvl="3"/>
            <a:r>
              <a:rPr lang="en-US" sz="1400" dirty="0"/>
              <a:t>trace data to draw plot: trace_data_interval{index}({frequency_interval}).csv</a:t>
            </a:r>
          </a:p>
          <a:p>
            <a:pPr lvl="3"/>
            <a:r>
              <a:rPr lang="en-US" sz="1400" dirty="0"/>
              <a:t>average spurious measuring (if necessary): ave_spurious_measure_{rule}_{frequency_range}.csv</a:t>
            </a:r>
          </a:p>
          <a:p>
            <a:pPr lvl="2"/>
            <a:r>
              <a:rPr lang="en-US" dirty="0"/>
              <a:t>Report</a:t>
            </a:r>
          </a:p>
          <a:p>
            <a:pPr lvl="3"/>
            <a:r>
              <a:rPr lang="en-US" sz="1400" dirty="0"/>
              <a:t>{measurement_start_time}_report.csv</a:t>
            </a:r>
          </a:p>
        </p:txBody>
      </p:sp>
      <p:sp>
        <p:nvSpPr>
          <p:cNvPr id="6" name="Titel 1">
            <a:extLst>
              <a:ext uri="{FF2B5EF4-FFF2-40B4-BE49-F238E27FC236}">
                <a16:creationId xmlns:a16="http://schemas.microsoft.com/office/drawing/2014/main" id="{D67B664A-3375-56DC-85D8-0D6A9B043699}"/>
              </a:ext>
            </a:extLst>
          </p:cNvPr>
          <p:cNvSpPr txBox="1">
            <a:spLocks/>
          </p:cNvSpPr>
          <p:nvPr/>
        </p:nvSpPr>
        <p:spPr>
          <a:xfrm>
            <a:off x="467999" y="332540"/>
            <a:ext cx="11244575" cy="7201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a:t>Results saving</a:t>
            </a:r>
            <a:br>
              <a:rPr lang="en-US" dirty="0"/>
            </a:br>
            <a:r>
              <a:rPr lang="en-US" sz="2000" dirty="0"/>
              <a:t>screen shot / trace data / report</a:t>
            </a:r>
          </a:p>
        </p:txBody>
      </p:sp>
    </p:spTree>
    <p:extLst>
      <p:ext uri="{BB962C8B-B14F-4D97-AF65-F5344CB8AC3E}">
        <p14:creationId xmlns:p14="http://schemas.microsoft.com/office/powerpoint/2010/main" val="358204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content</a:t>
            </a:r>
          </a:p>
        </p:txBody>
      </p:sp>
      <p:sp>
        <p:nvSpPr>
          <p:cNvPr id="4" name="Inhaltsplatzhalter 3"/>
          <p:cNvSpPr>
            <a:spLocks noGrp="1"/>
          </p:cNvSpPr>
          <p:nvPr>
            <p:ph idx="1"/>
          </p:nvPr>
        </p:nvSpPr>
        <p:spPr>
          <a:xfrm>
            <a:off x="468000" y="1424991"/>
            <a:ext cx="11244574" cy="1847172"/>
          </a:xfrm>
        </p:spPr>
        <p:txBody>
          <a:bodyPr/>
          <a:lstStyle/>
          <a:p>
            <a:r>
              <a:rPr lang="en-US" dirty="0"/>
              <a:t>Overview and preparation	</a:t>
            </a:r>
            <a:r>
              <a:rPr lang="en-US" b="1" dirty="0"/>
              <a:t>Page 03</a:t>
            </a:r>
          </a:p>
          <a:p>
            <a:r>
              <a:rPr lang="en-US" dirty="0"/>
              <a:t>Launch up	</a:t>
            </a:r>
            <a:r>
              <a:rPr lang="en-US" b="1" dirty="0"/>
              <a:t>Page 07</a:t>
            </a:r>
            <a:endParaRPr lang="en-US" dirty="0"/>
          </a:p>
          <a:p>
            <a:r>
              <a:rPr lang="en-US" dirty="0"/>
              <a:t>Supported commands	</a:t>
            </a:r>
            <a:r>
              <a:rPr lang="en-US" b="1" dirty="0"/>
              <a:t>Page 10</a:t>
            </a:r>
          </a:p>
          <a:p>
            <a:r>
              <a:rPr lang="en-US" dirty="0"/>
              <a:t>Results saving	</a:t>
            </a:r>
            <a:r>
              <a:rPr lang="en-US" b="1" dirty="0"/>
              <a:t>Page 08</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66F0D-1263-02B4-32D1-7EDE22C39E84}"/>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663D64D9-7FCE-19ED-7F33-9B1A71BDD267}"/>
              </a:ext>
            </a:extLst>
          </p:cNvPr>
          <p:cNvSpPr>
            <a:spLocks noGrp="1"/>
          </p:cNvSpPr>
          <p:nvPr>
            <p:ph type="body" sz="quarter" idx="11"/>
          </p:nvPr>
        </p:nvSpPr>
        <p:spPr>
          <a:xfrm>
            <a:off x="468000" y="1080000"/>
            <a:ext cx="7920000" cy="964065"/>
          </a:xfrm>
        </p:spPr>
        <p:txBody>
          <a:bodyPr/>
          <a:lstStyle/>
          <a:p>
            <a:r>
              <a:rPr lang="en-US" altLang="ja-JP" dirty="0"/>
              <a:t>Overview and preparation</a:t>
            </a:r>
            <a:endParaRPr kumimoji="1" lang="en-US" altLang="ja-JP" cap="all" dirty="0"/>
          </a:p>
        </p:txBody>
      </p:sp>
    </p:spTree>
    <p:extLst>
      <p:ext uri="{BB962C8B-B14F-4D97-AF65-F5344CB8AC3E}">
        <p14:creationId xmlns:p14="http://schemas.microsoft.com/office/powerpoint/2010/main" val="372766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40"/>
            <a:ext cx="11244575" cy="720197"/>
          </a:xfrm>
        </p:spPr>
        <p:txBody>
          <a:bodyPr/>
          <a:lstStyle/>
          <a:p>
            <a:r>
              <a:rPr lang="en-US" altLang="ja-JP" sz="3200" dirty="0"/>
              <a:t>Overview: file structure</a:t>
            </a:r>
            <a:br>
              <a:rPr lang="en-US" cap="all" dirty="0"/>
            </a:br>
            <a:r>
              <a:rPr lang="en-US" altLang="ja-JP" sz="2000" dirty="0"/>
              <a:t>Giteki pre-test Automation tool</a:t>
            </a:r>
            <a:endParaRPr lang="en-US" sz="2000" cap="all" dirty="0"/>
          </a:p>
        </p:txBody>
      </p:sp>
      <p:grpSp>
        <p:nvGrpSpPr>
          <p:cNvPr id="29" name="グループ化 28">
            <a:extLst>
              <a:ext uri="{FF2B5EF4-FFF2-40B4-BE49-F238E27FC236}">
                <a16:creationId xmlns:a16="http://schemas.microsoft.com/office/drawing/2014/main" id="{48B3AC8A-555C-95E3-DB7B-26845EFBA3A1}"/>
              </a:ext>
            </a:extLst>
          </p:cNvPr>
          <p:cNvGrpSpPr/>
          <p:nvPr/>
        </p:nvGrpSpPr>
        <p:grpSpPr>
          <a:xfrm>
            <a:off x="731404" y="1700808"/>
            <a:ext cx="10729191" cy="4464496"/>
            <a:chOff x="551384" y="1556792"/>
            <a:chExt cx="11077802" cy="4608512"/>
          </a:xfrm>
        </p:grpSpPr>
        <p:pic>
          <p:nvPicPr>
            <p:cNvPr id="26" name="図 25">
              <a:extLst>
                <a:ext uri="{FF2B5EF4-FFF2-40B4-BE49-F238E27FC236}">
                  <a16:creationId xmlns:a16="http://schemas.microsoft.com/office/drawing/2014/main" id="{E66B38DC-537A-ED5B-FA1A-F10A99654B2D}"/>
                </a:ext>
              </a:extLst>
            </p:cNvPr>
            <p:cNvPicPr>
              <a:picLocks noChangeAspect="1"/>
            </p:cNvPicPr>
            <p:nvPr/>
          </p:nvPicPr>
          <p:blipFill>
            <a:blip r:embed="rId2"/>
            <a:stretch>
              <a:fillRect/>
            </a:stretch>
          </p:blipFill>
          <p:spPr>
            <a:xfrm>
              <a:off x="654700" y="1628800"/>
              <a:ext cx="10871171" cy="4426210"/>
            </a:xfrm>
            <a:prstGeom prst="rect">
              <a:avLst/>
            </a:prstGeom>
          </p:spPr>
        </p:pic>
        <p:sp>
          <p:nvSpPr>
            <p:cNvPr id="27" name="正方形/長方形 26">
              <a:extLst>
                <a:ext uri="{FF2B5EF4-FFF2-40B4-BE49-F238E27FC236}">
                  <a16:creationId xmlns:a16="http://schemas.microsoft.com/office/drawing/2014/main" id="{7F56CEA4-C7B3-9F50-D0A4-77B1D9800671}"/>
                </a:ext>
              </a:extLst>
            </p:cNvPr>
            <p:cNvSpPr/>
            <p:nvPr/>
          </p:nvSpPr>
          <p:spPr>
            <a:xfrm>
              <a:off x="551384" y="1556792"/>
              <a:ext cx="3168352" cy="4608512"/>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D1E1042-08E2-1D79-FD74-D1051926DCD5}"/>
                </a:ext>
              </a:extLst>
            </p:cNvPr>
            <p:cNvSpPr/>
            <p:nvPr/>
          </p:nvSpPr>
          <p:spPr>
            <a:xfrm>
              <a:off x="3863751" y="1556792"/>
              <a:ext cx="7765435" cy="4608512"/>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4721E8E4-B36C-D2B9-7B3C-2331DA2E80CA}"/>
              </a:ext>
            </a:extLst>
          </p:cNvPr>
          <p:cNvSpPr txBox="1"/>
          <p:nvPr/>
        </p:nvSpPr>
        <p:spPr>
          <a:xfrm>
            <a:off x="1487309" y="1331476"/>
            <a:ext cx="1556836" cy="369332"/>
          </a:xfrm>
          <a:prstGeom prst="rect">
            <a:avLst/>
          </a:prstGeom>
          <a:noFill/>
        </p:spPr>
        <p:txBody>
          <a:bodyPr wrap="none" rtlCol="0">
            <a:spAutoFit/>
          </a:bodyPr>
          <a:lstStyle/>
          <a:p>
            <a:r>
              <a:rPr kumimoji="1" lang="en-US" altLang="ja-JP" dirty="0"/>
              <a:t>File Structure</a:t>
            </a:r>
            <a:endParaRPr kumimoji="1" lang="ja-JP" altLang="en-US" dirty="0"/>
          </a:p>
        </p:txBody>
      </p:sp>
      <p:sp>
        <p:nvSpPr>
          <p:cNvPr id="31" name="テキスト ボックス 30">
            <a:extLst>
              <a:ext uri="{FF2B5EF4-FFF2-40B4-BE49-F238E27FC236}">
                <a16:creationId xmlns:a16="http://schemas.microsoft.com/office/drawing/2014/main" id="{832EBC2A-8F75-77FC-211A-67699124D5FF}"/>
              </a:ext>
            </a:extLst>
          </p:cNvPr>
          <p:cNvSpPr txBox="1"/>
          <p:nvPr/>
        </p:nvSpPr>
        <p:spPr>
          <a:xfrm>
            <a:off x="6056024" y="1331476"/>
            <a:ext cx="3288080" cy="369332"/>
          </a:xfrm>
          <a:prstGeom prst="rect">
            <a:avLst/>
          </a:prstGeom>
          <a:noFill/>
        </p:spPr>
        <p:txBody>
          <a:bodyPr wrap="none" rtlCol="0">
            <a:spAutoFit/>
          </a:bodyPr>
          <a:lstStyle/>
          <a:p>
            <a:r>
              <a:rPr kumimoji="1" lang="en-US" altLang="ja-JP" dirty="0"/>
              <a:t>Description of each folder / file</a:t>
            </a:r>
            <a:endParaRPr kumimoji="1" lang="ja-JP" altLang="en-US" dirty="0"/>
          </a:p>
        </p:txBody>
      </p:sp>
    </p:spTree>
    <p:extLst>
      <p:ext uri="{BB962C8B-B14F-4D97-AF65-F5344CB8AC3E}">
        <p14:creationId xmlns:p14="http://schemas.microsoft.com/office/powerpoint/2010/main" val="34379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B3E27-0127-33CF-2CAB-A7ABCC0706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86DB29-B6D9-DFD9-99AD-65393B9768E4}"/>
              </a:ext>
            </a:extLst>
          </p:cNvPr>
          <p:cNvSpPr>
            <a:spLocks noGrp="1"/>
          </p:cNvSpPr>
          <p:nvPr>
            <p:ph type="title"/>
          </p:nvPr>
        </p:nvSpPr>
        <p:spPr>
          <a:xfrm>
            <a:off x="467999" y="332540"/>
            <a:ext cx="11244575" cy="720197"/>
          </a:xfrm>
        </p:spPr>
        <p:txBody>
          <a:bodyPr/>
          <a:lstStyle/>
          <a:p>
            <a:r>
              <a:rPr lang="en-US" cap="all" dirty="0"/>
              <a:t>Software setup</a:t>
            </a:r>
            <a:br>
              <a:rPr lang="en-US" cap="all" dirty="0"/>
            </a:br>
            <a:r>
              <a:rPr lang="en-US" altLang="ja-JP" sz="2000" dirty="0"/>
              <a:t>install python and required packages</a:t>
            </a:r>
            <a:endParaRPr lang="en-US" sz="2000" cap="all" dirty="0"/>
          </a:p>
        </p:txBody>
      </p:sp>
      <p:sp>
        <p:nvSpPr>
          <p:cNvPr id="3" name="コンテンツ プレースホルダー 3">
            <a:extLst>
              <a:ext uri="{FF2B5EF4-FFF2-40B4-BE49-F238E27FC236}">
                <a16:creationId xmlns:a16="http://schemas.microsoft.com/office/drawing/2014/main" id="{18F10214-E38C-141C-D582-04B814631EA6}"/>
              </a:ext>
            </a:extLst>
          </p:cNvPr>
          <p:cNvSpPr>
            <a:spLocks noGrp="1"/>
          </p:cNvSpPr>
          <p:nvPr>
            <p:ph idx="1"/>
          </p:nvPr>
        </p:nvSpPr>
        <p:spPr>
          <a:xfrm>
            <a:off x="468000" y="1424991"/>
            <a:ext cx="6420088" cy="3916457"/>
          </a:xfrm>
        </p:spPr>
        <p:txBody>
          <a:bodyPr/>
          <a:lstStyle/>
          <a:p>
            <a:pPr lvl="1"/>
            <a:r>
              <a:rPr kumimoji="1" lang="en-US" dirty="0"/>
              <a:t>To </a:t>
            </a:r>
            <a:r>
              <a:rPr lang="en-US" dirty="0"/>
              <a:t>use this tool, user needs to install Python and required packages.</a:t>
            </a:r>
          </a:p>
          <a:p>
            <a:pPr lvl="2"/>
            <a:r>
              <a:rPr kumimoji="1" lang="en-US" dirty="0"/>
              <a:t>Python installation</a:t>
            </a:r>
          </a:p>
          <a:p>
            <a:pPr lvl="3"/>
            <a:r>
              <a:rPr lang="en-US" sz="1400" dirty="0"/>
              <a:t>How to install python on a PC is not included in this quick start, please refer to internet.</a:t>
            </a:r>
          </a:p>
          <a:p>
            <a:pPr lvl="3"/>
            <a:endParaRPr kumimoji="1" lang="en-US" sz="800" dirty="0"/>
          </a:p>
          <a:p>
            <a:pPr lvl="3"/>
            <a:endParaRPr lang="en-US" sz="800" dirty="0"/>
          </a:p>
          <a:p>
            <a:pPr lvl="3"/>
            <a:endParaRPr kumimoji="1" lang="en-US" sz="800" dirty="0"/>
          </a:p>
          <a:p>
            <a:pPr lvl="2"/>
            <a:r>
              <a:rPr lang="en-US" dirty="0"/>
              <a:t>Required python packages installation</a:t>
            </a:r>
          </a:p>
          <a:p>
            <a:pPr marL="698500" lvl="3" indent="-342900">
              <a:buFont typeface="+mj-ea"/>
              <a:buAutoNum type="circleNumDbPlain"/>
            </a:pPr>
            <a:r>
              <a:rPr lang="en-US" sz="1400" dirty="0"/>
              <a:t>After installed python, open terminal at Main Folder.</a:t>
            </a:r>
          </a:p>
          <a:p>
            <a:pPr marL="698500" lvl="3" indent="-342900">
              <a:buFont typeface="+mj-ea"/>
              <a:buAutoNum type="circleNumDbPlain"/>
            </a:pPr>
            <a:r>
              <a:rPr lang="en-US" sz="1400" dirty="0"/>
              <a:t>Type: “</a:t>
            </a:r>
            <a:r>
              <a:rPr lang="en-US" sz="1400" b="1" dirty="0"/>
              <a:t>pip install –r .\requirements.txt</a:t>
            </a:r>
            <a:r>
              <a:rPr lang="en-US" sz="1400" dirty="0"/>
              <a:t>” and press enter.</a:t>
            </a:r>
          </a:p>
          <a:p>
            <a:pPr marL="698500" lvl="3" indent="-342900">
              <a:buFont typeface="+mj-ea"/>
              <a:buAutoNum type="circleNumDbPlain"/>
            </a:pPr>
            <a:r>
              <a:rPr lang="en-US" sz="1400" dirty="0"/>
              <a:t>Waiting for installation finished.</a:t>
            </a:r>
          </a:p>
          <a:p>
            <a:pPr lvl="3"/>
            <a:endParaRPr kumimoji="1" lang="en-US" dirty="0"/>
          </a:p>
        </p:txBody>
      </p:sp>
      <p:grpSp>
        <p:nvGrpSpPr>
          <p:cNvPr id="10" name="グループ化 9">
            <a:extLst>
              <a:ext uri="{FF2B5EF4-FFF2-40B4-BE49-F238E27FC236}">
                <a16:creationId xmlns:a16="http://schemas.microsoft.com/office/drawing/2014/main" id="{580902C4-0D42-22DF-34F9-4105294B21A4}"/>
              </a:ext>
            </a:extLst>
          </p:cNvPr>
          <p:cNvGrpSpPr/>
          <p:nvPr/>
        </p:nvGrpSpPr>
        <p:grpSpPr>
          <a:xfrm>
            <a:off x="6998455" y="692086"/>
            <a:ext cx="4078850" cy="5427269"/>
            <a:chOff x="7307871" y="671887"/>
            <a:chExt cx="4078850" cy="5427269"/>
          </a:xfrm>
        </p:grpSpPr>
        <p:pic>
          <p:nvPicPr>
            <p:cNvPr id="5" name="図 4">
              <a:extLst>
                <a:ext uri="{FF2B5EF4-FFF2-40B4-BE49-F238E27FC236}">
                  <a16:creationId xmlns:a16="http://schemas.microsoft.com/office/drawing/2014/main" id="{5F632EB7-23B4-5B46-3EA4-FABDD4DA4B79}"/>
                </a:ext>
              </a:extLst>
            </p:cNvPr>
            <p:cNvPicPr>
              <a:picLocks noChangeAspect="1"/>
            </p:cNvPicPr>
            <p:nvPr/>
          </p:nvPicPr>
          <p:blipFill>
            <a:blip r:embed="rId2"/>
            <a:stretch>
              <a:fillRect/>
            </a:stretch>
          </p:blipFill>
          <p:spPr>
            <a:xfrm>
              <a:off x="7336087" y="671887"/>
              <a:ext cx="4050634" cy="2598148"/>
            </a:xfrm>
            <a:prstGeom prst="rect">
              <a:avLst/>
            </a:prstGeom>
          </p:spPr>
        </p:pic>
        <p:pic>
          <p:nvPicPr>
            <p:cNvPr id="9" name="図 8">
              <a:extLst>
                <a:ext uri="{FF2B5EF4-FFF2-40B4-BE49-F238E27FC236}">
                  <a16:creationId xmlns:a16="http://schemas.microsoft.com/office/drawing/2014/main" id="{7EE94511-E3DA-838F-1C21-1540FB400FC7}"/>
                </a:ext>
              </a:extLst>
            </p:cNvPr>
            <p:cNvPicPr>
              <a:picLocks noChangeAspect="1"/>
            </p:cNvPicPr>
            <p:nvPr/>
          </p:nvPicPr>
          <p:blipFill>
            <a:blip r:embed="rId3"/>
            <a:stretch>
              <a:fillRect/>
            </a:stretch>
          </p:blipFill>
          <p:spPr>
            <a:xfrm>
              <a:off x="7307871" y="3501008"/>
              <a:ext cx="4078850" cy="2598148"/>
            </a:xfrm>
            <a:prstGeom prst="rect">
              <a:avLst/>
            </a:prstGeom>
          </p:spPr>
        </p:pic>
      </p:grpSp>
      <p:sp>
        <p:nvSpPr>
          <p:cNvPr id="11" name="四角形: 角を丸くする 10">
            <a:extLst>
              <a:ext uri="{FF2B5EF4-FFF2-40B4-BE49-F238E27FC236}">
                <a16:creationId xmlns:a16="http://schemas.microsoft.com/office/drawing/2014/main" id="{7D2BA41E-A2D8-1BA7-4999-27D0804A3442}"/>
              </a:ext>
            </a:extLst>
          </p:cNvPr>
          <p:cNvSpPr/>
          <p:nvPr/>
        </p:nvSpPr>
        <p:spPr>
          <a:xfrm>
            <a:off x="6998454" y="5593721"/>
            <a:ext cx="4078849" cy="458659"/>
          </a:xfrm>
          <a:prstGeom prst="roundRect">
            <a:avLst/>
          </a:prstGeom>
          <a:noFill/>
          <a:ln w="19050">
            <a:solidFill>
              <a:srgbClr val="FFC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D8BBEA3-96A3-25F5-321A-B82E9C427913}"/>
              </a:ext>
            </a:extLst>
          </p:cNvPr>
          <p:cNvSpPr/>
          <p:nvPr/>
        </p:nvSpPr>
        <p:spPr>
          <a:xfrm>
            <a:off x="1631504" y="4293096"/>
            <a:ext cx="2808312" cy="288032"/>
          </a:xfrm>
          <a:prstGeom prst="round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4BE52B47-E804-5758-EFC2-E84D6EE5EE64}"/>
              </a:ext>
            </a:extLst>
          </p:cNvPr>
          <p:cNvSpPr/>
          <p:nvPr/>
        </p:nvSpPr>
        <p:spPr>
          <a:xfrm>
            <a:off x="9344628" y="2642769"/>
            <a:ext cx="1575908" cy="194179"/>
          </a:xfrm>
          <a:prstGeom prst="round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 name="コネクタ: カギ線 16">
            <a:extLst>
              <a:ext uri="{FF2B5EF4-FFF2-40B4-BE49-F238E27FC236}">
                <a16:creationId xmlns:a16="http://schemas.microsoft.com/office/drawing/2014/main" id="{941DD48D-D92D-FC03-1B79-DD12640D2F4C}"/>
              </a:ext>
            </a:extLst>
          </p:cNvPr>
          <p:cNvCxnSpPr>
            <a:cxnSpLocks/>
            <a:stCxn id="12" idx="0"/>
            <a:endCxn id="15" idx="2"/>
          </p:cNvCxnSpPr>
          <p:nvPr/>
        </p:nvCxnSpPr>
        <p:spPr>
          <a:xfrm rot="5400000" flipH="1" flipV="1">
            <a:off x="5856047" y="16561"/>
            <a:ext cx="1456148" cy="7096922"/>
          </a:xfrm>
          <a:prstGeom prst="bentConnector3">
            <a:avLst>
              <a:gd name="adj1" fmla="val 50000"/>
            </a:avLst>
          </a:prstGeom>
          <a:ln w="19050">
            <a:prstDash val="sysDash"/>
            <a:tailEnd type="triangle"/>
          </a:ln>
        </p:spPr>
        <p:style>
          <a:lnRef idx="1">
            <a:schemeClr val="accent2"/>
          </a:lnRef>
          <a:fillRef idx="0">
            <a:schemeClr val="accent2"/>
          </a:fillRef>
          <a:effectRef idx="0">
            <a:schemeClr val="accent2"/>
          </a:effectRef>
          <a:fontRef idx="minor">
            <a:schemeClr val="tx1"/>
          </a:fontRef>
        </p:style>
      </p:cxnSp>
      <p:sp>
        <p:nvSpPr>
          <p:cNvPr id="23" name="テキスト ボックス 22">
            <a:extLst>
              <a:ext uri="{FF2B5EF4-FFF2-40B4-BE49-F238E27FC236}">
                <a16:creationId xmlns:a16="http://schemas.microsoft.com/office/drawing/2014/main" id="{4F889EB3-F5EA-F398-7249-8560098E3FE8}"/>
              </a:ext>
            </a:extLst>
          </p:cNvPr>
          <p:cNvSpPr txBox="1"/>
          <p:nvPr/>
        </p:nvSpPr>
        <p:spPr>
          <a:xfrm>
            <a:off x="9127338" y="5316722"/>
            <a:ext cx="2010487" cy="276999"/>
          </a:xfrm>
          <a:prstGeom prst="rect">
            <a:avLst/>
          </a:prstGeom>
          <a:noFill/>
        </p:spPr>
        <p:txBody>
          <a:bodyPr wrap="none" rtlCol="0">
            <a:spAutoFit/>
          </a:bodyPr>
          <a:lstStyle/>
          <a:p>
            <a:r>
              <a:rPr kumimoji="1" lang="en-US" altLang="ja-JP" sz="1200" dirty="0">
                <a:solidFill>
                  <a:srgbClr val="FFC000"/>
                </a:solidFill>
              </a:rPr>
              <a:t>Install successful message</a:t>
            </a:r>
            <a:endParaRPr kumimoji="1" lang="ja-JP" altLang="en-US" sz="1200" dirty="0">
              <a:solidFill>
                <a:srgbClr val="FFC000"/>
              </a:solidFill>
            </a:endParaRPr>
          </a:p>
        </p:txBody>
      </p:sp>
    </p:spTree>
    <p:extLst>
      <p:ext uri="{BB962C8B-B14F-4D97-AF65-F5344CB8AC3E}">
        <p14:creationId xmlns:p14="http://schemas.microsoft.com/office/powerpoint/2010/main" val="66471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3FFBA-8ADD-8841-B511-33E4ED998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CD9DA9-B4D1-C546-C5D3-4DF530E3FB96}"/>
              </a:ext>
            </a:extLst>
          </p:cNvPr>
          <p:cNvSpPr>
            <a:spLocks noGrp="1"/>
          </p:cNvSpPr>
          <p:nvPr>
            <p:ph type="title"/>
          </p:nvPr>
        </p:nvSpPr>
        <p:spPr>
          <a:xfrm>
            <a:off x="467999" y="324845"/>
            <a:ext cx="11244575" cy="727892"/>
          </a:xfrm>
        </p:spPr>
        <p:txBody>
          <a:bodyPr/>
          <a:lstStyle/>
          <a:p>
            <a:r>
              <a:rPr lang="en-US" cap="all" dirty="0"/>
              <a:t>Hardware setup</a:t>
            </a:r>
            <a:br>
              <a:rPr lang="en-US" cap="all" dirty="0"/>
            </a:br>
            <a:r>
              <a:rPr lang="en-US" altLang="ja-JP" sz="2000" dirty="0"/>
              <a:t>connect</a:t>
            </a:r>
            <a:r>
              <a:rPr lang="ja-JP" altLang="en-US" sz="2000" dirty="0"/>
              <a:t> </a:t>
            </a:r>
            <a:r>
              <a:rPr lang="en-US" altLang="ja-JP" sz="2000" dirty="0"/>
              <a:t>to spectrum analyzer</a:t>
            </a:r>
            <a:r>
              <a:rPr lang="ja-JP" altLang="en-US" sz="2000" dirty="0"/>
              <a:t> </a:t>
            </a:r>
            <a:endParaRPr lang="en-US" sz="2000" cap="all" dirty="0"/>
          </a:p>
        </p:txBody>
      </p:sp>
      <p:sp>
        <p:nvSpPr>
          <p:cNvPr id="3" name="コンテンツ プレースホルダー 3">
            <a:extLst>
              <a:ext uri="{FF2B5EF4-FFF2-40B4-BE49-F238E27FC236}">
                <a16:creationId xmlns:a16="http://schemas.microsoft.com/office/drawing/2014/main" id="{B01808DF-DA53-444D-9EAF-09CE7B972ED4}"/>
              </a:ext>
            </a:extLst>
          </p:cNvPr>
          <p:cNvSpPr>
            <a:spLocks noGrp="1"/>
          </p:cNvSpPr>
          <p:nvPr>
            <p:ph idx="1"/>
          </p:nvPr>
        </p:nvSpPr>
        <p:spPr>
          <a:xfrm>
            <a:off x="468000" y="1424991"/>
            <a:ext cx="6348080" cy="4006738"/>
          </a:xfrm>
        </p:spPr>
        <p:txBody>
          <a:bodyPr/>
          <a:lstStyle/>
          <a:p>
            <a:pPr lvl="1"/>
            <a:r>
              <a:rPr kumimoji="1" lang="en-US" dirty="0"/>
              <a:t>To use the tool, user needs to connect their PC and spectrum analyzer in a same local area network (LAN).</a:t>
            </a:r>
          </a:p>
          <a:p>
            <a:pPr lvl="2"/>
            <a:r>
              <a:rPr lang="en-US" dirty="0"/>
              <a:t>Connect spectrum analyzer with a networking cable.</a:t>
            </a:r>
          </a:p>
          <a:p>
            <a:pPr lvl="3"/>
            <a:r>
              <a:rPr lang="en-US" sz="1400" dirty="0"/>
              <a:t>Networking cable usually with 8P8C / RJ45 connector.</a:t>
            </a:r>
          </a:p>
          <a:p>
            <a:pPr lvl="3"/>
            <a:endParaRPr lang="en-US" sz="800" dirty="0"/>
          </a:p>
          <a:p>
            <a:pPr lvl="2"/>
            <a:r>
              <a:rPr kumimoji="1" lang="en-US" dirty="0"/>
              <a:t>Check the </a:t>
            </a:r>
            <a:r>
              <a:rPr lang="en-US" dirty="0"/>
              <a:t>IP address of spectrum analyzer.</a:t>
            </a:r>
          </a:p>
          <a:p>
            <a:pPr lvl="3"/>
            <a:r>
              <a:rPr kumimoji="1" lang="en-US" sz="1400" dirty="0"/>
              <a:t>IP address of a spectrum analyzer is us</a:t>
            </a:r>
            <a:r>
              <a:rPr lang="en-US" sz="1400" dirty="0"/>
              <a:t>ually defined in the </a:t>
            </a:r>
            <a:r>
              <a:rPr lang="en-US" sz="1400" i="1" dirty="0"/>
              <a:t>network configuration</a:t>
            </a:r>
            <a:r>
              <a:rPr lang="en-US" sz="1400" dirty="0"/>
              <a:t>.</a:t>
            </a:r>
          </a:p>
          <a:p>
            <a:pPr lvl="3"/>
            <a:r>
              <a:rPr kumimoji="1" lang="en-US" sz="1400" dirty="0"/>
              <a:t>For FSQ26 spectrum analyzer, press physical button in the following order should be able to view the IP address:</a:t>
            </a:r>
          </a:p>
          <a:p>
            <a:pPr lvl="4"/>
            <a:r>
              <a:rPr kumimoji="1" lang="en-US" sz="1400" dirty="0"/>
              <a:t> [Setup]-&gt;[General Setup]-&gt;[Configure Network]-&gt;[Protocols]</a:t>
            </a:r>
          </a:p>
          <a:p>
            <a:pPr lvl="3"/>
            <a:r>
              <a:rPr kumimoji="1" lang="en-US" sz="1400" dirty="0"/>
              <a:t>For other spectrum analyzer models, please refer to their user manual.</a:t>
            </a:r>
          </a:p>
        </p:txBody>
      </p:sp>
      <p:sp>
        <p:nvSpPr>
          <p:cNvPr id="4" name="テキスト ボックス 3">
            <a:extLst>
              <a:ext uri="{FF2B5EF4-FFF2-40B4-BE49-F238E27FC236}">
                <a16:creationId xmlns:a16="http://schemas.microsoft.com/office/drawing/2014/main" id="{E98D9590-64AF-0A6F-FEB9-355782315A67}"/>
              </a:ext>
            </a:extLst>
          </p:cNvPr>
          <p:cNvSpPr txBox="1"/>
          <p:nvPr/>
        </p:nvSpPr>
        <p:spPr>
          <a:xfrm>
            <a:off x="7296237" y="4293096"/>
            <a:ext cx="4416337" cy="523220"/>
          </a:xfrm>
          <a:prstGeom prst="rect">
            <a:avLst/>
          </a:prstGeom>
          <a:noFill/>
        </p:spPr>
        <p:txBody>
          <a:bodyPr wrap="none" rtlCol="0">
            <a:spAutoFit/>
          </a:bodyPr>
          <a:lstStyle/>
          <a:p>
            <a:r>
              <a:rPr kumimoji="1" lang="en-US" altLang="ja-JP" sz="1400" dirty="0"/>
              <a:t>Spectrum Analyzer @ Musashi (FSQ26): 192.168.0.1</a:t>
            </a:r>
          </a:p>
          <a:p>
            <a:r>
              <a:rPr kumimoji="1" lang="en-US" altLang="ja-JP" sz="1400" dirty="0"/>
              <a:t>Spectrum Analyzer @ DE (FSW43): </a:t>
            </a:r>
            <a:r>
              <a:rPr lang="en-US" altLang="ja-JP" sz="1400" dirty="0"/>
              <a:t>10.226.78.94</a:t>
            </a:r>
            <a:endParaRPr kumimoji="1" lang="ja-JP" altLang="en-US" sz="1400" dirty="0"/>
          </a:p>
        </p:txBody>
      </p:sp>
      <p:sp>
        <p:nvSpPr>
          <p:cNvPr id="7" name="正方形/長方形 6">
            <a:extLst>
              <a:ext uri="{FF2B5EF4-FFF2-40B4-BE49-F238E27FC236}">
                <a16:creationId xmlns:a16="http://schemas.microsoft.com/office/drawing/2014/main" id="{05420E7E-D27A-EE28-1A40-A40C391906F0}"/>
              </a:ext>
            </a:extLst>
          </p:cNvPr>
          <p:cNvSpPr/>
          <p:nvPr/>
        </p:nvSpPr>
        <p:spPr>
          <a:xfrm>
            <a:off x="7296237" y="4293096"/>
            <a:ext cx="4344379" cy="576064"/>
          </a:xfrm>
          <a:prstGeom prst="rect">
            <a:avLst/>
          </a:prstGeom>
          <a:noFill/>
          <a:ln>
            <a:solidFill>
              <a:srgbClr val="06418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1073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D84D7-1630-DCFA-30CE-6E9C0E11F559}"/>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CFC7746-CB26-531B-EAC8-EF526D316FFC}"/>
              </a:ext>
            </a:extLst>
          </p:cNvPr>
          <p:cNvSpPr>
            <a:spLocks noGrp="1"/>
          </p:cNvSpPr>
          <p:nvPr>
            <p:ph type="body" sz="quarter" idx="11"/>
          </p:nvPr>
        </p:nvSpPr>
        <p:spPr>
          <a:xfrm>
            <a:off x="468000" y="1080000"/>
            <a:ext cx="7920000" cy="964065"/>
          </a:xfrm>
        </p:spPr>
        <p:txBody>
          <a:bodyPr/>
          <a:lstStyle/>
          <a:p>
            <a:r>
              <a:rPr kumimoji="1" lang="en-US" altLang="ja-JP" cap="all" dirty="0"/>
              <a:t>Launch up</a:t>
            </a:r>
          </a:p>
        </p:txBody>
      </p:sp>
    </p:spTree>
    <p:extLst>
      <p:ext uri="{BB962C8B-B14F-4D97-AF65-F5344CB8AC3E}">
        <p14:creationId xmlns:p14="http://schemas.microsoft.com/office/powerpoint/2010/main" val="405740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59DDA-4E4E-0436-EE4B-4BA3F449BE3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BCF2A23-0379-7F06-763B-957B01779804}"/>
              </a:ext>
            </a:extLst>
          </p:cNvPr>
          <p:cNvSpPr>
            <a:spLocks noGrp="1"/>
          </p:cNvSpPr>
          <p:nvPr>
            <p:ph type="title"/>
          </p:nvPr>
        </p:nvSpPr>
        <p:spPr>
          <a:xfrm>
            <a:off x="467999" y="332540"/>
            <a:ext cx="11244575" cy="720197"/>
          </a:xfrm>
        </p:spPr>
        <p:txBody>
          <a:bodyPr/>
          <a:lstStyle/>
          <a:p>
            <a:r>
              <a:rPr lang="en-US" dirty="0"/>
              <a:t>How to use the tool</a:t>
            </a:r>
            <a:br>
              <a:rPr lang="en-US" cap="all" dirty="0"/>
            </a:br>
            <a:r>
              <a:rPr lang="en-US" altLang="ja-JP" sz="2000" dirty="0"/>
              <a:t>execute main script</a:t>
            </a:r>
            <a:endParaRPr lang="en-US" sz="2000" cap="all" dirty="0"/>
          </a:p>
        </p:txBody>
      </p:sp>
      <p:sp>
        <p:nvSpPr>
          <p:cNvPr id="3" name="コンテンツ プレースホルダー 3">
            <a:extLst>
              <a:ext uri="{FF2B5EF4-FFF2-40B4-BE49-F238E27FC236}">
                <a16:creationId xmlns:a16="http://schemas.microsoft.com/office/drawing/2014/main" id="{4B3E77A5-B2C5-6575-ABA7-FF7BF0D168CE}"/>
              </a:ext>
            </a:extLst>
          </p:cNvPr>
          <p:cNvSpPr>
            <a:spLocks noGrp="1"/>
          </p:cNvSpPr>
          <p:nvPr>
            <p:ph idx="1"/>
          </p:nvPr>
        </p:nvSpPr>
        <p:spPr>
          <a:xfrm>
            <a:off x="468000" y="1424991"/>
            <a:ext cx="5916032" cy="4740593"/>
          </a:xfrm>
        </p:spPr>
        <p:txBody>
          <a:bodyPr/>
          <a:lstStyle/>
          <a:p>
            <a:pPr lvl="1"/>
            <a:r>
              <a:rPr lang="en-US" dirty="0"/>
              <a:t>To run the tool, users needs to open terminal at Main Folder and type “</a:t>
            </a:r>
            <a:r>
              <a:rPr lang="en-US" b="1" dirty="0"/>
              <a:t>python .\main.py</a:t>
            </a:r>
            <a:r>
              <a:rPr lang="en-US" dirty="0"/>
              <a:t>” then press enter.</a:t>
            </a:r>
          </a:p>
          <a:p>
            <a:pPr lvl="2"/>
            <a:r>
              <a:rPr kumimoji="1" lang="en-US" dirty="0"/>
              <a:t>The program will start to do some initialization.</a:t>
            </a:r>
          </a:p>
          <a:p>
            <a:pPr lvl="3"/>
            <a:r>
              <a:rPr lang="en-US" sz="1400" dirty="0"/>
              <a:t>Loading JSON file.</a:t>
            </a:r>
          </a:p>
          <a:p>
            <a:pPr lvl="3"/>
            <a:r>
              <a:rPr kumimoji="1" lang="en-US" sz="1400" dirty="0"/>
              <a:t>Creating “report”, “screenshots”, “trace_data” folder.</a:t>
            </a:r>
          </a:p>
          <a:p>
            <a:pPr lvl="3"/>
            <a:endParaRPr kumimoji="1" lang="en-US" sz="800" dirty="0"/>
          </a:p>
          <a:p>
            <a:pPr lvl="3"/>
            <a:endParaRPr kumimoji="1" lang="en-US" sz="800" dirty="0"/>
          </a:p>
          <a:p>
            <a:pPr lvl="2"/>
            <a:r>
              <a:rPr kumimoji="1" lang="en-US" dirty="0"/>
              <a:t>After initialized, program will require user to input the </a:t>
            </a:r>
            <a:r>
              <a:rPr lang="en-US" dirty="0"/>
              <a:t>IP address of spectrum analyzer.</a:t>
            </a:r>
          </a:p>
          <a:p>
            <a:pPr lvl="3"/>
            <a:r>
              <a:rPr lang="en-US" sz="1400" dirty="0"/>
              <a:t>If IP address is correct, the terminal will be cleared, and a</a:t>
            </a:r>
            <a:r>
              <a:rPr lang="en-US" sz="1400" i="1" dirty="0"/>
              <a:t> menu </a:t>
            </a:r>
            <a:r>
              <a:rPr lang="en-US" sz="1400" dirty="0"/>
              <a:t>will be displayed.</a:t>
            </a:r>
          </a:p>
          <a:p>
            <a:pPr lvl="3"/>
            <a:r>
              <a:rPr kumimoji="1" lang="en-US" sz="1400" dirty="0"/>
              <a:t>If</a:t>
            </a:r>
            <a:r>
              <a:rPr lang="en-US" sz="1400" dirty="0"/>
              <a:t> </a:t>
            </a:r>
            <a:r>
              <a:rPr kumimoji="1" lang="en-US" sz="1400" dirty="0"/>
              <a:t>IP address is incorrect, an error will occur, and program will be terminated.</a:t>
            </a:r>
          </a:p>
          <a:p>
            <a:pPr lvl="3"/>
            <a:r>
              <a:rPr lang="en-US" sz="1400" dirty="0"/>
              <a:t>About how to acquire the IP address of a spectrum analyzer, please refer to Page 6.</a:t>
            </a:r>
            <a:endParaRPr kumimoji="1" lang="en-US" sz="1400" dirty="0"/>
          </a:p>
        </p:txBody>
      </p:sp>
      <p:sp>
        <p:nvSpPr>
          <p:cNvPr id="7" name="四角形: 角を丸くする 6">
            <a:extLst>
              <a:ext uri="{FF2B5EF4-FFF2-40B4-BE49-F238E27FC236}">
                <a16:creationId xmlns:a16="http://schemas.microsoft.com/office/drawing/2014/main" id="{45D6CA05-F843-E512-75B6-35451D3BD367}"/>
              </a:ext>
            </a:extLst>
          </p:cNvPr>
          <p:cNvSpPr/>
          <p:nvPr/>
        </p:nvSpPr>
        <p:spPr>
          <a:xfrm>
            <a:off x="983432" y="2851845"/>
            <a:ext cx="4078849" cy="289123"/>
          </a:xfrm>
          <a:prstGeom prst="roundRect">
            <a:avLst/>
          </a:prstGeom>
          <a:noFill/>
          <a:ln w="19050">
            <a:solidFill>
              <a:schemeClr val="tx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DBE6495-695B-2E42-19F8-2A9B50DCEB2E}"/>
              </a:ext>
            </a:extLst>
          </p:cNvPr>
          <p:cNvSpPr txBox="1"/>
          <p:nvPr/>
        </p:nvSpPr>
        <p:spPr>
          <a:xfrm>
            <a:off x="1343472" y="3140968"/>
            <a:ext cx="3651586" cy="523220"/>
          </a:xfrm>
          <a:prstGeom prst="rect">
            <a:avLst/>
          </a:prstGeom>
          <a:noFill/>
        </p:spPr>
        <p:txBody>
          <a:bodyPr wrap="square" rtlCol="0">
            <a:spAutoFit/>
          </a:bodyPr>
          <a:lstStyle/>
          <a:p>
            <a:r>
              <a:rPr kumimoji="1" lang="en-US" altLang="ja-JP" sz="1400" dirty="0">
                <a:solidFill>
                  <a:schemeClr val="tx2"/>
                </a:solidFill>
              </a:rPr>
              <a:t>Even these 3 folders are not existed at first, the program will create them automatically.</a:t>
            </a:r>
            <a:endParaRPr kumimoji="1" lang="ja-JP" altLang="en-US" sz="1400" dirty="0">
              <a:solidFill>
                <a:schemeClr val="tx2"/>
              </a:solidFill>
            </a:endParaRPr>
          </a:p>
        </p:txBody>
      </p:sp>
      <p:pic>
        <p:nvPicPr>
          <p:cNvPr id="9" name="図 8">
            <a:extLst>
              <a:ext uri="{FF2B5EF4-FFF2-40B4-BE49-F238E27FC236}">
                <a16:creationId xmlns:a16="http://schemas.microsoft.com/office/drawing/2014/main" id="{B15CC286-5842-161B-AC7E-29C6A1BF5B09}"/>
              </a:ext>
            </a:extLst>
          </p:cNvPr>
          <p:cNvPicPr>
            <a:picLocks noChangeAspect="1"/>
          </p:cNvPicPr>
          <p:nvPr/>
        </p:nvPicPr>
        <p:blipFill>
          <a:blip r:embed="rId2"/>
          <a:stretch>
            <a:fillRect/>
          </a:stretch>
        </p:blipFill>
        <p:spPr>
          <a:xfrm>
            <a:off x="7029040" y="509391"/>
            <a:ext cx="4663353" cy="2334197"/>
          </a:xfrm>
          <a:prstGeom prst="rect">
            <a:avLst/>
          </a:prstGeom>
        </p:spPr>
      </p:pic>
      <p:pic>
        <p:nvPicPr>
          <p:cNvPr id="10" name="図 9">
            <a:extLst>
              <a:ext uri="{FF2B5EF4-FFF2-40B4-BE49-F238E27FC236}">
                <a16:creationId xmlns:a16="http://schemas.microsoft.com/office/drawing/2014/main" id="{0542CE7C-0441-704C-4AE5-81AED7800385}"/>
              </a:ext>
            </a:extLst>
          </p:cNvPr>
          <p:cNvPicPr>
            <a:picLocks noChangeAspect="1"/>
          </p:cNvPicPr>
          <p:nvPr/>
        </p:nvPicPr>
        <p:blipFill>
          <a:blip r:embed="rId3"/>
          <a:stretch>
            <a:fillRect/>
          </a:stretch>
        </p:blipFill>
        <p:spPr>
          <a:xfrm>
            <a:off x="7029040" y="3140968"/>
            <a:ext cx="4663353" cy="2947989"/>
          </a:xfrm>
          <a:prstGeom prst="rect">
            <a:avLst/>
          </a:prstGeom>
        </p:spPr>
      </p:pic>
    </p:spTree>
    <p:extLst>
      <p:ext uri="{BB962C8B-B14F-4D97-AF65-F5344CB8AC3E}">
        <p14:creationId xmlns:p14="http://schemas.microsoft.com/office/powerpoint/2010/main" val="365045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98CD3-2C14-8922-4820-275029B0236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F486676-E525-EE87-FA6F-BDF12764F278}"/>
              </a:ext>
            </a:extLst>
          </p:cNvPr>
          <p:cNvSpPr>
            <a:spLocks noGrp="1"/>
          </p:cNvSpPr>
          <p:nvPr>
            <p:ph type="title"/>
          </p:nvPr>
        </p:nvSpPr>
        <p:spPr>
          <a:xfrm>
            <a:off x="467999" y="332540"/>
            <a:ext cx="11244575" cy="720197"/>
          </a:xfrm>
        </p:spPr>
        <p:txBody>
          <a:bodyPr/>
          <a:lstStyle/>
          <a:p>
            <a:r>
              <a:rPr lang="en-US"/>
              <a:t>How to use the tool</a:t>
            </a:r>
            <a:br>
              <a:rPr lang="en-US" cap="all"/>
            </a:br>
            <a:r>
              <a:rPr lang="en-US" sz="2000" cap="all"/>
              <a:t>welcome menu and rule selection</a:t>
            </a:r>
            <a:endParaRPr lang="en-US" sz="2000" cap="all" dirty="0"/>
          </a:p>
        </p:txBody>
      </p:sp>
      <p:sp>
        <p:nvSpPr>
          <p:cNvPr id="3" name="コンテンツ プレースホルダー 3">
            <a:extLst>
              <a:ext uri="{FF2B5EF4-FFF2-40B4-BE49-F238E27FC236}">
                <a16:creationId xmlns:a16="http://schemas.microsoft.com/office/drawing/2014/main" id="{F30F1201-0825-9104-CC8E-7FE69C580A54}"/>
              </a:ext>
            </a:extLst>
          </p:cNvPr>
          <p:cNvSpPr>
            <a:spLocks noGrp="1"/>
          </p:cNvSpPr>
          <p:nvPr>
            <p:ph idx="1"/>
          </p:nvPr>
        </p:nvSpPr>
        <p:spPr>
          <a:xfrm>
            <a:off x="468000" y="1424991"/>
            <a:ext cx="8004264" cy="4317913"/>
          </a:xfrm>
        </p:spPr>
        <p:txBody>
          <a:bodyPr/>
          <a:lstStyle/>
          <a:p>
            <a:pPr lvl="1"/>
            <a:r>
              <a:rPr kumimoji="1" lang="en-US" dirty="0"/>
              <a:t>After connected to spectrum analyzer, a menu will be displayed.</a:t>
            </a:r>
          </a:p>
          <a:p>
            <a:pPr lvl="2"/>
            <a:r>
              <a:rPr kumimoji="1" lang="en-US" sz="1400" dirty="0"/>
              <a:t>Some </a:t>
            </a:r>
            <a:r>
              <a:rPr kumimoji="1" lang="en-US" altLang="ja-JP" sz="1400" dirty="0"/>
              <a:t>basic information </a:t>
            </a:r>
            <a:r>
              <a:rPr kumimoji="1" lang="en-US" sz="1400" dirty="0"/>
              <a:t>of the program</a:t>
            </a:r>
          </a:p>
          <a:p>
            <a:pPr lvl="2"/>
            <a:r>
              <a:rPr lang="en-US" sz="1400" dirty="0"/>
              <a:t>Supported commands list</a:t>
            </a:r>
          </a:p>
          <a:p>
            <a:pPr lvl="2"/>
            <a:endParaRPr kumimoji="1" lang="en-US" sz="1400" dirty="0"/>
          </a:p>
          <a:p>
            <a:pPr lvl="1"/>
            <a:r>
              <a:rPr lang="en-US" dirty="0"/>
              <a:t>The program now will instruct user to input the index of a rule</a:t>
            </a:r>
          </a:p>
          <a:p>
            <a:pPr lvl="2"/>
            <a:r>
              <a:rPr lang="en-US" altLang="ja-JP" sz="1400" dirty="0"/>
              <a:t>“1” stands for rule “49_27_3” and “2” stands for rule “49_27_4”.</a:t>
            </a:r>
            <a:r>
              <a:rPr kumimoji="1" lang="en-US" altLang="ja-JP" sz="1400" dirty="0"/>
              <a:t> </a:t>
            </a:r>
          </a:p>
          <a:p>
            <a:pPr lvl="2"/>
            <a:r>
              <a:rPr lang="en-US" sz="1400" dirty="0"/>
              <a:t>Difference about 2 rules</a:t>
            </a:r>
            <a:r>
              <a:rPr lang="en-US" altLang="ja-JP" sz="1400" dirty="0"/>
              <a:t> please refer to Page 11.</a:t>
            </a:r>
          </a:p>
          <a:p>
            <a:pPr lvl="2"/>
            <a:endParaRPr lang="en-US" altLang="ja-JP" sz="1400" dirty="0"/>
          </a:p>
          <a:p>
            <a:pPr lvl="2"/>
            <a:endParaRPr lang="en-US" altLang="ja-JP" sz="1400" dirty="0"/>
          </a:p>
          <a:p>
            <a:pPr lvl="1"/>
            <a:r>
              <a:rPr kumimoji="1" lang="en-US" altLang="ja-JP" dirty="0"/>
              <a:t>After the rule is selected, program will start to l</a:t>
            </a:r>
            <a:r>
              <a:rPr lang="en-US" altLang="ja-JP" dirty="0"/>
              <a:t>isten user’s input.</a:t>
            </a:r>
            <a:r>
              <a:rPr kumimoji="1" lang="en-US" altLang="ja-JP" sz="1400" dirty="0"/>
              <a:t> </a:t>
            </a:r>
          </a:p>
          <a:p>
            <a:pPr lvl="2"/>
            <a:r>
              <a:rPr lang="en-US" sz="1400" dirty="0"/>
              <a:t>During this status, user can input any command to perform corresponding operations.</a:t>
            </a:r>
          </a:p>
          <a:p>
            <a:pPr lvl="2"/>
            <a:r>
              <a:rPr kumimoji="1" lang="en-US" sz="1400" dirty="0"/>
              <a:t>This status will not end, unless user input “exit” or “ctrl + z”.</a:t>
            </a:r>
          </a:p>
        </p:txBody>
      </p:sp>
      <p:pic>
        <p:nvPicPr>
          <p:cNvPr id="11" name="図 10">
            <a:extLst>
              <a:ext uri="{FF2B5EF4-FFF2-40B4-BE49-F238E27FC236}">
                <a16:creationId xmlns:a16="http://schemas.microsoft.com/office/drawing/2014/main" id="{4E6A2076-F852-555F-DBBE-11AF06E28737}"/>
              </a:ext>
            </a:extLst>
          </p:cNvPr>
          <p:cNvPicPr>
            <a:picLocks noChangeAspect="1"/>
          </p:cNvPicPr>
          <p:nvPr/>
        </p:nvPicPr>
        <p:blipFill>
          <a:blip r:embed="rId2"/>
          <a:stretch>
            <a:fillRect/>
          </a:stretch>
        </p:blipFill>
        <p:spPr>
          <a:xfrm>
            <a:off x="6761854" y="1424991"/>
            <a:ext cx="4878709" cy="3084129"/>
          </a:xfrm>
          <a:prstGeom prst="rect">
            <a:avLst/>
          </a:prstGeom>
        </p:spPr>
      </p:pic>
      <p:sp>
        <p:nvSpPr>
          <p:cNvPr id="12" name="四角形: 角を丸くする 11">
            <a:extLst>
              <a:ext uri="{FF2B5EF4-FFF2-40B4-BE49-F238E27FC236}">
                <a16:creationId xmlns:a16="http://schemas.microsoft.com/office/drawing/2014/main" id="{BA15B6A9-1D93-6717-1B88-E2BFFE16C0DB}"/>
              </a:ext>
            </a:extLst>
          </p:cNvPr>
          <p:cNvSpPr/>
          <p:nvPr/>
        </p:nvSpPr>
        <p:spPr>
          <a:xfrm>
            <a:off x="6761854" y="1709972"/>
            <a:ext cx="4878709" cy="609214"/>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067CB6F-C978-754A-F166-736D1BB74D3D}"/>
              </a:ext>
            </a:extLst>
          </p:cNvPr>
          <p:cNvSpPr txBox="1"/>
          <p:nvPr/>
        </p:nvSpPr>
        <p:spPr>
          <a:xfrm>
            <a:off x="9768408" y="1743972"/>
            <a:ext cx="1485121" cy="276999"/>
          </a:xfrm>
          <a:prstGeom prst="rect">
            <a:avLst/>
          </a:prstGeom>
          <a:noFill/>
        </p:spPr>
        <p:txBody>
          <a:bodyPr wrap="square">
            <a:spAutoFit/>
          </a:bodyPr>
          <a:lstStyle/>
          <a:p>
            <a:r>
              <a:rPr kumimoji="1" lang="en-US" altLang="ja-JP" sz="1200" dirty="0">
                <a:solidFill>
                  <a:srgbClr val="FFC000"/>
                </a:solidFill>
              </a:rPr>
              <a:t>Basic information </a:t>
            </a:r>
            <a:endParaRPr lang="ja-JP" altLang="en-US" sz="1200" dirty="0">
              <a:solidFill>
                <a:srgbClr val="FFC000"/>
              </a:solidFill>
            </a:endParaRPr>
          </a:p>
        </p:txBody>
      </p:sp>
      <p:sp>
        <p:nvSpPr>
          <p:cNvPr id="15" name="四角形: 角を丸くする 14">
            <a:extLst>
              <a:ext uri="{FF2B5EF4-FFF2-40B4-BE49-F238E27FC236}">
                <a16:creationId xmlns:a16="http://schemas.microsoft.com/office/drawing/2014/main" id="{52DDCFF8-83C1-D7B3-80B2-10261008847D}"/>
              </a:ext>
            </a:extLst>
          </p:cNvPr>
          <p:cNvSpPr/>
          <p:nvPr/>
        </p:nvSpPr>
        <p:spPr>
          <a:xfrm>
            <a:off x="6761854" y="2353186"/>
            <a:ext cx="4878709" cy="1075814"/>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70BFC68-B1B3-C888-BA30-D553DBA77783}"/>
              </a:ext>
            </a:extLst>
          </p:cNvPr>
          <p:cNvSpPr txBox="1"/>
          <p:nvPr/>
        </p:nvSpPr>
        <p:spPr>
          <a:xfrm>
            <a:off x="8764173" y="3091337"/>
            <a:ext cx="3493589" cy="276999"/>
          </a:xfrm>
          <a:prstGeom prst="rect">
            <a:avLst/>
          </a:prstGeom>
          <a:noFill/>
        </p:spPr>
        <p:txBody>
          <a:bodyPr wrap="square">
            <a:spAutoFit/>
          </a:bodyPr>
          <a:lstStyle/>
          <a:p>
            <a:pPr lvl="2"/>
            <a:r>
              <a:rPr lang="en-US" altLang="ja-JP" sz="1200" dirty="0">
                <a:solidFill>
                  <a:srgbClr val="FF0000"/>
                </a:solidFill>
              </a:rPr>
              <a:t>Supported commands</a:t>
            </a:r>
          </a:p>
        </p:txBody>
      </p:sp>
      <p:sp>
        <p:nvSpPr>
          <p:cNvPr id="18" name="四角形: 角を丸くする 17">
            <a:extLst>
              <a:ext uri="{FF2B5EF4-FFF2-40B4-BE49-F238E27FC236}">
                <a16:creationId xmlns:a16="http://schemas.microsoft.com/office/drawing/2014/main" id="{FE0C6808-0128-E525-ADB7-5EA6DBE311EF}"/>
              </a:ext>
            </a:extLst>
          </p:cNvPr>
          <p:cNvSpPr/>
          <p:nvPr/>
        </p:nvSpPr>
        <p:spPr>
          <a:xfrm>
            <a:off x="587001" y="2924944"/>
            <a:ext cx="5653015" cy="288032"/>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58A4EDF4-412D-A2E0-D4AE-2378B5D89B4C}"/>
              </a:ext>
            </a:extLst>
          </p:cNvPr>
          <p:cNvSpPr/>
          <p:nvPr/>
        </p:nvSpPr>
        <p:spPr>
          <a:xfrm>
            <a:off x="6726277" y="3511143"/>
            <a:ext cx="3906228" cy="609215"/>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A7435FA-DD40-BE50-5032-B540542B86F1}"/>
              </a:ext>
            </a:extLst>
          </p:cNvPr>
          <p:cNvSpPr txBox="1"/>
          <p:nvPr/>
        </p:nvSpPr>
        <p:spPr>
          <a:xfrm>
            <a:off x="10560496" y="3739018"/>
            <a:ext cx="1485121" cy="276999"/>
          </a:xfrm>
          <a:prstGeom prst="rect">
            <a:avLst/>
          </a:prstGeom>
          <a:noFill/>
        </p:spPr>
        <p:txBody>
          <a:bodyPr wrap="square">
            <a:spAutoFit/>
          </a:bodyPr>
          <a:lstStyle/>
          <a:p>
            <a:r>
              <a:rPr kumimoji="1" lang="en-US" altLang="zh-CN" sz="1200" dirty="0">
                <a:solidFill>
                  <a:srgbClr val="FFC000"/>
                </a:solidFill>
              </a:rPr>
              <a:t>Rule selection</a:t>
            </a:r>
            <a:endParaRPr lang="ja-JP" altLang="en-US" sz="1200" dirty="0">
              <a:solidFill>
                <a:srgbClr val="FFC000"/>
              </a:solidFill>
            </a:endParaRPr>
          </a:p>
        </p:txBody>
      </p:sp>
      <p:sp>
        <p:nvSpPr>
          <p:cNvPr id="23" name="四角形: 角を丸くする 22">
            <a:extLst>
              <a:ext uri="{FF2B5EF4-FFF2-40B4-BE49-F238E27FC236}">
                <a16:creationId xmlns:a16="http://schemas.microsoft.com/office/drawing/2014/main" id="{E4FC6207-AF98-4A38-A70D-B8724C08C1C6}"/>
              </a:ext>
            </a:extLst>
          </p:cNvPr>
          <p:cNvSpPr/>
          <p:nvPr/>
        </p:nvSpPr>
        <p:spPr>
          <a:xfrm>
            <a:off x="6761854" y="4181746"/>
            <a:ext cx="1647266" cy="223984"/>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B4DC7E1B-B771-1563-20C0-618EEDB3C8AC}"/>
              </a:ext>
            </a:extLst>
          </p:cNvPr>
          <p:cNvSpPr txBox="1"/>
          <p:nvPr/>
        </p:nvSpPr>
        <p:spPr>
          <a:xfrm>
            <a:off x="7589316" y="4167151"/>
            <a:ext cx="3493589" cy="276999"/>
          </a:xfrm>
          <a:prstGeom prst="rect">
            <a:avLst/>
          </a:prstGeom>
          <a:noFill/>
        </p:spPr>
        <p:txBody>
          <a:bodyPr wrap="square">
            <a:spAutoFit/>
          </a:bodyPr>
          <a:lstStyle/>
          <a:p>
            <a:pPr lvl="2"/>
            <a:r>
              <a:rPr lang="en-US" altLang="ja-JP" sz="1200" dirty="0">
                <a:solidFill>
                  <a:srgbClr val="FF0000"/>
                </a:solidFill>
              </a:rPr>
              <a:t>User input listening</a:t>
            </a:r>
          </a:p>
        </p:txBody>
      </p:sp>
      <p:sp>
        <p:nvSpPr>
          <p:cNvPr id="25" name="四角形: 角を丸くする 24">
            <a:extLst>
              <a:ext uri="{FF2B5EF4-FFF2-40B4-BE49-F238E27FC236}">
                <a16:creationId xmlns:a16="http://schemas.microsoft.com/office/drawing/2014/main" id="{983BE019-9551-23C2-2C7E-9A3EA4506661}"/>
              </a:ext>
            </a:extLst>
          </p:cNvPr>
          <p:cNvSpPr/>
          <p:nvPr/>
        </p:nvSpPr>
        <p:spPr>
          <a:xfrm>
            <a:off x="756879" y="1784005"/>
            <a:ext cx="3250890" cy="288032"/>
          </a:xfrm>
          <a:prstGeom prst="roundRect">
            <a:avLst/>
          </a:prstGeom>
          <a:noFill/>
          <a:ln w="1905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BFC04E1B-18BF-3E7E-F17B-75E77EDD2EE6}"/>
              </a:ext>
            </a:extLst>
          </p:cNvPr>
          <p:cNvSpPr/>
          <p:nvPr/>
        </p:nvSpPr>
        <p:spPr>
          <a:xfrm>
            <a:off x="756878" y="2205709"/>
            <a:ext cx="3250889" cy="288032"/>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A26E261F-311C-EB0D-0419-D2CE900AEAB7}"/>
              </a:ext>
            </a:extLst>
          </p:cNvPr>
          <p:cNvSpPr/>
          <p:nvPr/>
        </p:nvSpPr>
        <p:spPr>
          <a:xfrm>
            <a:off x="2844687" y="4712929"/>
            <a:ext cx="3539345" cy="288032"/>
          </a:xfrm>
          <a:prstGeom prst="roundRect">
            <a:avLst/>
          </a:prstGeom>
          <a:noFill/>
          <a:ln w="1905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コネクタ: カギ線 28">
            <a:extLst>
              <a:ext uri="{FF2B5EF4-FFF2-40B4-BE49-F238E27FC236}">
                <a16:creationId xmlns:a16="http://schemas.microsoft.com/office/drawing/2014/main" id="{A7299394-97E5-1E73-832C-5F9F130C81C7}"/>
              </a:ext>
            </a:extLst>
          </p:cNvPr>
          <p:cNvCxnSpPr>
            <a:cxnSpLocks/>
            <a:stCxn id="25" idx="0"/>
            <a:endCxn id="12" idx="0"/>
          </p:cNvCxnSpPr>
          <p:nvPr/>
        </p:nvCxnSpPr>
        <p:spPr>
          <a:xfrm rot="5400000" flipH="1" flipV="1">
            <a:off x="5754750" y="-1662453"/>
            <a:ext cx="74033" cy="6818885"/>
          </a:xfrm>
          <a:prstGeom prst="bentConnector3">
            <a:avLst>
              <a:gd name="adj1" fmla="val 575048"/>
            </a:avLst>
          </a:prstGeom>
          <a:ln w="19050">
            <a:prstDash val="sysDot"/>
            <a:tailEnd type="triangle"/>
          </a:ln>
        </p:spPr>
        <p:style>
          <a:lnRef idx="1">
            <a:schemeClr val="accent3"/>
          </a:lnRef>
          <a:fillRef idx="0">
            <a:schemeClr val="accent3"/>
          </a:fillRef>
          <a:effectRef idx="0">
            <a:schemeClr val="accent3"/>
          </a:effectRef>
          <a:fontRef idx="minor">
            <a:schemeClr val="tx1"/>
          </a:fontRef>
        </p:style>
      </p:cxnSp>
      <p:cxnSp>
        <p:nvCxnSpPr>
          <p:cNvPr id="31" name="コネクタ: カギ線 30">
            <a:extLst>
              <a:ext uri="{FF2B5EF4-FFF2-40B4-BE49-F238E27FC236}">
                <a16:creationId xmlns:a16="http://schemas.microsoft.com/office/drawing/2014/main" id="{2FB4268B-85F1-22B2-244C-6DC4DA523E11}"/>
              </a:ext>
            </a:extLst>
          </p:cNvPr>
          <p:cNvCxnSpPr>
            <a:stCxn id="26" idx="2"/>
          </p:cNvCxnSpPr>
          <p:nvPr/>
        </p:nvCxnSpPr>
        <p:spPr>
          <a:xfrm rot="16200000" flipH="1">
            <a:off x="4473534" y="402529"/>
            <a:ext cx="197108" cy="4379531"/>
          </a:xfrm>
          <a:prstGeom prst="bentConnector2">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cxnSp>
        <p:nvCxnSpPr>
          <p:cNvPr id="34" name="コネクタ: カギ線 33">
            <a:extLst>
              <a:ext uri="{FF2B5EF4-FFF2-40B4-BE49-F238E27FC236}">
                <a16:creationId xmlns:a16="http://schemas.microsoft.com/office/drawing/2014/main" id="{10658A93-D754-52EC-915C-1BED080CE010}"/>
              </a:ext>
            </a:extLst>
          </p:cNvPr>
          <p:cNvCxnSpPr>
            <a:cxnSpLocks/>
            <a:stCxn id="18" idx="2"/>
          </p:cNvCxnSpPr>
          <p:nvPr/>
        </p:nvCxnSpPr>
        <p:spPr>
          <a:xfrm rot="16200000" flipH="1">
            <a:off x="4668373" y="1958112"/>
            <a:ext cx="803043" cy="3312770"/>
          </a:xfrm>
          <a:prstGeom prst="bentConnector2">
            <a:avLst/>
          </a:prstGeom>
          <a:ln w="19050">
            <a:prstDash val="sysDot"/>
            <a:tailEnd type="triangle"/>
          </a:ln>
        </p:spPr>
        <p:style>
          <a:lnRef idx="1">
            <a:schemeClr val="accent3"/>
          </a:lnRef>
          <a:fillRef idx="0">
            <a:schemeClr val="accent3"/>
          </a:fillRef>
          <a:effectRef idx="0">
            <a:schemeClr val="accent3"/>
          </a:effectRef>
          <a:fontRef idx="minor">
            <a:schemeClr val="tx1"/>
          </a:fontRef>
        </p:style>
      </p:cxnSp>
      <p:cxnSp>
        <p:nvCxnSpPr>
          <p:cNvPr id="37" name="コネクタ: カギ線 36">
            <a:extLst>
              <a:ext uri="{FF2B5EF4-FFF2-40B4-BE49-F238E27FC236}">
                <a16:creationId xmlns:a16="http://schemas.microsoft.com/office/drawing/2014/main" id="{DB329469-73E2-7D49-CE64-541D57B7D9F2}"/>
              </a:ext>
            </a:extLst>
          </p:cNvPr>
          <p:cNvCxnSpPr>
            <a:cxnSpLocks/>
            <a:stCxn id="27" idx="0"/>
          </p:cNvCxnSpPr>
          <p:nvPr/>
        </p:nvCxnSpPr>
        <p:spPr>
          <a:xfrm rot="5400000" flipH="1" flipV="1">
            <a:off x="5478190" y="3429267"/>
            <a:ext cx="419833" cy="2147493"/>
          </a:xfrm>
          <a:prstGeom prst="bentConnector2">
            <a:avLst/>
          </a:prstGeom>
          <a:ln w="19050">
            <a:prstDash val="sys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80561423"/>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C53E3A13-6E23-49DB-A1B8-233744E45585}" vid="{ACB8AE75-90B4-4A8B-9C95-A45567A1CEC8}"/>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314C0DDD84F6F24DA63B003BC960968D" ma:contentTypeVersion="16" ma:contentTypeDescription="新しいドキュメントを作成します。" ma:contentTypeScope="" ma:versionID="d70a65ff42e9d1dc761bd75bc22d9f32">
  <xsd:schema xmlns:xsd="http://www.w3.org/2001/XMLSchema" xmlns:xs="http://www.w3.org/2001/XMLSchema" xmlns:p="http://schemas.microsoft.com/office/2006/metadata/properties" xmlns:ns2="cc782ccb-1264-4ec1-95e8-042184a8f27c" xmlns:ns3="263347da-e49c-4729-9e2c-2cf4d71679ac" xmlns:ns4="c24288ec-b664-4237-bfbf-b4d897279037" targetNamespace="http://schemas.microsoft.com/office/2006/metadata/properties" ma:root="true" ma:fieldsID="1bcb4242766e80e6b59fb8be2534a435" ns2:_="" ns3:_="" ns4:_="">
    <xsd:import namespace="cc782ccb-1264-4ec1-95e8-042184a8f27c"/>
    <xsd:import namespace="263347da-e49c-4729-9e2c-2cf4d71679ac"/>
    <xsd:import namespace="c24288ec-b664-4237-bfbf-b4d89727903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82ccb-1264-4ec1-95e8-042184a8f27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347da-e49c-4729-9e2c-2cf4d71679ac"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217a255d-74a5-4abd-ba47-473d39a5baac}" ma:internalName="TaxCatchAll" ma:showField="CatchAllData" ma:web="263347da-e49c-4729-9e2c-2cf4d71679a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24288ec-b664-4237-bfbf-b4d897279037" xsi:nil="true"/>
    <lcf76f155ced4ddcb4097134ff3c332f xmlns="cc782ccb-1264-4ec1-95e8-042184a8f27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49455CE-C788-4C5D-9D0D-DCAF49DF4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782ccb-1264-4ec1-95e8-042184a8f27c"/>
    <ds:schemaRef ds:uri="263347da-e49c-4729-9e2c-2cf4d71679ac"/>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3.xml><?xml version="1.0" encoding="utf-8"?>
<ds:datastoreItem xmlns:ds="http://schemas.openxmlformats.org/officeDocument/2006/customXml" ds:itemID="{EE71853E-0EF3-4973-AB23-17AA5798BB66}">
  <ds:schemaRefs>
    <ds:schemaRef ds:uri="http://purl.org/dc/terms/"/>
    <ds:schemaRef ds:uri="http://schemas.openxmlformats.org/package/2006/metadata/core-properties"/>
    <ds:schemaRef ds:uri="http://purl.org/dc/dcmitype/"/>
    <ds:schemaRef ds:uri="http://schemas.microsoft.com/office/infopath/2007/PartnerControls"/>
    <ds:schemaRef ds:uri="084dd9f6-50cb-4ac1-978b-315f52073de3"/>
    <ds:schemaRef ds:uri="http://purl.org/dc/elements/1.1/"/>
    <ds:schemaRef ds:uri="http://schemas.microsoft.com/office/2006/metadata/properties"/>
    <ds:schemaRef ds:uri="http://schemas.microsoft.com/office/2006/documentManagement/types"/>
    <ds:schemaRef ds:uri="e45712e8-6429-47e4-bf94-5d5d0cff5b2d"/>
    <ds:schemaRef ds:uri="http://www.w3.org/XML/1998/namespace"/>
    <ds:schemaRef ds:uri="c24288ec-b664-4237-bfbf-b4d897279037"/>
    <ds:schemaRef ds:uri="cc782ccb-1264-4ec1-95e8-042184a8f27c"/>
  </ds:schemaRefs>
</ds:datastoreItem>
</file>

<file path=docProps/app.xml><?xml version="1.0" encoding="utf-8"?>
<Properties xmlns="http://schemas.openxmlformats.org/officeDocument/2006/extended-properties" xmlns:vt="http://schemas.openxmlformats.org/officeDocument/2006/docPropsVTypes">
  <Template>EN_conf_2024_Renesas_PPTtemp</Template>
  <TotalTime>1184</TotalTime>
  <Words>1372</Words>
  <Application>Microsoft Office PowerPoint</Application>
  <PresentationFormat>ワイド画面</PresentationFormat>
  <Paragraphs>136</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Arial</vt:lpstr>
      <vt:lpstr>Arial Narrow</vt:lpstr>
      <vt:lpstr>Calibri</vt:lpstr>
      <vt:lpstr>Symbol</vt:lpstr>
      <vt:lpstr>Wingdings</vt:lpstr>
      <vt:lpstr>Renesas Template 2022 - EN Confidential</vt:lpstr>
      <vt:lpstr>PowerPoint プレゼンテーション</vt:lpstr>
      <vt:lpstr>content</vt:lpstr>
      <vt:lpstr>PowerPoint プレゼンテーション</vt:lpstr>
      <vt:lpstr>Overview: file structure Giteki pre-test Automation tool</vt:lpstr>
      <vt:lpstr>Software setup install python and required packages</vt:lpstr>
      <vt:lpstr>Hardware setup connect to spectrum analyzer </vt:lpstr>
      <vt:lpstr>PowerPoint プレゼンテーション</vt:lpstr>
      <vt:lpstr>How to use the tool execute main script</vt:lpstr>
      <vt:lpstr>How to use the tool welcome menu and rule selection</vt:lpstr>
      <vt:lpstr>PowerPoint プレゼンテーション</vt:lpstr>
      <vt:lpstr>Supported commands set rule</vt:lpstr>
      <vt:lpstr>Supported commands measurement items</vt:lpstr>
      <vt:lpstr>Supported commands OBW and sbw</vt:lpstr>
      <vt:lpstr>Supported commands peak power</vt:lpstr>
      <vt:lpstr>Supported commands ave power</vt:lpstr>
      <vt:lpstr>Supported commands spurious</vt:lpstr>
      <vt:lpstr>Supported commands plot</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ZIXUAN ZHANG</dc:creator>
  <cp:lastModifiedBy>ZIXUAN ZHANG</cp:lastModifiedBy>
  <cp:revision>58</cp:revision>
  <dcterms:created xsi:type="dcterms:W3CDTF">2024-12-05T23:43:41Z</dcterms:created>
  <dcterms:modified xsi:type="dcterms:W3CDTF">2024-12-10T09:56:33Z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