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2" r:id="rId1"/>
  </p:sldMasterIdLst>
  <p:sldIdLst>
    <p:sldId id="263" r:id="rId2"/>
    <p:sldId id="257" r:id="rId3"/>
    <p:sldId id="258" r:id="rId4"/>
    <p:sldId id="259" r:id="rId5"/>
    <p:sldId id="260" r:id="rId6"/>
    <p:sldId id="271" r:id="rId7"/>
    <p:sldId id="269" r:id="rId8"/>
    <p:sldId id="261" r:id="rId9"/>
    <p:sldId id="262" r:id="rId10"/>
    <p:sldId id="264" r:id="rId11"/>
    <p:sldId id="265" r:id="rId12"/>
    <p:sldId id="266" r:id="rId13"/>
    <p:sldId id="267"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97" autoAdjust="0"/>
    <p:restoredTop sz="94660"/>
  </p:normalViewPr>
  <p:slideViewPr>
    <p:cSldViewPr snapToGrid="0">
      <p:cViewPr varScale="1">
        <p:scale>
          <a:sx n="105" d="100"/>
          <a:sy n="105" d="100"/>
        </p:scale>
        <p:origin x="132"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28"/>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6"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6" y="4050836"/>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4608535"/>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1"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3008842"/>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6"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5"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9"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2"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700"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54363886"/>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9"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9"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1225461"/>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6"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9"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2"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700"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52527351"/>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9"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9"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0259250"/>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824922406"/>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2"/>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2"/>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4195986"/>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4724382"/>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9" y="2700870"/>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9" y="4527448"/>
            <a:ext cx="6347715" cy="860400"/>
          </a:xfrm>
        </p:spPr>
        <p:txBody>
          <a:bodyPr anchor="t"/>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4050699"/>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1"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830502638"/>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8"/>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8"/>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6671779"/>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7492508"/>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8840589"/>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6" y="514927"/>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0"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75793508"/>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600"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600"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8063263"/>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17" name="Group 16"/>
          <p:cNvGrpSpPr/>
          <p:nvPr/>
        </p:nvGrpSpPr>
        <p:grpSpPr>
          <a:xfrm>
            <a:off x="-8466" y="-8468"/>
            <a:ext cx="9169805" cy="6874935"/>
            <a:chOff x="-8467" y="-8468"/>
            <a:chExt cx="9169805" cy="6874935"/>
          </a:xfrm>
        </p:grpSpPr>
        <p:cxnSp>
          <p:nvCxnSpPr>
            <p:cNvPr id="7" name="Straight Connector 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600"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600"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5"/>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6/10/2021</a:t>
            </a:fld>
            <a:endParaRPr lang="en-US" dirty="0"/>
          </a:p>
        </p:txBody>
      </p:sp>
      <p:sp>
        <p:nvSpPr>
          <p:cNvPr id="5" name="Footer Placeholder 4"/>
          <p:cNvSpPr>
            <a:spLocks noGrp="1"/>
          </p:cNvSpPr>
          <p:nvPr>
            <p:ph type="ftr" sz="quarter" idx="3"/>
          </p:nvPr>
        </p:nvSpPr>
        <p:spPr>
          <a:xfrm>
            <a:off x="609599" y="6041365"/>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7" y="6041365"/>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5691006"/>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E19FB-4A27-4DF3-98C6-6058F8005511}"/>
              </a:ext>
            </a:extLst>
          </p:cNvPr>
          <p:cNvSpPr>
            <a:spLocks noGrp="1"/>
          </p:cNvSpPr>
          <p:nvPr>
            <p:ph type="ctrTitle"/>
          </p:nvPr>
        </p:nvSpPr>
        <p:spPr>
          <a:xfrm>
            <a:off x="1658641" y="2605849"/>
            <a:ext cx="5826719" cy="1646302"/>
          </a:xfrm>
        </p:spPr>
        <p:txBody>
          <a:bodyPr anchor="ctr"/>
          <a:lstStyle/>
          <a:p>
            <a:pPr algn="ctr"/>
            <a:r>
              <a:rPr lang="en-US" sz="6600" dirty="0">
                <a:latin typeface="Agency FB" panose="020B0503020202020204" pitchFamily="34" charset="0"/>
              </a:rPr>
              <a:t>CODING</a:t>
            </a:r>
            <a:endParaRPr lang="en-US" dirty="0">
              <a:latin typeface="Agency FB" panose="020B0503020202020204" pitchFamily="34" charset="0"/>
            </a:endParaRPr>
          </a:p>
        </p:txBody>
      </p:sp>
      <p:sp>
        <p:nvSpPr>
          <p:cNvPr id="3" name="Subtitle 2">
            <a:extLst>
              <a:ext uri="{FF2B5EF4-FFF2-40B4-BE49-F238E27FC236}">
                <a16:creationId xmlns:a16="http://schemas.microsoft.com/office/drawing/2014/main" id="{726D8D18-9488-4F59-A7AF-4108CE99183E}"/>
              </a:ext>
            </a:extLst>
          </p:cNvPr>
          <p:cNvSpPr>
            <a:spLocks noGrp="1"/>
          </p:cNvSpPr>
          <p:nvPr>
            <p:ph type="subTitle" idx="1"/>
          </p:nvPr>
        </p:nvSpPr>
        <p:spPr>
          <a:xfrm>
            <a:off x="1658640" y="3802803"/>
            <a:ext cx="5826719" cy="1096899"/>
          </a:xfrm>
        </p:spPr>
        <p:txBody>
          <a:bodyPr>
            <a:normAutofit/>
          </a:bodyPr>
          <a:lstStyle/>
          <a:p>
            <a:pPr algn="ctr"/>
            <a:r>
              <a:rPr lang="en-US" sz="1600" dirty="0">
                <a:latin typeface="Comic Sans MS" panose="030F0702030302020204" pitchFamily="66" charset="0"/>
              </a:rPr>
              <a:t>Presented By: Himanshu</a:t>
            </a:r>
          </a:p>
        </p:txBody>
      </p:sp>
    </p:spTree>
    <p:extLst>
      <p:ext uri="{BB962C8B-B14F-4D97-AF65-F5344CB8AC3E}">
        <p14:creationId xmlns:p14="http://schemas.microsoft.com/office/powerpoint/2010/main" val="3275273081"/>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7BA5CB-A1C2-4C60-99A3-F3C0C97AB015}"/>
              </a:ext>
            </a:extLst>
          </p:cNvPr>
          <p:cNvPicPr>
            <a:picLocks noChangeAspect="1"/>
          </p:cNvPicPr>
          <p:nvPr/>
        </p:nvPicPr>
        <p:blipFill>
          <a:blip r:embed="rId2"/>
          <a:stretch>
            <a:fillRect/>
          </a:stretch>
        </p:blipFill>
        <p:spPr>
          <a:xfrm>
            <a:off x="1380744" y="-9144"/>
            <a:ext cx="6382511" cy="6858000"/>
          </a:xfrm>
          <a:prstGeom prst="rect">
            <a:avLst/>
          </a:prstGeom>
        </p:spPr>
      </p:pic>
    </p:spTree>
    <p:extLst>
      <p:ext uri="{BB962C8B-B14F-4D97-AF65-F5344CB8AC3E}">
        <p14:creationId xmlns:p14="http://schemas.microsoft.com/office/powerpoint/2010/main" val="2336304778"/>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EF6FE2B-FE0E-4824-B595-DB7B8FABE471}"/>
              </a:ext>
            </a:extLst>
          </p:cNvPr>
          <p:cNvPicPr>
            <a:picLocks noGrp="1" noChangeAspect="1"/>
          </p:cNvPicPr>
          <p:nvPr>
            <p:ph idx="1"/>
          </p:nvPr>
        </p:nvPicPr>
        <p:blipFill>
          <a:blip r:embed="rId2"/>
          <a:stretch>
            <a:fillRect/>
          </a:stretch>
        </p:blipFill>
        <p:spPr>
          <a:xfrm>
            <a:off x="1316736" y="0"/>
            <a:ext cx="6510527" cy="7050024"/>
          </a:xfrm>
        </p:spPr>
      </p:pic>
    </p:spTree>
    <p:extLst>
      <p:ext uri="{BB962C8B-B14F-4D97-AF65-F5344CB8AC3E}">
        <p14:creationId xmlns:p14="http://schemas.microsoft.com/office/powerpoint/2010/main" val="511890696"/>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CAA64-B749-429D-B7C9-0864CDB23EEE}"/>
              </a:ext>
            </a:extLst>
          </p:cNvPr>
          <p:cNvSpPr>
            <a:spLocks noGrp="1"/>
          </p:cNvSpPr>
          <p:nvPr>
            <p:ph type="title"/>
          </p:nvPr>
        </p:nvSpPr>
        <p:spPr>
          <a:xfrm>
            <a:off x="1398145" y="2768600"/>
            <a:ext cx="6347713" cy="1320800"/>
          </a:xfrm>
        </p:spPr>
        <p:txBody>
          <a:bodyPr>
            <a:normAutofit/>
          </a:bodyPr>
          <a:lstStyle/>
          <a:p>
            <a:r>
              <a:rPr lang="en-US" sz="6000" dirty="0">
                <a:latin typeface="Agency FB" panose="020B0503020202020204" pitchFamily="34" charset="0"/>
              </a:rPr>
              <a:t>That’s all..!</a:t>
            </a:r>
            <a:br>
              <a:rPr lang="en-US" dirty="0"/>
            </a:br>
            <a:r>
              <a:rPr lang="en-US" sz="1700" dirty="0">
                <a:solidFill>
                  <a:schemeClr val="tx1"/>
                </a:solidFill>
                <a:latin typeface="Comic Sans MS" panose="030F0702030302020204" pitchFamily="66" charset="0"/>
              </a:rPr>
              <a:t>If You have any query related to Coding then ask freely.</a:t>
            </a:r>
          </a:p>
        </p:txBody>
      </p:sp>
    </p:spTree>
    <p:extLst>
      <p:ext uri="{BB962C8B-B14F-4D97-AF65-F5344CB8AC3E}">
        <p14:creationId xmlns:p14="http://schemas.microsoft.com/office/powerpoint/2010/main" val="2536923672"/>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230FF-416F-4472-9D9A-43AE5BC975CA}"/>
              </a:ext>
            </a:extLst>
          </p:cNvPr>
          <p:cNvSpPr>
            <a:spLocks noGrp="1"/>
          </p:cNvSpPr>
          <p:nvPr>
            <p:ph type="title"/>
          </p:nvPr>
        </p:nvSpPr>
        <p:spPr>
          <a:xfrm>
            <a:off x="1398145" y="417576"/>
            <a:ext cx="6347713" cy="1320800"/>
          </a:xfrm>
        </p:spPr>
        <p:txBody>
          <a:bodyPr/>
          <a:lstStyle/>
          <a:p>
            <a:pPr algn="ctr"/>
            <a:r>
              <a:rPr lang="en-US" sz="4000" dirty="0">
                <a:latin typeface="Agency FB" panose="020B0503020202020204" pitchFamily="34" charset="0"/>
              </a:rPr>
              <a:t>Discussion</a:t>
            </a:r>
            <a:br>
              <a:rPr lang="en-US" dirty="0"/>
            </a:br>
            <a:endParaRPr lang="en-US" dirty="0"/>
          </a:p>
        </p:txBody>
      </p:sp>
      <p:sp>
        <p:nvSpPr>
          <p:cNvPr id="3" name="Content Placeholder 2">
            <a:extLst>
              <a:ext uri="{FF2B5EF4-FFF2-40B4-BE49-F238E27FC236}">
                <a16:creationId xmlns:a16="http://schemas.microsoft.com/office/drawing/2014/main" id="{867913BC-F28F-4F18-8FB5-F4087C7E5338}"/>
              </a:ext>
            </a:extLst>
          </p:cNvPr>
          <p:cNvSpPr>
            <a:spLocks noGrp="1"/>
          </p:cNvSpPr>
          <p:nvPr>
            <p:ph idx="1"/>
          </p:nvPr>
        </p:nvSpPr>
        <p:spPr>
          <a:xfrm>
            <a:off x="609598" y="1947672"/>
            <a:ext cx="7924802" cy="5010912"/>
          </a:xfrm>
        </p:spPr>
        <p:txBody>
          <a:bodyPr numCol="2"/>
          <a:lstStyle/>
          <a:p>
            <a:pPr>
              <a:buFont typeface="Wingdings" panose="05000000000000000000" pitchFamily="2" charset="2"/>
              <a:buChar char="Ø"/>
            </a:pPr>
            <a:r>
              <a:rPr lang="en-US" sz="2000" dirty="0">
                <a:latin typeface="Agency FB" panose="020B0503020202020204" pitchFamily="34" charset="0"/>
              </a:rPr>
              <a:t>In which Language we write coding</a:t>
            </a:r>
          </a:p>
          <a:p>
            <a:pPr lvl="1">
              <a:buFont typeface="Wingdings" panose="05000000000000000000" pitchFamily="2" charset="2"/>
              <a:buChar char="v"/>
            </a:pPr>
            <a:r>
              <a:rPr lang="en-US" sz="1400" dirty="0">
                <a:solidFill>
                  <a:schemeClr val="accent1"/>
                </a:solidFill>
                <a:latin typeface="Comic Sans MS" panose="030F0702030302020204" pitchFamily="66" charset="0"/>
              </a:rPr>
              <a:t>High-level language</a:t>
            </a:r>
          </a:p>
          <a:p>
            <a:pPr lvl="1">
              <a:buFont typeface="Wingdings" panose="05000000000000000000" pitchFamily="2" charset="2"/>
              <a:buChar char="v"/>
            </a:pPr>
            <a:endParaRPr lang="en-US" sz="1400" dirty="0"/>
          </a:p>
          <a:p>
            <a:pPr>
              <a:buFont typeface="Wingdings" panose="05000000000000000000" pitchFamily="2" charset="2"/>
              <a:buChar char="Ø"/>
            </a:pPr>
            <a:r>
              <a:rPr lang="en-US" sz="2000" dirty="0">
                <a:latin typeface="Agency FB" panose="020B0503020202020204" pitchFamily="34" charset="0"/>
              </a:rPr>
              <a:t>What is the length of a line in coding?</a:t>
            </a:r>
          </a:p>
          <a:p>
            <a:pPr lvl="1">
              <a:buFont typeface="Wingdings" panose="05000000000000000000" pitchFamily="2" charset="2"/>
              <a:buChar char="v"/>
            </a:pPr>
            <a:r>
              <a:rPr lang="en-US" sz="1400" dirty="0">
                <a:solidFill>
                  <a:schemeClr val="accent1"/>
                </a:solidFill>
                <a:latin typeface="Comic Sans MS" panose="030F0702030302020204" pitchFamily="66" charset="0"/>
              </a:rPr>
              <a:t>80 or less than 80</a:t>
            </a:r>
          </a:p>
          <a:p>
            <a:pPr lvl="1">
              <a:buFont typeface="Wingdings" panose="05000000000000000000" pitchFamily="2" charset="2"/>
              <a:buChar char="v"/>
            </a:pPr>
            <a:endParaRPr lang="en-US" sz="1400" dirty="0"/>
          </a:p>
          <a:p>
            <a:pPr>
              <a:buFont typeface="Wingdings" panose="05000000000000000000" pitchFamily="2" charset="2"/>
              <a:buChar char="Ø"/>
            </a:pPr>
            <a:r>
              <a:rPr lang="en-US" sz="2000" dirty="0">
                <a:latin typeface="Agency FB" panose="020B0503020202020204" pitchFamily="34" charset="0"/>
              </a:rPr>
              <a:t>How to add comment in html and c++</a:t>
            </a:r>
          </a:p>
          <a:p>
            <a:pPr lvl="1">
              <a:buFont typeface="Wingdings" panose="05000000000000000000" pitchFamily="2" charset="2"/>
              <a:buChar char="v"/>
            </a:pPr>
            <a:r>
              <a:rPr lang="en-US" sz="1400" dirty="0">
                <a:solidFill>
                  <a:schemeClr val="accent1"/>
                </a:solidFill>
                <a:latin typeface="Comic Sans MS" panose="030F0702030302020204" pitchFamily="66" charset="0"/>
              </a:rPr>
              <a:t>&lt;!--  --&gt; and */</a:t>
            </a:r>
          </a:p>
          <a:p>
            <a:pPr lvl="1">
              <a:buFont typeface="Wingdings" panose="05000000000000000000" pitchFamily="2" charset="2"/>
              <a:buChar char="v"/>
            </a:pPr>
            <a:endParaRPr lang="en-US" dirty="0"/>
          </a:p>
          <a:p>
            <a:pPr lvl="1">
              <a:buFont typeface="Wingdings" panose="05000000000000000000" pitchFamily="2" charset="2"/>
              <a:buChar char="v"/>
            </a:pPr>
            <a:endParaRPr lang="en-US" dirty="0"/>
          </a:p>
          <a:p>
            <a:pPr lvl="1">
              <a:buFont typeface="Wingdings" panose="05000000000000000000" pitchFamily="2" charset="2"/>
              <a:buChar char="v"/>
            </a:pPr>
            <a:endParaRPr lang="en-US" dirty="0"/>
          </a:p>
          <a:p>
            <a:pPr lvl="1">
              <a:buFont typeface="Wingdings" panose="05000000000000000000" pitchFamily="2" charset="2"/>
              <a:buChar char="v"/>
            </a:pPr>
            <a:endParaRPr lang="en-US" dirty="0"/>
          </a:p>
          <a:p>
            <a:pPr lvl="1">
              <a:buFont typeface="Wingdings" panose="05000000000000000000" pitchFamily="2" charset="2"/>
              <a:buChar char="v"/>
            </a:pPr>
            <a:endParaRPr lang="en-US" dirty="0"/>
          </a:p>
          <a:p>
            <a:pPr>
              <a:buFont typeface="Wingdings" panose="05000000000000000000" pitchFamily="2" charset="2"/>
              <a:buChar char="Ø"/>
            </a:pPr>
            <a:r>
              <a:rPr lang="en-US" sz="2000" dirty="0">
                <a:latin typeface="Agency FB" panose="020B0503020202020204" pitchFamily="34" charset="0"/>
              </a:rPr>
              <a:t>Name any three programing languages.</a:t>
            </a:r>
          </a:p>
          <a:p>
            <a:pPr lvl="1">
              <a:buFont typeface="Wingdings" panose="05000000000000000000" pitchFamily="2" charset="2"/>
              <a:buChar char="v"/>
            </a:pPr>
            <a:r>
              <a:rPr lang="en-US" sz="1400" dirty="0">
                <a:solidFill>
                  <a:schemeClr val="accent1"/>
                </a:solidFill>
                <a:latin typeface="Comic Sans MS" panose="030F0702030302020204" pitchFamily="66" charset="0"/>
              </a:rPr>
              <a:t>Html, c, CSS, c++</a:t>
            </a:r>
          </a:p>
          <a:p>
            <a:pPr lvl="1">
              <a:buFont typeface="Wingdings" panose="05000000000000000000" pitchFamily="2" charset="2"/>
              <a:buChar char="v"/>
            </a:pPr>
            <a:endParaRPr lang="en-US" dirty="0"/>
          </a:p>
          <a:p>
            <a:pPr>
              <a:buFont typeface="Wingdings" panose="05000000000000000000" pitchFamily="2" charset="2"/>
              <a:buChar char="Ø"/>
            </a:pPr>
            <a:r>
              <a:rPr lang="en-US" sz="2200" dirty="0">
                <a:latin typeface="Agency FB" panose="020B0503020202020204" pitchFamily="34" charset="0"/>
              </a:rPr>
              <a:t>What are the guidelines of coding?</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393024057"/>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animEffect transition="in" filter="fade">
                                      <p:cBhvr>
                                        <p:cTn id="31" dur="500"/>
                                        <p:tgtEl>
                                          <p:spTgt spid="3">
                                            <p:txEl>
                                              <p:pRg st="13" end="13"/>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14" end="14"/>
                                            </p:txEl>
                                          </p:spTgt>
                                        </p:tgtEl>
                                        <p:attrNameLst>
                                          <p:attrName>style.visibility</p:attrName>
                                        </p:attrNameLst>
                                      </p:cBhvr>
                                      <p:to>
                                        <p:strVal val="visible"/>
                                      </p:to>
                                    </p:set>
                                    <p:animEffect transition="in" filter="fade">
                                      <p:cBhvr>
                                        <p:cTn id="34" dur="500"/>
                                        <p:tgtEl>
                                          <p:spTgt spid="3">
                                            <p:txEl>
                                              <p:pRg st="14" end="1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animEffect transition="in" filter="fade">
                                      <p:cBhvr>
                                        <p:cTn id="39"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74AAA-31F3-4867-8D47-40080E04A1E2}"/>
              </a:ext>
            </a:extLst>
          </p:cNvPr>
          <p:cNvSpPr>
            <a:spLocks noGrp="1"/>
          </p:cNvSpPr>
          <p:nvPr>
            <p:ph type="title"/>
          </p:nvPr>
        </p:nvSpPr>
        <p:spPr>
          <a:xfrm>
            <a:off x="508002" y="1051560"/>
            <a:ext cx="6447501" cy="990600"/>
          </a:xfrm>
        </p:spPr>
        <p:txBody>
          <a:bodyPr/>
          <a:lstStyle/>
          <a:p>
            <a:r>
              <a:rPr lang="en-US" sz="4000" dirty="0">
                <a:latin typeface="Agency FB" panose="020B0503020202020204" pitchFamily="34" charset="0"/>
              </a:rPr>
              <a:t>Introduction</a:t>
            </a:r>
            <a:endParaRPr lang="en-US" dirty="0">
              <a:latin typeface="Agency FB" panose="020B0503020202020204" pitchFamily="34" charset="0"/>
            </a:endParaRPr>
          </a:p>
        </p:txBody>
      </p:sp>
      <p:sp>
        <p:nvSpPr>
          <p:cNvPr id="3" name="Content Placeholder 2">
            <a:extLst>
              <a:ext uri="{FF2B5EF4-FFF2-40B4-BE49-F238E27FC236}">
                <a16:creationId xmlns:a16="http://schemas.microsoft.com/office/drawing/2014/main" id="{E46FF189-5A3A-4DBF-AA53-7FCF9C5F0EFF}"/>
              </a:ext>
            </a:extLst>
          </p:cNvPr>
          <p:cNvSpPr>
            <a:spLocks noGrp="1"/>
          </p:cNvSpPr>
          <p:nvPr>
            <p:ph idx="1"/>
          </p:nvPr>
        </p:nvSpPr>
        <p:spPr>
          <a:xfrm>
            <a:off x="508002" y="2042160"/>
            <a:ext cx="6743193" cy="4114036"/>
          </a:xfrm>
        </p:spPr>
        <p:txBody>
          <a:bodyPr>
            <a:noAutofit/>
          </a:bodyPr>
          <a:lstStyle/>
          <a:p>
            <a:pPr marL="57150" indent="0" algn="just">
              <a:lnSpc>
                <a:spcPct val="150000"/>
              </a:lnSpc>
              <a:buNone/>
            </a:pPr>
            <a:r>
              <a:rPr lang="en-US" sz="1400" dirty="0"/>
              <a:t>	</a:t>
            </a:r>
            <a:r>
              <a:rPr lang="en-US" sz="1400" dirty="0">
                <a:latin typeface="Comic Sans MS" panose="030F0702030302020204" pitchFamily="66" charset="0"/>
              </a:rPr>
              <a:t>The coding is the process of transforming the design of a system into a computer language format (code). This coding phase of software development is concerned with software translating design specification into the source code by using programming language. </a:t>
            </a:r>
          </a:p>
          <a:p>
            <a:pPr marL="0" indent="0" algn="just">
              <a:lnSpc>
                <a:spcPct val="150000"/>
              </a:lnSpc>
              <a:buNone/>
            </a:pPr>
            <a:endParaRPr lang="en-US" sz="500" dirty="0">
              <a:latin typeface="Comic Sans MS" panose="030F0702030302020204" pitchFamily="66" charset="0"/>
            </a:endParaRPr>
          </a:p>
          <a:p>
            <a:pPr marL="0" indent="0" algn="just">
              <a:lnSpc>
                <a:spcPct val="150000"/>
              </a:lnSpc>
              <a:buNone/>
            </a:pPr>
            <a:r>
              <a:rPr lang="en-US" sz="1400" dirty="0">
                <a:latin typeface="Comic Sans MS" panose="030F0702030302020204" pitchFamily="66" charset="0"/>
              </a:rPr>
              <a:t>	Coding is done by the coder or programmers. The cost of testing and maintenance can be significantly reduced with efficient coding. </a:t>
            </a:r>
          </a:p>
          <a:p>
            <a:pPr marL="0" indent="0" algn="just">
              <a:lnSpc>
                <a:spcPct val="150000"/>
              </a:lnSpc>
              <a:buNone/>
            </a:pPr>
            <a:endParaRPr lang="en-US" sz="500" dirty="0">
              <a:latin typeface="Comic Sans MS" panose="030F0702030302020204" pitchFamily="66" charset="0"/>
            </a:endParaRPr>
          </a:p>
          <a:p>
            <a:pPr marL="0" indent="0" algn="just">
              <a:lnSpc>
                <a:spcPct val="150000"/>
              </a:lnSpc>
              <a:buNone/>
            </a:pPr>
            <a:r>
              <a:rPr lang="en-US" sz="1400" dirty="0">
                <a:latin typeface="Comic Sans MS" panose="030F0702030302020204" pitchFamily="66" charset="0"/>
              </a:rPr>
              <a:t>	Coding some times called computer programming, is how we communicate with computer. Code tells a computer what action to take, writing code is like creating a set of instruction.</a:t>
            </a:r>
          </a:p>
        </p:txBody>
      </p:sp>
    </p:spTree>
    <p:extLst>
      <p:ext uri="{BB962C8B-B14F-4D97-AF65-F5344CB8AC3E}">
        <p14:creationId xmlns:p14="http://schemas.microsoft.com/office/powerpoint/2010/main" val="3146929979"/>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1949-5B68-4CB3-9071-F093F64C2B46}"/>
              </a:ext>
            </a:extLst>
          </p:cNvPr>
          <p:cNvSpPr>
            <a:spLocks noGrp="1"/>
          </p:cNvSpPr>
          <p:nvPr>
            <p:ph type="title"/>
          </p:nvPr>
        </p:nvSpPr>
        <p:spPr/>
        <p:txBody>
          <a:bodyPr>
            <a:normAutofit/>
          </a:bodyPr>
          <a:lstStyle/>
          <a:p>
            <a:r>
              <a:rPr lang="en-US" sz="4000" dirty="0">
                <a:latin typeface="Agency FB" panose="020B0503020202020204" pitchFamily="34" charset="0"/>
              </a:rPr>
              <a:t>Goals of Coding</a:t>
            </a:r>
          </a:p>
        </p:txBody>
      </p:sp>
      <p:sp>
        <p:nvSpPr>
          <p:cNvPr id="3" name="Content Placeholder 2">
            <a:extLst>
              <a:ext uri="{FF2B5EF4-FFF2-40B4-BE49-F238E27FC236}">
                <a16:creationId xmlns:a16="http://schemas.microsoft.com/office/drawing/2014/main" id="{E029DCF7-823D-430A-9A71-032D93699748}"/>
              </a:ext>
            </a:extLst>
          </p:cNvPr>
          <p:cNvSpPr>
            <a:spLocks noGrp="1"/>
          </p:cNvSpPr>
          <p:nvPr>
            <p:ph idx="1"/>
          </p:nvPr>
        </p:nvSpPr>
        <p:spPr>
          <a:xfrm>
            <a:off x="609601" y="1674368"/>
            <a:ext cx="6347713" cy="3912616"/>
          </a:xfrm>
        </p:spPr>
        <p:txBody>
          <a:bodyPr>
            <a:normAutofit/>
          </a:bodyPr>
          <a:lstStyle/>
          <a:p>
            <a:pPr>
              <a:lnSpc>
                <a:spcPct val="150000"/>
              </a:lnSpc>
              <a:buAutoNum type="arabicPeriod"/>
            </a:pPr>
            <a:r>
              <a:rPr lang="en-US" sz="1400" dirty="0">
                <a:solidFill>
                  <a:schemeClr val="tx1"/>
                </a:solidFill>
                <a:latin typeface="Comic Sans MS" panose="030F0702030302020204" pitchFamily="66" charset="0"/>
              </a:rPr>
              <a:t>The </a:t>
            </a:r>
            <a:r>
              <a:rPr lang="en-US" sz="1400" dirty="0">
                <a:solidFill>
                  <a:schemeClr val="accent1"/>
                </a:solidFill>
                <a:latin typeface="Comic Sans MS" panose="030F0702030302020204" pitchFamily="66" charset="0"/>
              </a:rPr>
              <a:t>aim</a:t>
            </a:r>
            <a:r>
              <a:rPr lang="en-US" sz="1400" dirty="0">
                <a:solidFill>
                  <a:schemeClr val="tx1"/>
                </a:solidFill>
                <a:latin typeface="Comic Sans MS" panose="030F0702030302020204" pitchFamily="66" charset="0"/>
              </a:rPr>
              <a:t> of the coding is to produce high quality system which can be performed in any situation.</a:t>
            </a:r>
          </a:p>
          <a:p>
            <a:pPr>
              <a:lnSpc>
                <a:spcPct val="150000"/>
              </a:lnSpc>
              <a:buAutoNum type="arabicPeriod"/>
            </a:pPr>
            <a:r>
              <a:rPr lang="en-US" sz="1400" dirty="0">
                <a:solidFill>
                  <a:schemeClr val="accent1"/>
                </a:solidFill>
                <a:latin typeface="Comic Sans MS" panose="030F0702030302020204" pitchFamily="66" charset="0"/>
              </a:rPr>
              <a:t>To translate the design of system into a computer language format</a:t>
            </a:r>
            <a:r>
              <a:rPr lang="en-US" sz="1400" dirty="0">
                <a:latin typeface="Comic Sans MS" panose="030F0702030302020204" pitchFamily="66" charset="0"/>
              </a:rPr>
              <a:t>: The coding is the process of transforming the design of a system into a computer language format. </a:t>
            </a:r>
          </a:p>
          <a:p>
            <a:pPr>
              <a:lnSpc>
                <a:spcPct val="150000"/>
              </a:lnSpc>
              <a:buAutoNum type="arabicPeriod"/>
            </a:pPr>
            <a:r>
              <a:rPr lang="en-US" sz="1400" dirty="0">
                <a:solidFill>
                  <a:schemeClr val="accent1"/>
                </a:solidFill>
                <a:latin typeface="Comic Sans MS" panose="030F0702030302020204" pitchFamily="66" charset="0"/>
              </a:rPr>
              <a:t>To reduce the cost of later phases</a:t>
            </a:r>
            <a:r>
              <a:rPr lang="en-US" sz="1400" dirty="0">
                <a:latin typeface="Comic Sans MS" panose="030F0702030302020204" pitchFamily="66" charset="0"/>
              </a:rPr>
              <a:t>: The cost of testing and maintenance can be significantly reduced with efficient coding. </a:t>
            </a:r>
          </a:p>
          <a:p>
            <a:pPr>
              <a:lnSpc>
                <a:spcPct val="150000"/>
              </a:lnSpc>
              <a:buAutoNum type="arabicPeriod"/>
            </a:pPr>
            <a:r>
              <a:rPr lang="en-US" sz="1400" dirty="0">
                <a:solidFill>
                  <a:schemeClr val="accent1"/>
                </a:solidFill>
                <a:latin typeface="Comic Sans MS" panose="030F0702030302020204" pitchFamily="66" charset="0"/>
              </a:rPr>
              <a:t>Making the program more readable</a:t>
            </a:r>
            <a:r>
              <a:rPr lang="en-US" sz="1400" dirty="0">
                <a:latin typeface="Comic Sans MS" panose="030F0702030302020204" pitchFamily="66" charset="0"/>
              </a:rPr>
              <a:t>: Program should be easy to read and understand.</a:t>
            </a:r>
          </a:p>
        </p:txBody>
      </p:sp>
    </p:spTree>
    <p:extLst>
      <p:ext uri="{BB962C8B-B14F-4D97-AF65-F5344CB8AC3E}">
        <p14:creationId xmlns:p14="http://schemas.microsoft.com/office/powerpoint/2010/main" val="3676295188"/>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27855-A72A-45D7-A295-C886A65C47B3}"/>
              </a:ext>
            </a:extLst>
          </p:cNvPr>
          <p:cNvSpPr>
            <a:spLocks noGrp="1"/>
          </p:cNvSpPr>
          <p:nvPr>
            <p:ph type="title"/>
          </p:nvPr>
        </p:nvSpPr>
        <p:spPr>
          <a:xfrm>
            <a:off x="475490" y="435864"/>
            <a:ext cx="6347713" cy="1320800"/>
          </a:xfrm>
        </p:spPr>
        <p:txBody>
          <a:bodyPr/>
          <a:lstStyle/>
          <a:p>
            <a:r>
              <a:rPr lang="en-US" sz="4000" dirty="0">
                <a:latin typeface="Agency FB" panose="020B0503020202020204" pitchFamily="34" charset="0"/>
              </a:rPr>
              <a:t>Coding Standards</a:t>
            </a:r>
            <a:endParaRPr lang="en-US" dirty="0">
              <a:latin typeface="Agency FB" panose="020B0503020202020204" pitchFamily="34" charset="0"/>
            </a:endParaRPr>
          </a:p>
        </p:txBody>
      </p:sp>
      <p:sp>
        <p:nvSpPr>
          <p:cNvPr id="3" name="Content Placeholder 2">
            <a:extLst>
              <a:ext uri="{FF2B5EF4-FFF2-40B4-BE49-F238E27FC236}">
                <a16:creationId xmlns:a16="http://schemas.microsoft.com/office/drawing/2014/main" id="{E09EB0A2-9EB8-4ECB-836B-0029275B9764}"/>
              </a:ext>
            </a:extLst>
          </p:cNvPr>
          <p:cNvSpPr>
            <a:spLocks noGrp="1"/>
          </p:cNvSpPr>
          <p:nvPr>
            <p:ph idx="1"/>
          </p:nvPr>
        </p:nvSpPr>
        <p:spPr>
          <a:xfrm>
            <a:off x="475488" y="1563624"/>
            <a:ext cx="6958584" cy="4858512"/>
          </a:xfrm>
        </p:spPr>
        <p:txBody>
          <a:bodyPr anchor="ctr">
            <a:normAutofit fontScale="85000" lnSpcReduction="10000"/>
          </a:bodyPr>
          <a:lstStyle/>
          <a:p>
            <a:endParaRPr lang="en-US" dirty="0"/>
          </a:p>
          <a:p>
            <a:pPr marL="0" indent="0">
              <a:lnSpc>
                <a:spcPct val="160000"/>
              </a:lnSpc>
              <a:buNone/>
            </a:pPr>
            <a:r>
              <a:rPr lang="en-US" sz="2200" b="1" i="1" dirty="0">
                <a:solidFill>
                  <a:schemeClr val="accent1"/>
                </a:solidFill>
                <a:latin typeface="Agency FB" panose="020B0503020202020204" pitchFamily="34" charset="0"/>
              </a:rPr>
              <a:t>Indentation:</a:t>
            </a:r>
            <a:r>
              <a:rPr lang="en-US" sz="2200" b="1" dirty="0">
                <a:latin typeface="Agency FB" panose="020B0503020202020204" pitchFamily="34" charset="0"/>
              </a:rPr>
              <a:t>  </a:t>
            </a:r>
            <a:r>
              <a:rPr lang="en-US" sz="1600" dirty="0">
                <a:latin typeface="Comic Sans MS" panose="030F0702030302020204" pitchFamily="66" charset="0"/>
              </a:rPr>
              <a:t>Proper and consistent indentation is essential in producing easy to 			read and maintainable programs. Indentation should be used to</a:t>
            </a:r>
          </a:p>
          <a:p>
            <a:pPr lvl="1">
              <a:lnSpc>
                <a:spcPct val="160000"/>
              </a:lnSpc>
              <a:buFont typeface="Wingdings" panose="05000000000000000000" pitchFamily="2" charset="2"/>
              <a:buChar char="ü"/>
            </a:pPr>
            <a:r>
              <a:rPr lang="en-US" sz="1500" dirty="0">
                <a:latin typeface="Comic Sans MS" panose="030F0702030302020204" pitchFamily="66" charset="0"/>
              </a:rPr>
              <a:t>Emphasize the body of a control structure such as a loop or a select statement. </a:t>
            </a:r>
          </a:p>
          <a:p>
            <a:pPr lvl="1">
              <a:lnSpc>
                <a:spcPct val="160000"/>
              </a:lnSpc>
              <a:buFont typeface="Wingdings" panose="05000000000000000000" pitchFamily="2" charset="2"/>
              <a:buChar char="ü"/>
            </a:pPr>
            <a:r>
              <a:rPr lang="en-US" sz="1500" dirty="0">
                <a:latin typeface="Comic Sans MS" panose="030F0702030302020204" pitchFamily="66" charset="0"/>
              </a:rPr>
              <a:t>Emphasize the body of a conditional statement. </a:t>
            </a:r>
          </a:p>
          <a:p>
            <a:pPr marL="0" indent="0">
              <a:lnSpc>
                <a:spcPct val="160000"/>
              </a:lnSpc>
              <a:buNone/>
            </a:pPr>
            <a:endParaRPr lang="en-US" b="1" i="1" dirty="0">
              <a:solidFill>
                <a:schemeClr val="accent1"/>
              </a:solidFill>
              <a:latin typeface="Agency FB" panose="020B0503020202020204" pitchFamily="34" charset="0"/>
            </a:endParaRPr>
          </a:p>
          <a:p>
            <a:pPr marL="0" indent="0">
              <a:lnSpc>
                <a:spcPct val="160000"/>
              </a:lnSpc>
              <a:buNone/>
            </a:pPr>
            <a:r>
              <a:rPr lang="en-US" sz="2200" b="1" i="1" dirty="0">
                <a:solidFill>
                  <a:schemeClr val="accent1"/>
                </a:solidFill>
                <a:latin typeface="Agency FB" panose="020B0503020202020204" pitchFamily="34" charset="0"/>
              </a:rPr>
              <a:t>Inline comments: </a:t>
            </a:r>
            <a:r>
              <a:rPr lang="en-US" sz="2200" dirty="0">
                <a:solidFill>
                  <a:schemeClr val="accent1"/>
                </a:solidFill>
                <a:latin typeface="Agency FB" panose="020B0503020202020204" pitchFamily="34" charset="0"/>
              </a:rPr>
              <a:t> </a:t>
            </a:r>
            <a:r>
              <a:rPr lang="en-US" sz="1600" dirty="0">
                <a:latin typeface="Comic Sans MS" panose="030F0702030302020204" pitchFamily="66" charset="0"/>
              </a:rPr>
              <a:t>Commenting involves placing Human Readable Descriptions 					inside of computer programs detailing what the Code is 				doing. Proper use of commenting can make code 						maintenance much easier, as well as helping 							make finding bugs faster. </a:t>
            </a:r>
          </a:p>
          <a:p>
            <a:pPr marL="0" indent="0">
              <a:lnSpc>
                <a:spcPct val="160000"/>
              </a:lnSpc>
              <a:buNone/>
            </a:pPr>
            <a:endParaRPr lang="en-US" b="1" i="1" dirty="0">
              <a:solidFill>
                <a:schemeClr val="accent1"/>
              </a:solidFill>
              <a:latin typeface="Agency FB" panose="020B0503020202020204" pitchFamily="34" charset="0"/>
            </a:endParaRPr>
          </a:p>
          <a:p>
            <a:pPr marL="0" indent="0">
              <a:buNone/>
            </a:pPr>
            <a:endParaRPr lang="en-US" dirty="0"/>
          </a:p>
        </p:txBody>
      </p:sp>
    </p:spTree>
    <p:extLst>
      <p:ext uri="{BB962C8B-B14F-4D97-AF65-F5344CB8AC3E}">
        <p14:creationId xmlns:p14="http://schemas.microsoft.com/office/powerpoint/2010/main" val="2652817447"/>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7FA339-2741-4981-8716-B8D0CC2B012E}"/>
              </a:ext>
            </a:extLst>
          </p:cNvPr>
          <p:cNvSpPr>
            <a:spLocks noGrp="1"/>
          </p:cNvSpPr>
          <p:nvPr>
            <p:ph idx="1"/>
          </p:nvPr>
        </p:nvSpPr>
        <p:spPr>
          <a:xfrm>
            <a:off x="466344" y="1309004"/>
            <a:ext cx="6876288" cy="4239995"/>
          </a:xfrm>
        </p:spPr>
        <p:txBody>
          <a:bodyPr/>
          <a:lstStyle/>
          <a:p>
            <a:pPr marL="0" indent="0">
              <a:lnSpc>
                <a:spcPct val="150000"/>
              </a:lnSpc>
              <a:buNone/>
            </a:pPr>
            <a:r>
              <a:rPr lang="en-US" sz="1900" b="1" i="1" dirty="0">
                <a:solidFill>
                  <a:schemeClr val="accent1"/>
                </a:solidFill>
                <a:latin typeface="Agency FB" panose="020B0503020202020204" pitchFamily="34" charset="0"/>
              </a:rPr>
              <a:t>Rules for limiting the use of global:  </a:t>
            </a:r>
            <a:r>
              <a:rPr lang="en-US" sz="1400" dirty="0">
                <a:latin typeface="Comic Sans MS" panose="030F0702030302020204" pitchFamily="66" charset="0"/>
              </a:rPr>
              <a:t>These rules file what types of data can 								be declared global and what cannot. </a:t>
            </a:r>
          </a:p>
          <a:p>
            <a:pPr marL="0" indent="0">
              <a:lnSpc>
                <a:spcPct val="150000"/>
              </a:lnSpc>
              <a:buNone/>
            </a:pPr>
            <a:endParaRPr lang="en-US" sz="1600" b="1" i="1" dirty="0">
              <a:solidFill>
                <a:schemeClr val="accent1"/>
              </a:solidFill>
              <a:latin typeface="Agency FB" panose="020B0503020202020204" pitchFamily="34" charset="0"/>
            </a:endParaRPr>
          </a:p>
          <a:p>
            <a:pPr marL="0" indent="0">
              <a:lnSpc>
                <a:spcPct val="150000"/>
              </a:lnSpc>
              <a:buNone/>
            </a:pPr>
            <a:r>
              <a:rPr lang="en-US" sz="1900" b="1" i="1" dirty="0">
                <a:solidFill>
                  <a:schemeClr val="accent1"/>
                </a:solidFill>
                <a:latin typeface="Agency FB" panose="020B0503020202020204" pitchFamily="34" charset="0"/>
              </a:rPr>
              <a:t>Structured Programming: </a:t>
            </a:r>
            <a:r>
              <a:rPr lang="en-US" sz="1400" dirty="0">
                <a:latin typeface="Comic Sans MS" panose="030F0702030302020204" pitchFamily="66" charset="0"/>
              </a:rPr>
              <a:t>Structured (or Modular) Programming methods shall 					be used. "GOTO" statements shall not be used. </a:t>
            </a:r>
          </a:p>
          <a:p>
            <a:pPr marL="0" indent="0">
              <a:lnSpc>
                <a:spcPct val="150000"/>
              </a:lnSpc>
              <a:buNone/>
            </a:pPr>
            <a:endParaRPr lang="en-US" sz="1400" dirty="0">
              <a:latin typeface="Comic Sans MS" panose="030F0702030302020204" pitchFamily="66" charset="0"/>
            </a:endParaRPr>
          </a:p>
          <a:p>
            <a:pPr marL="0" indent="0">
              <a:lnSpc>
                <a:spcPct val="150000"/>
              </a:lnSpc>
              <a:buNone/>
            </a:pPr>
            <a:r>
              <a:rPr lang="en-US" sz="1900" b="1" i="1" dirty="0">
                <a:solidFill>
                  <a:schemeClr val="accent1"/>
                </a:solidFill>
                <a:latin typeface="Agency FB" panose="020B0503020202020204" pitchFamily="34" charset="0"/>
              </a:rPr>
              <a:t>Naming conventions: </a:t>
            </a:r>
            <a:r>
              <a:rPr lang="en-US" sz="1400" dirty="0">
                <a:latin typeface="Comic Sans MS" panose="030F0702030302020204" pitchFamily="66" charset="0"/>
              </a:rPr>
              <a:t>A possible naming convention can be that global variable 				names always begin with a capital letter, local variable 					names are made of small letters, and constant names 					are always capital letters. </a:t>
            </a:r>
          </a:p>
          <a:p>
            <a:endParaRPr lang="en-US" dirty="0"/>
          </a:p>
        </p:txBody>
      </p:sp>
    </p:spTree>
    <p:extLst>
      <p:ext uri="{BB962C8B-B14F-4D97-AF65-F5344CB8AC3E}">
        <p14:creationId xmlns:p14="http://schemas.microsoft.com/office/powerpoint/2010/main" val="3409705999"/>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163F4-78BA-4600-A9F5-76F6A5FAF018}"/>
              </a:ext>
            </a:extLst>
          </p:cNvPr>
          <p:cNvSpPr>
            <a:spLocks noGrp="1"/>
          </p:cNvSpPr>
          <p:nvPr>
            <p:ph type="title"/>
          </p:nvPr>
        </p:nvSpPr>
        <p:spPr>
          <a:xfrm>
            <a:off x="612650" y="438912"/>
            <a:ext cx="6180457" cy="1261872"/>
          </a:xfrm>
        </p:spPr>
        <p:txBody>
          <a:bodyPr>
            <a:noAutofit/>
          </a:bodyPr>
          <a:lstStyle/>
          <a:p>
            <a:r>
              <a:rPr lang="en-US" sz="4000" dirty="0">
                <a:latin typeface="Agency FB" panose="020B0503020202020204" pitchFamily="34" charset="0"/>
              </a:rPr>
              <a:t>Characteristics of Programming Language </a:t>
            </a:r>
          </a:p>
        </p:txBody>
      </p:sp>
      <p:sp>
        <p:nvSpPr>
          <p:cNvPr id="3" name="Content Placeholder 2">
            <a:extLst>
              <a:ext uri="{FF2B5EF4-FFF2-40B4-BE49-F238E27FC236}">
                <a16:creationId xmlns:a16="http://schemas.microsoft.com/office/drawing/2014/main" id="{9D2D908D-E3BB-418C-88FA-B850FCA5176F}"/>
              </a:ext>
            </a:extLst>
          </p:cNvPr>
          <p:cNvSpPr>
            <a:spLocks noGrp="1"/>
          </p:cNvSpPr>
          <p:nvPr>
            <p:ph idx="1"/>
          </p:nvPr>
        </p:nvSpPr>
        <p:spPr>
          <a:xfrm>
            <a:off x="612648" y="2057400"/>
            <a:ext cx="4727448" cy="4361688"/>
          </a:xfrm>
        </p:spPr>
        <p:txBody>
          <a:bodyPr>
            <a:normAutofit/>
          </a:bodyPr>
          <a:lstStyle/>
          <a:p>
            <a:pPr>
              <a:lnSpc>
                <a:spcPct val="150000"/>
              </a:lnSpc>
              <a:buFont typeface="Courier New" panose="02070309020205020404" pitchFamily="49" charset="0"/>
              <a:buChar char="o"/>
            </a:pPr>
            <a:r>
              <a:rPr lang="en-US" sz="1400" dirty="0">
                <a:latin typeface="Comic Sans MS" panose="030F0702030302020204" pitchFamily="66" charset="0"/>
              </a:rPr>
              <a:t>Readability</a:t>
            </a:r>
          </a:p>
          <a:p>
            <a:pPr>
              <a:lnSpc>
                <a:spcPct val="150000"/>
              </a:lnSpc>
              <a:buFont typeface="Courier New" panose="02070309020205020404" pitchFamily="49" charset="0"/>
              <a:buChar char="o"/>
            </a:pPr>
            <a:r>
              <a:rPr lang="en-US" sz="1400" dirty="0">
                <a:latin typeface="Comic Sans MS" panose="030F0702030302020204" pitchFamily="66" charset="0"/>
              </a:rPr>
              <a:t>Portability</a:t>
            </a:r>
          </a:p>
          <a:p>
            <a:pPr>
              <a:lnSpc>
                <a:spcPct val="150000"/>
              </a:lnSpc>
              <a:buFont typeface="Courier New" panose="02070309020205020404" pitchFamily="49" charset="0"/>
              <a:buChar char="o"/>
            </a:pPr>
            <a:r>
              <a:rPr lang="en-US" sz="1400" dirty="0">
                <a:latin typeface="Comic Sans MS" panose="030F0702030302020204" pitchFamily="66" charset="0"/>
              </a:rPr>
              <a:t>Modularity</a:t>
            </a:r>
          </a:p>
          <a:p>
            <a:pPr>
              <a:lnSpc>
                <a:spcPct val="150000"/>
              </a:lnSpc>
              <a:buFont typeface="Courier New" panose="02070309020205020404" pitchFamily="49" charset="0"/>
              <a:buChar char="o"/>
            </a:pPr>
            <a:r>
              <a:rPr lang="en-US" sz="1400" dirty="0">
                <a:latin typeface="Comic Sans MS" panose="030F0702030302020204" pitchFamily="66" charset="0"/>
              </a:rPr>
              <a:t>Widely Available</a:t>
            </a:r>
          </a:p>
          <a:p>
            <a:pPr>
              <a:lnSpc>
                <a:spcPct val="150000"/>
              </a:lnSpc>
              <a:buFont typeface="Courier New" panose="02070309020205020404" pitchFamily="49" charset="0"/>
              <a:buChar char="o"/>
            </a:pPr>
            <a:r>
              <a:rPr lang="en-US" sz="1400" dirty="0">
                <a:latin typeface="Comic Sans MS" panose="030F0702030302020204" pitchFamily="66" charset="0"/>
              </a:rPr>
              <a:t>Error checking</a:t>
            </a:r>
          </a:p>
          <a:p>
            <a:pPr>
              <a:lnSpc>
                <a:spcPct val="150000"/>
              </a:lnSpc>
              <a:buFont typeface="Courier New" panose="02070309020205020404" pitchFamily="49" charset="0"/>
              <a:buChar char="o"/>
            </a:pPr>
            <a:r>
              <a:rPr lang="en-US" sz="1400" dirty="0">
                <a:latin typeface="Comic Sans MS" panose="030F0702030302020204" pitchFamily="66" charset="0"/>
              </a:rPr>
              <a:t>Cost</a:t>
            </a:r>
          </a:p>
          <a:p>
            <a:pPr>
              <a:lnSpc>
                <a:spcPct val="150000"/>
              </a:lnSpc>
              <a:buFont typeface="Courier New" panose="02070309020205020404" pitchFamily="49" charset="0"/>
              <a:buChar char="o"/>
            </a:pPr>
            <a:r>
              <a:rPr lang="en-US" sz="1400" dirty="0">
                <a:latin typeface="Comic Sans MS" panose="030F0702030302020204" pitchFamily="66" charset="0"/>
              </a:rPr>
              <a:t>Brevity</a:t>
            </a:r>
          </a:p>
        </p:txBody>
      </p:sp>
    </p:spTree>
    <p:extLst>
      <p:ext uri="{BB962C8B-B14F-4D97-AF65-F5344CB8AC3E}">
        <p14:creationId xmlns:p14="http://schemas.microsoft.com/office/powerpoint/2010/main" val="887464319"/>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88A377-D262-4E5B-BFCF-25C04BBAAFE6}"/>
              </a:ext>
            </a:extLst>
          </p:cNvPr>
          <p:cNvSpPr>
            <a:spLocks noGrp="1"/>
          </p:cNvSpPr>
          <p:nvPr>
            <p:ph idx="1"/>
          </p:nvPr>
        </p:nvSpPr>
        <p:spPr>
          <a:xfrm>
            <a:off x="664464" y="1572768"/>
            <a:ext cx="6477001" cy="4727448"/>
          </a:xfrm>
        </p:spPr>
        <p:txBody>
          <a:bodyPr/>
          <a:lstStyle/>
          <a:p>
            <a:pPr marL="0" indent="0">
              <a:lnSpc>
                <a:spcPct val="150000"/>
              </a:lnSpc>
              <a:buNone/>
            </a:pPr>
            <a:r>
              <a:rPr lang="en-US" sz="1900" b="1" i="1" dirty="0">
                <a:solidFill>
                  <a:schemeClr val="accent1"/>
                </a:solidFill>
                <a:latin typeface="Agency FB" panose="020B0503020202020204" pitchFamily="34" charset="0"/>
              </a:rPr>
              <a:t>Brevity: </a:t>
            </a:r>
            <a:r>
              <a:rPr lang="en-US" sz="1500" dirty="0">
                <a:latin typeface="Comic Sans MS" panose="030F0702030302020204" pitchFamily="66" charset="0"/>
              </a:rPr>
              <a:t>Language should have the ability to implement the algorithm 		with less amount of code. Programs mean in high-level 			languages are often significantly shorter than their low-			 level equivalents.</a:t>
            </a:r>
          </a:p>
          <a:p>
            <a:pPr marL="0" indent="0">
              <a:lnSpc>
                <a:spcPct val="150000"/>
              </a:lnSpc>
              <a:buNone/>
            </a:pPr>
            <a:endParaRPr lang="en-US" sz="1500" dirty="0">
              <a:latin typeface="Comic Sans MS" panose="030F0702030302020204" pitchFamily="66" charset="0"/>
            </a:endParaRPr>
          </a:p>
          <a:p>
            <a:pPr marL="0" indent="0">
              <a:lnSpc>
                <a:spcPct val="150000"/>
              </a:lnSpc>
              <a:buNone/>
            </a:pPr>
            <a:r>
              <a:rPr lang="en-US" sz="1900" b="1" i="1" dirty="0">
                <a:solidFill>
                  <a:schemeClr val="accent1"/>
                </a:solidFill>
                <a:latin typeface="Agency FB" panose="020B0503020202020204" pitchFamily="34" charset="0"/>
              </a:rPr>
              <a:t>Widely Available: </a:t>
            </a:r>
            <a:r>
              <a:rPr lang="en-US" sz="1500" dirty="0">
                <a:latin typeface="Comic Sans MS" panose="030F0702030302020204" pitchFamily="66" charset="0"/>
              </a:rPr>
              <a:t>Language should be widely available, and it should be 			 feasible to provide translators for all the major 				   machines and all the primary operating systems.</a:t>
            </a:r>
          </a:p>
        </p:txBody>
      </p:sp>
    </p:spTree>
    <p:extLst>
      <p:ext uri="{BB962C8B-B14F-4D97-AF65-F5344CB8AC3E}">
        <p14:creationId xmlns:p14="http://schemas.microsoft.com/office/powerpoint/2010/main" val="3285369421"/>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D4525-112B-4CD9-842F-D951C0A5031C}"/>
              </a:ext>
            </a:extLst>
          </p:cNvPr>
          <p:cNvSpPr>
            <a:spLocks noGrp="1"/>
          </p:cNvSpPr>
          <p:nvPr>
            <p:ph type="title"/>
          </p:nvPr>
        </p:nvSpPr>
        <p:spPr>
          <a:xfrm>
            <a:off x="609601" y="545592"/>
            <a:ext cx="6347713" cy="1320800"/>
          </a:xfrm>
        </p:spPr>
        <p:txBody>
          <a:bodyPr>
            <a:normAutofit/>
          </a:bodyPr>
          <a:lstStyle/>
          <a:p>
            <a:r>
              <a:rPr lang="en-US" sz="4000" dirty="0">
                <a:latin typeface="Agency FB" panose="020B0503020202020204" pitchFamily="34" charset="0"/>
              </a:rPr>
              <a:t>Coding Guidelines</a:t>
            </a:r>
          </a:p>
        </p:txBody>
      </p:sp>
      <p:sp>
        <p:nvSpPr>
          <p:cNvPr id="3" name="Content Placeholder 2">
            <a:extLst>
              <a:ext uri="{FF2B5EF4-FFF2-40B4-BE49-F238E27FC236}">
                <a16:creationId xmlns:a16="http://schemas.microsoft.com/office/drawing/2014/main" id="{39E52119-CDDB-446D-A2EF-FDF204BC5B1F}"/>
              </a:ext>
            </a:extLst>
          </p:cNvPr>
          <p:cNvSpPr>
            <a:spLocks noGrp="1"/>
          </p:cNvSpPr>
          <p:nvPr>
            <p:ph idx="1"/>
          </p:nvPr>
        </p:nvSpPr>
        <p:spPr>
          <a:xfrm>
            <a:off x="609601" y="1673352"/>
            <a:ext cx="6347713" cy="4575048"/>
          </a:xfrm>
        </p:spPr>
        <p:txBody>
          <a:bodyPr>
            <a:normAutofit/>
          </a:bodyPr>
          <a:lstStyle/>
          <a:p>
            <a:pPr marL="0" indent="0">
              <a:lnSpc>
                <a:spcPct val="150000"/>
              </a:lnSpc>
              <a:buNone/>
            </a:pPr>
            <a:r>
              <a:rPr lang="en-US" sz="1900" b="1" i="1" dirty="0">
                <a:solidFill>
                  <a:schemeClr val="accent1"/>
                </a:solidFill>
                <a:latin typeface="Agency FB" panose="020B0503020202020204" pitchFamily="34" charset="0"/>
              </a:rPr>
              <a:t>Line Length: </a:t>
            </a:r>
            <a:r>
              <a:rPr lang="en-US" sz="1400" dirty="0">
                <a:latin typeface="Comic Sans MS" panose="030F0702030302020204" pitchFamily="66" charset="0"/>
              </a:rPr>
              <a:t>It is considered a good practice to keep the length of source 		code lines at or below 80 characters. Lines longer than 			this may not be visible properly on some terminals and tools. 		Some printers will truncate lines longer than 80 columns. </a:t>
            </a:r>
          </a:p>
          <a:p>
            <a:pPr marL="0" indent="0">
              <a:lnSpc>
                <a:spcPct val="150000"/>
              </a:lnSpc>
              <a:buNone/>
            </a:pPr>
            <a:endParaRPr lang="en-US" sz="1400" dirty="0">
              <a:latin typeface="Comic Sans MS" panose="030F0702030302020204" pitchFamily="66" charset="0"/>
            </a:endParaRPr>
          </a:p>
          <a:p>
            <a:pPr marL="0" indent="0">
              <a:lnSpc>
                <a:spcPct val="150000"/>
              </a:lnSpc>
              <a:buNone/>
            </a:pPr>
            <a:r>
              <a:rPr lang="en-US" sz="1900" b="1" i="1" dirty="0">
                <a:solidFill>
                  <a:schemeClr val="accent1"/>
                </a:solidFill>
                <a:latin typeface="Agency FB" panose="020B0503020202020204" pitchFamily="34" charset="0"/>
              </a:rPr>
              <a:t>Spacing: </a:t>
            </a:r>
            <a:r>
              <a:rPr lang="en-US" sz="1400" dirty="0">
                <a:latin typeface="Comic Sans MS" panose="030F0702030302020204" pitchFamily="66" charset="0"/>
              </a:rPr>
              <a:t>The appropriate use of spaces within a line of code can improve 		readability. </a:t>
            </a:r>
          </a:p>
          <a:p>
            <a:pPr marL="0" indent="0">
              <a:lnSpc>
                <a:spcPct val="150000"/>
              </a:lnSpc>
              <a:buNone/>
            </a:pPr>
            <a:endParaRPr lang="en-US" sz="1900" b="1" i="1" dirty="0">
              <a:solidFill>
                <a:schemeClr val="accent1"/>
              </a:solidFill>
              <a:latin typeface="Agency FB" panose="020B0503020202020204" pitchFamily="34" charset="0"/>
            </a:endParaRPr>
          </a:p>
          <a:p>
            <a:pPr marL="0" indent="0">
              <a:lnSpc>
                <a:spcPct val="150000"/>
              </a:lnSpc>
              <a:buNone/>
            </a:pPr>
            <a:r>
              <a:rPr lang="en-US" sz="1900" b="1" i="1" dirty="0">
                <a:solidFill>
                  <a:schemeClr val="accent1"/>
                </a:solidFill>
                <a:latin typeface="Agency FB" panose="020B0503020202020204" pitchFamily="34" charset="0"/>
              </a:rPr>
              <a:t>The code should be well-documented: </a:t>
            </a:r>
            <a:r>
              <a:rPr lang="en-US" sz="1400" dirty="0">
                <a:latin typeface="Comic Sans MS" panose="030F0702030302020204" pitchFamily="66" charset="0"/>
              </a:rPr>
              <a:t>As a rule of thumb, there must be at 							least one comment line on the 					average for every three-source line. </a:t>
            </a:r>
          </a:p>
        </p:txBody>
      </p:sp>
    </p:spTree>
    <p:extLst>
      <p:ext uri="{BB962C8B-B14F-4D97-AF65-F5344CB8AC3E}">
        <p14:creationId xmlns:p14="http://schemas.microsoft.com/office/powerpoint/2010/main" val="885231630"/>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E8D0E2-A193-4EBD-9A26-60937E2F9C03}"/>
              </a:ext>
            </a:extLst>
          </p:cNvPr>
          <p:cNvSpPr>
            <a:spLocks noGrp="1"/>
          </p:cNvSpPr>
          <p:nvPr>
            <p:ph idx="1"/>
          </p:nvPr>
        </p:nvSpPr>
        <p:spPr>
          <a:xfrm>
            <a:off x="457200" y="678066"/>
            <a:ext cx="6885432" cy="5686158"/>
          </a:xfrm>
        </p:spPr>
        <p:txBody>
          <a:bodyPr>
            <a:normAutofit lnSpcReduction="10000"/>
          </a:bodyPr>
          <a:lstStyle/>
          <a:p>
            <a:pPr marL="0" indent="0">
              <a:lnSpc>
                <a:spcPct val="150000"/>
              </a:lnSpc>
              <a:buNone/>
            </a:pPr>
            <a:r>
              <a:rPr lang="en-US" sz="1900" b="1" i="1" dirty="0">
                <a:solidFill>
                  <a:schemeClr val="accent1"/>
                </a:solidFill>
                <a:latin typeface="Agency FB" panose="020B0503020202020204" pitchFamily="34" charset="0"/>
              </a:rPr>
              <a:t>Function should not very lengthy: </a:t>
            </a:r>
            <a:r>
              <a:rPr lang="en-US" sz="1400" dirty="0">
                <a:latin typeface="Comic Sans MS" panose="030F0702030302020204" pitchFamily="66" charset="0"/>
              </a:rPr>
              <a:t>A very lengthy function is generally very 						difficult to understand and produce more errors. 					    Use modular way to write code.</a:t>
            </a:r>
          </a:p>
          <a:p>
            <a:pPr marL="0" indent="0">
              <a:lnSpc>
                <a:spcPct val="150000"/>
              </a:lnSpc>
              <a:buNone/>
            </a:pPr>
            <a:endParaRPr lang="en-US" sz="1400" dirty="0">
              <a:latin typeface="Comic Sans MS" panose="030F0702030302020204" pitchFamily="66" charset="0"/>
            </a:endParaRPr>
          </a:p>
          <a:p>
            <a:pPr marL="0" indent="0">
              <a:lnSpc>
                <a:spcPct val="150000"/>
              </a:lnSpc>
              <a:buNone/>
            </a:pPr>
            <a:r>
              <a:rPr lang="en-US" sz="1900" b="1" i="1" dirty="0">
                <a:solidFill>
                  <a:schemeClr val="accent1"/>
                </a:solidFill>
                <a:latin typeface="Agency FB" panose="020B0503020202020204" pitchFamily="34" charset="0"/>
              </a:rPr>
              <a:t>Do not use goto statements: </a:t>
            </a:r>
            <a:r>
              <a:rPr lang="en-US" sz="1400" dirty="0">
                <a:latin typeface="Comic Sans MS" panose="030F0702030302020204" pitchFamily="66" charset="0"/>
              </a:rPr>
              <a:t>Use of ‘GOTO’ statements makes a program 						  unstructured and very tough to understand. </a:t>
            </a:r>
          </a:p>
          <a:p>
            <a:pPr marL="0" indent="0">
              <a:lnSpc>
                <a:spcPct val="150000"/>
              </a:lnSpc>
              <a:buNone/>
            </a:pPr>
            <a:endParaRPr lang="en-US" sz="1400" dirty="0">
              <a:latin typeface="Comic Sans MS" panose="030F0702030302020204" pitchFamily="66" charset="0"/>
            </a:endParaRPr>
          </a:p>
          <a:p>
            <a:pPr marL="0" indent="0">
              <a:lnSpc>
                <a:spcPct val="150000"/>
              </a:lnSpc>
              <a:buNone/>
            </a:pPr>
            <a:r>
              <a:rPr lang="fr-FR" sz="1900" b="1" i="1" dirty="0">
                <a:solidFill>
                  <a:schemeClr val="accent1"/>
                </a:solidFill>
                <a:latin typeface="Agency FB" panose="020B0503020202020204" pitchFamily="34" charset="0"/>
              </a:rPr>
              <a:t>Inline Comment: </a:t>
            </a:r>
            <a:r>
              <a:rPr lang="fr-FR" sz="1400" dirty="0">
                <a:latin typeface="Comic Sans MS" panose="030F0702030302020204" pitchFamily="66" charset="0"/>
              </a:rPr>
              <a:t>Inline comment Promote readability. And make code easy to 				 understand.</a:t>
            </a:r>
          </a:p>
          <a:p>
            <a:pPr marL="0" indent="0">
              <a:lnSpc>
                <a:spcPct val="150000"/>
              </a:lnSpc>
              <a:buNone/>
            </a:pPr>
            <a:endParaRPr lang="fr-FR" sz="1400" dirty="0">
              <a:latin typeface="Comic Sans MS" panose="030F0702030302020204" pitchFamily="66" charset="0"/>
            </a:endParaRPr>
          </a:p>
          <a:p>
            <a:pPr marL="0" indent="0">
              <a:lnSpc>
                <a:spcPct val="150000"/>
              </a:lnSpc>
              <a:buNone/>
            </a:pPr>
            <a:r>
              <a:rPr lang="en-US" sz="1900" b="1" i="1" dirty="0">
                <a:solidFill>
                  <a:schemeClr val="accent1"/>
                </a:solidFill>
                <a:latin typeface="Agency FB" panose="020B0503020202020204" pitchFamily="34" charset="0"/>
              </a:rPr>
              <a:t>Error Messages: </a:t>
            </a:r>
            <a:r>
              <a:rPr lang="en-US" sz="1400" dirty="0">
                <a:latin typeface="Comic Sans MS" panose="030F0702030302020204" pitchFamily="66" charset="0"/>
              </a:rPr>
              <a:t>Error handling is an essential aspect of computer 					    programming. This does not only include adding the 					     necessary logic to test for and handle errors but also 					involves making error messages meaningful. </a:t>
            </a:r>
          </a:p>
        </p:txBody>
      </p:sp>
    </p:spTree>
    <p:extLst>
      <p:ext uri="{BB962C8B-B14F-4D97-AF65-F5344CB8AC3E}">
        <p14:creationId xmlns:p14="http://schemas.microsoft.com/office/powerpoint/2010/main" val="3244542503"/>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222</TotalTime>
  <Words>843</Words>
  <Application>Microsoft Office PowerPoint</Application>
  <PresentationFormat>On-screen Show (4:3)</PresentationFormat>
  <Paragraphs>68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Agency FB</vt:lpstr>
      <vt:lpstr>Arial</vt:lpstr>
      <vt:lpstr>Comic Sans MS</vt:lpstr>
      <vt:lpstr>Courier New</vt:lpstr>
      <vt:lpstr>Trebuchet MS</vt:lpstr>
      <vt:lpstr>Wingdings</vt:lpstr>
      <vt:lpstr>Wingdings 3</vt:lpstr>
      <vt:lpstr>Facet</vt:lpstr>
      <vt:lpstr>CODING</vt:lpstr>
      <vt:lpstr>Introduction</vt:lpstr>
      <vt:lpstr>Goals of Coding</vt:lpstr>
      <vt:lpstr>Coding Standards</vt:lpstr>
      <vt:lpstr>PowerPoint Presentation</vt:lpstr>
      <vt:lpstr>Characteristics of Programming Language </vt:lpstr>
      <vt:lpstr>PowerPoint Presentation</vt:lpstr>
      <vt:lpstr>Coding Guidelines</vt:lpstr>
      <vt:lpstr>PowerPoint Presentation</vt:lpstr>
      <vt:lpstr>PowerPoint Presentation</vt:lpstr>
      <vt:lpstr>PowerPoint Presentation</vt:lpstr>
      <vt:lpstr>That’s all..! If You have any query related to Coding then ask freely.</vt:lpstr>
      <vt:lpstr>Discussion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dc:title>
  <dc:creator>Zeus</dc:creator>
  <cp:lastModifiedBy>Zeus</cp:lastModifiedBy>
  <cp:revision>20</cp:revision>
  <dcterms:created xsi:type="dcterms:W3CDTF">2021-06-10T15:51:19Z</dcterms:created>
  <dcterms:modified xsi:type="dcterms:W3CDTF">2021-06-10T19:36:06Z</dcterms:modified>
</cp:coreProperties>
</file>