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6454"/>
            <a:ext cx="11486367" cy="182509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500" spc="1000" dirty="0">
                <a:latin typeface="Agency FB" panose="020B0503020202020204" pitchFamily="34" charset="0"/>
              </a:rPr>
              <a:t>Memory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6356" y="6377314"/>
            <a:ext cx="9448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By Himanshu Choudhary</a:t>
            </a:r>
          </a:p>
        </p:txBody>
      </p:sp>
    </p:spTree>
    <p:extLst>
      <p:ext uri="{BB962C8B-B14F-4D97-AF65-F5344CB8AC3E}">
        <p14:creationId xmlns:p14="http://schemas.microsoft.com/office/powerpoint/2010/main" val="61545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3911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spc="300" dirty="0">
                <a:solidFill>
                  <a:srgbClr val="00B050"/>
                </a:solidFill>
                <a:latin typeface="Agency FB" panose="020B0503020202020204" pitchFamily="34" charset="0"/>
              </a:rPr>
              <a:t>What is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33" y="2532763"/>
            <a:ext cx="11105367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spc="300" dirty="0">
                <a:latin typeface="Agency FB" panose="020B0503020202020204" pitchFamily="34" charset="0"/>
              </a:rPr>
              <a:t>In Computing, memory refers to device that is used to store information for immediate use in a computer or related computer hardware device. </a:t>
            </a:r>
          </a:p>
          <a:p>
            <a:pPr marL="0" indent="0">
              <a:buNone/>
            </a:pPr>
            <a:endParaRPr lang="en-US" sz="3600" spc="3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3600" spc="300" dirty="0">
                <a:latin typeface="Agency FB" panose="020B0503020202020204" pitchFamily="34" charset="0"/>
              </a:rPr>
              <a:t>A memory is an physical device capable of storing information Temporarily, like RAM or Permanently, like ROM.</a:t>
            </a:r>
          </a:p>
        </p:txBody>
      </p:sp>
    </p:spTree>
    <p:extLst>
      <p:ext uri="{BB962C8B-B14F-4D97-AF65-F5344CB8AC3E}">
        <p14:creationId xmlns:p14="http://schemas.microsoft.com/office/powerpoint/2010/main" val="331476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847" y="814477"/>
            <a:ext cx="9414353" cy="1293028"/>
          </a:xfrm>
        </p:spPr>
        <p:txBody>
          <a:bodyPr>
            <a:noAutofit/>
          </a:bodyPr>
          <a:lstStyle/>
          <a:p>
            <a:r>
              <a:rPr lang="en-US" sz="6600" spc="300" dirty="0">
                <a:solidFill>
                  <a:srgbClr val="00B050"/>
                </a:solidFill>
                <a:latin typeface="Agency FB" panose="020B0503020202020204" pitchFamily="34" charset="0"/>
              </a:rPr>
              <a:t>What is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2242"/>
            <a:ext cx="10820400" cy="40241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>
                <a:latin typeface="Agency FB" panose="020B0503020202020204" pitchFamily="34" charset="0"/>
              </a:rPr>
              <a:t>M</a:t>
            </a:r>
            <a:r>
              <a:rPr lang="en-US" sz="4000" dirty="0">
                <a:latin typeface="Agency FB" panose="020B0503020202020204" pitchFamily="34" charset="0"/>
              </a:rPr>
              <a:t>emory Allocation is an action of assigning the physical or virtual memory address space to a process (its instruction and data). The two fundamental method of memory allocation are Static and Dynamic Memory Allocation.  </a:t>
            </a:r>
          </a:p>
        </p:txBody>
      </p:sp>
    </p:spTree>
    <p:extLst>
      <p:ext uri="{BB962C8B-B14F-4D97-AF65-F5344CB8AC3E}">
        <p14:creationId xmlns:p14="http://schemas.microsoft.com/office/powerpoint/2010/main" val="3844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4647154" y="939452"/>
            <a:ext cx="2880987" cy="155322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</a:rPr>
              <a:t>MEMORY ALLOCATION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2043826" y="3897679"/>
            <a:ext cx="2880987" cy="155322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STATIC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7217077" y="3897680"/>
            <a:ext cx="2880987" cy="155322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DYNAMIC</a:t>
            </a:r>
          </a:p>
        </p:txBody>
      </p:sp>
      <p:sp>
        <p:nvSpPr>
          <p:cNvPr id="24" name="Left-Right-Up Arrow 23"/>
          <p:cNvSpPr/>
          <p:nvPr/>
        </p:nvSpPr>
        <p:spPr>
          <a:xfrm>
            <a:off x="4924813" y="2492679"/>
            <a:ext cx="2292264" cy="2181614"/>
          </a:xfrm>
          <a:prstGeom prst="leftRightUpArrow">
            <a:avLst>
              <a:gd name="adj1" fmla="val 12369"/>
              <a:gd name="adj2" fmla="val 16388"/>
              <a:gd name="adj3" fmla="val 2098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pc="300" dirty="0">
                <a:solidFill>
                  <a:srgbClr val="00B050"/>
                </a:solidFill>
                <a:latin typeface="Agency FB" panose="020B0503020202020204" pitchFamily="34" charset="0"/>
              </a:rPr>
              <a:t>Static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9820"/>
            <a:ext cx="10820400" cy="4024125"/>
          </a:xfrm>
        </p:spPr>
        <p:txBody>
          <a:bodyPr>
            <a:noAutofit/>
          </a:bodyPr>
          <a:lstStyle/>
          <a:p>
            <a:r>
              <a:rPr lang="en-US" sz="3200" spc="300" dirty="0">
                <a:latin typeface="Agency FB" panose="020B0503020202020204" pitchFamily="34" charset="0"/>
              </a:rPr>
              <a:t>The memory which is allocated during compile time.</a:t>
            </a:r>
          </a:p>
          <a:p>
            <a:r>
              <a:rPr lang="en-US" sz="3200" spc="300" dirty="0">
                <a:latin typeface="Agency FB" panose="020B0503020202020204" pitchFamily="34" charset="0"/>
              </a:rPr>
              <a:t>In SMA, variable get allocated permanently.</a:t>
            </a:r>
          </a:p>
          <a:p>
            <a:r>
              <a:rPr lang="en-US" sz="3200" spc="300" dirty="0">
                <a:latin typeface="Agency FB" panose="020B0503020202020204" pitchFamily="34" charset="0"/>
              </a:rPr>
              <a:t>Allocation is done before program execution.</a:t>
            </a:r>
          </a:p>
          <a:p>
            <a:r>
              <a:rPr lang="en-US" sz="3200" spc="300" dirty="0">
                <a:latin typeface="Agency FB" panose="020B0503020202020204" pitchFamily="34" charset="0"/>
              </a:rPr>
              <a:t>It is less efficient.</a:t>
            </a:r>
          </a:p>
          <a:p>
            <a:pPr marL="0" indent="0">
              <a:buNone/>
            </a:pPr>
            <a:r>
              <a:rPr lang="en-US" sz="3200" spc="300" dirty="0">
                <a:latin typeface="Agency FB" panose="020B0503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3200" spc="300" dirty="0">
                <a:latin typeface="Agency FB" panose="020B0503020202020204" pitchFamily="34" charset="0"/>
              </a:rPr>
              <a:t>	In static memory allocation there is no memory usability. Once the 	memory is allocated the memory size can not be change.     </a:t>
            </a:r>
          </a:p>
          <a:p>
            <a:pPr marL="0" indent="0">
              <a:buNone/>
            </a:pPr>
            <a:r>
              <a:rPr lang="en-US" sz="3200" spc="300" dirty="0">
                <a:latin typeface="Agency FB" panose="020B05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357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085" y="764373"/>
            <a:ext cx="10053181" cy="1293028"/>
          </a:xfrm>
        </p:spPr>
        <p:txBody>
          <a:bodyPr>
            <a:normAutofit fontScale="90000"/>
          </a:bodyPr>
          <a:lstStyle/>
          <a:p>
            <a:r>
              <a:rPr lang="en-US" sz="6700" spc="600" dirty="0">
                <a:solidFill>
                  <a:srgbClr val="00B050"/>
                </a:solidFill>
                <a:latin typeface="Agency FB" panose="020B0503020202020204" pitchFamily="34" charset="0"/>
              </a:rPr>
              <a:t>Dynamic </a:t>
            </a:r>
            <a:r>
              <a:rPr lang="en-US" sz="6700" spc="600" dirty="0">
                <a:solidFill>
                  <a:srgbClr val="00B050"/>
                </a:solidFill>
                <a:effectLst>
                  <a:outerShdw sx="1000" sy="1000" algn="ctr" rotWithShape="0">
                    <a:srgbClr val="000000"/>
                  </a:outerShdw>
                  <a:reflection endPos="0" dir="5400000" sy="-100000" algn="bl" rotWithShape="0"/>
                </a:effectLst>
                <a:latin typeface="Agency FB" panose="020B0503020202020204" pitchFamily="34" charset="0"/>
              </a:rPr>
              <a:t>Memory</a:t>
            </a:r>
            <a:r>
              <a:rPr lang="en-US" sz="6700" spc="600" dirty="0">
                <a:solidFill>
                  <a:srgbClr val="00B050"/>
                </a:solidFill>
                <a:latin typeface="Agency FB" panose="020B0503020202020204" pitchFamily="34" charset="0"/>
              </a:rPr>
              <a:t> Allocation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01" y="2057401"/>
            <a:ext cx="10820400" cy="4024125"/>
          </a:xfrm>
        </p:spPr>
        <p:txBody>
          <a:bodyPr>
            <a:noAutofit/>
          </a:bodyPr>
          <a:lstStyle/>
          <a:p>
            <a:r>
              <a:rPr lang="en-US" sz="3200" spc="300" dirty="0">
                <a:latin typeface="Agency FB" panose="020B0503020202020204" pitchFamily="34" charset="0"/>
              </a:rPr>
              <a:t>The memory which is allocated during run time.</a:t>
            </a:r>
          </a:p>
          <a:p>
            <a:r>
              <a:rPr lang="en-US" sz="3200" spc="300" dirty="0">
                <a:latin typeface="Agency FB" panose="020B0503020202020204" pitchFamily="34" charset="0"/>
              </a:rPr>
              <a:t>In the Dynamic memory allocation, variables get allocated only if your program unit gets active.</a:t>
            </a:r>
          </a:p>
          <a:p>
            <a:r>
              <a:rPr lang="en-US" sz="3200" spc="300" dirty="0">
                <a:latin typeface="Agency FB" panose="020B0503020202020204" pitchFamily="34" charset="0"/>
              </a:rPr>
              <a:t>Dynamic Memory Allocation is done during program execution.</a:t>
            </a:r>
          </a:p>
          <a:p>
            <a:r>
              <a:rPr lang="en-US" sz="3200" spc="300" dirty="0">
                <a:latin typeface="Agency FB" panose="020B0503020202020204" pitchFamily="34" charset="0"/>
              </a:rPr>
              <a:t>It is more efficient</a:t>
            </a:r>
          </a:p>
          <a:p>
            <a:endParaRPr lang="en-US" sz="3200" spc="300" dirty="0"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r>
              <a:rPr lang="en-US" sz="3200" spc="300" dirty="0">
                <a:latin typeface="Agency FB" panose="020B0503020202020204" pitchFamily="34" charset="0"/>
              </a:rPr>
              <a:t>	In Dynamic Memory Allocation, there is memory re-usability and memory can be freed when not required. When memory is allocated the memory size can be changed.</a:t>
            </a:r>
          </a:p>
          <a:p>
            <a:endParaRPr lang="en-US" sz="3200" spc="3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2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08945" y="1406830"/>
            <a:ext cx="1791222" cy="49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300" dirty="0"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8170" y="2226502"/>
            <a:ext cx="1791222" cy="50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13118" y="3410213"/>
            <a:ext cx="1791222" cy="50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13310" y="4833630"/>
            <a:ext cx="1791222" cy="50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45352" y="1556512"/>
            <a:ext cx="6928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pc="300" dirty="0">
                <a:latin typeface="Agency FB" panose="020B0503020202020204" pitchFamily="34" charset="0"/>
              </a:rPr>
              <a:t>2kb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1764" y="2705177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pc="300" dirty="0">
                <a:latin typeface="Agency FB" panose="020B0503020202020204" pitchFamily="34" charset="0"/>
              </a:rPr>
              <a:t>4kb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3255" y="3868195"/>
            <a:ext cx="7024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pc="300" dirty="0">
                <a:latin typeface="Agency FB" panose="020B0503020202020204" pitchFamily="34" charset="0"/>
              </a:rPr>
              <a:t>8kb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5127" y="5419323"/>
            <a:ext cx="8130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pc="300" dirty="0">
                <a:latin typeface="Agency FB" panose="020B0503020202020204" pitchFamily="34" charset="0"/>
              </a:rPr>
              <a:t>16kb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4580" y="4438542"/>
            <a:ext cx="1791222" cy="50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347564" y="4488646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90570" y="4481154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88899" y="4496535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30234" y="4488646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89313" y="4496535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19169" y="4511456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15409" y="4529205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4344" y="4498487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0313" y="4481154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12275" y="4481154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125217" y="4659682"/>
            <a:ext cx="1181621" cy="1252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06838" y="4416515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Agency FB" panose="020B0503020202020204" pitchFamily="34" charset="0"/>
              </a:rPr>
              <a:t>2kb</a:t>
            </a:r>
            <a:endParaRPr lang="en-US" spc="300" dirty="0">
              <a:latin typeface="Agency FB" panose="020B05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163" y="1556512"/>
            <a:ext cx="4338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300" dirty="0">
                <a:solidFill>
                  <a:srgbClr val="00B050"/>
                </a:solidFill>
                <a:latin typeface="Agency FB" panose="020B0503020202020204" pitchFamily="34" charset="0"/>
              </a:rPr>
              <a:t>STATIC MEMORY ALLOCATION</a:t>
            </a:r>
            <a:endParaRPr lang="en-US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140877" y="3808316"/>
            <a:ext cx="1181621" cy="1252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33983" y="359000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Agency FB" panose="020B0503020202020204" pitchFamily="34" charset="0"/>
              </a:rPr>
              <a:t>6kb</a:t>
            </a:r>
            <a:endParaRPr lang="en-US" spc="300" dirty="0">
              <a:latin typeface="Agency FB" panose="020B0503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08945" y="2974860"/>
            <a:ext cx="1791222" cy="70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6502005" y="3030151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700334" y="3045532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041669" y="3037643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864217" y="3033006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401746" y="3039914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615779" y="3047484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781748" y="3030151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923710" y="3030151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330295" y="3045328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219121" y="3017814"/>
            <a:ext cx="212942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04532" y="3234836"/>
            <a:ext cx="1181621" cy="1252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235052" y="3001645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Agency FB" panose="020B0503020202020204" pitchFamily="34" charset="0"/>
              </a:rPr>
              <a:t>1kb</a:t>
            </a:r>
            <a:endParaRPr lang="en-US" spc="300" dirty="0">
              <a:latin typeface="Agency FB" panose="020B0503020202020204" pitchFamily="34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104532" y="2585402"/>
            <a:ext cx="1181621" cy="1252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299770" y="2364907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Agency FB" panose="020B0503020202020204" pitchFamily="34" charset="0"/>
              </a:rPr>
              <a:t>3kb</a:t>
            </a:r>
            <a:endParaRPr lang="en-US" spc="300" dirty="0"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63" y="2936945"/>
            <a:ext cx="4350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In Static Memory Allocation arrays and stack are used for managing the memory partition.  </a:t>
            </a:r>
          </a:p>
        </p:txBody>
      </p:sp>
    </p:spTree>
    <p:extLst>
      <p:ext uri="{BB962C8B-B14F-4D97-AF65-F5344CB8AC3E}">
        <p14:creationId xmlns:p14="http://schemas.microsoft.com/office/powerpoint/2010/main" val="421283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29" grpId="0"/>
      <p:bldP spid="32" grpId="0"/>
      <p:bldP spid="77" grpId="0" animBg="1"/>
      <p:bldP spid="89" grpId="0"/>
      <p:bldP spid="9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38170" y="1484334"/>
            <a:ext cx="1791222" cy="49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300" dirty="0"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163" y="1556512"/>
            <a:ext cx="4338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300" dirty="0">
                <a:solidFill>
                  <a:srgbClr val="00B050"/>
                </a:solidFill>
                <a:latin typeface="Agency FB" panose="020B0503020202020204" pitchFamily="34" charset="0"/>
              </a:rPr>
              <a:t>DYNAMIC MEMORY ALLOCATION</a:t>
            </a:r>
            <a:endParaRPr lang="en-US" sz="3600" dirty="0"/>
          </a:p>
        </p:txBody>
      </p:sp>
      <p:sp>
        <p:nvSpPr>
          <p:cNvPr id="27" name="Double Brace 26"/>
          <p:cNvSpPr/>
          <p:nvPr/>
        </p:nvSpPr>
        <p:spPr>
          <a:xfrm>
            <a:off x="5645352" y="864297"/>
            <a:ext cx="3110341" cy="5849654"/>
          </a:xfrm>
          <a:prstGeom prst="bracePair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04817" y="631286"/>
            <a:ext cx="85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>
                <a:latin typeface="Agency FB" panose="020B0503020202020204" pitchFamily="34" charset="0"/>
              </a:rPr>
              <a:t>32kb</a:t>
            </a:r>
            <a:endParaRPr lang="en-US" b="1" spc="300" dirty="0">
              <a:latin typeface="Agency FB" panose="020B0503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29392" y="1905525"/>
            <a:ext cx="1181621" cy="1252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11013" y="1662358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Agency FB" panose="020B0503020202020204" pitchFamily="34" charset="0"/>
              </a:rPr>
              <a:t>2kb</a:t>
            </a:r>
            <a:endParaRPr lang="en-US" spc="300" dirty="0">
              <a:latin typeface="Agency FB" panose="020B0503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38170" y="1507823"/>
            <a:ext cx="1787047" cy="82045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338169" y="2351767"/>
            <a:ext cx="1787047" cy="1017739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158074" y="2913895"/>
            <a:ext cx="1181621" cy="1252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39695" y="2670728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Agency FB" panose="020B0503020202020204" pitchFamily="34" charset="0"/>
              </a:rPr>
              <a:t>4kb</a:t>
            </a:r>
            <a:endParaRPr lang="en-US" spc="3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163" y="3171086"/>
            <a:ext cx="3703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In Dynamic Memory Allocation HEAP (Tree-base data structure) for managing the memory partitions.</a:t>
            </a:r>
          </a:p>
        </p:txBody>
      </p:sp>
    </p:spTree>
    <p:extLst>
      <p:ext uri="{BB962C8B-B14F-4D97-AF65-F5344CB8AC3E}">
        <p14:creationId xmlns:p14="http://schemas.microsoft.com/office/powerpoint/2010/main" val="296303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9" grpId="0"/>
      <p:bldP spid="28" grpId="0"/>
      <p:bldP spid="6" grpId="0" animBg="1"/>
      <p:bldP spid="30" grpId="0" animBg="1"/>
      <p:bldP spid="34" grpId="0"/>
      <p:bldP spid="7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</TotalTime>
  <Words>220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Memory ALLOCATION</vt:lpstr>
      <vt:lpstr>What is memory </vt:lpstr>
      <vt:lpstr>What is MEMORY allocation</vt:lpstr>
      <vt:lpstr>PowerPoint Presentation</vt:lpstr>
      <vt:lpstr>Static memory allocation</vt:lpstr>
      <vt:lpstr>Dynamic Memory Allocation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ALLOCATION</dc:title>
  <dc:creator>Tommy</dc:creator>
  <cp:lastModifiedBy>Himanshu Choudhary</cp:lastModifiedBy>
  <cp:revision>18</cp:revision>
  <dcterms:created xsi:type="dcterms:W3CDTF">2020-12-16T07:13:31Z</dcterms:created>
  <dcterms:modified xsi:type="dcterms:W3CDTF">2020-12-19T04:17:51Z</dcterms:modified>
</cp:coreProperties>
</file>