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2" r:id="rId1"/>
  </p:sldMasterIdLst>
  <p:sldIdLst>
    <p:sldId id="258" r:id="rId2"/>
    <p:sldId id="279" r:id="rId3"/>
    <p:sldId id="256" r:id="rId4"/>
    <p:sldId id="257" r:id="rId5"/>
    <p:sldId id="281" r:id="rId6"/>
    <p:sldId id="280" r:id="rId7"/>
    <p:sldId id="282" r:id="rId8"/>
    <p:sldId id="292" r:id="rId9"/>
    <p:sldId id="284" r:id="rId10"/>
    <p:sldId id="286" r:id="rId11"/>
    <p:sldId id="287" r:id="rId12"/>
    <p:sldId id="289" r:id="rId13"/>
    <p:sldId id="290" r:id="rId14"/>
    <p:sldId id="285" r:id="rId15"/>
    <p:sldId id="291" r:id="rId16"/>
    <p:sldId id="288" r:id="rId17"/>
    <p:sldId id="293" r:id="rId18"/>
    <p:sldId id="294" r:id="rId19"/>
    <p:sldId id="29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150958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01816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595304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349732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423287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161445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5470593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994617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475641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538217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454100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677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172437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423425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4377323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711803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67092180"/>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2A756-79A3-E241-8637-FF32ABEB13B5}"/>
              </a:ext>
            </a:extLst>
          </p:cNvPr>
          <p:cNvSpPr>
            <a:spLocks noGrp="1"/>
          </p:cNvSpPr>
          <p:nvPr>
            <p:ph type="ctrTitle"/>
          </p:nvPr>
        </p:nvSpPr>
        <p:spPr>
          <a:xfrm>
            <a:off x="958919" y="2090706"/>
            <a:ext cx="8060827" cy="2588699"/>
          </a:xfrm>
          <a:effectLst>
            <a:glow>
              <a:schemeClr val="accent1"/>
            </a:glow>
            <a:softEdge rad="0"/>
          </a:effectLst>
        </p:spPr>
        <p:txBody>
          <a:bodyPr/>
          <a:lstStyle/>
          <a:p>
            <a:r>
              <a:rPr lang="en-IN"/>
              <a:t>
</a:t>
            </a:r>
            <a:r>
              <a:rPr lang="en-IN" sz="8000">
                <a:latin typeface="Agency FB" panose="020B0503020202020204" pitchFamily="34" charset="0"/>
              </a:rPr>
              <a:t>SYSTEM ANALYSIS AND DESIGN</a:t>
            </a:r>
            <a:endParaRPr lang="en-US" sz="8000" dirty="0">
              <a:latin typeface="Agency FB" panose="020B0503020202020204" pitchFamily="34" charset="0"/>
            </a:endParaRPr>
          </a:p>
        </p:txBody>
      </p:sp>
      <p:sp>
        <p:nvSpPr>
          <p:cNvPr id="3" name="Subtitle 2">
            <a:extLst>
              <a:ext uri="{FF2B5EF4-FFF2-40B4-BE49-F238E27FC236}">
                <a16:creationId xmlns:a16="http://schemas.microsoft.com/office/drawing/2014/main" id="{CF8CF722-6C3B-364E-AD25-6DE365889885}"/>
              </a:ext>
            </a:extLst>
          </p:cNvPr>
          <p:cNvSpPr>
            <a:spLocks noGrp="1"/>
          </p:cNvSpPr>
          <p:nvPr>
            <p:ph type="subTitle" idx="1"/>
          </p:nvPr>
        </p:nvSpPr>
        <p:spPr>
          <a:xfrm>
            <a:off x="-180231" y="4502470"/>
            <a:ext cx="9199977" cy="702302"/>
          </a:xfrm>
        </p:spPr>
        <p:txBody>
          <a:bodyPr anchor="t">
            <a:normAutofit/>
          </a:bodyPr>
          <a:lstStyle/>
          <a:p>
            <a:r>
              <a:rPr lang="en-IN" sz="2000" dirty="0"/>
              <a:t>Presented by : Himanshu</a:t>
            </a:r>
            <a:endParaRPr lang="en-US" sz="2000" dirty="0"/>
          </a:p>
        </p:txBody>
      </p:sp>
      <p:sp>
        <p:nvSpPr>
          <p:cNvPr id="4" name="TextBox 3">
            <a:extLst>
              <a:ext uri="{FF2B5EF4-FFF2-40B4-BE49-F238E27FC236}">
                <a16:creationId xmlns:a16="http://schemas.microsoft.com/office/drawing/2014/main" id="{0692DDB2-9B9D-3442-80AA-D8517B8C898F}"/>
              </a:ext>
            </a:extLst>
          </p:cNvPr>
          <p:cNvSpPr txBox="1"/>
          <p:nvPr/>
        </p:nvSpPr>
        <p:spPr>
          <a:xfrm rot="10800000" flipV="1">
            <a:off x="0" y="97156"/>
            <a:ext cx="2706078" cy="400110"/>
          </a:xfrm>
          <a:prstGeom prst="rect">
            <a:avLst/>
          </a:prstGeom>
          <a:noFill/>
        </p:spPr>
        <p:txBody>
          <a:bodyPr wrap="square" rtlCol="0">
            <a:spAutoFit/>
          </a:bodyPr>
          <a:lstStyle/>
          <a:p>
            <a:pPr algn="l"/>
            <a:r>
              <a:rPr lang="en-IN" sz="2000" b="1">
                <a:solidFill>
                  <a:schemeClr val="tx1">
                    <a:lumMod val="50000"/>
                    <a:lumOff val="50000"/>
                  </a:schemeClr>
                </a:solidFill>
                <a:latin typeface="Bradley Hand ITC" panose="03070402050302030203" pitchFamily="66" charset="0"/>
                <a:ea typeface="Bradley Hand ITC" panose="02000000000000000000" pitchFamily="2" charset="0"/>
              </a:rPr>
              <a:t>Mon, 11 Jan 2021</a:t>
            </a:r>
            <a:endParaRPr lang="en-US" sz="2000" b="1">
              <a:solidFill>
                <a:schemeClr val="tx1">
                  <a:lumMod val="50000"/>
                  <a:lumOff val="50000"/>
                </a:schemeClr>
              </a:solidFill>
              <a:latin typeface="Bradley Hand ITC" panose="03070402050302030203" pitchFamily="66" charset="0"/>
              <a:ea typeface="Bradley Hand ITC" panose="02000000000000000000" pitchFamily="2" charset="0"/>
            </a:endParaRPr>
          </a:p>
        </p:txBody>
      </p:sp>
      <p:cxnSp>
        <p:nvCxnSpPr>
          <p:cNvPr id="5" name="Connector: Curved 4">
            <a:extLst>
              <a:ext uri="{FF2B5EF4-FFF2-40B4-BE49-F238E27FC236}">
                <a16:creationId xmlns:a16="http://schemas.microsoft.com/office/drawing/2014/main" id="{A1ACB064-A7F5-5840-B51B-6E87204A93B1}"/>
              </a:ext>
            </a:extLst>
          </p:cNvPr>
          <p:cNvCxnSpPr>
            <a:cxnSpLocks/>
          </p:cNvCxnSpPr>
          <p:nvPr/>
        </p:nvCxnSpPr>
        <p:spPr>
          <a:xfrm flipV="1">
            <a:off x="2531253" y="1005234"/>
            <a:ext cx="4117828" cy="1362180"/>
          </a:xfrm>
          <a:prstGeom prst="curvedConnector3">
            <a:avLst>
              <a:gd name="adj1" fmla="val 48089"/>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8" name="Connector: Curved 17">
            <a:extLst>
              <a:ext uri="{FF2B5EF4-FFF2-40B4-BE49-F238E27FC236}">
                <a16:creationId xmlns:a16="http://schemas.microsoft.com/office/drawing/2014/main" id="{CBF9ED11-8DA2-7E46-8D9C-1E493EB429A7}"/>
              </a:ext>
            </a:extLst>
          </p:cNvPr>
          <p:cNvCxnSpPr>
            <a:cxnSpLocks/>
          </p:cNvCxnSpPr>
          <p:nvPr/>
        </p:nvCxnSpPr>
        <p:spPr>
          <a:xfrm flipV="1">
            <a:off x="2670532" y="1005234"/>
            <a:ext cx="4147097" cy="1362180"/>
          </a:xfrm>
          <a:prstGeom prst="curvedConnector3">
            <a:avLst>
              <a:gd name="adj1" fmla="val 54381"/>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390040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88FF-F4FE-C747-BBC5-DFCADB876C50}"/>
              </a:ext>
            </a:extLst>
          </p:cNvPr>
          <p:cNvSpPr>
            <a:spLocks noGrp="1"/>
          </p:cNvSpPr>
          <p:nvPr>
            <p:ph type="title"/>
          </p:nvPr>
        </p:nvSpPr>
        <p:spPr/>
        <p:txBody>
          <a:bodyPr/>
          <a:lstStyle/>
          <a:p>
            <a:pPr algn="dist"/>
            <a:r>
              <a:rPr lang="en-IN" sz="7200">
                <a:latin typeface="Agency FB" panose="020B0503020202020204" pitchFamily="34" charset="0"/>
              </a:rPr>
              <a:t>Categories Of Feasibility</a:t>
            </a:r>
            <a:endParaRPr lang="en-US" sz="7200">
              <a:latin typeface="Agency FB" panose="020B0503020202020204" pitchFamily="34" charset="0"/>
            </a:endParaRPr>
          </a:p>
        </p:txBody>
      </p:sp>
      <p:sp>
        <p:nvSpPr>
          <p:cNvPr id="3" name="Content Placeholder 2">
            <a:extLst>
              <a:ext uri="{FF2B5EF4-FFF2-40B4-BE49-F238E27FC236}">
                <a16:creationId xmlns:a16="http://schemas.microsoft.com/office/drawing/2014/main" id="{976EEC5B-2B6E-3A48-AC67-C67805A1FC8B}"/>
              </a:ext>
            </a:extLst>
          </p:cNvPr>
          <p:cNvSpPr>
            <a:spLocks noGrp="1"/>
          </p:cNvSpPr>
          <p:nvPr>
            <p:ph idx="1"/>
          </p:nvPr>
        </p:nvSpPr>
        <p:spPr>
          <a:xfrm>
            <a:off x="677334" y="1930399"/>
            <a:ext cx="8902671" cy="4658125"/>
          </a:xfrm>
        </p:spPr>
        <p:txBody>
          <a:bodyPr anchor="ctr"/>
          <a:lstStyle/>
          <a:p>
            <a:pPr>
              <a:buFont typeface="+mj-lt"/>
              <a:buAutoNum type="arabicPeriod"/>
            </a:pPr>
            <a:r>
              <a:rPr lang="en-IN" sz="2800">
                <a:solidFill>
                  <a:schemeClr val="bg1"/>
                </a:solidFill>
                <a:latin typeface="Abadi Extra Light" panose="020B0204020104020204" pitchFamily="34" charset="0"/>
                <a:cs typeface="Aldhabi" pitchFamily="2" charset="-78"/>
              </a:rPr>
              <a:t>Organizational / Behavioural Feasibility</a:t>
            </a:r>
          </a:p>
          <a:p>
            <a:pPr>
              <a:buFont typeface="+mj-lt"/>
              <a:buAutoNum type="arabicPeriod"/>
            </a:pPr>
            <a:r>
              <a:rPr lang="en-IN" sz="2800">
                <a:solidFill>
                  <a:schemeClr val="bg1"/>
                </a:solidFill>
                <a:latin typeface="Abadi Extra Light" panose="020B0204020104020204" pitchFamily="34" charset="0"/>
                <a:cs typeface="Aldhabi" pitchFamily="2" charset="-78"/>
              </a:rPr>
              <a:t>Economic Feasibility</a:t>
            </a:r>
          </a:p>
          <a:p>
            <a:pPr>
              <a:buFont typeface="+mj-lt"/>
              <a:buAutoNum type="arabicPeriod"/>
            </a:pPr>
            <a:r>
              <a:rPr lang="en-IN" sz="2800">
                <a:solidFill>
                  <a:schemeClr val="bg1"/>
                </a:solidFill>
                <a:latin typeface="Abadi Extra Light" panose="020B0204020104020204" pitchFamily="34" charset="0"/>
                <a:cs typeface="Aldhabi" pitchFamily="2" charset="-78"/>
              </a:rPr>
              <a:t>Technical Feasibility</a:t>
            </a:r>
          </a:p>
          <a:p>
            <a:pPr>
              <a:buFont typeface="+mj-lt"/>
              <a:buAutoNum type="arabicPeriod"/>
            </a:pPr>
            <a:r>
              <a:rPr lang="en-IN" sz="2800">
                <a:solidFill>
                  <a:schemeClr val="bg1"/>
                </a:solidFill>
                <a:latin typeface="Abadi Extra Light" panose="020B0204020104020204" pitchFamily="34" charset="0"/>
                <a:cs typeface="Aldhabi" pitchFamily="2" charset="-78"/>
              </a:rPr>
              <a:t>Operational Feasibility</a:t>
            </a:r>
          </a:p>
          <a:p>
            <a:pPr>
              <a:buFont typeface="+mj-lt"/>
              <a:buAutoNum type="arabicPeriod"/>
            </a:pPr>
            <a:r>
              <a:rPr lang="en-IN" sz="2800">
                <a:solidFill>
                  <a:schemeClr val="bg1"/>
                </a:solidFill>
                <a:latin typeface="Abadi Extra Light" panose="020B0204020104020204" pitchFamily="34" charset="0"/>
                <a:cs typeface="Aldhabi" pitchFamily="2" charset="-78"/>
              </a:rPr>
              <a:t>Legal Feasibility</a:t>
            </a:r>
          </a:p>
          <a:p>
            <a:pPr>
              <a:buFont typeface="+mj-lt"/>
              <a:buAutoNum type="arabicPeriod"/>
            </a:pPr>
            <a:r>
              <a:rPr lang="en-IN" sz="2800">
                <a:solidFill>
                  <a:schemeClr val="bg1"/>
                </a:solidFill>
                <a:latin typeface="Abadi Extra Light" panose="020B0204020104020204" pitchFamily="34" charset="0"/>
                <a:cs typeface="Aldhabi" pitchFamily="2" charset="-78"/>
              </a:rPr>
              <a:t>Shedule Feasibility</a:t>
            </a:r>
            <a:endParaRPr lang="en-US" sz="2800">
              <a:solidFill>
                <a:schemeClr val="bg1"/>
              </a:solidFill>
              <a:latin typeface="Abadi Extra Light" panose="020B0204020104020204" pitchFamily="34" charset="0"/>
              <a:cs typeface="Aldhabi" pitchFamily="2" charset="-78"/>
            </a:endParaRPr>
          </a:p>
        </p:txBody>
      </p:sp>
    </p:spTree>
    <p:extLst>
      <p:ext uri="{BB962C8B-B14F-4D97-AF65-F5344CB8AC3E}">
        <p14:creationId xmlns:p14="http://schemas.microsoft.com/office/powerpoint/2010/main" val="652194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6ABCE0D1-9A5D-4A46-AE82-0BFFAA6C75C0}"/>
              </a:ext>
            </a:extLst>
          </p:cNvPr>
          <p:cNvSpPr>
            <a:spLocks noGrp="1"/>
          </p:cNvSpPr>
          <p:nvPr>
            <p:ph idx="1"/>
          </p:nvPr>
        </p:nvSpPr>
        <p:spPr>
          <a:xfrm>
            <a:off x="471440" y="1324837"/>
            <a:ext cx="9326567" cy="4864016"/>
          </a:xfrm>
        </p:spPr>
        <p:txBody>
          <a:bodyPr/>
          <a:lstStyle/>
          <a:p>
            <a:pPr marL="0" indent="0">
              <a:buNone/>
            </a:pPr>
            <a:r>
              <a:rPr lang="en-IN" sz="2800">
                <a:solidFill>
                  <a:schemeClr val="bg1"/>
                </a:solidFill>
                <a:latin typeface="Abadi Extra Light" panose="020B0204020104020204" pitchFamily="34" charset="0"/>
                <a:cs typeface="Aldhabi" pitchFamily="2" charset="-78"/>
              </a:rPr>
              <a:t>The feasibility study can be addressed by answering the following Questions :</a:t>
            </a:r>
          </a:p>
          <a:p>
            <a:pPr marL="0" indent="0">
              <a:buNone/>
            </a:pPr>
            <a:endParaRPr lang="en-IN" sz="2800">
              <a:solidFill>
                <a:schemeClr val="bg1"/>
              </a:solidFill>
              <a:latin typeface="Abadi Extra Light" panose="020B0204020104020204" pitchFamily="34" charset="0"/>
              <a:cs typeface="Aldhabi" pitchFamily="2" charset="-78"/>
            </a:endParaRPr>
          </a:p>
          <a:p>
            <a:r>
              <a:rPr lang="en-IN" sz="2800">
                <a:solidFill>
                  <a:schemeClr val="bg1"/>
                </a:solidFill>
                <a:latin typeface="Abadi Extra Light" panose="020B0204020104020204" pitchFamily="34" charset="0"/>
                <a:cs typeface="Aldhabi" pitchFamily="2" charset="-78"/>
              </a:rPr>
              <a:t>Can this system meet the required business needs ? </a:t>
            </a:r>
          </a:p>
          <a:p>
            <a:r>
              <a:rPr lang="en-IN" sz="2800">
                <a:solidFill>
                  <a:schemeClr val="bg1"/>
                </a:solidFill>
                <a:latin typeface="Abadi Extra Light" panose="020B0204020104020204" pitchFamily="34" charset="0"/>
                <a:cs typeface="Aldhabi" pitchFamily="2" charset="-78"/>
              </a:rPr>
              <a:t>Is the system development process suitable/useful ?
What are the risks involved in this system ?
Is the problem associated with the system worth solving ?</a:t>
            </a:r>
            <a:endParaRPr lang="en-US" sz="2800">
              <a:solidFill>
                <a:schemeClr val="bg1"/>
              </a:solidFill>
              <a:latin typeface="Abadi Extra Light" panose="020B0204020104020204" pitchFamily="34" charset="0"/>
              <a:cs typeface="Aldhabi" pitchFamily="2" charset="-78"/>
            </a:endParaRPr>
          </a:p>
        </p:txBody>
      </p:sp>
    </p:spTree>
    <p:extLst>
      <p:ext uri="{BB962C8B-B14F-4D97-AF65-F5344CB8AC3E}">
        <p14:creationId xmlns:p14="http://schemas.microsoft.com/office/powerpoint/2010/main" val="3067000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97B33C-6E7C-464C-B91F-D13DDD18396A}"/>
              </a:ext>
            </a:extLst>
          </p:cNvPr>
          <p:cNvSpPr>
            <a:spLocks noGrp="1"/>
          </p:cNvSpPr>
          <p:nvPr>
            <p:ph idx="1"/>
          </p:nvPr>
        </p:nvSpPr>
        <p:spPr>
          <a:xfrm>
            <a:off x="181669" y="681258"/>
            <a:ext cx="10040233" cy="5883043"/>
          </a:xfrm>
        </p:spPr>
        <p:txBody>
          <a:bodyPr>
            <a:normAutofit/>
          </a:bodyPr>
          <a:lstStyle/>
          <a:p>
            <a:pPr marL="0" indent="0">
              <a:buNone/>
            </a:pPr>
            <a:r>
              <a:rPr lang="en-IN" sz="3200" b="1" u="sng">
                <a:solidFill>
                  <a:schemeClr val="accent1"/>
                </a:solidFill>
                <a:latin typeface="Agency FB" panose="020B0503020202020204" pitchFamily="34" charset="0"/>
                <a:cs typeface="Aldhabi" pitchFamily="2" charset="-78"/>
              </a:rPr>
              <a:t>Economic Feasibility</a:t>
            </a:r>
            <a:r>
              <a:rPr lang="en-IN" sz="2800">
                <a:solidFill>
                  <a:schemeClr val="bg1"/>
                </a:solidFill>
                <a:latin typeface="Abadi Extra Light" panose="020B0204020104020204" pitchFamily="34" charset="0"/>
                <a:cs typeface="Aldhabi" pitchFamily="2" charset="-78"/>
              </a:rPr>
              <a:t> : </a:t>
            </a:r>
            <a:r>
              <a:rPr lang="en-IN" sz="2400">
                <a:solidFill>
                  <a:schemeClr val="bg1"/>
                </a:solidFill>
                <a:latin typeface="Abadi Extra Light" panose="020B0204020104020204" pitchFamily="34" charset="0"/>
                <a:cs typeface="Aldhabi" pitchFamily="2" charset="-78"/>
              </a:rPr>
              <a:t>The economic feasibility study deals with the economy of the system project. The term economy mens here the expences and incomes.</a:t>
            </a:r>
          </a:p>
          <a:p>
            <a:pPr marL="800100" lvl="2" indent="0">
              <a:buNone/>
            </a:pPr>
            <a:endParaRPr lang="en-IN" sz="1800">
              <a:solidFill>
                <a:schemeClr val="bg1"/>
              </a:solidFill>
              <a:latin typeface="Abadi Extra Light" panose="020B0204020104020204" pitchFamily="34" charset="0"/>
              <a:cs typeface="Aldhabi" pitchFamily="2" charset="-78"/>
            </a:endParaRPr>
          </a:p>
          <a:p>
            <a:pPr lvl="1" indent="-342900"/>
            <a:r>
              <a:rPr lang="en-IN" sz="2000">
                <a:solidFill>
                  <a:schemeClr val="bg1"/>
                </a:solidFill>
                <a:latin typeface="Abadi Extra Light" panose="020B0204020104020204" pitchFamily="34" charset="0"/>
                <a:cs typeface="Aldhabi" pitchFamily="2" charset="-78"/>
              </a:rPr>
              <a:t>The cost of conducting system investigation on the complete system.
The cost of hardware and software involved in the application of the project.</a:t>
            </a:r>
          </a:p>
          <a:p>
            <a:pPr marL="400050" lvl="1" indent="0">
              <a:buNone/>
            </a:pPr>
            <a:endParaRPr lang="en-IN" sz="2000">
              <a:solidFill>
                <a:schemeClr val="bg1"/>
              </a:solidFill>
              <a:latin typeface="Abadi Extra Light" panose="020B0204020104020204" pitchFamily="34" charset="0"/>
              <a:cs typeface="Aldhabi" pitchFamily="2" charset="-78"/>
            </a:endParaRPr>
          </a:p>
          <a:p>
            <a:pPr marL="0" indent="0">
              <a:buNone/>
            </a:pPr>
            <a:r>
              <a:rPr lang="en-IN" sz="3200" b="1" u="sng">
                <a:solidFill>
                  <a:schemeClr val="accent1"/>
                </a:solidFill>
                <a:latin typeface="Agency FB" panose="020B0503020202020204" pitchFamily="34" charset="0"/>
                <a:cs typeface="Aldhabi" pitchFamily="2" charset="-78"/>
              </a:rPr>
              <a:t>Technical</a:t>
            </a:r>
            <a:r>
              <a:rPr lang="en-IN" sz="3200" b="1">
                <a:solidFill>
                  <a:schemeClr val="accent1"/>
                </a:solidFill>
                <a:latin typeface="Agency FB" panose="020B0503020202020204" pitchFamily="34" charset="0"/>
                <a:cs typeface="Aldhabi" pitchFamily="2" charset="-78"/>
              </a:rPr>
              <a:t> </a:t>
            </a:r>
            <a:r>
              <a:rPr lang="en-IN" sz="3200" b="1" u="sng">
                <a:solidFill>
                  <a:schemeClr val="accent1"/>
                </a:solidFill>
                <a:latin typeface="Agency FB" panose="020B0503020202020204" pitchFamily="34" charset="0"/>
                <a:cs typeface="Aldhabi" pitchFamily="2" charset="-78"/>
              </a:rPr>
              <a:t>Feasibility</a:t>
            </a:r>
            <a:r>
              <a:rPr lang="en-IN" sz="2800">
                <a:solidFill>
                  <a:schemeClr val="bg1"/>
                </a:solidFill>
                <a:latin typeface="Abadi Extra Light" panose="020B0204020104020204" pitchFamily="34" charset="0"/>
                <a:cs typeface="Aldhabi" pitchFamily="2" charset="-78"/>
              </a:rPr>
              <a:t> : </a:t>
            </a:r>
            <a:r>
              <a:rPr lang="en-IN" sz="2400">
                <a:solidFill>
                  <a:schemeClr val="bg1"/>
                </a:solidFill>
                <a:latin typeface="Abadi Extra Light" panose="020B0204020104020204" pitchFamily="34" charset="0"/>
                <a:cs typeface="Aldhabi" pitchFamily="2" charset="-78"/>
              </a:rPr>
              <a:t>The major concern of technical feasibility is to observe whether the reliable hardware and software of the organisation meets the needs of the proposed system or not.</a:t>
            </a:r>
          </a:p>
          <a:p>
            <a:pPr marL="0" indent="0">
              <a:buNone/>
            </a:pPr>
            <a:endParaRPr lang="en-IN" sz="2800">
              <a:solidFill>
                <a:schemeClr val="bg1"/>
              </a:solidFill>
              <a:latin typeface="Abadi Extra Light" panose="020B0204020104020204" pitchFamily="34" charset="0"/>
              <a:cs typeface="Aldhabi" pitchFamily="2" charset="-78"/>
            </a:endParaRPr>
          </a:p>
          <a:p>
            <a:pPr lvl="1"/>
            <a:r>
              <a:rPr lang="en-IN" sz="2000">
                <a:solidFill>
                  <a:schemeClr val="bg1"/>
                </a:solidFill>
                <a:latin typeface="Abadi Extra Light" panose="020B0204020104020204" pitchFamily="34" charset="0"/>
                <a:cs typeface="Aldhabi" pitchFamily="2" charset="-78"/>
              </a:rPr>
              <a:t>Does the necessary technology acquire the proposed suggestions ?
Is the proposed technology capable of managing the data acquired by the new system ?</a:t>
            </a:r>
          </a:p>
          <a:p>
            <a:pPr lvl="1"/>
            <a:endParaRPr lang="en-IN" sz="2800">
              <a:solidFill>
                <a:schemeClr val="bg1"/>
              </a:solidFill>
              <a:latin typeface="Abadi Extra Light" panose="020B0204020104020204" pitchFamily="34" charset="0"/>
              <a:cs typeface="Aldhabi" pitchFamily="2" charset="-78"/>
            </a:endParaRPr>
          </a:p>
          <a:p>
            <a:pPr marL="0" indent="0">
              <a:buNone/>
            </a:pPr>
            <a:endParaRPr lang="en-US" sz="2400">
              <a:solidFill>
                <a:schemeClr val="bg1"/>
              </a:solidFill>
              <a:latin typeface="Abadi Extra Light" panose="020B0204020104020204" pitchFamily="34" charset="0"/>
              <a:cs typeface="Aldhabi" pitchFamily="2" charset="-78"/>
            </a:endParaRPr>
          </a:p>
        </p:txBody>
      </p:sp>
    </p:spTree>
    <p:extLst>
      <p:ext uri="{BB962C8B-B14F-4D97-AF65-F5344CB8AC3E}">
        <p14:creationId xmlns:p14="http://schemas.microsoft.com/office/powerpoint/2010/main" val="37029971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714B9A88-AC7E-E74A-9783-90DAC0BCAAF3}"/>
              </a:ext>
            </a:extLst>
          </p:cNvPr>
          <p:cNvSpPr>
            <a:spLocks noGrp="1"/>
          </p:cNvSpPr>
          <p:nvPr>
            <p:ph idx="1"/>
          </p:nvPr>
        </p:nvSpPr>
        <p:spPr>
          <a:xfrm>
            <a:off x="387561" y="526839"/>
            <a:ext cx="10028122" cy="6331161"/>
          </a:xfrm>
        </p:spPr>
        <p:txBody>
          <a:bodyPr>
            <a:normAutofit/>
          </a:bodyPr>
          <a:lstStyle/>
          <a:p>
            <a:pPr marL="0" indent="0">
              <a:buNone/>
            </a:pPr>
            <a:r>
              <a:rPr lang="en-IN" sz="3200" b="1" u="sng">
                <a:solidFill>
                  <a:schemeClr val="accent1"/>
                </a:solidFill>
                <a:latin typeface="Agency FB" panose="020B0503020202020204" pitchFamily="34" charset="0"/>
                <a:cs typeface="Aldhabi" pitchFamily="2" charset="-78"/>
              </a:rPr>
              <a:t>Operational</a:t>
            </a:r>
            <a:r>
              <a:rPr lang="en-IN" sz="3200" b="1">
                <a:solidFill>
                  <a:schemeClr val="accent1"/>
                </a:solidFill>
                <a:latin typeface="Agency FB" panose="020B0503020202020204" pitchFamily="34" charset="0"/>
                <a:cs typeface="Aldhabi" pitchFamily="2" charset="-78"/>
              </a:rPr>
              <a:t> </a:t>
            </a:r>
            <a:r>
              <a:rPr lang="en-IN" sz="3200" b="1" u="sng">
                <a:solidFill>
                  <a:schemeClr val="accent1"/>
                </a:solidFill>
                <a:latin typeface="Agency FB" panose="020B0503020202020204" pitchFamily="34" charset="0"/>
                <a:cs typeface="Aldhabi" pitchFamily="2" charset="-78"/>
              </a:rPr>
              <a:t>Feasibility</a:t>
            </a:r>
            <a:r>
              <a:rPr lang="en-IN" sz="3200">
                <a:solidFill>
                  <a:schemeClr val="bg1"/>
                </a:solidFill>
                <a:latin typeface="Abadi Extra Light" panose="020B0204020104020204" pitchFamily="34" charset="0"/>
                <a:cs typeface="Aldhabi" pitchFamily="2" charset="-78"/>
              </a:rPr>
              <a:t> </a:t>
            </a:r>
            <a:r>
              <a:rPr lang="en-IN" sz="2800">
                <a:solidFill>
                  <a:schemeClr val="bg1"/>
                </a:solidFill>
                <a:latin typeface="Abadi Extra Light" panose="020B0204020104020204" pitchFamily="34" charset="0"/>
                <a:cs typeface="Aldhabi" pitchFamily="2" charset="-78"/>
              </a:rPr>
              <a:t>: </a:t>
            </a:r>
            <a:r>
              <a:rPr lang="en-IN" sz="2400">
                <a:solidFill>
                  <a:schemeClr val="bg1"/>
                </a:solidFill>
                <a:latin typeface="Abadi Extra Light" panose="020B0204020104020204" pitchFamily="34" charset="0"/>
                <a:cs typeface="Aldhabi" pitchFamily="2" charset="-78"/>
              </a:rPr>
              <a:t>It is responsible for the operations of management, employees, customers and suppliers involved in a project it determines.</a:t>
            </a:r>
          </a:p>
          <a:p>
            <a:pPr marL="0" indent="0">
              <a:buNone/>
            </a:pPr>
            <a:endParaRPr lang="en-IN" sz="2800">
              <a:solidFill>
                <a:schemeClr val="bg1"/>
              </a:solidFill>
              <a:latin typeface="Abadi Extra Light" panose="020B0204020104020204" pitchFamily="34" charset="0"/>
              <a:cs typeface="Aldhabi" pitchFamily="2" charset="-78"/>
            </a:endParaRPr>
          </a:p>
          <a:p>
            <a:pPr lvl="1"/>
            <a:r>
              <a:rPr lang="en-IN" sz="2000">
                <a:solidFill>
                  <a:schemeClr val="bg1"/>
                </a:solidFill>
                <a:latin typeface="Abadi Extra Light" panose="020B0204020104020204" pitchFamily="34" charset="0"/>
                <a:cs typeface="Aldhabi" pitchFamily="2" charset="-78"/>
              </a:rPr>
              <a:t>Will the implementation of the project be done smoothly ?
Will the management, employees, customers and suppliers provide the adequate support of the project ?</a:t>
            </a:r>
          </a:p>
          <a:p>
            <a:pPr marL="0" indent="0">
              <a:buNone/>
            </a:pPr>
            <a:endParaRPr lang="en-IN" sz="2600">
              <a:solidFill>
                <a:schemeClr val="bg1"/>
              </a:solidFill>
              <a:latin typeface="Abadi Extra Light" panose="020B0204020104020204" pitchFamily="34" charset="0"/>
              <a:cs typeface="Aldhabi" pitchFamily="2" charset="-78"/>
            </a:endParaRPr>
          </a:p>
          <a:p>
            <a:pPr marL="0" indent="0">
              <a:buNone/>
            </a:pPr>
            <a:r>
              <a:rPr lang="en-IN" sz="3200" b="1" u="sng">
                <a:solidFill>
                  <a:schemeClr val="accent1"/>
                </a:solidFill>
                <a:latin typeface="Agency FB" panose="020B0503020202020204" pitchFamily="34" charset="0"/>
                <a:cs typeface="Aldhabi" pitchFamily="2" charset="-78"/>
              </a:rPr>
              <a:t>Legal</a:t>
            </a:r>
            <a:r>
              <a:rPr lang="en-IN" sz="3200">
                <a:solidFill>
                  <a:schemeClr val="bg1"/>
                </a:solidFill>
                <a:latin typeface="Abadi Extra Light" panose="020B0204020104020204" pitchFamily="34" charset="0"/>
                <a:cs typeface="Aldhabi" pitchFamily="2" charset="-78"/>
              </a:rPr>
              <a:t> </a:t>
            </a:r>
            <a:r>
              <a:rPr lang="en-IN" sz="3200" b="1" u="sng">
                <a:solidFill>
                  <a:schemeClr val="accent1"/>
                </a:solidFill>
                <a:latin typeface="Agency FB" panose="020B0503020202020204" pitchFamily="34" charset="0"/>
                <a:cs typeface="Aldhabi" pitchFamily="2" charset="-78"/>
              </a:rPr>
              <a:t>Feasibility</a:t>
            </a:r>
            <a:r>
              <a:rPr lang="en-IN" sz="3200">
                <a:solidFill>
                  <a:schemeClr val="bg1"/>
                </a:solidFill>
                <a:latin typeface="Abadi Extra Light" panose="020B0204020104020204" pitchFamily="34" charset="0"/>
                <a:cs typeface="Aldhabi" pitchFamily="2" charset="-78"/>
              </a:rPr>
              <a:t> : </a:t>
            </a:r>
            <a:r>
              <a:rPr lang="en-IN" sz="2400">
                <a:solidFill>
                  <a:schemeClr val="bg1"/>
                </a:solidFill>
                <a:latin typeface="Abadi Extra Light" panose="020B0204020104020204" pitchFamily="34" charset="0"/>
                <a:cs typeface="Aldhabi" pitchFamily="2" charset="-78"/>
              </a:rPr>
              <a:t>legal feasibility verifies whether the system abides by all the laws and regulations or not.</a:t>
            </a:r>
          </a:p>
          <a:p>
            <a:pPr marL="0" indent="0">
              <a:buNone/>
            </a:pPr>
            <a:endParaRPr lang="en-IN" sz="2400">
              <a:solidFill>
                <a:schemeClr val="bg1"/>
              </a:solidFill>
              <a:latin typeface="Abadi Extra Light" panose="020B0204020104020204" pitchFamily="34" charset="0"/>
              <a:cs typeface="Aldhabi" pitchFamily="2" charset="-78"/>
            </a:endParaRPr>
          </a:p>
          <a:p>
            <a:pPr marL="857250" lvl="1" indent="-457200"/>
            <a:r>
              <a:rPr lang="en-IN" sz="2000">
                <a:solidFill>
                  <a:schemeClr val="bg1"/>
                </a:solidFill>
                <a:latin typeface="Abadi Extra Light" panose="020B0204020104020204" pitchFamily="34" charset="0"/>
                <a:cs typeface="Aldhabi" pitchFamily="2" charset="-78"/>
              </a:rPr>
              <a:t>It checks whether the law of cyber security are followed by the system.</a:t>
            </a:r>
          </a:p>
          <a:p>
            <a:pPr marL="857250" lvl="1" indent="-457200"/>
            <a:r>
              <a:rPr lang="en-IN" sz="2000">
                <a:solidFill>
                  <a:schemeClr val="bg1"/>
                </a:solidFill>
                <a:latin typeface="Abadi Extra Light" panose="020B0204020104020204" pitchFamily="34" charset="0"/>
                <a:cs typeface="Aldhabi" pitchFamily="2" charset="-78"/>
              </a:rPr>
              <a:t>Check that tha system didn’t broke any rule of company, organization.</a:t>
            </a:r>
            <a:endParaRPr lang="en-US" sz="2000">
              <a:solidFill>
                <a:schemeClr val="bg1"/>
              </a:solidFill>
              <a:latin typeface="Abadi Extra Light" panose="020B0204020104020204" pitchFamily="34" charset="0"/>
              <a:cs typeface="Aldhabi" pitchFamily="2" charset="-78"/>
            </a:endParaRPr>
          </a:p>
        </p:txBody>
      </p:sp>
    </p:spTree>
    <p:extLst>
      <p:ext uri="{BB962C8B-B14F-4D97-AF65-F5344CB8AC3E}">
        <p14:creationId xmlns:p14="http://schemas.microsoft.com/office/powerpoint/2010/main" val="41460082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51A41-8A6E-1542-94EA-804F7B709150}"/>
              </a:ext>
            </a:extLst>
          </p:cNvPr>
          <p:cNvSpPr>
            <a:spLocks noGrp="1"/>
          </p:cNvSpPr>
          <p:nvPr>
            <p:ph type="title"/>
          </p:nvPr>
        </p:nvSpPr>
        <p:spPr/>
        <p:txBody>
          <a:bodyPr/>
          <a:lstStyle/>
          <a:p>
            <a:pPr algn="dist"/>
            <a:r>
              <a:rPr lang="en-IN" sz="7200">
                <a:latin typeface="Agency FB" panose="020B0503020202020204" pitchFamily="34" charset="0"/>
              </a:rPr>
              <a:t>REQUIREMENTS ANALYSIS</a:t>
            </a:r>
            <a:endParaRPr lang="en-US" sz="7200">
              <a:latin typeface="Agency FB" panose="020B0503020202020204" pitchFamily="34" charset="0"/>
            </a:endParaRPr>
          </a:p>
        </p:txBody>
      </p:sp>
      <p:sp>
        <p:nvSpPr>
          <p:cNvPr id="3" name="Content Placeholder 2">
            <a:extLst>
              <a:ext uri="{FF2B5EF4-FFF2-40B4-BE49-F238E27FC236}">
                <a16:creationId xmlns:a16="http://schemas.microsoft.com/office/drawing/2014/main" id="{5DCC62FC-F98F-2941-AA99-989D868C4DE4}"/>
              </a:ext>
            </a:extLst>
          </p:cNvPr>
          <p:cNvSpPr>
            <a:spLocks noGrp="1"/>
          </p:cNvSpPr>
          <p:nvPr>
            <p:ph idx="1"/>
          </p:nvPr>
        </p:nvSpPr>
        <p:spPr/>
        <p:txBody>
          <a:bodyPr/>
          <a:lstStyle/>
          <a:p>
            <a:pPr marL="0" indent="0">
              <a:buNone/>
            </a:pPr>
            <a:r>
              <a:rPr lang="en-IN" sz="2800">
                <a:solidFill>
                  <a:schemeClr val="bg1"/>
                </a:solidFill>
                <a:latin typeface="Abadi Extra Light" panose="020B0204020104020204" pitchFamily="34" charset="0"/>
                <a:cs typeface="Aldhabi" pitchFamily="2" charset="-78"/>
              </a:rPr>
              <a:t>The requirements analysis activity is begun by collecting all relevant data regarding the product to be developed from the users of the product and from the customer through interviews and discussions.</a:t>
            </a:r>
          </a:p>
          <a:p>
            <a:pPr marL="0" indent="0">
              <a:buNone/>
            </a:pPr>
            <a:r>
              <a:rPr lang="en-IN" sz="2800">
                <a:solidFill>
                  <a:schemeClr val="bg1"/>
                </a:solidFill>
                <a:latin typeface="Abadi Extra Light" panose="020B0204020104020204" pitchFamily="34" charset="0"/>
                <a:cs typeface="Aldhabi" pitchFamily="2" charset="-78"/>
              </a:rPr>
              <a:t>All possible requirements of the system to be developed are captured in this phase and documented in a requirement specification doc.</a:t>
            </a:r>
            <a:endParaRPr lang="en-US" sz="2800">
              <a:solidFill>
                <a:schemeClr val="bg1"/>
              </a:solidFill>
              <a:latin typeface="Abadi Extra Light" panose="020B0204020104020204" pitchFamily="34" charset="0"/>
              <a:cs typeface="Aldhabi" pitchFamily="2" charset="-78"/>
            </a:endParaRPr>
          </a:p>
        </p:txBody>
      </p:sp>
    </p:spTree>
    <p:extLst>
      <p:ext uri="{BB962C8B-B14F-4D97-AF65-F5344CB8AC3E}">
        <p14:creationId xmlns:p14="http://schemas.microsoft.com/office/powerpoint/2010/main" val="2373840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70E57D-1A4B-4E4E-930C-7C0F28BA65A1}"/>
              </a:ext>
            </a:extLst>
          </p:cNvPr>
          <p:cNvSpPr>
            <a:spLocks noGrp="1"/>
          </p:cNvSpPr>
          <p:nvPr>
            <p:ph type="title"/>
          </p:nvPr>
        </p:nvSpPr>
        <p:spPr>
          <a:xfrm>
            <a:off x="460228" y="379486"/>
            <a:ext cx="10210687" cy="1303979"/>
          </a:xfrm>
        </p:spPr>
        <p:txBody>
          <a:bodyPr>
            <a:normAutofit fontScale="90000"/>
          </a:bodyPr>
          <a:lstStyle/>
          <a:p>
            <a:r>
              <a:rPr lang="en-IN" sz="7200">
                <a:latin typeface="Agency FB" panose="020B0503020202020204" pitchFamily="34" charset="0"/>
              </a:rPr>
              <a:t>What Requirement Anyalisis Contain... </a:t>
            </a:r>
            <a:endParaRPr lang="en-US" sz="7200">
              <a:latin typeface="Agency FB" panose="020B0503020202020204" pitchFamily="34" charset="0"/>
            </a:endParaRPr>
          </a:p>
        </p:txBody>
      </p:sp>
      <p:sp>
        <p:nvSpPr>
          <p:cNvPr id="3" name="Content Placeholder 2">
            <a:extLst>
              <a:ext uri="{FF2B5EF4-FFF2-40B4-BE49-F238E27FC236}">
                <a16:creationId xmlns:a16="http://schemas.microsoft.com/office/drawing/2014/main" id="{8C5AF8EF-0BD4-284B-AADC-DA5BE3C19948}"/>
              </a:ext>
            </a:extLst>
          </p:cNvPr>
          <p:cNvSpPr>
            <a:spLocks noGrp="1"/>
          </p:cNvSpPr>
          <p:nvPr>
            <p:ph idx="1"/>
          </p:nvPr>
        </p:nvSpPr>
        <p:spPr>
          <a:xfrm>
            <a:off x="581340" y="1768244"/>
            <a:ext cx="9410448" cy="3880773"/>
          </a:xfrm>
        </p:spPr>
        <p:txBody>
          <a:bodyPr anchor="ctr"/>
          <a:lstStyle/>
          <a:p>
            <a:pPr marL="0" indent="0">
              <a:buNone/>
            </a:pPr>
            <a:r>
              <a:rPr lang="en-IN" sz="2800">
                <a:solidFill>
                  <a:schemeClr val="bg1"/>
                </a:solidFill>
                <a:latin typeface="Abadi Extra Light" panose="020B0204020104020204" pitchFamily="34" charset="0"/>
                <a:cs typeface="Aldhabi" pitchFamily="2" charset="-78"/>
              </a:rPr>
              <a:t>In Requirement Anyalisis there is another term used SRS.</a:t>
            </a:r>
          </a:p>
          <a:p>
            <a:pPr marL="0" indent="0">
              <a:buNone/>
            </a:pPr>
            <a:r>
              <a:rPr lang="en-IN" sz="2800">
                <a:solidFill>
                  <a:schemeClr val="bg1"/>
                </a:solidFill>
                <a:latin typeface="Abadi Extra Light" panose="020B0204020104020204" pitchFamily="34" charset="0"/>
                <a:cs typeface="Aldhabi" pitchFamily="2" charset="-78"/>
              </a:rPr>
              <a:t>The SRS stands for System Requirements Specification.A System requirement specification in its most basic form is a formal document used in communicating the System requirements between the customer and the developer.</a:t>
            </a:r>
            <a:endParaRPr lang="en-US" sz="2800">
              <a:solidFill>
                <a:schemeClr val="bg1"/>
              </a:solidFill>
              <a:latin typeface="Abadi Extra Light" panose="020B0204020104020204" pitchFamily="34" charset="0"/>
              <a:cs typeface="Aldhabi" pitchFamily="2" charset="-78"/>
            </a:endParaRPr>
          </a:p>
        </p:txBody>
      </p:sp>
    </p:spTree>
    <p:extLst>
      <p:ext uri="{BB962C8B-B14F-4D97-AF65-F5344CB8AC3E}">
        <p14:creationId xmlns:p14="http://schemas.microsoft.com/office/powerpoint/2010/main" val="1649776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E6143-4481-3940-AAA2-97D22CD65AA8}"/>
              </a:ext>
            </a:extLst>
          </p:cNvPr>
          <p:cNvSpPr>
            <a:spLocks noGrp="1"/>
          </p:cNvSpPr>
          <p:nvPr>
            <p:ph type="title"/>
          </p:nvPr>
        </p:nvSpPr>
        <p:spPr/>
        <p:txBody>
          <a:bodyPr anchor="ctr">
            <a:normAutofit/>
          </a:bodyPr>
          <a:lstStyle/>
          <a:p>
            <a:pPr algn="ctr"/>
            <a:r>
              <a:rPr lang="en-IN" sz="6000">
                <a:latin typeface="Agency FB" panose="020B0503020202020204" pitchFamily="34" charset="0"/>
              </a:rPr>
              <a:t>Data &amp; Fact Gathering Techniques</a:t>
            </a:r>
            <a:endParaRPr lang="en-US" sz="6000">
              <a:latin typeface="Agency FB" panose="020B0503020202020204" pitchFamily="34" charset="0"/>
            </a:endParaRPr>
          </a:p>
        </p:txBody>
      </p:sp>
      <p:sp>
        <p:nvSpPr>
          <p:cNvPr id="3" name="Content Placeholder 2">
            <a:extLst>
              <a:ext uri="{FF2B5EF4-FFF2-40B4-BE49-F238E27FC236}">
                <a16:creationId xmlns:a16="http://schemas.microsoft.com/office/drawing/2014/main" id="{DBFCFBF3-98A9-2245-841E-8A12F3EE8DFB}"/>
              </a:ext>
            </a:extLst>
          </p:cNvPr>
          <p:cNvSpPr>
            <a:spLocks noGrp="1"/>
          </p:cNvSpPr>
          <p:nvPr>
            <p:ph idx="1"/>
          </p:nvPr>
        </p:nvSpPr>
        <p:spPr/>
        <p:txBody>
          <a:bodyPr anchor="ctr">
            <a:normAutofit/>
          </a:bodyPr>
          <a:lstStyle/>
          <a:p>
            <a:r>
              <a:rPr lang="en-IN" sz="2800">
                <a:solidFill>
                  <a:schemeClr val="bg1"/>
                </a:solidFill>
                <a:latin typeface="Abadi Extra Light" panose="020B0204020104020204" pitchFamily="34" charset="0"/>
              </a:rPr>
              <a:t>Interview personnel
Prepare Questionnaires
Observe the current system</a:t>
            </a:r>
          </a:p>
          <a:p>
            <a:r>
              <a:rPr lang="en-IN" sz="2800">
                <a:solidFill>
                  <a:schemeClr val="bg1"/>
                </a:solidFill>
                <a:latin typeface="Abadi Extra Light" panose="020B0204020104020204" pitchFamily="34" charset="0"/>
              </a:rPr>
              <a:t>Group communication</a:t>
            </a:r>
          </a:p>
          <a:p>
            <a:r>
              <a:rPr lang="en-IN" sz="2800">
                <a:solidFill>
                  <a:schemeClr val="bg1"/>
                </a:solidFill>
                <a:latin typeface="Abadi Extra Light" panose="020B0204020104020204" pitchFamily="34" charset="0"/>
              </a:rPr>
              <a:t>Presentations
Site visit</a:t>
            </a:r>
            <a:endParaRPr lang="en-US" sz="2800">
              <a:solidFill>
                <a:schemeClr val="bg1"/>
              </a:solidFill>
              <a:latin typeface="Abadi Extra Light" panose="020B0204020104020204" pitchFamily="34" charset="0"/>
            </a:endParaRPr>
          </a:p>
        </p:txBody>
      </p:sp>
    </p:spTree>
    <p:extLst>
      <p:ext uri="{BB962C8B-B14F-4D97-AF65-F5344CB8AC3E}">
        <p14:creationId xmlns:p14="http://schemas.microsoft.com/office/powerpoint/2010/main" val="17336778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7229C-7022-2D41-A499-1E0F00887158}"/>
              </a:ext>
            </a:extLst>
          </p:cNvPr>
          <p:cNvSpPr>
            <a:spLocks noGrp="1"/>
          </p:cNvSpPr>
          <p:nvPr>
            <p:ph type="title"/>
          </p:nvPr>
        </p:nvSpPr>
        <p:spPr>
          <a:xfrm>
            <a:off x="677333" y="355264"/>
            <a:ext cx="8596668" cy="1320800"/>
          </a:xfrm>
        </p:spPr>
        <p:txBody>
          <a:bodyPr anchor="ctr"/>
          <a:lstStyle/>
          <a:p>
            <a:pPr algn="dist"/>
            <a:r>
              <a:rPr lang="en-IN" sz="6000">
                <a:latin typeface="Agency FB" panose="020B0503020202020204" pitchFamily="34" charset="0"/>
              </a:rPr>
              <a:t>STRUCTURED ANYALISIS</a:t>
            </a:r>
            <a:endParaRPr lang="en-US" sz="6000">
              <a:latin typeface="Agency FB" panose="020B0503020202020204" pitchFamily="34" charset="0"/>
            </a:endParaRPr>
          </a:p>
        </p:txBody>
      </p:sp>
      <p:sp>
        <p:nvSpPr>
          <p:cNvPr id="3" name="Content Placeholder 2">
            <a:extLst>
              <a:ext uri="{FF2B5EF4-FFF2-40B4-BE49-F238E27FC236}">
                <a16:creationId xmlns:a16="http://schemas.microsoft.com/office/drawing/2014/main" id="{FA1B5C8B-37A6-F447-AA94-B9DE06DEF570}"/>
              </a:ext>
            </a:extLst>
          </p:cNvPr>
          <p:cNvSpPr>
            <a:spLocks noGrp="1"/>
          </p:cNvSpPr>
          <p:nvPr>
            <p:ph idx="1"/>
          </p:nvPr>
        </p:nvSpPr>
        <p:spPr>
          <a:xfrm>
            <a:off x="677333" y="2160589"/>
            <a:ext cx="8721003" cy="3846595"/>
          </a:xfrm>
        </p:spPr>
        <p:txBody>
          <a:bodyPr>
            <a:normAutofit/>
          </a:bodyPr>
          <a:lstStyle/>
          <a:p>
            <a:pPr marL="0" indent="0">
              <a:buNone/>
            </a:pPr>
            <a:r>
              <a:rPr lang="en-IN" sz="2800">
                <a:solidFill>
                  <a:schemeClr val="bg1"/>
                </a:solidFill>
                <a:latin typeface="Abadi Extra Light" panose="020B0204020104020204" pitchFamily="34" charset="0"/>
                <a:cs typeface="Aldhabi" pitchFamily="2" charset="-78"/>
              </a:rPr>
              <a:t>Structured Anyalisis is a set of tecniques and graphical tools that allow the anyalst to develop a new kind of system specifications that are easily understandable by the user.</a:t>
            </a:r>
          </a:p>
          <a:p>
            <a:pPr marL="0" indent="0">
              <a:buNone/>
            </a:pPr>
            <a:endParaRPr lang="en-IN" sz="2800">
              <a:solidFill>
                <a:schemeClr val="bg1"/>
              </a:solidFill>
              <a:latin typeface="Abadi Extra Light" panose="020B0204020104020204" pitchFamily="34" charset="0"/>
              <a:cs typeface="Aldhabi" pitchFamily="2" charset="-78"/>
            </a:endParaRPr>
          </a:p>
          <a:p>
            <a:pPr marL="685800" lvl="1"/>
            <a:r>
              <a:rPr lang="en-IN" sz="2400">
                <a:solidFill>
                  <a:schemeClr val="bg1"/>
                </a:solidFill>
                <a:latin typeface="Abadi Extra Light" panose="020B0204020104020204" pitchFamily="34" charset="0"/>
                <a:cs typeface="Aldhabi" pitchFamily="2" charset="-78"/>
              </a:rPr>
              <a:t>Use graphics whenever possible to help communicate better with the user .</a:t>
            </a:r>
          </a:p>
          <a:p>
            <a:pPr marL="685800" lvl="1"/>
            <a:r>
              <a:rPr lang="en-IN" sz="2400">
                <a:solidFill>
                  <a:schemeClr val="bg1"/>
                </a:solidFill>
                <a:latin typeface="Abadi Extra Light" panose="020B0204020104020204" pitchFamily="34" charset="0"/>
                <a:cs typeface="Aldhabi" pitchFamily="2" charset="-78"/>
              </a:rPr>
              <a:t>Differentiat between logical and physical system.</a:t>
            </a:r>
          </a:p>
          <a:p>
            <a:pPr marL="0" indent="0">
              <a:buNone/>
            </a:pPr>
            <a:endParaRPr lang="en-IN"/>
          </a:p>
        </p:txBody>
      </p:sp>
    </p:spTree>
    <p:extLst>
      <p:ext uri="{BB962C8B-B14F-4D97-AF65-F5344CB8AC3E}">
        <p14:creationId xmlns:p14="http://schemas.microsoft.com/office/powerpoint/2010/main" val="38912181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01E3A-9F56-8F4C-888B-69A7EB05F745}"/>
              </a:ext>
            </a:extLst>
          </p:cNvPr>
          <p:cNvSpPr>
            <a:spLocks noGrp="1"/>
          </p:cNvSpPr>
          <p:nvPr>
            <p:ph type="title"/>
          </p:nvPr>
        </p:nvSpPr>
        <p:spPr/>
        <p:txBody>
          <a:bodyPr>
            <a:normAutofit/>
          </a:bodyPr>
          <a:lstStyle/>
          <a:p>
            <a:pPr algn="dist"/>
            <a:r>
              <a:rPr lang="en-IN" sz="6000">
                <a:latin typeface="Agency FB" panose="020B0503020202020204" pitchFamily="34" charset="0"/>
              </a:rPr>
              <a:t>Tools Of Structured Anyalisis</a:t>
            </a:r>
            <a:endParaRPr lang="en-US" sz="6000">
              <a:latin typeface="Agency FB" panose="020B0503020202020204" pitchFamily="34" charset="0"/>
            </a:endParaRPr>
          </a:p>
        </p:txBody>
      </p:sp>
      <p:sp>
        <p:nvSpPr>
          <p:cNvPr id="3" name="Content Placeholder 2">
            <a:extLst>
              <a:ext uri="{FF2B5EF4-FFF2-40B4-BE49-F238E27FC236}">
                <a16:creationId xmlns:a16="http://schemas.microsoft.com/office/drawing/2014/main" id="{04E6CD4A-F82F-144E-9EE9-A799AB3FC373}"/>
              </a:ext>
            </a:extLst>
          </p:cNvPr>
          <p:cNvSpPr>
            <a:spLocks noGrp="1"/>
          </p:cNvSpPr>
          <p:nvPr>
            <p:ph idx="1"/>
          </p:nvPr>
        </p:nvSpPr>
        <p:spPr/>
        <p:txBody>
          <a:bodyPr>
            <a:normAutofit fontScale="85000" lnSpcReduction="20000"/>
          </a:bodyPr>
          <a:lstStyle/>
          <a:p>
            <a:r>
              <a:rPr lang="en-IN" sz="2800">
                <a:solidFill>
                  <a:schemeClr val="bg1"/>
                </a:solidFill>
                <a:latin typeface="Abadi Extra Light" panose="020B0204020104020204" pitchFamily="34" charset="0"/>
              </a:rPr>
              <a:t>Data flow Digram (DFD)
Conceptual Modelling 
Decision Tree</a:t>
            </a:r>
          </a:p>
          <a:p>
            <a:r>
              <a:rPr lang="en-IN" sz="2800">
                <a:solidFill>
                  <a:schemeClr val="bg1"/>
                </a:solidFill>
                <a:latin typeface="Abadi Extra Light" panose="020B0204020104020204" pitchFamily="34" charset="0"/>
              </a:rPr>
              <a:t>Data Dictionary</a:t>
            </a:r>
          </a:p>
          <a:p>
            <a:r>
              <a:rPr lang="en-IN" sz="2800">
                <a:solidFill>
                  <a:schemeClr val="bg1"/>
                </a:solidFill>
                <a:latin typeface="Abadi Extra Light" panose="020B0204020104020204" pitchFamily="34" charset="0"/>
              </a:rPr>
              <a:t>Structured English</a:t>
            </a:r>
          </a:p>
          <a:p>
            <a:r>
              <a:rPr lang="en-IN" sz="2800">
                <a:solidFill>
                  <a:schemeClr val="bg1"/>
                </a:solidFill>
                <a:latin typeface="Abadi Extra Light" panose="020B0204020104020204" pitchFamily="34" charset="0"/>
              </a:rPr>
              <a:t>HIPO Diagram (Hierarchy Process Input Output)</a:t>
            </a:r>
          </a:p>
          <a:p>
            <a:r>
              <a:rPr lang="en-IN" sz="2800">
                <a:solidFill>
                  <a:schemeClr val="bg1"/>
                </a:solidFill>
                <a:latin typeface="Abadi Extra Light" panose="020B0204020104020204" pitchFamily="34" charset="0"/>
              </a:rPr>
              <a:t>Decision Table
ERD(Entity Relationship Diagram</a:t>
            </a:r>
          </a:p>
          <a:p>
            <a:r>
              <a:rPr lang="en-IN" sz="2800">
                <a:solidFill>
                  <a:schemeClr val="bg1"/>
                </a:solidFill>
                <a:latin typeface="Abadi Extra Light" panose="020B0204020104020204" pitchFamily="34" charset="0"/>
              </a:rPr>
              <a:t>Flow Charts</a:t>
            </a:r>
          </a:p>
          <a:p>
            <a:pPr marL="0" indent="0">
              <a:buNone/>
            </a:pPr>
            <a:endParaRPr lang="en-US"/>
          </a:p>
        </p:txBody>
      </p:sp>
    </p:spTree>
    <p:extLst>
      <p:ext uri="{BB962C8B-B14F-4D97-AF65-F5344CB8AC3E}">
        <p14:creationId xmlns:p14="http://schemas.microsoft.com/office/powerpoint/2010/main" val="3084459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CE305-EE1D-954F-86DC-FA33D1123A49}"/>
              </a:ext>
            </a:extLst>
          </p:cNvPr>
          <p:cNvSpPr>
            <a:spLocks noGrp="1"/>
          </p:cNvSpPr>
          <p:nvPr>
            <p:ph type="title"/>
          </p:nvPr>
        </p:nvSpPr>
        <p:spPr>
          <a:xfrm>
            <a:off x="3656703" y="2686176"/>
            <a:ext cx="4191392" cy="1485647"/>
          </a:xfrm>
        </p:spPr>
        <p:txBody>
          <a:bodyPr/>
          <a:lstStyle/>
          <a:p>
            <a:r>
              <a:rPr lang="en-IN" sz="7200">
                <a:latin typeface="Agency FB" panose="020B0503020202020204" pitchFamily="34" charset="0"/>
              </a:rPr>
              <a:t>THATS ALL....!</a:t>
            </a:r>
            <a:endParaRPr lang="en-US" sz="7200">
              <a:latin typeface="Agency FB" panose="020B0503020202020204" pitchFamily="34" charset="0"/>
            </a:endParaRPr>
          </a:p>
        </p:txBody>
      </p:sp>
      <p:sp>
        <p:nvSpPr>
          <p:cNvPr id="4" name="TextBox 3">
            <a:extLst>
              <a:ext uri="{FF2B5EF4-FFF2-40B4-BE49-F238E27FC236}">
                <a16:creationId xmlns:a16="http://schemas.microsoft.com/office/drawing/2014/main" id="{8EC465A1-B315-F542-8E61-9CDFE2B9ABE0}"/>
              </a:ext>
            </a:extLst>
          </p:cNvPr>
          <p:cNvSpPr txBox="1"/>
          <p:nvPr/>
        </p:nvSpPr>
        <p:spPr>
          <a:xfrm>
            <a:off x="3886817" y="3802491"/>
            <a:ext cx="4191392" cy="369332"/>
          </a:xfrm>
          <a:prstGeom prst="rect">
            <a:avLst/>
          </a:prstGeom>
          <a:noFill/>
        </p:spPr>
        <p:txBody>
          <a:bodyPr wrap="square" rtlCol="0">
            <a:spAutoFit/>
          </a:bodyPr>
          <a:lstStyle/>
          <a:p>
            <a:pPr algn="l"/>
            <a:r>
              <a:rPr lang="en-IN">
                <a:solidFill>
                  <a:schemeClr val="bg2">
                    <a:lumMod val="75000"/>
                  </a:schemeClr>
                </a:solidFill>
              </a:rPr>
              <a:t>Credit : Miss Jyotsna Jamwal</a:t>
            </a:r>
            <a:endParaRPr lang="en-US">
              <a:solidFill>
                <a:schemeClr val="bg2">
                  <a:lumMod val="75000"/>
                </a:schemeClr>
              </a:solidFill>
            </a:endParaRPr>
          </a:p>
        </p:txBody>
      </p:sp>
    </p:spTree>
    <p:extLst>
      <p:ext uri="{BB962C8B-B14F-4D97-AF65-F5344CB8AC3E}">
        <p14:creationId xmlns:p14="http://schemas.microsoft.com/office/powerpoint/2010/main" val="9821641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dist"/>
            <a:r>
              <a:rPr lang="en-IN" sz="5400" spc="600">
                <a:latin typeface="Agency FB" panose="020B0503020202020204" pitchFamily="34" charset="0"/>
              </a:rPr>
              <a:t>Flow of Presentation</a:t>
            </a:r>
            <a:endParaRPr lang="en-US" sz="5400" spc="600" dirty="0">
              <a:latin typeface="Agency FB" panose="020B0503020202020204" pitchFamily="34" charset="0"/>
            </a:endParaRPr>
          </a:p>
        </p:txBody>
      </p:sp>
      <p:sp>
        <p:nvSpPr>
          <p:cNvPr id="3" name="Content Placeholder 2"/>
          <p:cNvSpPr>
            <a:spLocks noGrp="1"/>
          </p:cNvSpPr>
          <p:nvPr>
            <p:ph idx="1"/>
          </p:nvPr>
        </p:nvSpPr>
        <p:spPr>
          <a:xfrm>
            <a:off x="677334" y="2160589"/>
            <a:ext cx="8596668" cy="4087811"/>
          </a:xfrm>
        </p:spPr>
        <p:txBody>
          <a:bodyPr anchor="t">
            <a:noAutofit/>
          </a:bodyPr>
          <a:lstStyle/>
          <a:p>
            <a:pPr>
              <a:buClr>
                <a:srgbClr val="FF0000"/>
              </a:buClr>
              <a:buSzPct val="90000"/>
              <a:buFont typeface="Wingdings" panose="05000000000000000000" pitchFamily="2" charset="2"/>
              <a:buChar char="Ø"/>
            </a:pPr>
            <a:r>
              <a:rPr lang="en-IN" sz="2400">
                <a:solidFill>
                  <a:schemeClr val="bg1"/>
                </a:solidFill>
                <a:latin typeface="Abadi Extra Light" panose="020B0204020104020204"/>
              </a:rPr>
              <a:t>Intraction with System </a:t>
            </a:r>
          </a:p>
          <a:p>
            <a:pPr>
              <a:buClr>
                <a:srgbClr val="FF0000"/>
              </a:buClr>
              <a:buSzPct val="90000"/>
              <a:buFont typeface="Wingdings" panose="05000000000000000000" pitchFamily="2" charset="2"/>
              <a:buChar char="Ø"/>
            </a:pPr>
            <a:r>
              <a:rPr lang="en-IN" sz="2400">
                <a:solidFill>
                  <a:schemeClr val="bg1"/>
                </a:solidFill>
                <a:latin typeface="Abadi Extra Light" panose="020B0204020104020204"/>
              </a:rPr>
              <a:t>System Anyalisis</a:t>
            </a:r>
          </a:p>
          <a:p>
            <a:pPr>
              <a:buClr>
                <a:srgbClr val="FF0000"/>
              </a:buClr>
              <a:buSzPct val="90000"/>
              <a:buFont typeface="Wingdings" panose="05000000000000000000" pitchFamily="2" charset="2"/>
              <a:buChar char="Ø"/>
            </a:pPr>
            <a:r>
              <a:rPr lang="en-IN" sz="2400">
                <a:solidFill>
                  <a:schemeClr val="bg1"/>
                </a:solidFill>
                <a:latin typeface="Abadi Extra Light" panose="020B0204020104020204"/>
              </a:rPr>
              <a:t>System Design</a:t>
            </a:r>
          </a:p>
          <a:p>
            <a:pPr>
              <a:buClr>
                <a:srgbClr val="FF0000"/>
              </a:buClr>
              <a:buSzPct val="90000"/>
              <a:buFont typeface="Wingdings" panose="05000000000000000000" pitchFamily="2" charset="2"/>
              <a:buChar char="Ø"/>
            </a:pPr>
            <a:r>
              <a:rPr lang="en-IN" sz="2400">
                <a:solidFill>
                  <a:schemeClr val="bg1"/>
                </a:solidFill>
                <a:latin typeface="Abadi Extra Light" panose="020B0204020104020204"/>
              </a:rPr>
              <a:t>System Development Life Cycle</a:t>
            </a:r>
          </a:p>
          <a:p>
            <a:pPr>
              <a:buClr>
                <a:srgbClr val="FF0000"/>
              </a:buClr>
              <a:buSzPct val="90000"/>
              <a:buFont typeface="Wingdings" panose="05000000000000000000" pitchFamily="2" charset="2"/>
              <a:buChar char="Ø"/>
            </a:pPr>
            <a:r>
              <a:rPr lang="en-IN" sz="2400">
                <a:solidFill>
                  <a:schemeClr val="bg1"/>
                </a:solidFill>
                <a:latin typeface="Abadi Extra Light" panose="020B0204020104020204"/>
              </a:rPr>
              <a:t>Feasibility Study/Anyalisis</a:t>
            </a:r>
          </a:p>
          <a:p>
            <a:pPr>
              <a:buClr>
                <a:srgbClr val="FF0000"/>
              </a:buClr>
              <a:buSzPct val="90000"/>
              <a:buFont typeface="Wingdings" panose="05000000000000000000" pitchFamily="2" charset="2"/>
              <a:buChar char="Ø"/>
            </a:pPr>
            <a:r>
              <a:rPr lang="en-IN" sz="2400">
                <a:solidFill>
                  <a:schemeClr val="bg1"/>
                </a:solidFill>
                <a:latin typeface="Abadi Extra Light" panose="020B0204020104020204"/>
              </a:rPr>
              <a:t>Requirement Anyalisis
Structured Anyalisis</a:t>
            </a:r>
          </a:p>
          <a:p>
            <a:pPr>
              <a:buClr>
                <a:srgbClr val="FF0000"/>
              </a:buClr>
              <a:buSzPct val="90000"/>
              <a:buFont typeface="Wingdings" panose="05000000000000000000" pitchFamily="2" charset="2"/>
              <a:buChar char="Ø"/>
            </a:pPr>
            <a:r>
              <a:rPr lang="en-IN" sz="2400">
                <a:solidFill>
                  <a:schemeClr val="bg1"/>
                </a:solidFill>
                <a:latin typeface="Abadi Extra Light" panose="020B0204020104020204"/>
              </a:rPr>
              <a:t>Tools of Structured Anyalisis</a:t>
            </a:r>
            <a:endParaRPr lang="en-US" sz="2400" dirty="0">
              <a:solidFill>
                <a:schemeClr val="bg1"/>
              </a:solidFill>
              <a:latin typeface="Abadi Extra Light" panose="020B0204020104020204"/>
            </a:endParaRPr>
          </a:p>
        </p:txBody>
      </p:sp>
    </p:spTree>
    <p:extLst>
      <p:ext uri="{BB962C8B-B14F-4D97-AF65-F5344CB8AC3E}">
        <p14:creationId xmlns:p14="http://schemas.microsoft.com/office/powerpoint/2010/main" val="16858718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28FA7-AC83-A148-BE81-BF9D3BEC9D76}"/>
              </a:ext>
            </a:extLst>
          </p:cNvPr>
          <p:cNvSpPr>
            <a:spLocks noGrp="1"/>
          </p:cNvSpPr>
          <p:nvPr>
            <p:ph type="title"/>
          </p:nvPr>
        </p:nvSpPr>
        <p:spPr>
          <a:xfrm>
            <a:off x="592554" y="451219"/>
            <a:ext cx="8596668" cy="1320800"/>
          </a:xfrm>
        </p:spPr>
        <p:txBody>
          <a:bodyPr>
            <a:normAutofit/>
          </a:bodyPr>
          <a:lstStyle/>
          <a:p>
            <a:r>
              <a:rPr lang="en-IN" sz="7200">
                <a:latin typeface="Agency FB" panose="020B0503020202020204" pitchFamily="34" charset="0"/>
              </a:rPr>
              <a:t>What is System ?</a:t>
            </a:r>
            <a:endParaRPr lang="en-US" sz="7200">
              <a:latin typeface="Agency FB" panose="020B0503020202020204" pitchFamily="34" charset="0"/>
            </a:endParaRPr>
          </a:p>
        </p:txBody>
      </p:sp>
      <p:sp>
        <p:nvSpPr>
          <p:cNvPr id="3" name="Subtitle 2">
            <a:extLst>
              <a:ext uri="{FF2B5EF4-FFF2-40B4-BE49-F238E27FC236}">
                <a16:creationId xmlns:a16="http://schemas.microsoft.com/office/drawing/2014/main" id="{F424BD7E-FEB9-BD49-B1C3-65642265AD72}"/>
              </a:ext>
            </a:extLst>
          </p:cNvPr>
          <p:cNvSpPr>
            <a:spLocks noGrp="1"/>
          </p:cNvSpPr>
          <p:nvPr>
            <p:ph idx="1"/>
          </p:nvPr>
        </p:nvSpPr>
        <p:spPr>
          <a:xfrm>
            <a:off x="592554" y="1930400"/>
            <a:ext cx="9326565" cy="4476381"/>
          </a:xfrm>
        </p:spPr>
        <p:txBody>
          <a:bodyPr anchor="ctr">
            <a:noAutofit/>
          </a:bodyPr>
          <a:lstStyle/>
          <a:p>
            <a:pPr marL="0" indent="0">
              <a:buNone/>
            </a:pPr>
            <a:r>
              <a:rPr lang="en-IN" sz="2800">
                <a:latin typeface="Abadi Extra Light" panose="020B0204020104020204" pitchFamily="34" charset="0"/>
              </a:rPr>
              <a:t> </a:t>
            </a:r>
            <a:r>
              <a:rPr lang="en-IN" sz="2800">
                <a:solidFill>
                  <a:schemeClr val="bg1"/>
                </a:solidFill>
                <a:latin typeface="Abadi Extra Light" panose="020B0204020104020204" pitchFamily="34" charset="0"/>
              </a:rPr>
              <a:t>This term is derived from a Greek word </a:t>
            </a:r>
            <a:r>
              <a:rPr lang="en-IN" sz="2800" b="1">
                <a:solidFill>
                  <a:schemeClr val="bg1"/>
                </a:solidFill>
                <a:latin typeface="Abadi Extra Light" panose="020B0204020104020204" pitchFamily="34" charset="0"/>
              </a:rPr>
              <a:t>systema</a:t>
            </a:r>
            <a:r>
              <a:rPr lang="en-IN" sz="2800">
                <a:solidFill>
                  <a:schemeClr val="bg1"/>
                </a:solidFill>
                <a:latin typeface="Abadi Extra Light" panose="020B0204020104020204" pitchFamily="34" charset="0"/>
              </a:rPr>
              <a:t> which means an A set of things working together as parts of a mechanism or an interconnecting network.
A collection of components that work together to realize some objective forms a system.
Basically there are three major components in every system, namely input, processing and output.</a:t>
            </a:r>
            <a:endParaRPr lang="en-US" sz="2800">
              <a:solidFill>
                <a:schemeClr val="bg1"/>
              </a:solidFill>
              <a:latin typeface="Abadi Extra Light" panose="020B0204020104020204" pitchFamily="34" charset="0"/>
            </a:endParaRPr>
          </a:p>
        </p:txBody>
      </p:sp>
    </p:spTree>
    <p:extLst>
      <p:ext uri="{BB962C8B-B14F-4D97-AF65-F5344CB8AC3E}">
        <p14:creationId xmlns:p14="http://schemas.microsoft.com/office/powerpoint/2010/main" val="26973199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0669-C879-5445-A5BE-002B6D593663}"/>
              </a:ext>
            </a:extLst>
          </p:cNvPr>
          <p:cNvSpPr>
            <a:spLocks noGrp="1"/>
          </p:cNvSpPr>
          <p:nvPr>
            <p:ph type="title"/>
          </p:nvPr>
        </p:nvSpPr>
        <p:spPr/>
        <p:txBody>
          <a:bodyPr>
            <a:normAutofit/>
          </a:bodyPr>
          <a:lstStyle/>
          <a:p>
            <a:pPr algn="dist"/>
            <a:r>
              <a:rPr lang="en-IN" sz="6000">
                <a:latin typeface="Agency FB" panose="020B0503020202020204" pitchFamily="34" charset="0"/>
              </a:rPr>
              <a:t>SYSTEM ANALYSIS</a:t>
            </a:r>
            <a:endParaRPr lang="en-US" sz="6000">
              <a:latin typeface="Agency FB" panose="020B0503020202020204" pitchFamily="34" charset="0"/>
            </a:endParaRPr>
          </a:p>
        </p:txBody>
      </p:sp>
      <p:sp>
        <p:nvSpPr>
          <p:cNvPr id="3" name="Content Placeholder 2">
            <a:extLst>
              <a:ext uri="{FF2B5EF4-FFF2-40B4-BE49-F238E27FC236}">
                <a16:creationId xmlns:a16="http://schemas.microsoft.com/office/drawing/2014/main" id="{B738020A-EF8C-C94E-AF16-FA1260B11F71}"/>
              </a:ext>
            </a:extLst>
          </p:cNvPr>
          <p:cNvSpPr>
            <a:spLocks noGrp="1"/>
          </p:cNvSpPr>
          <p:nvPr>
            <p:ph idx="1"/>
          </p:nvPr>
        </p:nvSpPr>
        <p:spPr/>
        <p:txBody>
          <a:bodyPr anchor="ctr">
            <a:noAutofit/>
          </a:bodyPr>
          <a:lstStyle/>
          <a:p>
            <a:pPr marL="0" indent="0">
              <a:buNone/>
            </a:pPr>
            <a:r>
              <a:rPr lang="en-IN" sz="2800">
                <a:solidFill>
                  <a:schemeClr val="bg1"/>
                </a:solidFill>
                <a:latin typeface="Abadi Extra Light" panose="020B0204020104020204" pitchFamily="34" charset="0"/>
              </a:rPr>
              <a:t>The process of studying a procedure or business in order to identify its goals and purposes and create systems and procedures that will achieve them in an efficient way”.... </a:t>
            </a:r>
          </a:p>
          <a:p>
            <a:pPr marL="0" indent="0">
              <a:buNone/>
            </a:pPr>
            <a:endParaRPr lang="en-IN" sz="2800">
              <a:solidFill>
                <a:schemeClr val="bg1"/>
              </a:solidFill>
              <a:latin typeface="Abadi Extra Light" panose="020B0204020104020204" pitchFamily="34" charset="0"/>
            </a:endParaRPr>
          </a:p>
          <a:p>
            <a:pPr marL="0" indent="0">
              <a:buNone/>
            </a:pPr>
            <a:r>
              <a:rPr lang="en-IN" sz="2800">
                <a:solidFill>
                  <a:schemeClr val="bg1"/>
                </a:solidFill>
                <a:latin typeface="Abadi Extra Light" panose="020B0204020104020204" pitchFamily="34" charset="0"/>
              </a:rPr>
              <a:t>System analysis is used in every field where something is developed.</a:t>
            </a:r>
            <a:endParaRPr lang="en-US" sz="2800">
              <a:solidFill>
                <a:schemeClr val="bg1"/>
              </a:solidFill>
              <a:latin typeface="Abadi Extra Light" panose="020B0204020104020204" pitchFamily="34" charset="0"/>
            </a:endParaRPr>
          </a:p>
        </p:txBody>
      </p:sp>
    </p:spTree>
    <p:extLst>
      <p:ext uri="{BB962C8B-B14F-4D97-AF65-F5344CB8AC3E}">
        <p14:creationId xmlns:p14="http://schemas.microsoft.com/office/powerpoint/2010/main" val="32685539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BAAF9-2092-7E4F-935B-BFB0FC9098D7}"/>
              </a:ext>
            </a:extLst>
          </p:cNvPr>
          <p:cNvSpPr>
            <a:spLocks noGrp="1"/>
          </p:cNvSpPr>
          <p:nvPr>
            <p:ph type="title"/>
          </p:nvPr>
        </p:nvSpPr>
        <p:spPr>
          <a:xfrm>
            <a:off x="422997" y="441189"/>
            <a:ext cx="9484012" cy="1098087"/>
          </a:xfrm>
        </p:spPr>
        <p:txBody>
          <a:bodyPr>
            <a:noAutofit/>
          </a:bodyPr>
          <a:lstStyle/>
          <a:p>
            <a:r>
              <a:rPr lang="en-IN" sz="5400">
                <a:latin typeface="Agency FB" panose="020B0503020202020204" pitchFamily="34" charset="0"/>
              </a:rPr>
              <a:t>Who is System Analyst And what he do ?</a:t>
            </a:r>
            <a:endParaRPr lang="en-US" sz="5400">
              <a:latin typeface="Agency FB" panose="020B0503020202020204" pitchFamily="34" charset="0"/>
            </a:endParaRPr>
          </a:p>
        </p:txBody>
      </p:sp>
      <p:sp>
        <p:nvSpPr>
          <p:cNvPr id="3" name="Content Placeholder 2">
            <a:extLst>
              <a:ext uri="{FF2B5EF4-FFF2-40B4-BE49-F238E27FC236}">
                <a16:creationId xmlns:a16="http://schemas.microsoft.com/office/drawing/2014/main" id="{2AA0B2E1-C94B-8746-BB22-471EE01770A9}"/>
              </a:ext>
            </a:extLst>
          </p:cNvPr>
          <p:cNvSpPr>
            <a:spLocks noGrp="1"/>
          </p:cNvSpPr>
          <p:nvPr>
            <p:ph idx="1"/>
          </p:nvPr>
        </p:nvSpPr>
        <p:spPr>
          <a:xfrm>
            <a:off x="422997" y="1539275"/>
            <a:ext cx="10101686" cy="5000804"/>
          </a:xfrm>
        </p:spPr>
        <p:txBody>
          <a:bodyPr>
            <a:noAutofit/>
          </a:bodyPr>
          <a:lstStyle/>
          <a:p>
            <a:pPr marL="0" indent="0">
              <a:buNone/>
            </a:pPr>
            <a:r>
              <a:rPr lang="en-IN" sz="2400">
                <a:solidFill>
                  <a:schemeClr val="bg1"/>
                </a:solidFill>
                <a:latin typeface="Abadi Extra Light" panose="020B0204020104020204" pitchFamily="34" charset="0"/>
              </a:rPr>
              <a:t>System analyst is a single person or may be a group of person who conduct a study, identifies activities and objectives and determines a procedure to achieve the objectives. Systems analysts analyse how well software, hardware and the wider  system fit the business needs of their employer or of a client.</a:t>
            </a:r>
          </a:p>
          <a:p>
            <a:pPr marL="0" indent="0">
              <a:buNone/>
            </a:pPr>
            <a:endParaRPr lang="en-IN" sz="2400">
              <a:solidFill>
                <a:schemeClr val="bg1"/>
              </a:solidFill>
              <a:latin typeface="Abadi Extra Light" panose="020B0204020104020204" pitchFamily="34" charset="0"/>
            </a:endParaRPr>
          </a:p>
          <a:p>
            <a:pPr marL="0" indent="0">
              <a:buNone/>
            </a:pPr>
            <a:r>
              <a:rPr lang="en-IN" sz="2400">
                <a:solidFill>
                  <a:schemeClr val="bg1"/>
                </a:solidFill>
                <a:latin typeface="Abadi Extra Light" panose="020B0204020104020204" pitchFamily="34" charset="0"/>
              </a:rPr>
              <a:t>Capability of a system analyst :</a:t>
            </a:r>
          </a:p>
          <a:p>
            <a:pPr lvl="1"/>
            <a:r>
              <a:rPr lang="en-IN" sz="2200">
                <a:solidFill>
                  <a:schemeClr val="bg1"/>
                </a:solidFill>
                <a:latin typeface="Abadi Extra Light" panose="020B0204020104020204" pitchFamily="34" charset="0"/>
              </a:rPr>
              <a:t>Critical thinking ability.
Strong problem-solving capacity.
High-level written and verbal communication skills.
Project management skills.
Ability to work under pressure and to tight deadlines.</a:t>
            </a:r>
            <a:endParaRPr lang="en-US" sz="2200">
              <a:solidFill>
                <a:schemeClr val="bg1"/>
              </a:solidFill>
              <a:latin typeface="Abadi Extra Light" panose="020B0204020104020204" pitchFamily="34" charset="0"/>
            </a:endParaRPr>
          </a:p>
        </p:txBody>
      </p:sp>
    </p:spTree>
    <p:extLst>
      <p:ext uri="{BB962C8B-B14F-4D97-AF65-F5344CB8AC3E}">
        <p14:creationId xmlns:p14="http://schemas.microsoft.com/office/powerpoint/2010/main" val="449921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DF4E3-1DD6-0A47-87BE-230F0CA58F55}"/>
              </a:ext>
            </a:extLst>
          </p:cNvPr>
          <p:cNvSpPr>
            <a:spLocks noGrp="1"/>
          </p:cNvSpPr>
          <p:nvPr>
            <p:ph type="title"/>
          </p:nvPr>
        </p:nvSpPr>
        <p:spPr>
          <a:xfrm>
            <a:off x="677334" y="816638"/>
            <a:ext cx="8596668" cy="1113762"/>
          </a:xfrm>
        </p:spPr>
        <p:txBody>
          <a:bodyPr anchor="t">
            <a:normAutofit/>
          </a:bodyPr>
          <a:lstStyle/>
          <a:p>
            <a:pPr algn="dist"/>
            <a:r>
              <a:rPr lang="en-IN" sz="6600">
                <a:latin typeface="Agency FB" panose="020B0503020202020204" pitchFamily="34" charset="0"/>
              </a:rPr>
              <a:t>SYSTEM DESIGN</a:t>
            </a:r>
            <a:endParaRPr lang="en-US" sz="6600">
              <a:latin typeface="Agency FB" panose="020B0503020202020204" pitchFamily="34" charset="0"/>
            </a:endParaRPr>
          </a:p>
        </p:txBody>
      </p:sp>
      <p:sp>
        <p:nvSpPr>
          <p:cNvPr id="3" name="Content Placeholder 2">
            <a:extLst>
              <a:ext uri="{FF2B5EF4-FFF2-40B4-BE49-F238E27FC236}">
                <a16:creationId xmlns:a16="http://schemas.microsoft.com/office/drawing/2014/main" id="{4F5F60FC-30E9-1E46-8E67-02442376E014}"/>
              </a:ext>
            </a:extLst>
          </p:cNvPr>
          <p:cNvSpPr>
            <a:spLocks noGrp="1"/>
          </p:cNvSpPr>
          <p:nvPr>
            <p:ph idx="1"/>
          </p:nvPr>
        </p:nvSpPr>
        <p:spPr/>
        <p:txBody>
          <a:bodyPr anchor="ctr">
            <a:normAutofit/>
          </a:bodyPr>
          <a:lstStyle/>
          <a:p>
            <a:pPr marL="0" indent="0">
              <a:buNone/>
            </a:pPr>
            <a:r>
              <a:rPr lang="en-IN" sz="2800">
                <a:solidFill>
                  <a:schemeClr val="bg1"/>
                </a:solidFill>
                <a:latin typeface="Abadi Extra Light" panose="020B0204020104020204" pitchFamily="34" charset="0"/>
                <a:ea typeface="Algerian" panose="02000000000000000000" pitchFamily="2" charset="0"/>
                <a:cs typeface="Aldhabi" pitchFamily="2" charset="-78"/>
              </a:rPr>
              <a:t>The process of defining the architecture, components, modules, interfaces and data for a system to satisfy specified requirements.</a:t>
            </a:r>
          </a:p>
          <a:p>
            <a:pPr marL="0" indent="0">
              <a:buNone/>
            </a:pPr>
            <a:endParaRPr lang="en-IN" sz="2800">
              <a:solidFill>
                <a:schemeClr val="bg1"/>
              </a:solidFill>
              <a:latin typeface="Abadi Extra Light" panose="020B0204020104020204" pitchFamily="34" charset="0"/>
              <a:ea typeface="Algerian" panose="02000000000000000000" pitchFamily="2" charset="0"/>
              <a:cs typeface="Aldhabi" pitchFamily="2" charset="-78"/>
            </a:endParaRPr>
          </a:p>
          <a:p>
            <a:pPr marL="0" indent="0">
              <a:buNone/>
            </a:pPr>
            <a:r>
              <a:rPr lang="en-IN" sz="2800">
                <a:solidFill>
                  <a:schemeClr val="bg1"/>
                </a:solidFill>
                <a:latin typeface="Abadi Extra Light" panose="020B0204020104020204" pitchFamily="34" charset="0"/>
                <a:ea typeface="Algerian" panose="02000000000000000000" pitchFamily="2" charset="0"/>
                <a:cs typeface="Aldhabi" pitchFamily="2" charset="-78"/>
              </a:rPr>
              <a:t>In system design we are going to create or design that, how my program looks like, which architecture or components are used to create the thing.</a:t>
            </a:r>
            <a:endParaRPr lang="en-US" sz="2800">
              <a:solidFill>
                <a:schemeClr val="bg1"/>
              </a:solidFill>
              <a:latin typeface="Abadi Extra Light" panose="020B0204020104020204" pitchFamily="34" charset="0"/>
              <a:ea typeface="Algerian" panose="02000000000000000000" pitchFamily="2" charset="0"/>
              <a:cs typeface="Aldhabi" pitchFamily="2" charset="-78"/>
            </a:endParaRPr>
          </a:p>
        </p:txBody>
      </p:sp>
    </p:spTree>
    <p:extLst>
      <p:ext uri="{BB962C8B-B14F-4D97-AF65-F5344CB8AC3E}">
        <p14:creationId xmlns:p14="http://schemas.microsoft.com/office/powerpoint/2010/main" val="17486893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17BD3-EEA1-634F-9632-747E018B4320}"/>
              </a:ext>
            </a:extLst>
          </p:cNvPr>
          <p:cNvSpPr>
            <a:spLocks noGrp="1"/>
          </p:cNvSpPr>
          <p:nvPr>
            <p:ph type="title"/>
          </p:nvPr>
        </p:nvSpPr>
        <p:spPr>
          <a:xfrm>
            <a:off x="677334" y="390588"/>
            <a:ext cx="9423454" cy="1320800"/>
          </a:xfrm>
        </p:spPr>
        <p:txBody>
          <a:bodyPr/>
          <a:lstStyle/>
          <a:p>
            <a:pPr algn="dist"/>
            <a:r>
              <a:rPr lang="en-IN" sz="6600">
                <a:latin typeface="Agency FB" panose="020B0503020202020204" pitchFamily="34" charset="0"/>
              </a:rPr>
              <a:t>System Development Life Cycle</a:t>
            </a:r>
            <a:endParaRPr lang="en-US" sz="6600">
              <a:latin typeface="Agency FB" panose="020B0503020202020204" pitchFamily="34" charset="0"/>
            </a:endParaRPr>
          </a:p>
        </p:txBody>
      </p:sp>
      <p:sp>
        <p:nvSpPr>
          <p:cNvPr id="3" name="Content Placeholder 2">
            <a:extLst>
              <a:ext uri="{FF2B5EF4-FFF2-40B4-BE49-F238E27FC236}">
                <a16:creationId xmlns:a16="http://schemas.microsoft.com/office/drawing/2014/main" id="{4C793911-3908-5E47-B944-2912547C0A22}"/>
              </a:ext>
            </a:extLst>
          </p:cNvPr>
          <p:cNvSpPr>
            <a:spLocks noGrp="1"/>
          </p:cNvSpPr>
          <p:nvPr>
            <p:ph idx="1"/>
          </p:nvPr>
        </p:nvSpPr>
        <p:spPr>
          <a:xfrm>
            <a:off x="677334" y="1929466"/>
            <a:ext cx="9423455" cy="4671170"/>
          </a:xfrm>
        </p:spPr>
        <p:txBody>
          <a:bodyPr>
            <a:normAutofit lnSpcReduction="10000"/>
          </a:bodyPr>
          <a:lstStyle/>
          <a:p>
            <a:pPr marL="0" indent="0">
              <a:buNone/>
            </a:pPr>
            <a:r>
              <a:rPr lang="en-IN" sz="2800">
                <a:solidFill>
                  <a:schemeClr val="bg1"/>
                </a:solidFill>
                <a:latin typeface="Abadi Extra Light" panose="020B0204020104020204" pitchFamily="34" charset="0"/>
                <a:cs typeface="Aldhabi" pitchFamily="2" charset="-78"/>
              </a:rPr>
              <a:t>Software Development Life Cycle (SDLC) is a process used by the software industry to design, develop and test high quality softwares. The SDLC aims to produce a high-quality software that meets or exceeds customer expectations, reaches completion within times and cost estimates.
SDLC is a framework defining tasks performed at each step in the software development process.</a:t>
            </a:r>
          </a:p>
          <a:p>
            <a:pPr marL="0" indent="0">
              <a:buNone/>
            </a:pPr>
            <a:r>
              <a:rPr lang="en-IN" sz="2800">
                <a:solidFill>
                  <a:schemeClr val="bg1"/>
                </a:solidFill>
                <a:latin typeface="Abadi Extra Light" panose="020B0204020104020204" pitchFamily="34" charset="0"/>
                <a:cs typeface="Aldhabi" pitchFamily="2" charset="-78"/>
              </a:rPr>
              <a:t>
ISO/IEC 12207 is an international standard for software life-cycle processes.</a:t>
            </a:r>
            <a:endParaRPr lang="en-US" sz="2800">
              <a:solidFill>
                <a:schemeClr val="bg1"/>
              </a:solidFill>
              <a:latin typeface="Abadi Extra Light" panose="020B0204020104020204" pitchFamily="34" charset="0"/>
              <a:cs typeface="Aldhabi" pitchFamily="2" charset="-78"/>
            </a:endParaRPr>
          </a:p>
        </p:txBody>
      </p:sp>
    </p:spTree>
    <p:extLst>
      <p:ext uri="{BB962C8B-B14F-4D97-AF65-F5344CB8AC3E}">
        <p14:creationId xmlns:p14="http://schemas.microsoft.com/office/powerpoint/2010/main" val="4213085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0" name="Rectangle: Diagonal Corners Rounded 9">
            <a:extLst>
              <a:ext uri="{FF2B5EF4-FFF2-40B4-BE49-F238E27FC236}">
                <a16:creationId xmlns:a16="http://schemas.microsoft.com/office/drawing/2014/main" id="{BCFC42FF-E532-C040-9F70-1D4B5E1D4598}"/>
              </a:ext>
            </a:extLst>
          </p:cNvPr>
          <p:cNvSpPr/>
          <p:nvPr/>
        </p:nvSpPr>
        <p:spPr>
          <a:xfrm>
            <a:off x="134231" y="212451"/>
            <a:ext cx="3167095" cy="543997"/>
          </a:xfrm>
          <a:prstGeom prst="round2DiagRect">
            <a:avLst>
              <a:gd name="adj1" fmla="val 1666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Preliminary Investigation</a:t>
            </a:r>
            <a:endParaRPr lang="en-US"/>
          </a:p>
        </p:txBody>
      </p:sp>
      <p:sp>
        <p:nvSpPr>
          <p:cNvPr id="12" name="Rectangle: Diagonal Corners Rounded 11">
            <a:extLst>
              <a:ext uri="{FF2B5EF4-FFF2-40B4-BE49-F238E27FC236}">
                <a16:creationId xmlns:a16="http://schemas.microsoft.com/office/drawing/2014/main" id="{6ADA641A-2680-0D4C-94C7-B9D7EE725914}"/>
              </a:ext>
            </a:extLst>
          </p:cNvPr>
          <p:cNvSpPr/>
          <p:nvPr/>
        </p:nvSpPr>
        <p:spPr>
          <a:xfrm>
            <a:off x="4643655" y="1860719"/>
            <a:ext cx="3167095" cy="543997"/>
          </a:xfrm>
          <a:prstGeom prst="round2DiagRect">
            <a:avLst>
              <a:gd name="adj1" fmla="val 1666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System Analysis</a:t>
            </a:r>
            <a:endParaRPr lang="en-US"/>
          </a:p>
        </p:txBody>
      </p:sp>
      <p:sp>
        <p:nvSpPr>
          <p:cNvPr id="14" name="Rectangle: Diagonal Corners Rounded 13">
            <a:extLst>
              <a:ext uri="{FF2B5EF4-FFF2-40B4-BE49-F238E27FC236}">
                <a16:creationId xmlns:a16="http://schemas.microsoft.com/office/drawing/2014/main" id="{C0C5F9C7-D190-9246-8EFC-0D5B86F73AA3}"/>
              </a:ext>
            </a:extLst>
          </p:cNvPr>
          <p:cNvSpPr/>
          <p:nvPr/>
        </p:nvSpPr>
        <p:spPr>
          <a:xfrm>
            <a:off x="7900577" y="2885003"/>
            <a:ext cx="3167095" cy="543997"/>
          </a:xfrm>
          <a:prstGeom prst="round2DiagRect">
            <a:avLst>
              <a:gd name="adj1" fmla="val 1666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System Design</a:t>
            </a:r>
            <a:endParaRPr lang="en-US"/>
          </a:p>
        </p:txBody>
      </p:sp>
      <p:sp>
        <p:nvSpPr>
          <p:cNvPr id="16" name="Rectangle: Diagonal Corners Rounded 15">
            <a:extLst>
              <a:ext uri="{FF2B5EF4-FFF2-40B4-BE49-F238E27FC236}">
                <a16:creationId xmlns:a16="http://schemas.microsoft.com/office/drawing/2014/main" id="{6A20C3C9-AEF4-5442-891D-E8D521A80AB2}"/>
              </a:ext>
            </a:extLst>
          </p:cNvPr>
          <p:cNvSpPr/>
          <p:nvPr/>
        </p:nvSpPr>
        <p:spPr>
          <a:xfrm>
            <a:off x="1717777" y="772725"/>
            <a:ext cx="3167095" cy="543997"/>
          </a:xfrm>
          <a:prstGeom prst="round2DiagRect">
            <a:avLst>
              <a:gd name="adj1" fmla="val 1666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Feasibility Study</a:t>
            </a:r>
            <a:endParaRPr lang="en-US"/>
          </a:p>
        </p:txBody>
      </p:sp>
      <p:sp>
        <p:nvSpPr>
          <p:cNvPr id="18" name="Rectangle: Diagonal Corners Rounded 17">
            <a:extLst>
              <a:ext uri="{FF2B5EF4-FFF2-40B4-BE49-F238E27FC236}">
                <a16:creationId xmlns:a16="http://schemas.microsoft.com/office/drawing/2014/main" id="{936A3BDD-5DEF-134F-8546-C9ECAFEBECF2}"/>
              </a:ext>
            </a:extLst>
          </p:cNvPr>
          <p:cNvSpPr/>
          <p:nvPr/>
        </p:nvSpPr>
        <p:spPr>
          <a:xfrm>
            <a:off x="4643655" y="4461106"/>
            <a:ext cx="3167095" cy="543997"/>
          </a:xfrm>
          <a:prstGeom prst="round2DiagRect">
            <a:avLst>
              <a:gd name="adj1" fmla="val 1666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System Testing</a:t>
            </a:r>
            <a:endParaRPr lang="en-US"/>
          </a:p>
        </p:txBody>
      </p:sp>
      <p:sp>
        <p:nvSpPr>
          <p:cNvPr id="20" name="Rectangle: Diagonal Corners Rounded 19">
            <a:extLst>
              <a:ext uri="{FF2B5EF4-FFF2-40B4-BE49-F238E27FC236}">
                <a16:creationId xmlns:a16="http://schemas.microsoft.com/office/drawing/2014/main" id="{95DF5A52-F156-024D-9B92-2E2671BC7556}"/>
              </a:ext>
            </a:extLst>
          </p:cNvPr>
          <p:cNvSpPr/>
          <p:nvPr/>
        </p:nvSpPr>
        <p:spPr>
          <a:xfrm>
            <a:off x="3060108" y="1308900"/>
            <a:ext cx="3167095" cy="543997"/>
          </a:xfrm>
          <a:prstGeom prst="round2DiagRect">
            <a:avLst>
              <a:gd name="adj1" fmla="val 1666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System Investigation</a:t>
            </a:r>
            <a:endParaRPr lang="en-US"/>
          </a:p>
        </p:txBody>
      </p:sp>
      <p:sp>
        <p:nvSpPr>
          <p:cNvPr id="26" name="Rectangle: Diagonal Corners Rounded 25">
            <a:extLst>
              <a:ext uri="{FF2B5EF4-FFF2-40B4-BE49-F238E27FC236}">
                <a16:creationId xmlns:a16="http://schemas.microsoft.com/office/drawing/2014/main" id="{3BB81D36-D93A-864C-AB5B-4C9DF87E2BC4}"/>
              </a:ext>
            </a:extLst>
          </p:cNvPr>
          <p:cNvSpPr/>
          <p:nvPr/>
        </p:nvSpPr>
        <p:spPr>
          <a:xfrm>
            <a:off x="3060108" y="5021380"/>
            <a:ext cx="3167095" cy="543997"/>
          </a:xfrm>
          <a:prstGeom prst="round2DiagRect">
            <a:avLst>
              <a:gd name="adj1" fmla="val 1666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System Implementation</a:t>
            </a:r>
            <a:endParaRPr lang="en-US"/>
          </a:p>
        </p:txBody>
      </p:sp>
      <p:sp>
        <p:nvSpPr>
          <p:cNvPr id="28" name="Rectangle: Diagonal Corners Rounded 27">
            <a:extLst>
              <a:ext uri="{FF2B5EF4-FFF2-40B4-BE49-F238E27FC236}">
                <a16:creationId xmlns:a16="http://schemas.microsoft.com/office/drawing/2014/main" id="{354A40A2-7A66-C541-8164-3170EE17A9AD}"/>
              </a:ext>
            </a:extLst>
          </p:cNvPr>
          <p:cNvSpPr/>
          <p:nvPr/>
        </p:nvSpPr>
        <p:spPr>
          <a:xfrm>
            <a:off x="1717776" y="5541278"/>
            <a:ext cx="3167095" cy="543997"/>
          </a:xfrm>
          <a:prstGeom prst="round2DiagRect">
            <a:avLst>
              <a:gd name="adj1" fmla="val 1666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System Maintenance</a:t>
            </a:r>
            <a:endParaRPr lang="en-US"/>
          </a:p>
        </p:txBody>
      </p:sp>
      <p:sp>
        <p:nvSpPr>
          <p:cNvPr id="30" name="Rectangle: Diagonal Corners Rounded 29">
            <a:extLst>
              <a:ext uri="{FF2B5EF4-FFF2-40B4-BE49-F238E27FC236}">
                <a16:creationId xmlns:a16="http://schemas.microsoft.com/office/drawing/2014/main" id="{43C20F01-39D5-F845-B7CB-E4A467719B8B}"/>
              </a:ext>
            </a:extLst>
          </p:cNvPr>
          <p:cNvSpPr/>
          <p:nvPr/>
        </p:nvSpPr>
        <p:spPr>
          <a:xfrm>
            <a:off x="134231" y="6101552"/>
            <a:ext cx="3167095" cy="543997"/>
          </a:xfrm>
          <a:prstGeom prst="round2DiagRect">
            <a:avLst>
              <a:gd name="adj1" fmla="val 1666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System Evaluation</a:t>
            </a:r>
            <a:endParaRPr lang="en-US"/>
          </a:p>
        </p:txBody>
      </p:sp>
      <p:sp>
        <p:nvSpPr>
          <p:cNvPr id="32" name="Rectangle: Diagonal Corners Rounded 31">
            <a:extLst>
              <a:ext uri="{FF2B5EF4-FFF2-40B4-BE49-F238E27FC236}">
                <a16:creationId xmlns:a16="http://schemas.microsoft.com/office/drawing/2014/main" id="{33AA7708-ADC8-3E45-ACEA-DA9CA958180B}"/>
              </a:ext>
            </a:extLst>
          </p:cNvPr>
          <p:cNvSpPr/>
          <p:nvPr/>
        </p:nvSpPr>
        <p:spPr>
          <a:xfrm>
            <a:off x="7900576" y="3642716"/>
            <a:ext cx="3167095" cy="543997"/>
          </a:xfrm>
          <a:prstGeom prst="round2DiagRect">
            <a:avLst>
              <a:gd name="adj1" fmla="val 1666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System Coding</a:t>
            </a:r>
            <a:endParaRPr lang="en-US"/>
          </a:p>
        </p:txBody>
      </p:sp>
      <p:sp>
        <p:nvSpPr>
          <p:cNvPr id="34" name="Title 1">
            <a:extLst>
              <a:ext uri="{FF2B5EF4-FFF2-40B4-BE49-F238E27FC236}">
                <a16:creationId xmlns:a16="http://schemas.microsoft.com/office/drawing/2014/main" id="{CAE04352-1FC6-5342-B875-2ACF37F6A7D5}"/>
              </a:ext>
            </a:extLst>
          </p:cNvPr>
          <p:cNvSpPr txBox="1">
            <a:spLocks/>
          </p:cNvSpPr>
          <p:nvPr/>
        </p:nvSpPr>
        <p:spPr>
          <a:xfrm>
            <a:off x="397762" y="2473473"/>
            <a:ext cx="7231319" cy="1473536"/>
          </a:xfrm>
          <a:prstGeom prst="rect">
            <a:avLst/>
          </a:prstGeom>
        </p:spPr>
        <p:txBody>
          <a:bodyPr vert="horz" lIns="91440" tIns="45720" rIns="91440" bIns="45720" rtlCol="0" anchor="b">
            <a:normAutofit fontScale="975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dist"/>
            <a:r>
              <a:rPr lang="en-IN" sz="7200">
                <a:latin typeface="Agency FB" panose="020B0503020202020204" pitchFamily="34" charset="0"/>
              </a:rPr>
              <a:t>SDLC PHASES</a:t>
            </a:r>
            <a:endParaRPr lang="en-US" sz="7200">
              <a:latin typeface="Agency FB" panose="020B0503020202020204" pitchFamily="34" charset="0"/>
            </a:endParaRPr>
          </a:p>
        </p:txBody>
      </p:sp>
    </p:spTree>
    <p:extLst>
      <p:ext uri="{BB962C8B-B14F-4D97-AF65-F5344CB8AC3E}">
        <p14:creationId xmlns:p14="http://schemas.microsoft.com/office/powerpoint/2010/main" val="3761115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4" grpId="0" animBg="1"/>
      <p:bldP spid="16" grpId="0" animBg="1"/>
      <p:bldP spid="18" grpId="0" animBg="1"/>
      <p:bldP spid="20" grpId="0" animBg="1"/>
      <p:bldP spid="26" grpId="0" animBg="1"/>
      <p:bldP spid="28" grpId="0" animBg="1"/>
      <p:bldP spid="30" grpId="0" animBg="1"/>
      <p:bldP spid="3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0A69C-0767-0D4F-8116-52CAFCA5CF0A}"/>
              </a:ext>
            </a:extLst>
          </p:cNvPr>
          <p:cNvSpPr>
            <a:spLocks noGrp="1"/>
          </p:cNvSpPr>
          <p:nvPr>
            <p:ph type="title"/>
          </p:nvPr>
        </p:nvSpPr>
        <p:spPr>
          <a:xfrm>
            <a:off x="787947" y="645934"/>
            <a:ext cx="8596668" cy="1320800"/>
          </a:xfrm>
        </p:spPr>
        <p:txBody>
          <a:bodyPr/>
          <a:lstStyle/>
          <a:p>
            <a:pPr algn="dist"/>
            <a:r>
              <a:rPr lang="en-IN" sz="7200">
                <a:latin typeface="Agency FB" panose="020B0503020202020204" pitchFamily="34" charset="0"/>
              </a:rPr>
              <a:t>FEASIBILITY STUDY</a:t>
            </a:r>
            <a:endParaRPr lang="en-US" sz="7200">
              <a:latin typeface="Agency FB" panose="020B0503020202020204" pitchFamily="34" charset="0"/>
            </a:endParaRPr>
          </a:p>
        </p:txBody>
      </p:sp>
      <p:sp>
        <p:nvSpPr>
          <p:cNvPr id="3" name="Content Placeholder 2">
            <a:extLst>
              <a:ext uri="{FF2B5EF4-FFF2-40B4-BE49-F238E27FC236}">
                <a16:creationId xmlns:a16="http://schemas.microsoft.com/office/drawing/2014/main" id="{9B0BD618-AC5B-4B46-893F-8963F41019EB}"/>
              </a:ext>
            </a:extLst>
          </p:cNvPr>
          <p:cNvSpPr>
            <a:spLocks noGrp="1"/>
          </p:cNvSpPr>
          <p:nvPr>
            <p:ph idx="1"/>
          </p:nvPr>
        </p:nvSpPr>
        <p:spPr>
          <a:xfrm>
            <a:off x="677334" y="2475407"/>
            <a:ext cx="8817894" cy="3180551"/>
          </a:xfrm>
        </p:spPr>
        <p:txBody>
          <a:bodyPr/>
          <a:lstStyle/>
          <a:p>
            <a:pPr marL="0" indent="0">
              <a:buNone/>
            </a:pPr>
            <a:r>
              <a:rPr lang="en-IN" sz="2800">
                <a:solidFill>
                  <a:schemeClr val="bg1"/>
                </a:solidFill>
                <a:latin typeface="Abadi Extra Light" panose="020B0204020104020204" pitchFamily="34" charset="0"/>
                <a:cs typeface="Aldhabi" pitchFamily="2" charset="-78"/>
              </a:rPr>
              <a:t>The objective of the feasibility study is to assure alternative system so that the most feasible system for the development process can be proposed.</a:t>
            </a:r>
          </a:p>
          <a:p>
            <a:pPr marL="0" indent="0">
              <a:buNone/>
            </a:pPr>
            <a:r>
              <a:rPr lang="en-IN" sz="2800">
                <a:solidFill>
                  <a:schemeClr val="bg1"/>
                </a:solidFill>
                <a:latin typeface="Abadi Extra Light" panose="020B0204020104020204" pitchFamily="34" charset="0"/>
                <a:cs typeface="Aldhabi" pitchFamily="2" charset="-78"/>
              </a:rPr>
              <a:t>The feasibility of a project for the system development process is thoroughly examined during the system investigation stage.</a:t>
            </a:r>
            <a:endParaRPr lang="en-US" sz="2800">
              <a:solidFill>
                <a:schemeClr val="bg1"/>
              </a:solidFill>
              <a:latin typeface="Abadi Extra Light" panose="020B0204020104020204" pitchFamily="34" charset="0"/>
              <a:cs typeface="Aldhabi" pitchFamily="2" charset="-78"/>
            </a:endParaRPr>
          </a:p>
        </p:txBody>
      </p:sp>
    </p:spTree>
    <p:extLst>
      <p:ext uri="{BB962C8B-B14F-4D97-AF65-F5344CB8AC3E}">
        <p14:creationId xmlns:p14="http://schemas.microsoft.com/office/powerpoint/2010/main" val="3329635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Facet</vt:lpstr>
      <vt:lpstr>
SYSTEM ANALYSIS AND DESIGN</vt:lpstr>
      <vt:lpstr>Flow of Presentation</vt:lpstr>
      <vt:lpstr>What is System ?</vt:lpstr>
      <vt:lpstr>SYSTEM ANALYSIS</vt:lpstr>
      <vt:lpstr>Who is System Analyst And what he do ?</vt:lpstr>
      <vt:lpstr>SYSTEM DESIGN</vt:lpstr>
      <vt:lpstr>System Development Life Cycle</vt:lpstr>
      <vt:lpstr>PowerPoint Presentation</vt:lpstr>
      <vt:lpstr>FEASIBILITY STUDY</vt:lpstr>
      <vt:lpstr>Categories Of Feasibility</vt:lpstr>
      <vt:lpstr>PowerPoint Presentation</vt:lpstr>
      <vt:lpstr>PowerPoint Presentation</vt:lpstr>
      <vt:lpstr>PowerPoint Presentation</vt:lpstr>
      <vt:lpstr>REQUIREMENTS ANALYSIS</vt:lpstr>
      <vt:lpstr>What Requirement Anyalisis Contain... </vt:lpstr>
      <vt:lpstr>Data &amp; Fact Gathering Techniques</vt:lpstr>
      <vt:lpstr>STRUCTURED ANYALISIS</vt:lpstr>
      <vt:lpstr>Tools Of Structured Anyalisis</vt:lpstr>
      <vt:lpstr>THATS 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Himanshu Choudhary</dc:creator>
  <cp:lastModifiedBy>Himanshu Choudhary</cp:lastModifiedBy>
  <cp:revision>26</cp:revision>
  <dcterms:created xsi:type="dcterms:W3CDTF">2021-01-09T15:22:36Z</dcterms:created>
  <dcterms:modified xsi:type="dcterms:W3CDTF">2021-01-11T06:37:45Z</dcterms:modified>
</cp:coreProperties>
</file>