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DF01-D959-DF46-9D54-EB0D619F6739}"/>
              </a:ext>
            </a:extLst>
          </p:cNvPr>
          <p:cNvSpPr>
            <a:spLocks noGrp="1"/>
          </p:cNvSpPr>
          <p:nvPr>
            <p:ph type="ctrTitle"/>
          </p:nvPr>
        </p:nvSpPr>
        <p:spPr>
          <a:xfrm>
            <a:off x="90049" y="1080482"/>
            <a:ext cx="8642167" cy="4575475"/>
          </a:xfrm>
        </p:spPr>
        <p:txBody>
          <a:bodyPr/>
          <a:lstStyle/>
          <a:p>
            <a:r>
              <a:rPr lang="en-IN" sz="8800">
                <a:latin typeface="Agency FB" panose="020B0503020202020204" pitchFamily="34" charset="0"/>
              </a:rPr>
              <a:t>H T M L SERVER CONTROLS IN </a:t>
            </a:r>
            <a:br>
              <a:rPr lang="en-IN" sz="8800">
                <a:latin typeface="Agency FB" panose="020B0503020202020204" pitchFamily="34" charset="0"/>
              </a:rPr>
            </a:br>
            <a:r>
              <a:rPr lang="en-IN" sz="8800">
                <a:latin typeface="Agency FB" panose="020B0503020202020204" pitchFamily="34" charset="0"/>
              </a:rPr>
              <a:t>ASP .NET</a:t>
            </a:r>
            <a:endParaRPr lang="en-US" sz="8800">
              <a:latin typeface="Agency FB" panose="020B0503020202020204" pitchFamily="34" charset="0"/>
            </a:endParaRPr>
          </a:p>
        </p:txBody>
      </p:sp>
    </p:spTree>
    <p:extLst>
      <p:ext uri="{BB962C8B-B14F-4D97-AF65-F5344CB8AC3E}">
        <p14:creationId xmlns:p14="http://schemas.microsoft.com/office/powerpoint/2010/main" val="225109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F231-21A6-3749-ABF8-C2CEEB24AA9A}"/>
              </a:ext>
            </a:extLst>
          </p:cNvPr>
          <p:cNvSpPr>
            <a:spLocks noGrp="1"/>
          </p:cNvSpPr>
          <p:nvPr>
            <p:ph type="title"/>
          </p:nvPr>
        </p:nvSpPr>
        <p:spPr/>
        <p:txBody>
          <a:bodyPr/>
          <a:lstStyle/>
          <a:p>
            <a:r>
              <a:rPr lang="en-IN"/>
              <a:t>http:</a:t>
            </a:r>
            <a:r>
              <a:rPr lang="en-IN" i="1"/>
              <a:t>//example.com</a:t>
            </a:r>
            <a:endParaRPr lang="en-US"/>
          </a:p>
        </p:txBody>
      </p:sp>
      <p:sp>
        <p:nvSpPr>
          <p:cNvPr id="3" name="Content Placeholder 2">
            <a:extLst>
              <a:ext uri="{FF2B5EF4-FFF2-40B4-BE49-F238E27FC236}">
                <a16:creationId xmlns:a16="http://schemas.microsoft.com/office/drawing/2014/main" id="{CADC652B-CAE9-BC49-B226-BB078A742F14}"/>
              </a:ext>
            </a:extLst>
          </p:cNvPr>
          <p:cNvSpPr>
            <a:spLocks noGrp="1"/>
          </p:cNvSpPr>
          <p:nvPr>
            <p:ph idx="1"/>
          </p:nvPr>
        </p:nvSpPr>
        <p:spPr/>
        <p:txBody>
          <a:bodyPr/>
          <a:lstStyle/>
          <a:p>
            <a:pPr marL="0" indent="0">
              <a:buNone/>
            </a:pPr>
            <a:r>
              <a:rPr lang="en-IN">
                <a:solidFill>
                  <a:schemeClr val="bg1"/>
                </a:solidFill>
              </a:rPr>
              <a:t>&lt;form method=“post/get” runat=“server”&gt;</a:t>
            </a:r>
          </a:p>
          <a:p>
            <a:pPr marL="0" indent="0">
              <a:buNone/>
            </a:pPr>
            <a:r>
              <a:rPr lang="en-IN">
                <a:solidFill>
                  <a:schemeClr val="bg1"/>
                </a:solidFill>
              </a:rPr>
              <a:t>                 &lt;input type “text” runat=“server”/&gt; </a:t>
            </a:r>
          </a:p>
          <a:p>
            <a:pPr marL="0" indent="0">
              <a:buNone/>
            </a:pPr>
            <a:r>
              <a:rPr lang="en-IN">
                <a:solidFill>
                  <a:schemeClr val="bg1"/>
                </a:solidFill>
              </a:rPr>
              <a:t>                 &lt;input type “password” runat=“server”/&gt;</a:t>
            </a:r>
          </a:p>
          <a:p>
            <a:pPr marL="0" indent="0">
              <a:buNone/>
            </a:pPr>
            <a:r>
              <a:rPr lang="en-IN">
                <a:solidFill>
                  <a:schemeClr val="bg1"/>
                </a:solidFill>
              </a:rPr>
              <a:t>                 &lt;button type=submit runat=“server”&gt;submit&lt;/button&gt;</a:t>
            </a:r>
          </a:p>
          <a:p>
            <a:pPr marL="0" indent="0">
              <a:buNone/>
            </a:pPr>
            <a:r>
              <a:rPr lang="en-IN">
                <a:solidFill>
                  <a:schemeClr val="bg1"/>
                </a:solidFill>
              </a:rPr>
              <a:t>&lt;/form&gt;</a:t>
            </a:r>
            <a:endParaRPr lang="en-US">
              <a:solidFill>
                <a:schemeClr val="bg1"/>
              </a:solidFill>
            </a:endParaRPr>
          </a:p>
        </p:txBody>
      </p:sp>
    </p:spTree>
    <p:extLst>
      <p:ext uri="{BB962C8B-B14F-4D97-AF65-F5344CB8AC3E}">
        <p14:creationId xmlns:p14="http://schemas.microsoft.com/office/powerpoint/2010/main" val="108117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8CD0-B963-A049-83F6-8588835673F4}"/>
              </a:ext>
            </a:extLst>
          </p:cNvPr>
          <p:cNvSpPr>
            <a:spLocks noGrp="1"/>
          </p:cNvSpPr>
          <p:nvPr>
            <p:ph type="title"/>
          </p:nvPr>
        </p:nvSpPr>
        <p:spPr/>
        <p:txBody>
          <a:bodyPr>
            <a:normAutofit fontScale="90000"/>
          </a:bodyPr>
          <a:lstStyle/>
          <a:p>
            <a:r>
              <a:rPr lang="en-IN"/>
              <a:t>How a asp.net document will show to end user.</a:t>
            </a:r>
            <a:br>
              <a:rPr lang="en-IN"/>
            </a:br>
            <a:endParaRPr lang="en-US"/>
          </a:p>
        </p:txBody>
      </p:sp>
      <p:pic>
        <p:nvPicPr>
          <p:cNvPr id="4" name="Picture 4">
            <a:extLst>
              <a:ext uri="{FF2B5EF4-FFF2-40B4-BE49-F238E27FC236}">
                <a16:creationId xmlns:a16="http://schemas.microsoft.com/office/drawing/2014/main" id="{2D6F3A69-D993-0442-9BC8-F2FF85522EF0}"/>
              </a:ext>
            </a:extLst>
          </p:cNvPr>
          <p:cNvPicPr>
            <a:picLocks noGrp="1" noChangeAspect="1"/>
          </p:cNvPicPr>
          <p:nvPr>
            <p:ph idx="1"/>
          </p:nvPr>
        </p:nvPicPr>
        <p:blipFill>
          <a:blip r:embed="rId2"/>
          <a:stretch>
            <a:fillRect/>
          </a:stretch>
        </p:blipFill>
        <p:spPr>
          <a:xfrm>
            <a:off x="2023387" y="2698217"/>
            <a:ext cx="5248275" cy="2943225"/>
          </a:xfrm>
        </p:spPr>
      </p:pic>
    </p:spTree>
    <p:extLst>
      <p:ext uri="{BB962C8B-B14F-4D97-AF65-F5344CB8AC3E}">
        <p14:creationId xmlns:p14="http://schemas.microsoft.com/office/powerpoint/2010/main" val="371309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1DF9-17F1-CD4F-BAAD-7886B4BE6616}"/>
              </a:ext>
            </a:extLst>
          </p:cNvPr>
          <p:cNvSpPr>
            <a:spLocks noGrp="1"/>
          </p:cNvSpPr>
          <p:nvPr>
            <p:ph type="title"/>
          </p:nvPr>
        </p:nvSpPr>
        <p:spPr>
          <a:xfrm>
            <a:off x="677334" y="528809"/>
            <a:ext cx="6044414" cy="1073790"/>
          </a:xfrm>
        </p:spPr>
        <p:txBody>
          <a:bodyPr>
            <a:normAutofit/>
          </a:bodyPr>
          <a:lstStyle/>
          <a:p>
            <a:pPr algn="dist"/>
            <a:r>
              <a:rPr lang="en-US" sz="4400">
                <a:latin typeface="Agency FB" panose="020B0503020202020204" pitchFamily="34" charset="0"/>
              </a:rPr>
              <a:t>What is ASP.NET?</a:t>
            </a:r>
          </a:p>
        </p:txBody>
      </p:sp>
      <p:sp>
        <p:nvSpPr>
          <p:cNvPr id="3" name="Content Placeholder 2">
            <a:extLst>
              <a:ext uri="{FF2B5EF4-FFF2-40B4-BE49-F238E27FC236}">
                <a16:creationId xmlns:a16="http://schemas.microsoft.com/office/drawing/2014/main" id="{FE76B292-C6CF-BF49-B421-108966FDC38C}"/>
              </a:ext>
            </a:extLst>
          </p:cNvPr>
          <p:cNvSpPr>
            <a:spLocks noGrp="1"/>
          </p:cNvSpPr>
          <p:nvPr>
            <p:ph idx="1"/>
          </p:nvPr>
        </p:nvSpPr>
        <p:spPr>
          <a:xfrm>
            <a:off x="398775" y="1821474"/>
            <a:ext cx="9253897" cy="4507717"/>
          </a:xfrm>
        </p:spPr>
        <p:txBody>
          <a:bodyPr anchor="ctr">
            <a:normAutofit/>
          </a:bodyPr>
          <a:lstStyle/>
          <a:p>
            <a:r>
              <a:rPr lang="en-IN" sz="2400">
                <a:solidFill>
                  <a:schemeClr val="bg1"/>
                </a:solidFill>
                <a:latin typeface="Abadi Extra Light" panose="020B0204020104020204" pitchFamily="34" charset="0"/>
              </a:rPr>
              <a:t>ASP .Net is an approach of Net to develop websites.</a:t>
            </a:r>
          </a:p>
          <a:p>
            <a:r>
              <a:rPr lang="en-IN" sz="2400">
                <a:solidFill>
                  <a:schemeClr val="bg1"/>
                </a:solidFill>
                <a:latin typeface="Abadi Extra Light" panose="020B0204020104020204" pitchFamily="34" charset="0"/>
              </a:rPr>
              <a:t>We can use it to develop web pages</a:t>
            </a:r>
          </a:p>
          <a:p>
            <a:r>
              <a:rPr lang="en-IN" sz="2400">
                <a:solidFill>
                  <a:schemeClr val="bg1"/>
                </a:solidFill>
                <a:latin typeface="Abadi Extra Light" panose="020B0204020104020204" pitchFamily="34" charset="0"/>
              </a:rPr>
              <a:t>An ASP .Net websites consist of web pages which are actually .aspx files</a:t>
            </a:r>
          </a:p>
          <a:p>
            <a:r>
              <a:rPr lang="en-IN" sz="2400">
                <a:solidFill>
                  <a:schemeClr val="bg1"/>
                </a:solidFill>
                <a:latin typeface="Abadi Extra Light" panose="020B0204020104020204" pitchFamily="34" charset="0"/>
              </a:rPr>
              <a:t>One ASP.NET pages consists of two files.</a:t>
            </a:r>
          </a:p>
          <a:p>
            <a:pPr marL="1771650" lvl="4" indent="0">
              <a:buNone/>
            </a:pPr>
            <a:endParaRPr lang="en-IN" sz="1800">
              <a:solidFill>
                <a:schemeClr val="bg1"/>
              </a:solidFill>
              <a:latin typeface="Abadi Extra Light" panose="020B0204020104020204" pitchFamily="34" charset="0"/>
            </a:endParaRPr>
          </a:p>
          <a:p>
            <a:pPr marL="1771650" lvl="4" indent="0">
              <a:buNone/>
            </a:pPr>
            <a:r>
              <a:rPr lang="en-IN" sz="1800">
                <a:solidFill>
                  <a:schemeClr val="bg1"/>
                </a:solidFill>
                <a:latin typeface="Abadi Extra Light" panose="020B0204020104020204" pitchFamily="34" charset="0"/>
              </a:rPr>
              <a:t>.                  </a:t>
            </a:r>
            <a:r>
              <a:rPr lang="en-IN" sz="2400" b="1">
                <a:solidFill>
                  <a:schemeClr val="bg1"/>
                </a:solidFill>
                <a:latin typeface="Abadi Extra Light" panose="020B0204020104020204" pitchFamily="34" charset="0"/>
              </a:rPr>
              <a:t>+</a:t>
            </a:r>
          </a:p>
          <a:p>
            <a:pPr marL="1771650" lvl="4" indent="0">
              <a:buNone/>
            </a:pPr>
            <a:endParaRPr lang="en-IN" sz="1800">
              <a:solidFill>
                <a:schemeClr val="bg1"/>
              </a:solidFill>
              <a:latin typeface="Abadi Extra Light" panose="020B0204020104020204" pitchFamily="34" charset="0"/>
            </a:endParaRPr>
          </a:p>
          <a:p>
            <a:r>
              <a:rPr lang="en-IN" sz="2400">
                <a:solidFill>
                  <a:schemeClr val="bg1"/>
                </a:solidFill>
                <a:latin typeface="Abadi Extra Light" panose="020B0204020104020204" pitchFamily="34" charset="0"/>
              </a:rPr>
              <a:t>Aspx file contains the presentable layout (HTML/CSS) of the web page</a:t>
            </a:r>
          </a:p>
          <a:p>
            <a:r>
              <a:rPr lang="en-IN" sz="2400">
                <a:solidFill>
                  <a:schemeClr val="bg1"/>
                </a:solidFill>
                <a:latin typeface="Abadi Extra Light" panose="020B0204020104020204" pitchFamily="34" charset="0"/>
              </a:rPr>
              <a:t>Vb file contains the server side code of the web page.</a:t>
            </a:r>
            <a:endParaRPr lang="en-US" sz="2400">
              <a:solidFill>
                <a:schemeClr val="bg1"/>
              </a:solidFill>
              <a:latin typeface="Abadi Extra Light" panose="020B0204020104020204" pitchFamily="34" charset="0"/>
            </a:endParaRPr>
          </a:p>
        </p:txBody>
      </p:sp>
      <p:sp>
        <p:nvSpPr>
          <p:cNvPr id="4" name="Rectangle: Single Corner Snipped 3">
            <a:extLst>
              <a:ext uri="{FF2B5EF4-FFF2-40B4-BE49-F238E27FC236}">
                <a16:creationId xmlns:a16="http://schemas.microsoft.com/office/drawing/2014/main" id="{ECD83AA4-E153-1448-92EA-95EA9C5D79AA}"/>
              </a:ext>
            </a:extLst>
          </p:cNvPr>
          <p:cNvSpPr/>
          <p:nvPr/>
        </p:nvSpPr>
        <p:spPr>
          <a:xfrm>
            <a:off x="1815680" y="4075332"/>
            <a:ext cx="1447295" cy="90985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.aspx file</a:t>
            </a:r>
            <a:endParaRPr lang="en-US"/>
          </a:p>
        </p:txBody>
      </p:sp>
      <p:sp>
        <p:nvSpPr>
          <p:cNvPr id="6" name="Rectangle: Single Corner Snipped 5">
            <a:extLst>
              <a:ext uri="{FF2B5EF4-FFF2-40B4-BE49-F238E27FC236}">
                <a16:creationId xmlns:a16="http://schemas.microsoft.com/office/drawing/2014/main" id="{5054485A-EA6F-F942-A154-8D570CECA4E4}"/>
              </a:ext>
            </a:extLst>
          </p:cNvPr>
          <p:cNvSpPr/>
          <p:nvPr/>
        </p:nvSpPr>
        <p:spPr>
          <a:xfrm>
            <a:off x="3845325" y="4075332"/>
            <a:ext cx="1447295" cy="90985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.vb Or .cs File</a:t>
            </a:r>
            <a:endParaRPr lang="en-US"/>
          </a:p>
        </p:txBody>
      </p:sp>
    </p:spTree>
    <p:extLst>
      <p:ext uri="{BB962C8B-B14F-4D97-AF65-F5344CB8AC3E}">
        <p14:creationId xmlns:p14="http://schemas.microsoft.com/office/powerpoint/2010/main" val="360620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9BC7-E853-7D4F-A408-F3CF9256E51A}"/>
              </a:ext>
            </a:extLst>
          </p:cNvPr>
          <p:cNvSpPr>
            <a:spLocks noGrp="1"/>
          </p:cNvSpPr>
          <p:nvPr>
            <p:ph type="title"/>
          </p:nvPr>
        </p:nvSpPr>
        <p:spPr>
          <a:xfrm>
            <a:off x="1284508" y="156238"/>
            <a:ext cx="8596668" cy="1320800"/>
          </a:xfrm>
        </p:spPr>
        <p:txBody>
          <a:bodyPr anchor="ctr">
            <a:normAutofit/>
          </a:bodyPr>
          <a:lstStyle/>
          <a:p>
            <a:pPr algn="ctr"/>
            <a:r>
              <a:rPr lang="en-US" sz="4800">
                <a:latin typeface="Agency FB" panose="020B0503020202020204" pitchFamily="34" charset="0"/>
              </a:rPr>
              <a:t>HTML Server Control</a:t>
            </a:r>
          </a:p>
        </p:txBody>
      </p:sp>
      <p:sp>
        <p:nvSpPr>
          <p:cNvPr id="3" name="Content Placeholder 2">
            <a:extLst>
              <a:ext uri="{FF2B5EF4-FFF2-40B4-BE49-F238E27FC236}">
                <a16:creationId xmlns:a16="http://schemas.microsoft.com/office/drawing/2014/main" id="{11A558B4-9502-5F4A-962F-B7E407723CAF}"/>
              </a:ext>
            </a:extLst>
          </p:cNvPr>
          <p:cNvSpPr>
            <a:spLocks noGrp="1"/>
          </p:cNvSpPr>
          <p:nvPr>
            <p:ph idx="1"/>
          </p:nvPr>
        </p:nvSpPr>
        <p:spPr>
          <a:xfrm>
            <a:off x="507775" y="1797251"/>
            <a:ext cx="10477135" cy="4536937"/>
          </a:xfrm>
        </p:spPr>
        <p:txBody>
          <a:bodyPr>
            <a:noAutofit/>
          </a:bodyPr>
          <a:lstStyle/>
          <a:p>
            <a:pPr marL="0" indent="0">
              <a:buNone/>
            </a:pPr>
            <a:r>
              <a:rPr lang="en-IN" sz="3600">
                <a:solidFill>
                  <a:schemeClr val="bg1"/>
                </a:solidFill>
                <a:latin typeface="Abadi Extra Light" panose="020B0204020104020204" pitchFamily="34" charset="0"/>
              </a:rPr>
              <a:t>The HTML server controls are HTML elements that include a runat=serverattribute. The HTML server controls have the same HTML output and the same properties as their corresponding HTML tags. In addition, HTML server controls provide automatic state management and server-side events.</a:t>
            </a:r>
            <a:endParaRPr lang="en-US" sz="36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347868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C57-615F-5243-9064-C68A7F2B222E}"/>
              </a:ext>
            </a:extLst>
          </p:cNvPr>
          <p:cNvSpPr>
            <a:spLocks noGrp="1"/>
          </p:cNvSpPr>
          <p:nvPr>
            <p:ph type="title"/>
          </p:nvPr>
        </p:nvSpPr>
        <p:spPr>
          <a:xfrm>
            <a:off x="774223" y="0"/>
            <a:ext cx="8596668" cy="1320800"/>
          </a:xfrm>
        </p:spPr>
        <p:txBody>
          <a:bodyPr anchor="ctr">
            <a:normAutofit/>
          </a:bodyPr>
          <a:lstStyle/>
          <a:p>
            <a:pPr algn="dist"/>
            <a:r>
              <a:rPr lang="en-IN" sz="4400">
                <a:latin typeface="Agency FB" panose="020B0503020202020204" pitchFamily="34" charset="0"/>
              </a:rPr>
              <a:t>Some basic html server control tags are :</a:t>
            </a:r>
            <a:endParaRPr lang="en-US" sz="4400">
              <a:latin typeface="Agency FB" panose="020B0503020202020204" pitchFamily="34" charset="0"/>
            </a:endParaRPr>
          </a:p>
        </p:txBody>
      </p:sp>
      <p:sp>
        <p:nvSpPr>
          <p:cNvPr id="3" name="Content Placeholder 2">
            <a:extLst>
              <a:ext uri="{FF2B5EF4-FFF2-40B4-BE49-F238E27FC236}">
                <a16:creationId xmlns:a16="http://schemas.microsoft.com/office/drawing/2014/main" id="{50380398-1314-D340-958A-2E992AD53AB8}"/>
              </a:ext>
            </a:extLst>
          </p:cNvPr>
          <p:cNvSpPr>
            <a:spLocks noGrp="1"/>
          </p:cNvSpPr>
          <p:nvPr>
            <p:ph idx="1"/>
          </p:nvPr>
        </p:nvSpPr>
        <p:spPr>
          <a:xfrm>
            <a:off x="628887" y="1199015"/>
            <a:ext cx="9229675" cy="5416760"/>
          </a:xfrm>
        </p:spPr>
        <p:txBody>
          <a:bodyPr anchor="ctr">
            <a:noAutofit/>
          </a:bodyPr>
          <a:lstStyle/>
          <a:p>
            <a:r>
              <a:rPr lang="en-US" sz="2400" b="1">
                <a:solidFill>
                  <a:schemeClr val="bg1"/>
                </a:solidFill>
                <a:latin typeface="Agency FB" panose="020B0503020202020204" pitchFamily="34" charset="0"/>
              </a:rPr>
              <a:t>&lt;A runat="server"&gt;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&lt;button runat="server&gt;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&lt;form runat=server"&gt;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&lt;img runat=server&gt; </a:t>
            </a:r>
            <a:endParaRPr lang="en-IN" sz="2400" b="1">
              <a:solidFill>
                <a:schemeClr val="bg1"/>
              </a:solidFill>
              <a:latin typeface="Agency FB" panose="020B0503020202020204" pitchFamily="34" charset="0"/>
            </a:endParaRPr>
          </a:p>
          <a:p>
            <a:r>
              <a:rPr lang="en-IN" sz="2400" b="1">
                <a:solidFill>
                  <a:schemeClr val="bg1"/>
                </a:solidFill>
                <a:latin typeface="Agency FB" panose="020B0503020202020204" pitchFamily="34" charset="0"/>
              </a:rPr>
              <a:t>&lt;</a:t>
            </a:r>
            <a:r>
              <a:rPr lang="en-US" sz="2400" b="1">
                <a:solidFill>
                  <a:schemeClr val="bg1"/>
                </a:solidFill>
                <a:latin typeface="Agency FB" panose="020B0503020202020204" pitchFamily="34" charset="0"/>
              </a:rPr>
              <a:t>input type="button" runat="server"&gt;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&lt;input type="reset" runat="server“</a:t>
            </a:r>
            <a:r>
              <a:rPr lang="en-IN" sz="2400" b="1">
                <a:solidFill>
                  <a:schemeClr val="bg1"/>
                </a:solidFill>
                <a:latin typeface="Agency FB" panose="020B0503020202020204" pitchFamily="34" charset="0"/>
              </a:rPr>
              <a:t>&gt;</a:t>
            </a:r>
          </a:p>
          <a:p>
            <a:r>
              <a:rPr lang="en-US" sz="2400" b="1">
                <a:solidFill>
                  <a:schemeClr val="bg1"/>
                </a:solidFill>
                <a:latin typeface="Agency FB" panose="020B0503020202020204" pitchFamily="34" charset="0"/>
              </a:rPr>
              <a:t>&lt;input type="submit" runat=server"&gt;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&lt;input type="checkbox" runat="server"&gt;</a:t>
            </a:r>
            <a:endParaRPr lang="en-IN" sz="2400" b="1">
              <a:solidFill>
                <a:schemeClr val="bg1"/>
              </a:solidFill>
              <a:latin typeface="Agency FB" panose="020B0503020202020204" pitchFamily="34" charset="0"/>
            </a:endParaRPr>
          </a:p>
          <a:p>
            <a:r>
              <a:rPr lang="en-IN" sz="2400" b="1">
                <a:solidFill>
                  <a:schemeClr val="bg1"/>
                </a:solidFill>
                <a:latin typeface="Agency FB" panose="020B0503020202020204" pitchFamily="34" charset="0"/>
              </a:rPr>
              <a:t>&lt;</a:t>
            </a:r>
            <a:r>
              <a:rPr lang="en-US" sz="2400" b="1">
                <a:solidFill>
                  <a:schemeClr val="bg1"/>
                </a:solidFill>
                <a:latin typeface="Agency FB" panose="020B0503020202020204" pitchFamily="34" charset="0"/>
              </a:rPr>
              <a:t>i</a:t>
            </a:r>
            <a:r>
              <a:rPr lang="en-IN" sz="2400" b="1">
                <a:solidFill>
                  <a:schemeClr val="bg1"/>
                </a:solidFill>
                <a:latin typeface="Agency FB" panose="020B0503020202020204" pitchFamily="34" charset="0"/>
              </a:rPr>
              <a:t>n</a:t>
            </a:r>
            <a:r>
              <a:rPr lang="en-US" sz="2400" b="1">
                <a:solidFill>
                  <a:schemeClr val="bg1"/>
                </a:solidFill>
                <a:latin typeface="Agency FB" panose="020B0503020202020204" pitchFamily="34" charset="0"/>
              </a:rPr>
              <a:t>put type="file" runat=server &gt;</a:t>
            </a:r>
            <a:endParaRPr lang="en-IN" sz="2400" b="1">
              <a:solidFill>
                <a:schemeClr val="bg1"/>
              </a:solidFill>
              <a:latin typeface="Agency FB" panose="020B0503020202020204" pitchFamily="34" charset="0"/>
            </a:endParaRPr>
          </a:p>
          <a:p>
            <a:r>
              <a:rPr lang="en-US" sz="2400" b="1">
                <a:solidFill>
                  <a:schemeClr val="bg1"/>
                </a:solidFill>
                <a:latin typeface="Agency FB" panose="020B0503020202020204" pitchFamily="34" charset="0"/>
              </a:rPr>
              <a:t>&lt;input type="hidden" runat=server &gt;</a:t>
            </a:r>
            <a:endParaRPr lang="en-IN" sz="2400" b="1">
              <a:solidFill>
                <a:schemeClr val="bg1"/>
              </a:solidFill>
              <a:latin typeface="Agency FB" panose="020B0503020202020204" pitchFamily="34" charset="0"/>
            </a:endParaRPr>
          </a:p>
          <a:p>
            <a:r>
              <a:rPr lang="en-IN" sz="2400" b="1">
                <a:solidFill>
                  <a:schemeClr val="bg1"/>
                </a:solidFill>
                <a:latin typeface="Agency FB" panose="020B0503020202020204" pitchFamily="34" charset="0"/>
              </a:rPr>
              <a:t>&lt;</a:t>
            </a:r>
            <a:r>
              <a:rPr lang="en-US" sz="2400" b="1">
                <a:solidFill>
                  <a:schemeClr val="bg1"/>
                </a:solidFill>
                <a:latin typeface="Agency FB" panose="020B0503020202020204" pitchFamily="34" charset="0"/>
              </a:rPr>
              <a:t>input type="image" runat="server"&gt;</a:t>
            </a:r>
          </a:p>
        </p:txBody>
      </p:sp>
    </p:spTree>
    <p:extLst>
      <p:ext uri="{BB962C8B-B14F-4D97-AF65-F5344CB8AC3E}">
        <p14:creationId xmlns:p14="http://schemas.microsoft.com/office/powerpoint/2010/main" val="40663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F1460-5B14-0F45-B044-3608F34896F9}"/>
              </a:ext>
            </a:extLst>
          </p:cNvPr>
          <p:cNvSpPr>
            <a:spLocks noGrp="1"/>
          </p:cNvSpPr>
          <p:nvPr>
            <p:ph idx="1"/>
          </p:nvPr>
        </p:nvSpPr>
        <p:spPr>
          <a:xfrm>
            <a:off x="531997" y="799344"/>
            <a:ext cx="10428691" cy="5460022"/>
          </a:xfrm>
        </p:spPr>
        <p:txBody>
          <a:bodyPr anchor="ctr">
            <a:normAutofit fontScale="92500" lnSpcReduction="20000"/>
          </a:bodyPr>
          <a:lstStyle/>
          <a:p>
            <a:pPr algn="just"/>
            <a:r>
              <a:rPr lang="en-US" sz="2600" b="1">
                <a:solidFill>
                  <a:schemeClr val="bg1"/>
                </a:solidFill>
                <a:latin typeface="Agency FB" panose="020B0503020202020204" pitchFamily="34" charset="0"/>
              </a:rPr>
              <a:t>&lt;A runat="server"&gt;</a:t>
            </a:r>
            <a:r>
              <a:rPr lang="en-US">
                <a:solidFill>
                  <a:schemeClr val="bg1"/>
                </a:solidFill>
              </a:rPr>
              <a:t> </a:t>
            </a:r>
            <a:r>
              <a:rPr lang="en-IN">
                <a:solidFill>
                  <a:schemeClr val="bg1"/>
                </a:solidFill>
              </a:rPr>
              <a:t>:</a:t>
            </a:r>
            <a:r>
              <a:rPr lang="en-US">
                <a:solidFill>
                  <a:schemeClr val="bg1"/>
                </a:solidFill>
              </a:rPr>
              <a:t>- </a:t>
            </a:r>
            <a:r>
              <a:rPr lang="en-US" sz="1900">
                <a:solidFill>
                  <a:schemeClr val="bg1"/>
                </a:solidFill>
              </a:rPr>
              <a:t>An anchor control is used to create a hyperlink between web pages. You can create hyperlink to another location on the same page or you create hypertink to another Web page.</a:t>
            </a:r>
            <a:endParaRPr lang="en-IN" sz="1900">
              <a:solidFill>
                <a:schemeClr val="bg1"/>
              </a:solidFill>
            </a:endParaRPr>
          </a:p>
          <a:p>
            <a:pPr marL="800100" lvl="2" indent="0">
              <a:buNone/>
            </a:pPr>
            <a:endParaRPr lang="en-IN">
              <a:solidFill>
                <a:schemeClr val="bg1"/>
              </a:solidFill>
            </a:endParaRPr>
          </a:p>
          <a:p>
            <a:pPr marL="800100" lvl="2" indent="0" algn="just">
              <a:buNone/>
            </a:pPr>
            <a:r>
              <a:rPr lang="en-US" sz="1900" b="1">
                <a:solidFill>
                  <a:schemeClr val="bg1"/>
                </a:solidFill>
              </a:rPr>
              <a:t>SYNTAX</a:t>
            </a:r>
            <a:r>
              <a:rPr lang="en-IN" sz="1900" b="1">
                <a:solidFill>
                  <a:schemeClr val="bg1"/>
                </a:solidFill>
              </a:rPr>
              <a:t> </a:t>
            </a:r>
            <a:r>
              <a:rPr lang="en-US">
                <a:solidFill>
                  <a:schemeClr val="bg1"/>
                </a:solidFill>
              </a:rPr>
              <a:t> :</a:t>
            </a:r>
            <a:r>
              <a:rPr lang="en-IN">
                <a:solidFill>
                  <a:schemeClr val="bg1"/>
                </a:solidFill>
              </a:rPr>
              <a:t>          </a:t>
            </a:r>
            <a:r>
              <a:rPr lang="en-US">
                <a:solidFill>
                  <a:schemeClr val="bg1"/>
                </a:solidFill>
              </a:rPr>
              <a:t> </a:t>
            </a:r>
            <a:r>
              <a:rPr lang="en-US" sz="1500" i="1">
                <a:solidFill>
                  <a:schemeClr val="bg1"/>
                </a:solidFill>
              </a:rPr>
              <a:t>&lt;a href=" - url - " runat="server"&gt;text&lt;/a&gt;</a:t>
            </a:r>
            <a:endParaRPr lang="en-IN" sz="1500" i="1">
              <a:solidFill>
                <a:schemeClr val="bg1"/>
              </a:solidFill>
            </a:endParaRPr>
          </a:p>
          <a:p>
            <a:pPr marL="800100" lvl="2" indent="0" algn="just">
              <a:buNone/>
            </a:pPr>
            <a:r>
              <a:rPr lang="en-IN" sz="1500" i="1">
                <a:solidFill>
                  <a:schemeClr val="bg1"/>
                </a:solidFill>
              </a:rPr>
              <a:t>                                     </a:t>
            </a:r>
            <a:r>
              <a:rPr lang="en-US" sz="1500" i="1">
                <a:solidFill>
                  <a:schemeClr val="bg1"/>
                </a:solidFill>
              </a:rPr>
              <a:t>&lt;asp:hyperlink /&gt;</a:t>
            </a:r>
            <a:endParaRPr lang="en-IN" sz="1500" i="1">
              <a:solidFill>
                <a:schemeClr val="bg1"/>
              </a:solidFill>
            </a:endParaRPr>
          </a:p>
          <a:p>
            <a:pPr marL="800100" lvl="2" indent="0">
              <a:buNone/>
            </a:pPr>
            <a:endParaRPr lang="en-IN">
              <a:solidFill>
                <a:schemeClr val="bg1"/>
              </a:solidFill>
            </a:endParaRPr>
          </a:p>
          <a:p>
            <a:pPr algn="just"/>
            <a:r>
              <a:rPr lang="en-US" sz="2600" b="1">
                <a:solidFill>
                  <a:schemeClr val="bg1"/>
                </a:solidFill>
                <a:latin typeface="Agency FB" panose="020B0503020202020204" pitchFamily="34" charset="0"/>
              </a:rPr>
              <a:t>&lt;form runat="server"</a:t>
            </a:r>
            <a:r>
              <a:rPr lang="en-US" sz="2600" b="1" u="sng">
                <a:solidFill>
                  <a:schemeClr val="bg1"/>
                </a:solidFill>
                <a:latin typeface="Agency FB" panose="020B0503020202020204" pitchFamily="34" charset="0"/>
              </a:rPr>
              <a:t>&gt;</a:t>
            </a:r>
            <a:r>
              <a:rPr lang="en-US">
                <a:solidFill>
                  <a:schemeClr val="bg1"/>
                </a:solidFill>
              </a:rPr>
              <a:t> :- An HTML Form Server control is represented by an Html Form object. So, it is also called as Html Form control. The Html Form control is used to control an HTML form element. It allows you to create a container for elements in a Web page.</a:t>
            </a:r>
            <a:endParaRPr lang="en-IN">
              <a:solidFill>
                <a:schemeClr val="bg1"/>
              </a:solidFill>
            </a:endParaRPr>
          </a:p>
          <a:p>
            <a:pPr marL="0" indent="0">
              <a:buNone/>
            </a:pPr>
            <a:endParaRPr lang="en-IN">
              <a:solidFill>
                <a:schemeClr val="bg1"/>
              </a:solidFill>
            </a:endParaRPr>
          </a:p>
          <a:p>
            <a:pPr marL="800100" lvl="2" indent="0" algn="just">
              <a:buNone/>
            </a:pPr>
            <a:r>
              <a:rPr lang="en-US" sz="1900" b="1">
                <a:solidFill>
                  <a:schemeClr val="bg1"/>
                </a:solidFill>
              </a:rPr>
              <a:t>SYNTAX</a:t>
            </a:r>
            <a:r>
              <a:rPr lang="en-IN" sz="1900" b="1">
                <a:solidFill>
                  <a:schemeClr val="bg1"/>
                </a:solidFill>
              </a:rPr>
              <a:t> </a:t>
            </a:r>
            <a:r>
              <a:rPr lang="en-US">
                <a:solidFill>
                  <a:schemeClr val="bg1"/>
                </a:solidFill>
              </a:rPr>
              <a:t>:</a:t>
            </a:r>
            <a:r>
              <a:rPr lang="en-US" sz="1500" i="1">
                <a:solidFill>
                  <a:schemeClr val="bg1"/>
                </a:solidFill>
              </a:rPr>
              <a:t> </a:t>
            </a:r>
            <a:r>
              <a:rPr lang="en-IN" sz="1500" i="1">
                <a:solidFill>
                  <a:schemeClr val="bg1"/>
                </a:solidFill>
              </a:rPr>
              <a:t>            </a:t>
            </a:r>
            <a:r>
              <a:rPr lang="en-US" sz="1500" i="1">
                <a:solidFill>
                  <a:schemeClr val="bg1"/>
                </a:solidFill>
              </a:rPr>
              <a:t>&lt;form runat=server“</a:t>
            </a:r>
            <a:r>
              <a:rPr lang="en-IN" sz="1500" i="1">
                <a:solidFill>
                  <a:schemeClr val="bg1"/>
                </a:solidFill>
              </a:rPr>
              <a:t>&gt;</a:t>
            </a:r>
          </a:p>
          <a:p>
            <a:pPr marL="800100" lvl="2" indent="0" algn="just">
              <a:buNone/>
            </a:pPr>
            <a:r>
              <a:rPr lang="en-IN" sz="1500" i="1">
                <a:solidFill>
                  <a:schemeClr val="bg1"/>
                </a:solidFill>
              </a:rPr>
              <a:t>                                              </a:t>
            </a:r>
            <a:r>
              <a:rPr lang="en-US" sz="1500" i="1">
                <a:solidFill>
                  <a:schemeClr val="bg1"/>
                </a:solidFill>
              </a:rPr>
              <a:t>-- here you add form elements –</a:t>
            </a:r>
            <a:endParaRPr lang="en-IN" sz="1500" i="1">
              <a:solidFill>
                <a:schemeClr val="bg1"/>
              </a:solidFill>
            </a:endParaRPr>
          </a:p>
          <a:p>
            <a:pPr marL="800100" lvl="2" indent="0" algn="just">
              <a:buNone/>
            </a:pPr>
            <a:r>
              <a:rPr lang="en-IN" sz="1500" i="1">
                <a:solidFill>
                  <a:schemeClr val="bg1"/>
                </a:solidFill>
              </a:rPr>
              <a:t>                               </a:t>
            </a:r>
            <a:r>
              <a:rPr lang="en-US" sz="1500" i="1">
                <a:solidFill>
                  <a:schemeClr val="bg1"/>
                </a:solidFill>
              </a:rPr>
              <a:t>&lt;/form&gt;</a:t>
            </a:r>
            <a:endParaRPr lang="en-IN" sz="1500" i="1">
              <a:solidFill>
                <a:schemeClr val="bg1"/>
              </a:solidFill>
            </a:endParaRPr>
          </a:p>
          <a:p>
            <a:pPr marL="800100" lvl="2" indent="0" algn="just">
              <a:buNone/>
            </a:pPr>
            <a:endParaRPr lang="en-IN" sz="1500" i="1">
              <a:solidFill>
                <a:schemeClr val="bg1"/>
              </a:solidFill>
            </a:endParaRPr>
          </a:p>
          <a:p>
            <a:pPr marL="800100" lvl="2" indent="0" algn="just">
              <a:buNone/>
            </a:pPr>
            <a:r>
              <a:rPr lang="en-IN" sz="1500" i="1">
                <a:solidFill>
                  <a:schemeClr val="bg1"/>
                </a:solidFill>
              </a:rPr>
              <a:t>                     </a:t>
            </a:r>
            <a:r>
              <a:rPr lang="en-US" sz="1500" i="1">
                <a:solidFill>
                  <a:schemeClr val="bg1"/>
                </a:solidFill>
              </a:rPr>
              <a:t>&lt;form method="post/get" runat="server"&gt;</a:t>
            </a:r>
            <a:endParaRPr lang="en-IN" sz="1500" i="1">
              <a:solidFill>
                <a:schemeClr val="bg1"/>
              </a:solidFill>
            </a:endParaRPr>
          </a:p>
          <a:p>
            <a:pPr marL="800100" lvl="2" indent="0" algn="just">
              <a:buNone/>
            </a:pPr>
            <a:r>
              <a:rPr lang="en-US" sz="1500" i="1">
                <a:solidFill>
                  <a:schemeClr val="bg1"/>
                </a:solidFill>
              </a:rPr>
              <a:t> </a:t>
            </a:r>
            <a:r>
              <a:rPr lang="en-IN" sz="1500" i="1">
                <a:solidFill>
                  <a:schemeClr val="bg1"/>
                </a:solidFill>
              </a:rPr>
              <a:t>                              </a:t>
            </a:r>
            <a:r>
              <a:rPr lang="en-US" sz="1500" i="1">
                <a:solidFill>
                  <a:schemeClr val="bg1"/>
                </a:solidFill>
              </a:rPr>
              <a:t>-- here you add form elements –</a:t>
            </a:r>
            <a:endParaRPr lang="en-IN" sz="1500" i="1">
              <a:solidFill>
                <a:schemeClr val="bg1"/>
              </a:solidFill>
            </a:endParaRPr>
          </a:p>
          <a:p>
            <a:pPr marL="800100" lvl="2" indent="0" algn="just">
              <a:buNone/>
            </a:pPr>
            <a:r>
              <a:rPr lang="en-IN" sz="1500" i="1">
                <a:solidFill>
                  <a:schemeClr val="bg1"/>
                </a:solidFill>
              </a:rPr>
              <a:t>                      </a:t>
            </a:r>
            <a:r>
              <a:rPr lang="en-US" sz="1500" i="1">
                <a:solidFill>
                  <a:schemeClr val="bg1"/>
                </a:solidFill>
              </a:rPr>
              <a:t>&lt;/form&gt;</a:t>
            </a:r>
          </a:p>
        </p:txBody>
      </p:sp>
    </p:spTree>
    <p:extLst>
      <p:ext uri="{BB962C8B-B14F-4D97-AF65-F5344CB8AC3E}">
        <p14:creationId xmlns:p14="http://schemas.microsoft.com/office/powerpoint/2010/main" val="232060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F5977-674E-AF46-8290-79B086F38441}"/>
              </a:ext>
            </a:extLst>
          </p:cNvPr>
          <p:cNvSpPr>
            <a:spLocks noGrp="1"/>
          </p:cNvSpPr>
          <p:nvPr>
            <p:ph idx="1"/>
          </p:nvPr>
        </p:nvSpPr>
        <p:spPr>
          <a:xfrm>
            <a:off x="604666" y="1102125"/>
            <a:ext cx="10247022" cy="4939237"/>
          </a:xfrm>
        </p:spPr>
        <p:txBody>
          <a:bodyPr/>
          <a:lstStyle/>
          <a:p>
            <a:r>
              <a:rPr lang="en-IN" sz="2800" b="1">
                <a:solidFill>
                  <a:schemeClr val="bg1"/>
                </a:solidFill>
                <a:latin typeface="Agency FB" panose="020B0503020202020204" pitchFamily="34" charset="0"/>
              </a:rPr>
              <a:t>&lt;button runat=“server”&gt;</a:t>
            </a:r>
            <a:r>
              <a:rPr lang="en-US">
                <a:solidFill>
                  <a:schemeClr val="bg1"/>
                </a:solidFill>
              </a:rPr>
              <a:t> :- The Button control is used to create a push button on the Web page. You can create either a Submit button or a Command button. By default, a Button control is a Submit button.</a:t>
            </a:r>
            <a:endParaRPr lang="en-IN">
              <a:solidFill>
                <a:schemeClr val="bg1"/>
              </a:solidFill>
            </a:endParaRPr>
          </a:p>
          <a:p>
            <a:pPr marL="0" indent="0">
              <a:buNone/>
            </a:pPr>
            <a:endParaRPr lang="en-IN">
              <a:solidFill>
                <a:schemeClr val="bg1"/>
              </a:solidFill>
            </a:endParaRPr>
          </a:p>
          <a:p>
            <a:pPr marL="800100" lvl="2" indent="0" algn="just">
              <a:lnSpc>
                <a:spcPct val="80000"/>
              </a:lnSpc>
              <a:buNone/>
            </a:pPr>
            <a:r>
              <a:rPr lang="en-US" sz="1800" b="1">
                <a:solidFill>
                  <a:schemeClr val="bg1"/>
                </a:solidFill>
              </a:rPr>
              <a:t>SYNTAX</a:t>
            </a:r>
            <a:r>
              <a:rPr lang="en-IN" sz="1800" b="1">
                <a:solidFill>
                  <a:schemeClr val="bg1"/>
                </a:solidFill>
              </a:rPr>
              <a:t> </a:t>
            </a:r>
            <a:r>
              <a:rPr lang="en-US" i="1">
                <a:solidFill>
                  <a:schemeClr val="bg1"/>
                </a:solidFill>
              </a:rPr>
              <a:t>: </a:t>
            </a:r>
            <a:r>
              <a:rPr lang="en-IN" i="1">
                <a:solidFill>
                  <a:schemeClr val="bg1"/>
                </a:solidFill>
              </a:rPr>
              <a:t>           </a:t>
            </a:r>
            <a:r>
              <a:rPr lang="en-US" i="1">
                <a:solidFill>
                  <a:schemeClr val="bg1"/>
                </a:solidFill>
              </a:rPr>
              <a:t>&lt;asp:Button ID="Button1"runat="server" Text="Button" /&gt;</a:t>
            </a:r>
            <a:endParaRPr lang="en-IN" i="1">
              <a:solidFill>
                <a:schemeClr val="bg1"/>
              </a:solidFill>
            </a:endParaRPr>
          </a:p>
          <a:p>
            <a:pPr marL="800100" lvl="2" indent="0" algn="just">
              <a:lnSpc>
                <a:spcPct val="80000"/>
              </a:lnSpc>
              <a:buNone/>
            </a:pPr>
            <a:r>
              <a:rPr lang="en-IN" i="1">
                <a:solidFill>
                  <a:schemeClr val="bg1"/>
                </a:solidFill>
              </a:rPr>
              <a:t>                       </a:t>
            </a:r>
            <a:r>
              <a:rPr lang="en-US" i="1">
                <a:solidFill>
                  <a:schemeClr val="bg1"/>
                </a:solidFill>
              </a:rPr>
              <a:t>&lt;input type="Button" ID=“</a:t>
            </a:r>
            <a:r>
              <a:rPr lang="en-IN" i="1">
                <a:solidFill>
                  <a:schemeClr val="bg1"/>
                </a:solidFill>
              </a:rPr>
              <a:t>Button1”</a:t>
            </a:r>
            <a:r>
              <a:rPr lang="en-US" i="1">
                <a:solidFill>
                  <a:schemeClr val="bg1"/>
                </a:solidFill>
              </a:rPr>
              <a:t> runat=“</a:t>
            </a:r>
            <a:r>
              <a:rPr lang="en-IN" i="1">
                <a:solidFill>
                  <a:schemeClr val="bg1"/>
                </a:solidFill>
              </a:rPr>
              <a:t>server”</a:t>
            </a:r>
            <a:r>
              <a:rPr lang="en-US" i="1">
                <a:solidFill>
                  <a:schemeClr val="bg1"/>
                </a:solidFill>
              </a:rPr>
              <a:t> Text="Button" /&gt;</a:t>
            </a:r>
            <a:endParaRPr lang="en-IN" i="1">
              <a:solidFill>
                <a:schemeClr val="bg1"/>
              </a:solidFill>
            </a:endParaRPr>
          </a:p>
          <a:p>
            <a:pPr marL="800100" lvl="2" indent="0" algn="just">
              <a:lnSpc>
                <a:spcPct val="80000"/>
              </a:lnSpc>
              <a:buNone/>
            </a:pPr>
            <a:endParaRPr lang="en-IN" i="1">
              <a:solidFill>
                <a:schemeClr val="bg1"/>
              </a:solidFill>
            </a:endParaRPr>
          </a:p>
          <a:p>
            <a:r>
              <a:rPr lang="en-US" sz="2800" b="1">
                <a:solidFill>
                  <a:schemeClr val="bg1"/>
                </a:solidFill>
                <a:latin typeface="Agency FB" panose="020B0503020202020204" pitchFamily="34" charset="0"/>
              </a:rPr>
              <a:t>&lt;input type="textbox" runat="server"&gt;</a:t>
            </a:r>
            <a:r>
              <a:rPr lang="en-US">
                <a:solidFill>
                  <a:schemeClr val="bg1"/>
                </a:solidFill>
                <a:latin typeface="Abadi Extra Light" panose="020B0204020104020204" pitchFamily="34" charset="0"/>
              </a:rPr>
              <a:t> </a:t>
            </a:r>
            <a:r>
              <a:rPr lang="en-IN">
                <a:solidFill>
                  <a:schemeClr val="bg1"/>
                </a:solidFill>
              </a:rPr>
              <a:t>:-</a:t>
            </a:r>
            <a:r>
              <a:rPr lang="en-US">
                <a:solidFill>
                  <a:schemeClr val="bg1"/>
                </a:solidFill>
              </a:rPr>
              <a:t> The TextBox control is an input control that allows user to enter a text.</a:t>
            </a:r>
            <a:endParaRPr lang="en-IN">
              <a:solidFill>
                <a:schemeClr val="bg1"/>
              </a:solidFill>
            </a:endParaRPr>
          </a:p>
          <a:p>
            <a:pPr marL="0" indent="0">
              <a:buNone/>
            </a:pPr>
            <a:endParaRPr lang="en-IN">
              <a:solidFill>
                <a:schemeClr val="bg1"/>
              </a:solidFill>
            </a:endParaRPr>
          </a:p>
          <a:p>
            <a:pPr marL="914400" lvl="2" indent="0">
              <a:buNone/>
            </a:pPr>
            <a:r>
              <a:rPr lang="en-US" sz="1800" b="1">
                <a:solidFill>
                  <a:schemeClr val="bg1"/>
                </a:solidFill>
              </a:rPr>
              <a:t>SYNTAX</a:t>
            </a:r>
            <a:r>
              <a:rPr lang="en-IN" sz="1800" b="1">
                <a:solidFill>
                  <a:schemeClr val="bg1"/>
                </a:solidFill>
              </a:rPr>
              <a:t> </a:t>
            </a:r>
            <a:r>
              <a:rPr lang="en-US" i="1">
                <a:solidFill>
                  <a:schemeClr val="bg1"/>
                </a:solidFill>
              </a:rPr>
              <a:t>: </a:t>
            </a:r>
            <a:r>
              <a:rPr lang="en-IN" i="1">
                <a:solidFill>
                  <a:schemeClr val="bg1"/>
                </a:solidFill>
              </a:rPr>
              <a:t>              </a:t>
            </a:r>
            <a:r>
              <a:rPr lang="en-US" i="1">
                <a:solidFill>
                  <a:schemeClr val="bg1"/>
                </a:solidFill>
              </a:rPr>
              <a:t>&lt;asp: TextBox ID-"textbox1" runat-"server"/&gt;</a:t>
            </a:r>
            <a:endParaRPr lang="en-IN" i="1">
              <a:solidFill>
                <a:schemeClr val="bg1"/>
              </a:solidFill>
            </a:endParaRPr>
          </a:p>
          <a:p>
            <a:pPr marL="914400" lvl="2" indent="0">
              <a:buNone/>
            </a:pPr>
            <a:r>
              <a:rPr lang="en-IN" i="1">
                <a:solidFill>
                  <a:schemeClr val="bg1"/>
                </a:solidFill>
              </a:rPr>
              <a:t>                        &lt;</a:t>
            </a:r>
            <a:r>
              <a:rPr lang="en-US" i="1">
                <a:solidFill>
                  <a:schemeClr val="bg1"/>
                </a:solidFill>
              </a:rPr>
              <a:t>input type "text" runat="server"/&gt; </a:t>
            </a:r>
            <a:endParaRPr lang="en-IN" i="1">
              <a:solidFill>
                <a:schemeClr val="bg1"/>
              </a:solidFill>
            </a:endParaRPr>
          </a:p>
          <a:p>
            <a:pPr marL="914400" lvl="2" indent="0">
              <a:buNone/>
            </a:pPr>
            <a:r>
              <a:rPr lang="en-IN" i="1">
                <a:solidFill>
                  <a:schemeClr val="bg1"/>
                </a:solidFill>
              </a:rPr>
              <a:t>                             </a:t>
            </a:r>
            <a:r>
              <a:rPr lang="en-US" i="1">
                <a:solidFill>
                  <a:schemeClr val="bg1"/>
                </a:solidFill>
              </a:rPr>
              <a:t>&lt;input type "password" runat="server"/&gt;</a:t>
            </a:r>
          </a:p>
        </p:txBody>
      </p:sp>
    </p:spTree>
    <p:extLst>
      <p:ext uri="{BB962C8B-B14F-4D97-AF65-F5344CB8AC3E}">
        <p14:creationId xmlns:p14="http://schemas.microsoft.com/office/powerpoint/2010/main" val="172416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97B10-90FC-1B4F-B5FD-39E6DF348A91}"/>
              </a:ext>
            </a:extLst>
          </p:cNvPr>
          <p:cNvSpPr>
            <a:spLocks noGrp="1"/>
          </p:cNvSpPr>
          <p:nvPr>
            <p:ph idx="1"/>
          </p:nvPr>
        </p:nvSpPr>
        <p:spPr>
          <a:xfrm>
            <a:off x="592554" y="670904"/>
            <a:ext cx="9653571" cy="5481615"/>
          </a:xfrm>
        </p:spPr>
        <p:txBody>
          <a:bodyPr/>
          <a:lstStyle/>
          <a:p>
            <a:r>
              <a:rPr lang="en-IN" sz="2800" b="1">
                <a:solidFill>
                  <a:schemeClr val="bg1"/>
                </a:solidFill>
                <a:latin typeface="Agency FB" panose="020B0503020202020204" pitchFamily="34" charset="0"/>
              </a:rPr>
              <a:t>&lt;</a:t>
            </a:r>
            <a:r>
              <a:rPr lang="en-US" sz="2800" b="1">
                <a:solidFill>
                  <a:schemeClr val="bg1"/>
                </a:solidFill>
                <a:latin typeface="Agency FB" panose="020B0503020202020204" pitchFamily="34" charset="0"/>
              </a:rPr>
              <a:t>imagebutton runat="server"&gt;</a:t>
            </a:r>
            <a:r>
              <a:rPr lang="en-US">
                <a:solidFill>
                  <a:schemeClr val="bg1"/>
                </a:solidFill>
              </a:rPr>
              <a:t>:- The Image Button control is used to display an image thatresponds to mouse clicks.</a:t>
            </a:r>
            <a:endParaRPr lang="en-IN">
              <a:solidFill>
                <a:schemeClr val="bg1"/>
              </a:solidFill>
            </a:endParaRPr>
          </a:p>
          <a:p>
            <a:pPr marL="0" indent="0">
              <a:buNone/>
            </a:pPr>
            <a:endParaRPr lang="en-IN">
              <a:solidFill>
                <a:schemeClr val="bg1"/>
              </a:solidFill>
            </a:endParaRPr>
          </a:p>
          <a:p>
            <a:pPr marL="800100" lvl="2" indent="0">
              <a:buNone/>
            </a:pPr>
            <a:r>
              <a:rPr lang="en-US" sz="1800" b="1">
                <a:solidFill>
                  <a:schemeClr val="bg1"/>
                </a:solidFill>
              </a:rPr>
              <a:t>SYNTAX</a:t>
            </a:r>
            <a:r>
              <a:rPr lang="en-IN">
                <a:solidFill>
                  <a:schemeClr val="bg1"/>
                </a:solidFill>
              </a:rPr>
              <a:t> </a:t>
            </a:r>
            <a:r>
              <a:rPr lang="en-US">
                <a:solidFill>
                  <a:schemeClr val="bg1"/>
                </a:solidFill>
              </a:rPr>
              <a:t>:</a:t>
            </a:r>
            <a:r>
              <a:rPr lang="en-IN">
                <a:solidFill>
                  <a:schemeClr val="bg1"/>
                </a:solidFill>
              </a:rPr>
              <a:t>         </a:t>
            </a:r>
            <a:r>
              <a:rPr lang="en-US">
                <a:solidFill>
                  <a:schemeClr val="bg1"/>
                </a:solidFill>
              </a:rPr>
              <a:t> </a:t>
            </a:r>
            <a:r>
              <a:rPr lang="en-US" i="1">
                <a:solidFill>
                  <a:schemeClr val="bg1"/>
                </a:solidFill>
              </a:rPr>
              <a:t>&lt;asp:</a:t>
            </a:r>
            <a:r>
              <a:rPr lang="en-IN" i="1">
                <a:solidFill>
                  <a:schemeClr val="bg1"/>
                </a:solidFill>
              </a:rPr>
              <a:t>I</a:t>
            </a:r>
            <a:r>
              <a:rPr lang="en-US" i="1">
                <a:solidFill>
                  <a:schemeClr val="bg1"/>
                </a:solidFill>
              </a:rPr>
              <a:t>mageButton /&gt;</a:t>
            </a:r>
            <a:endParaRPr lang="en-IN" i="1">
              <a:solidFill>
                <a:schemeClr val="bg1"/>
              </a:solidFill>
            </a:endParaRPr>
          </a:p>
          <a:p>
            <a:pPr marL="800100" lvl="2" indent="0">
              <a:buNone/>
            </a:pPr>
            <a:r>
              <a:rPr lang="en-IN" i="1">
                <a:solidFill>
                  <a:schemeClr val="bg1"/>
                </a:solidFill>
              </a:rPr>
              <a:t>                          </a:t>
            </a:r>
            <a:r>
              <a:rPr lang="en-US" i="1">
                <a:solidFill>
                  <a:schemeClr val="bg1"/>
                </a:solidFill>
              </a:rPr>
              <a:t>&lt;asp:ImageButton ID="ImageButton1"runat="server" </a:t>
            </a:r>
            <a:endParaRPr lang="en-IN" i="1">
              <a:solidFill>
                <a:schemeClr val="bg1"/>
              </a:solidFill>
            </a:endParaRPr>
          </a:p>
          <a:p>
            <a:pPr marL="800100" lvl="2" indent="0">
              <a:buNone/>
            </a:pPr>
            <a:r>
              <a:rPr lang="en-IN" i="1">
                <a:solidFill>
                  <a:schemeClr val="bg1"/>
                </a:solidFill>
              </a:rPr>
              <a:t>                                              </a:t>
            </a:r>
            <a:r>
              <a:rPr lang="en-US" i="1">
                <a:solidFill>
                  <a:schemeClr val="bg1"/>
                </a:solidFill>
              </a:rPr>
              <a:t>Height="25px"ImageUrl="/image/button.png"&gt;</a:t>
            </a:r>
          </a:p>
        </p:txBody>
      </p:sp>
    </p:spTree>
    <p:extLst>
      <p:ext uri="{BB962C8B-B14F-4D97-AF65-F5344CB8AC3E}">
        <p14:creationId xmlns:p14="http://schemas.microsoft.com/office/powerpoint/2010/main" val="8252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C46E8-0517-A247-92F6-6F391C0D0627}"/>
              </a:ext>
            </a:extLst>
          </p:cNvPr>
          <p:cNvSpPr>
            <a:spLocks noGrp="1"/>
          </p:cNvSpPr>
          <p:nvPr>
            <p:ph idx="1"/>
          </p:nvPr>
        </p:nvSpPr>
        <p:spPr>
          <a:xfrm>
            <a:off x="713667" y="1053680"/>
            <a:ext cx="9593013" cy="5074616"/>
          </a:xfrm>
        </p:spPr>
        <p:txBody>
          <a:bodyPr>
            <a:noAutofit/>
          </a:bodyPr>
          <a:lstStyle/>
          <a:p>
            <a:r>
              <a:rPr lang="en-IN" sz="2400" b="1">
                <a:solidFill>
                  <a:schemeClr val="bg1"/>
                </a:solidFill>
                <a:latin typeface="Agency FB" panose="020B0503020202020204" pitchFamily="34" charset="0"/>
              </a:rPr>
              <a:t>&lt;input type=“radio”
runat=‘’server’
&lt;input type=“text”
runat=“server
&lt;input type=“password”
runat=“server”&gt;
&lt;select runat=“server”&gt;
&lt;table runat=“server&gt;,
&lt;td runat=“server”&gt;, &lt;th runat=“server”&gt;
&lt;textarea runat=“server”&gt;</a:t>
            </a:r>
            <a:endParaRPr lang="en-US" sz="2400" b="1">
              <a:solidFill>
                <a:schemeClr val="bg1"/>
              </a:solidFill>
              <a:latin typeface="Agency FB" panose="020B0503020202020204" pitchFamily="34" charset="0"/>
            </a:endParaRPr>
          </a:p>
        </p:txBody>
      </p:sp>
    </p:spTree>
    <p:extLst>
      <p:ext uri="{BB962C8B-B14F-4D97-AF65-F5344CB8AC3E}">
        <p14:creationId xmlns:p14="http://schemas.microsoft.com/office/powerpoint/2010/main" val="270047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E3FF-64C7-E048-9C19-F335ED533B54}"/>
              </a:ext>
            </a:extLst>
          </p:cNvPr>
          <p:cNvSpPr>
            <a:spLocks noGrp="1"/>
          </p:cNvSpPr>
          <p:nvPr>
            <p:ph type="title"/>
          </p:nvPr>
        </p:nvSpPr>
        <p:spPr/>
        <p:txBody>
          <a:bodyPr/>
          <a:lstStyle/>
          <a:p>
            <a:r>
              <a:rPr lang="en-IN"/>
              <a:t>Questions arive.</a:t>
            </a:r>
            <a:endParaRPr lang="en-US"/>
          </a:p>
        </p:txBody>
      </p:sp>
      <p:sp>
        <p:nvSpPr>
          <p:cNvPr id="3" name="Content Placeholder 2">
            <a:extLst>
              <a:ext uri="{FF2B5EF4-FFF2-40B4-BE49-F238E27FC236}">
                <a16:creationId xmlns:a16="http://schemas.microsoft.com/office/drawing/2014/main" id="{2359BD56-B8D0-8F45-B642-DFE5E6948AC1}"/>
              </a:ext>
            </a:extLst>
          </p:cNvPr>
          <p:cNvSpPr>
            <a:spLocks noGrp="1"/>
          </p:cNvSpPr>
          <p:nvPr>
            <p:ph idx="1"/>
          </p:nvPr>
        </p:nvSpPr>
        <p:spPr/>
        <p:txBody>
          <a:bodyPr/>
          <a:lstStyle/>
          <a:p>
            <a:pPr marL="0" indent="0" algn="ctr">
              <a:buNone/>
            </a:pPr>
            <a:r>
              <a:rPr lang="en-IN">
                <a:solidFill>
                  <a:schemeClr val="bg1"/>
                </a:solidFill>
              </a:rPr>
              <a:t>What is The work &lt;runat=“sever”&gt; ?</a:t>
            </a:r>
          </a:p>
          <a:p>
            <a:pPr marL="0" indent="0" algn="ctr">
              <a:buNone/>
            </a:pPr>
            <a:r>
              <a:rPr lang="en-IN">
                <a:solidFill>
                  <a:schemeClr val="bg1"/>
                </a:solidFill>
              </a:rPr>
              <a:t>Why we use html server controls ?</a:t>
            </a:r>
          </a:p>
          <a:p>
            <a:pPr marL="0" indent="0" algn="ctr">
              <a:buNone/>
            </a:pPr>
            <a:r>
              <a:rPr lang="en-IN">
                <a:solidFill>
                  <a:schemeClr val="bg1"/>
                </a:solidFill>
              </a:rPr>
              <a:t>What is state management/sever-side controls ?</a:t>
            </a:r>
          </a:p>
          <a:p>
            <a:pPr marL="0" indent="0" algn="ctr">
              <a:buNone/>
            </a:pPr>
            <a:r>
              <a:rPr lang="en-IN">
                <a:solidFill>
                  <a:schemeClr val="bg1"/>
                </a:solidFill>
              </a:rPr>
              <a:t>What is &lt;method&gt; attribute ?</a:t>
            </a:r>
          </a:p>
          <a:p>
            <a:pPr marL="0" indent="0" algn="ctr">
              <a:buNone/>
            </a:pPr>
            <a:r>
              <a:rPr lang="en-IN">
                <a:solidFill>
                  <a:schemeClr val="bg1"/>
                </a:solidFill>
              </a:rPr>
              <a:t>How a Server dispaly a  ASP. NET page ?</a:t>
            </a:r>
          </a:p>
          <a:p>
            <a:pPr marL="0" indent="0" algn="ctr">
              <a:buNone/>
            </a:pPr>
            <a:endParaRPr lang="en-IN">
              <a:solidFill>
                <a:schemeClr val="bg1"/>
              </a:solidFill>
            </a:endParaRPr>
          </a:p>
          <a:p>
            <a:pPr marL="0" indent="0" algn="ctr">
              <a:buNone/>
            </a:pPr>
            <a:endParaRPr lang="en-IN">
              <a:solidFill>
                <a:schemeClr val="bg1"/>
              </a:solidFill>
            </a:endParaRPr>
          </a:p>
          <a:p>
            <a:pPr marL="0" indent="0" algn="ctr">
              <a:buNone/>
            </a:pPr>
            <a:endParaRPr lang="en-IN">
              <a:solidFill>
                <a:schemeClr val="bg1"/>
              </a:solidFill>
            </a:endParaRPr>
          </a:p>
          <a:p>
            <a:pPr marL="0" indent="0">
              <a:buNone/>
            </a:pPr>
            <a:endParaRPr lang="en-US"/>
          </a:p>
        </p:txBody>
      </p:sp>
    </p:spTree>
    <p:extLst>
      <p:ext uri="{BB962C8B-B14F-4D97-AF65-F5344CB8AC3E}">
        <p14:creationId xmlns:p14="http://schemas.microsoft.com/office/powerpoint/2010/main" val="1877796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H T M L SERVER CONTROLS IN  ASP .NET</vt:lpstr>
      <vt:lpstr>What is ASP.NET?</vt:lpstr>
      <vt:lpstr>HTML Server Control</vt:lpstr>
      <vt:lpstr>Some basic html server control tags are :</vt:lpstr>
      <vt:lpstr>PowerPoint Presentation</vt:lpstr>
      <vt:lpstr>PowerPoint Presentation</vt:lpstr>
      <vt:lpstr>PowerPoint Presentation</vt:lpstr>
      <vt:lpstr>PowerPoint Presentation</vt:lpstr>
      <vt:lpstr>Questions arive.</vt:lpstr>
      <vt:lpstr>http://example.com</vt:lpstr>
      <vt:lpstr>How a asp.net document will show to end user.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dc:title>
  <dc:creator>Himanshu Choudhary</dc:creator>
  <cp:lastModifiedBy>Himanshu Choudhary</cp:lastModifiedBy>
  <cp:revision>6</cp:revision>
  <dcterms:created xsi:type="dcterms:W3CDTF">2021-01-01T21:51:07Z</dcterms:created>
  <dcterms:modified xsi:type="dcterms:W3CDTF">2021-01-09T02:24:35Z</dcterms:modified>
</cp:coreProperties>
</file>