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notesMasterIdLst>
    <p:notesMasterId r:id="rId27"/>
  </p:notesMasterIdLst>
  <p:sldIdLst>
    <p:sldId id="256" r:id="rId2"/>
    <p:sldId id="279" r:id="rId3"/>
    <p:sldId id="257" r:id="rId4"/>
    <p:sldId id="258" r:id="rId5"/>
    <p:sldId id="263" r:id="rId6"/>
    <p:sldId id="264" r:id="rId7"/>
    <p:sldId id="278" r:id="rId8"/>
    <p:sldId id="268" r:id="rId9"/>
    <p:sldId id="271" r:id="rId10"/>
    <p:sldId id="265" r:id="rId11"/>
    <p:sldId id="273" r:id="rId12"/>
    <p:sldId id="280" r:id="rId13"/>
    <p:sldId id="269" r:id="rId14"/>
    <p:sldId id="272" r:id="rId15"/>
    <p:sldId id="270" r:id="rId16"/>
    <p:sldId id="267" r:id="rId17"/>
    <p:sldId id="259" r:id="rId18"/>
    <p:sldId id="260" r:id="rId19"/>
    <p:sldId id="261" r:id="rId20"/>
    <p:sldId id="266" r:id="rId21"/>
    <p:sldId id="262" r:id="rId22"/>
    <p:sldId id="276" r:id="rId23"/>
    <p:sldId id="274" r:id="rId24"/>
    <p:sldId id="275"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660"/>
  </p:normalViewPr>
  <p:slideViewPr>
    <p:cSldViewPr snapToGrid="0">
      <p:cViewPr varScale="1">
        <p:scale>
          <a:sx n="64" d="100"/>
          <a:sy n="64" d="100"/>
        </p:scale>
        <p:origin x="144" y="4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30085-1D34-4A1C-9BD5-BA5E72DD62CD}" type="datetimeFigureOut">
              <a:rPr lang="en-US" smtClean="0"/>
              <a:t>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E7446-7ABC-4FE5-B4C1-9BC36094BA16}" type="slidenum">
              <a:rPr lang="en-US" smtClean="0"/>
              <a:t>‹#›</a:t>
            </a:fld>
            <a:endParaRPr lang="en-US"/>
          </a:p>
        </p:txBody>
      </p:sp>
    </p:spTree>
    <p:extLst>
      <p:ext uri="{BB962C8B-B14F-4D97-AF65-F5344CB8AC3E}">
        <p14:creationId xmlns:p14="http://schemas.microsoft.com/office/powerpoint/2010/main" val="3599165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3E7446-7ABC-4FE5-B4C1-9BC36094BA16}" type="slidenum">
              <a:rPr lang="en-US" smtClean="0"/>
              <a:t>11</a:t>
            </a:fld>
            <a:endParaRPr lang="en-US"/>
          </a:p>
        </p:txBody>
      </p:sp>
    </p:spTree>
    <p:extLst>
      <p:ext uri="{BB962C8B-B14F-4D97-AF65-F5344CB8AC3E}">
        <p14:creationId xmlns:p14="http://schemas.microsoft.com/office/powerpoint/2010/main" val="236929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3703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213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37984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65960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3114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87879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6971008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4950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5779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0788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01943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73980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4149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1318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990583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21559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238047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A756-79A3-E241-8637-FF32ABEB13B5}"/>
              </a:ext>
            </a:extLst>
          </p:cNvPr>
          <p:cNvSpPr>
            <a:spLocks noGrp="1"/>
          </p:cNvSpPr>
          <p:nvPr>
            <p:ph type="ctrTitle"/>
          </p:nvPr>
        </p:nvSpPr>
        <p:spPr>
          <a:xfrm>
            <a:off x="1240618" y="2225742"/>
            <a:ext cx="8060827" cy="2149368"/>
          </a:xfrm>
          <a:effectLst>
            <a:glow>
              <a:schemeClr val="accent1"/>
            </a:glow>
            <a:softEdge rad="0"/>
          </a:effectLst>
        </p:spPr>
        <p:txBody>
          <a:bodyPr/>
          <a:lstStyle/>
          <a:p>
            <a:r>
              <a:rPr lang="en-IN" sz="6000" dirty="0"/>
              <a:t>CHAPTER-1</a:t>
            </a:r>
            <a:r>
              <a:rPr lang="en-IN" dirty="0"/>
              <a:t>
</a:t>
            </a:r>
            <a:r>
              <a:rPr lang="en-IN" sz="8000" dirty="0">
                <a:latin typeface="Agency FB" panose="020B0503020202020204" pitchFamily="34" charset="0"/>
              </a:rPr>
              <a:t>OPERATING SYSTEM</a:t>
            </a:r>
            <a:endParaRPr lang="en-US" sz="7200" dirty="0">
              <a:latin typeface="Agency FB" panose="020B0503020202020204" pitchFamily="34" charset="0"/>
            </a:endParaRPr>
          </a:p>
        </p:txBody>
      </p:sp>
      <p:sp>
        <p:nvSpPr>
          <p:cNvPr id="3" name="Subtitle 2">
            <a:extLst>
              <a:ext uri="{FF2B5EF4-FFF2-40B4-BE49-F238E27FC236}">
                <a16:creationId xmlns:a16="http://schemas.microsoft.com/office/drawing/2014/main" id="{CF8CF722-6C3B-364E-AD25-6DE365889885}"/>
              </a:ext>
            </a:extLst>
          </p:cNvPr>
          <p:cNvSpPr>
            <a:spLocks noGrp="1"/>
          </p:cNvSpPr>
          <p:nvPr>
            <p:ph type="subTitle" idx="1"/>
          </p:nvPr>
        </p:nvSpPr>
        <p:spPr>
          <a:xfrm>
            <a:off x="1077501" y="4375110"/>
            <a:ext cx="8223944" cy="1096896"/>
          </a:xfrm>
        </p:spPr>
        <p:txBody>
          <a:bodyPr>
            <a:normAutofit/>
          </a:bodyPr>
          <a:lstStyle/>
          <a:p>
            <a:r>
              <a:rPr lang="en-IN" sz="2000" dirty="0"/>
              <a:t>Presented by : Himanshu</a:t>
            </a:r>
            <a:endParaRPr lang="en-US" sz="2000" dirty="0"/>
          </a:p>
        </p:txBody>
      </p:sp>
      <p:sp>
        <p:nvSpPr>
          <p:cNvPr id="4" name="TextBox 3">
            <a:extLst>
              <a:ext uri="{FF2B5EF4-FFF2-40B4-BE49-F238E27FC236}">
                <a16:creationId xmlns:a16="http://schemas.microsoft.com/office/drawing/2014/main" id="{0692DDB2-9B9D-3442-80AA-D8517B8C898F}"/>
              </a:ext>
            </a:extLst>
          </p:cNvPr>
          <p:cNvSpPr txBox="1"/>
          <p:nvPr/>
        </p:nvSpPr>
        <p:spPr>
          <a:xfrm rot="13661414" flipV="1">
            <a:off x="10791131" y="400109"/>
            <a:ext cx="1400869" cy="707886"/>
          </a:xfrm>
          <a:prstGeom prst="rect">
            <a:avLst/>
          </a:prstGeom>
          <a:noFill/>
        </p:spPr>
        <p:txBody>
          <a:bodyPr wrap="square" rtlCol="0">
            <a:spAutoFit/>
          </a:bodyPr>
          <a:lstStyle/>
          <a:p>
            <a:pPr algn="l"/>
            <a:r>
              <a:rPr lang="en-IN" sz="2000" b="1">
                <a:solidFill>
                  <a:schemeClr val="tx1">
                    <a:lumMod val="50000"/>
                    <a:lumOff val="50000"/>
                  </a:schemeClr>
                </a:solidFill>
                <a:latin typeface="Bradley Hand ITC" panose="03070402050302030203" pitchFamily="66" charset="0"/>
                <a:ea typeface="Bradley Hand ITC" panose="02000000000000000000" pitchFamily="2" charset="0"/>
              </a:rPr>
              <a:t>Fri, 8 Jan 2021</a:t>
            </a:r>
            <a:endParaRPr lang="en-US" sz="2000" b="1">
              <a:solidFill>
                <a:schemeClr val="tx1">
                  <a:lumMod val="50000"/>
                  <a:lumOff val="50000"/>
                </a:schemeClr>
              </a:solidFill>
              <a:latin typeface="Bradley Hand ITC" panose="03070402050302030203" pitchFamily="66" charset="0"/>
              <a:ea typeface="Bradley Hand ITC" panose="02000000000000000000" pitchFamily="2" charset="0"/>
            </a:endParaRPr>
          </a:p>
        </p:txBody>
      </p:sp>
    </p:spTree>
    <p:extLst>
      <p:ext uri="{BB962C8B-B14F-4D97-AF65-F5344CB8AC3E}">
        <p14:creationId xmlns:p14="http://schemas.microsoft.com/office/powerpoint/2010/main" val="26390040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F297-E26A-1840-AA56-574468392516}"/>
              </a:ext>
            </a:extLst>
          </p:cNvPr>
          <p:cNvSpPr>
            <a:spLocks noGrp="1"/>
          </p:cNvSpPr>
          <p:nvPr>
            <p:ph type="title"/>
          </p:nvPr>
        </p:nvSpPr>
        <p:spPr>
          <a:xfrm>
            <a:off x="0" y="489285"/>
            <a:ext cx="10728604" cy="1320800"/>
          </a:xfrm>
        </p:spPr>
        <p:txBody>
          <a:bodyPr>
            <a:normAutofit/>
          </a:bodyPr>
          <a:lstStyle/>
          <a:p>
            <a:pPr algn="ctr"/>
            <a:r>
              <a:rPr lang="en-IN" sz="6600" spc="300" dirty="0">
                <a:solidFill>
                  <a:srgbClr val="90C226"/>
                </a:solidFill>
                <a:latin typeface="Agency FB" panose="020B0503020202020204" pitchFamily="34" charset="0"/>
              </a:rPr>
              <a:t>Multiprocessing Operating System</a:t>
            </a:r>
            <a:endParaRPr lang="en-US" spc="300" dirty="0"/>
          </a:p>
        </p:txBody>
      </p:sp>
      <p:sp>
        <p:nvSpPr>
          <p:cNvPr id="3" name="Content Placeholder 2">
            <a:extLst>
              <a:ext uri="{FF2B5EF4-FFF2-40B4-BE49-F238E27FC236}">
                <a16:creationId xmlns:a16="http://schemas.microsoft.com/office/drawing/2014/main" id="{699AAAFE-8C7A-E04A-BE5C-49F0C53F016F}"/>
              </a:ext>
            </a:extLst>
          </p:cNvPr>
          <p:cNvSpPr>
            <a:spLocks noGrp="1"/>
          </p:cNvSpPr>
          <p:nvPr>
            <p:ph idx="1"/>
          </p:nvPr>
        </p:nvSpPr>
        <p:spPr>
          <a:xfrm>
            <a:off x="324853" y="2160589"/>
            <a:ext cx="9156031" cy="3880773"/>
          </a:xfrm>
        </p:spPr>
        <p:txBody>
          <a:bodyPr>
            <a:normAutofit/>
          </a:bodyPr>
          <a:lstStyle/>
          <a:p>
            <a:pPr marL="0" indent="0">
              <a:buNone/>
            </a:pPr>
            <a:r>
              <a:rPr lang="en-US" sz="2500" dirty="0">
                <a:solidFill>
                  <a:schemeClr val="bg1"/>
                </a:solidFill>
                <a:latin typeface="Abadi Extra Light"/>
              </a:rPr>
              <a:t>In a Multiprocessing OS , it deals with one or more than Two CPU’s to do multiple tasks simultaneously. These OS are capable of running many programs at a same time.</a:t>
            </a:r>
          </a:p>
          <a:p>
            <a:pPr marL="0" indent="0">
              <a:buNone/>
            </a:pPr>
            <a:endParaRPr lang="en-US" sz="2500" dirty="0">
              <a:solidFill>
                <a:schemeClr val="bg1"/>
              </a:solidFill>
              <a:latin typeface="Abadi Extra Light"/>
            </a:endParaRPr>
          </a:p>
          <a:p>
            <a:pPr marL="0" indent="0">
              <a:buNone/>
            </a:pPr>
            <a:r>
              <a:rPr lang="en-US" sz="2500" dirty="0">
                <a:solidFill>
                  <a:schemeClr val="bg1"/>
                </a:solidFill>
                <a:latin typeface="Abadi Extra Light"/>
              </a:rPr>
              <a:t>A multiprocessing system used more than one Processors to process any given workload, increasing the performance of a system’s application environment beyond that of a single processor.     </a:t>
            </a:r>
          </a:p>
        </p:txBody>
      </p:sp>
    </p:spTree>
    <p:extLst>
      <p:ext uri="{BB962C8B-B14F-4D97-AF65-F5344CB8AC3E}">
        <p14:creationId xmlns:p14="http://schemas.microsoft.com/office/powerpoint/2010/main" val="18104987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338" y="496052"/>
            <a:ext cx="7005388" cy="5611981"/>
          </a:xfrm>
          <a:prstGeom prst="rect">
            <a:avLst/>
          </a:prstGeom>
          <a:ln>
            <a:noFill/>
          </a:ln>
          <a:effectLst>
            <a:softEdge rad="112500"/>
          </a:effectLst>
        </p:spPr>
      </p:pic>
    </p:spTree>
    <p:extLst>
      <p:ext uri="{BB962C8B-B14F-4D97-AF65-F5344CB8AC3E}">
        <p14:creationId xmlns:p14="http://schemas.microsoft.com/office/powerpoint/2010/main" val="1021212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3A82-EC2F-D245-9D42-10A79EA3B8B7}"/>
              </a:ext>
            </a:extLst>
          </p:cNvPr>
          <p:cNvSpPr>
            <a:spLocks noGrp="1"/>
          </p:cNvSpPr>
          <p:nvPr>
            <p:ph type="title"/>
          </p:nvPr>
        </p:nvSpPr>
        <p:spPr>
          <a:xfrm>
            <a:off x="580444" y="99917"/>
            <a:ext cx="8596668" cy="1320800"/>
          </a:xfrm>
        </p:spPr>
        <p:txBody>
          <a:bodyPr/>
          <a:lstStyle/>
          <a:p>
            <a:r>
              <a:rPr lang="en-IN" sz="6600" spc="300">
                <a:solidFill>
                  <a:srgbClr val="90C226"/>
                </a:solidFill>
                <a:latin typeface="Agency FB" panose="020B0503020202020204" pitchFamily="34" charset="0"/>
              </a:rPr>
              <a:t>Real time OS</a:t>
            </a:r>
            <a:endParaRPr lang="en-US" sz="6600" spc="300">
              <a:solidFill>
                <a:srgbClr val="90C226"/>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B006EB29-36D2-024B-A881-714C1692905A}"/>
              </a:ext>
            </a:extLst>
          </p:cNvPr>
          <p:cNvSpPr>
            <a:spLocks noGrp="1"/>
          </p:cNvSpPr>
          <p:nvPr>
            <p:ph idx="1"/>
          </p:nvPr>
        </p:nvSpPr>
        <p:spPr>
          <a:xfrm>
            <a:off x="453276" y="1930823"/>
            <a:ext cx="9337780" cy="4961916"/>
          </a:xfrm>
        </p:spPr>
        <p:txBody>
          <a:bodyPr>
            <a:noAutofit/>
          </a:bodyPr>
          <a:lstStyle/>
          <a:p>
            <a:pPr marL="0" indent="0">
              <a:buNone/>
            </a:pPr>
            <a:endParaRPr lang="en-IN" sz="2800">
              <a:solidFill>
                <a:schemeClr val="bg1"/>
              </a:solidFill>
              <a:latin typeface="Abadi Extra Light" panose="020B0204020104020204" pitchFamily="34" charset="0"/>
            </a:endParaRPr>
          </a:p>
          <a:p>
            <a:pPr marL="0" indent="0">
              <a:buNone/>
            </a:pPr>
            <a:r>
              <a:rPr lang="en-IN" sz="2800">
                <a:solidFill>
                  <a:schemeClr val="bg1"/>
                </a:solidFill>
                <a:latin typeface="Abadi Extra Light" panose="020B0204020104020204" pitchFamily="34" charset="0"/>
              </a:rPr>
              <a:t>Microsoft Windows, MacOS, Unix, and Linux are not “real-time.” They are often completely unresponsive for seconds at a time. Real-time operating systems are operating systems that will always respond to an event in a guaranteed amount of time, not in seconds or milliseconds, but in microseconds or nanoseconds.</a:t>
            </a:r>
          </a:p>
          <a:p>
            <a:pPr marL="0" indent="0">
              <a:buNone/>
            </a:pPr>
            <a:r>
              <a:rPr lang="en-IN" sz="2400">
                <a:solidFill>
                  <a:schemeClr val="bg1"/>
                </a:solidFill>
                <a:latin typeface="Abadi Extra Light" panose="020B0204020104020204" pitchFamily="34" charset="0"/>
              </a:rPr>
              <a:t>Example : Ticket reservation System, Air Traffic Control Systems</a:t>
            </a:r>
            <a:r>
              <a:rPr lang="en-IN" sz="2800">
                <a:solidFill>
                  <a:schemeClr val="bg1"/>
                </a:solidFill>
                <a:latin typeface="Abadi Extra Light" panose="020B0204020104020204" pitchFamily="34" charset="0"/>
              </a:rPr>
              <a:t>
</a:t>
            </a:r>
            <a:r>
              <a:rPr lang="en-IN" sz="2400" i="1">
                <a:solidFill>
                  <a:schemeClr val="tx1">
                    <a:lumMod val="25000"/>
                    <a:lumOff val="75000"/>
                  </a:schemeClr>
                </a:solidFill>
                <a:latin typeface="Abadi Extra Light" panose="020B0204020104020204" pitchFamily="34" charset="0"/>
              </a:rPr>
              <a:t>LynxOS (Lynx Software Technologies), MQX (Philips NXP / Freescale), Neutrino (BlackBerry), ThreadX (Microsoft Express Logic), Zephyr (Linux Foundation)</a:t>
            </a:r>
            <a:endParaRPr lang="en-US" sz="2400" i="1">
              <a:solidFill>
                <a:schemeClr val="tx1">
                  <a:lumMod val="25000"/>
                  <a:lumOff val="75000"/>
                </a:schemeClr>
              </a:solidFill>
              <a:latin typeface="Abadi Extra Light" panose="020B0204020104020204" pitchFamily="34" charset="0"/>
            </a:endParaRPr>
          </a:p>
        </p:txBody>
      </p:sp>
      <p:sp>
        <p:nvSpPr>
          <p:cNvPr id="4" name="TextBox 3">
            <a:extLst>
              <a:ext uri="{FF2B5EF4-FFF2-40B4-BE49-F238E27FC236}">
                <a16:creationId xmlns:a16="http://schemas.microsoft.com/office/drawing/2014/main" id="{8DE875EA-07E7-6645-82EA-64DF7DC723C6}"/>
              </a:ext>
            </a:extLst>
          </p:cNvPr>
          <p:cNvSpPr txBox="1"/>
          <p:nvPr/>
        </p:nvSpPr>
        <p:spPr>
          <a:xfrm>
            <a:off x="453276" y="1215114"/>
            <a:ext cx="9083444" cy="1231106"/>
          </a:xfrm>
          <a:prstGeom prst="rect">
            <a:avLst/>
          </a:prstGeom>
          <a:noFill/>
        </p:spPr>
        <p:txBody>
          <a:bodyPr wrap="square" rtlCol="0">
            <a:spAutoFit/>
          </a:bodyPr>
          <a:lstStyle/>
          <a:p>
            <a:r>
              <a:rPr lang="en-IN" sz="2800">
                <a:solidFill>
                  <a:schemeClr val="bg1"/>
                </a:solidFill>
                <a:latin typeface="Abadi Extra Light" panose="020B0204020104020204" pitchFamily="34" charset="0"/>
              </a:rPr>
              <a:t>A real time os is a special purposes OS used in computer  that has strict time constraints defined for any job to performed.</a:t>
            </a:r>
          </a:p>
          <a:p>
            <a:pPr algn="l"/>
            <a:endParaRPr lang="en-US"/>
          </a:p>
        </p:txBody>
      </p:sp>
    </p:spTree>
    <p:extLst>
      <p:ext uri="{BB962C8B-B14F-4D97-AF65-F5344CB8AC3E}">
        <p14:creationId xmlns:p14="http://schemas.microsoft.com/office/powerpoint/2010/main" val="25811808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0A8E-B53A-E848-9631-ED6A9B722AC0}"/>
              </a:ext>
            </a:extLst>
          </p:cNvPr>
          <p:cNvSpPr>
            <a:spLocks noGrp="1"/>
          </p:cNvSpPr>
          <p:nvPr>
            <p:ph type="title"/>
          </p:nvPr>
        </p:nvSpPr>
        <p:spPr/>
        <p:txBody>
          <a:bodyPr anchor="ctr"/>
          <a:lstStyle/>
          <a:p>
            <a:pPr algn="dist"/>
            <a:r>
              <a:rPr lang="en-IN" sz="6600" dirty="0">
                <a:latin typeface="Agency FB" panose="020B0503020202020204" pitchFamily="34" charset="0"/>
              </a:rPr>
              <a:t>Network Operating System</a:t>
            </a:r>
            <a:endParaRPr lang="en-US" sz="6600" dirty="0">
              <a:latin typeface="Agency FB" panose="020B0503020202020204" pitchFamily="34" charset="0"/>
            </a:endParaRPr>
          </a:p>
        </p:txBody>
      </p:sp>
      <p:sp>
        <p:nvSpPr>
          <p:cNvPr id="3" name="Content Placeholder 2">
            <a:extLst>
              <a:ext uri="{FF2B5EF4-FFF2-40B4-BE49-F238E27FC236}">
                <a16:creationId xmlns:a16="http://schemas.microsoft.com/office/drawing/2014/main" id="{5060C70B-B497-544A-B4E3-758231174793}"/>
              </a:ext>
            </a:extLst>
          </p:cNvPr>
          <p:cNvSpPr>
            <a:spLocks noGrp="1"/>
          </p:cNvSpPr>
          <p:nvPr>
            <p:ph idx="1"/>
          </p:nvPr>
        </p:nvSpPr>
        <p:spPr/>
        <p:txBody>
          <a:bodyPr anchor="ctr">
            <a:normAutofit/>
          </a:bodyPr>
          <a:lstStyle/>
          <a:p>
            <a:pPr marL="0" indent="0">
              <a:buNone/>
            </a:pPr>
            <a:r>
              <a:rPr lang="en-IN" sz="2800" dirty="0">
                <a:solidFill>
                  <a:schemeClr val="bg1"/>
                </a:solidFill>
                <a:latin typeface="Abadi Extra Light" panose="020B0204020104020204" pitchFamily="34" charset="0"/>
              </a:rPr>
              <a:t>Network Operating System runs on a server. It provides the capability to serve to manage data, user, groups, security, application, and other networking functions.</a:t>
            </a:r>
          </a:p>
          <a:p>
            <a:pPr marL="0" indent="0">
              <a:buNone/>
            </a:pPr>
            <a:endParaRPr lang="en-IN" sz="2800" dirty="0">
              <a:solidFill>
                <a:schemeClr val="bg1"/>
              </a:solidFill>
              <a:latin typeface="Abadi Extra Light" panose="020B0204020104020204" pitchFamily="34" charset="0"/>
            </a:endParaRPr>
          </a:p>
          <a:p>
            <a:pPr marL="0" indent="0">
              <a:buNone/>
            </a:pPr>
            <a:r>
              <a:rPr lang="en-IN" sz="2800" dirty="0">
                <a:solidFill>
                  <a:schemeClr val="bg1"/>
                </a:solidFill>
                <a:latin typeface="Abadi Extra Light" panose="020B0204020104020204" pitchFamily="34" charset="0"/>
              </a:rPr>
              <a:t>Some examples of network operating systems include Microsoft Windows Server 2003, Microsoft Windows Server 2008, UNIX, Linux, Mac OS X, Novell NetWare, and BSD.</a:t>
            </a:r>
            <a:endParaRPr lang="en-US" sz="28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1834911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830179"/>
            <a:ext cx="6654290" cy="5366084"/>
          </a:xfrm>
          <a:prstGeom prst="rect">
            <a:avLst/>
          </a:prstGeom>
        </p:spPr>
      </p:pic>
    </p:spTree>
    <p:extLst>
      <p:ext uri="{BB962C8B-B14F-4D97-AF65-F5344CB8AC3E}">
        <p14:creationId xmlns:p14="http://schemas.microsoft.com/office/powerpoint/2010/main" val="2459533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21C2-0343-5B49-A073-894B4F0721F4}"/>
              </a:ext>
            </a:extLst>
          </p:cNvPr>
          <p:cNvSpPr>
            <a:spLocks noGrp="1"/>
          </p:cNvSpPr>
          <p:nvPr>
            <p:ph type="title"/>
          </p:nvPr>
        </p:nvSpPr>
        <p:spPr>
          <a:xfrm>
            <a:off x="2123018" y="432716"/>
            <a:ext cx="5705299" cy="1727873"/>
          </a:xfrm>
        </p:spPr>
        <p:txBody>
          <a:bodyPr anchor="ctr"/>
          <a:lstStyle/>
          <a:p>
            <a:pPr algn="dist"/>
            <a:r>
              <a:rPr lang="en-IN" sz="6600" dirty="0">
                <a:latin typeface="Agency FB" panose="020B0503020202020204" pitchFamily="34" charset="0"/>
              </a:rPr>
              <a:t>Mobile OS</a:t>
            </a:r>
            <a:endParaRPr lang="en-US" sz="6600" dirty="0">
              <a:latin typeface="Agency FB" panose="020B0503020202020204" pitchFamily="34" charset="0"/>
            </a:endParaRPr>
          </a:p>
        </p:txBody>
      </p:sp>
      <p:sp>
        <p:nvSpPr>
          <p:cNvPr id="3" name="Content Placeholder 2">
            <a:extLst>
              <a:ext uri="{FF2B5EF4-FFF2-40B4-BE49-F238E27FC236}">
                <a16:creationId xmlns:a16="http://schemas.microsoft.com/office/drawing/2014/main" id="{6FCCB482-05BD-FF40-A271-3195E892AED1}"/>
              </a:ext>
            </a:extLst>
          </p:cNvPr>
          <p:cNvSpPr>
            <a:spLocks noGrp="1"/>
          </p:cNvSpPr>
          <p:nvPr>
            <p:ph idx="1"/>
          </p:nvPr>
        </p:nvSpPr>
        <p:spPr/>
        <p:txBody>
          <a:bodyPr anchor="ctr"/>
          <a:lstStyle/>
          <a:p>
            <a:pPr marL="0" indent="0">
              <a:buNone/>
            </a:pPr>
            <a:r>
              <a:rPr lang="en-IN" sz="2800" dirty="0">
                <a:solidFill>
                  <a:schemeClr val="bg1"/>
                </a:solidFill>
                <a:latin typeface="Abadi Extra Light" panose="020B0204020104020204" pitchFamily="34" charset="0"/>
              </a:rPr>
              <a:t>Mobile operating systems are those OS which is especially that are designed to power smartphones, tablets, and wearables devices.
Some most famous mobile operating systems are Android and iOS, but others </a:t>
            </a:r>
            <a:r>
              <a:rPr lang="en-IN" sz="2800">
                <a:solidFill>
                  <a:schemeClr val="bg1"/>
                </a:solidFill>
                <a:latin typeface="Abadi Extra Light" panose="020B0204020104020204" pitchFamily="34" charset="0"/>
              </a:rPr>
              <a:t>include BlackBerry, </a:t>
            </a:r>
            <a:r>
              <a:rPr lang="en-IN" sz="2800" dirty="0">
                <a:solidFill>
                  <a:schemeClr val="bg1"/>
                </a:solidFill>
                <a:latin typeface="Abadi Extra Light" panose="020B0204020104020204" pitchFamily="34" charset="0"/>
              </a:rPr>
              <a:t>and watch OS.</a:t>
            </a:r>
            <a:endParaRPr lang="en-US" sz="28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10360425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E129-C591-2A43-B542-F17F1A59E9BC}"/>
              </a:ext>
            </a:extLst>
          </p:cNvPr>
          <p:cNvSpPr>
            <a:spLocks noGrp="1"/>
          </p:cNvSpPr>
          <p:nvPr>
            <p:ph type="title"/>
          </p:nvPr>
        </p:nvSpPr>
        <p:spPr>
          <a:xfrm>
            <a:off x="677334" y="525379"/>
            <a:ext cx="8596668" cy="1320800"/>
          </a:xfrm>
        </p:spPr>
        <p:txBody>
          <a:bodyPr>
            <a:normAutofit fontScale="90000"/>
          </a:bodyPr>
          <a:lstStyle/>
          <a:p>
            <a:r>
              <a:rPr lang="en-IN" sz="6600" dirty="0">
                <a:latin typeface="Agency FB" panose="020B0503020202020204" pitchFamily="34" charset="0"/>
              </a:rPr>
              <a:t>Functions of an Operating System.</a:t>
            </a:r>
            <a:endParaRPr lang="en-US" sz="6600" dirty="0">
              <a:latin typeface="Agency FB" panose="020B0503020202020204" pitchFamily="34" charset="0"/>
            </a:endParaRPr>
          </a:p>
        </p:txBody>
      </p:sp>
      <p:sp>
        <p:nvSpPr>
          <p:cNvPr id="3" name="Content Placeholder 2">
            <a:extLst>
              <a:ext uri="{FF2B5EF4-FFF2-40B4-BE49-F238E27FC236}">
                <a16:creationId xmlns:a16="http://schemas.microsoft.com/office/drawing/2014/main" id="{269D457E-25EC-DB4E-B1D1-90DC5DDE30DC}"/>
              </a:ext>
            </a:extLst>
          </p:cNvPr>
          <p:cNvSpPr>
            <a:spLocks noGrp="1"/>
          </p:cNvSpPr>
          <p:nvPr>
            <p:ph idx="1"/>
          </p:nvPr>
        </p:nvSpPr>
        <p:spPr>
          <a:xfrm>
            <a:off x="677334" y="1846179"/>
            <a:ext cx="8596668" cy="4351594"/>
          </a:xfrm>
        </p:spPr>
        <p:txBody>
          <a:bodyPr anchor="ctr">
            <a:noAutofit/>
          </a:bodyPr>
          <a:lstStyle/>
          <a:p>
            <a:pPr algn="just"/>
            <a:r>
              <a:rPr lang="en-IN" sz="2500" dirty="0">
                <a:solidFill>
                  <a:schemeClr val="bg1"/>
                </a:solidFill>
                <a:latin typeface="Abadi Extra Light" panose="020B0204020104020204" pitchFamily="34" charset="0"/>
              </a:rPr>
              <a:t>Memory Management
Processor Management
Device Management
File Management
Security
Control over system performance
Job accounting
Error detecting aids
Coordination between other software and users</a:t>
            </a:r>
            <a:endParaRPr lang="en-US" sz="25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5277453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7E87-CA56-5C4F-BBA9-CFEF46969154}"/>
              </a:ext>
            </a:extLst>
          </p:cNvPr>
          <p:cNvSpPr>
            <a:spLocks noGrp="1"/>
          </p:cNvSpPr>
          <p:nvPr>
            <p:ph type="title"/>
          </p:nvPr>
        </p:nvSpPr>
        <p:spPr>
          <a:xfrm>
            <a:off x="810558" y="317921"/>
            <a:ext cx="8596668" cy="1320800"/>
          </a:xfrm>
        </p:spPr>
        <p:txBody>
          <a:bodyPr anchor="ctr">
            <a:normAutofit/>
          </a:bodyPr>
          <a:lstStyle/>
          <a:p>
            <a:pPr algn="dist"/>
            <a:r>
              <a:rPr lang="en-IN" sz="6600" dirty="0">
                <a:latin typeface="Agency FB" panose="020B0503020202020204" pitchFamily="34" charset="0"/>
              </a:rPr>
              <a:t>Memory Management</a:t>
            </a:r>
            <a:endParaRPr lang="en-US" sz="6600" dirty="0">
              <a:latin typeface="Agency FB" panose="020B0503020202020204" pitchFamily="34" charset="0"/>
            </a:endParaRPr>
          </a:p>
        </p:txBody>
      </p:sp>
      <p:sp>
        <p:nvSpPr>
          <p:cNvPr id="3" name="Content Placeholder 2">
            <a:extLst>
              <a:ext uri="{FF2B5EF4-FFF2-40B4-BE49-F238E27FC236}">
                <a16:creationId xmlns:a16="http://schemas.microsoft.com/office/drawing/2014/main" id="{7B261333-0451-5E49-BBC9-3C04357334E2}"/>
              </a:ext>
            </a:extLst>
          </p:cNvPr>
          <p:cNvSpPr>
            <a:spLocks noGrp="1"/>
          </p:cNvSpPr>
          <p:nvPr>
            <p:ph idx="1"/>
          </p:nvPr>
        </p:nvSpPr>
        <p:spPr>
          <a:xfrm>
            <a:off x="604667" y="1824092"/>
            <a:ext cx="9629346" cy="3932458"/>
          </a:xfrm>
        </p:spPr>
        <p:txBody>
          <a:bodyPr>
            <a:noAutofit/>
          </a:bodyPr>
          <a:lstStyle/>
          <a:p>
            <a:pPr algn="just">
              <a:lnSpc>
                <a:spcPct val="150000"/>
              </a:lnSpc>
            </a:pPr>
            <a:r>
              <a:rPr lang="en-IN" sz="2500" dirty="0">
                <a:solidFill>
                  <a:schemeClr val="bg1"/>
                </a:solidFill>
                <a:latin typeface="Abadi Extra Light" panose="020B0204020104020204" pitchFamily="34" charset="0"/>
              </a:rPr>
              <a:t>Keeps tracks of primary memory, i.e., what part of it are in use by whom, what part are not in use.
In multiprogramming, the OS decides which process will get memory when and how much.
Allocates the memory when a process requests it to do so.
De-allocates the memory when a process no longer needs it or has been terminated.</a:t>
            </a:r>
            <a:endParaRPr lang="en-US" sz="25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2460345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E129-C591-2A43-B542-F17F1A59E9BC}"/>
              </a:ext>
            </a:extLst>
          </p:cNvPr>
          <p:cNvSpPr>
            <a:spLocks noGrp="1"/>
          </p:cNvSpPr>
          <p:nvPr>
            <p:ph type="title"/>
          </p:nvPr>
        </p:nvSpPr>
        <p:spPr/>
        <p:txBody>
          <a:bodyPr anchor="ctr"/>
          <a:lstStyle/>
          <a:p>
            <a:pPr algn="dist"/>
            <a:r>
              <a:rPr lang="en-IN" sz="6600" dirty="0">
                <a:latin typeface="Agency FB" panose="020B0503020202020204" pitchFamily="34" charset="0"/>
              </a:rPr>
              <a:t>Processor Management</a:t>
            </a:r>
            <a:endParaRPr lang="en-US" sz="6600" dirty="0">
              <a:latin typeface="Agency FB" panose="020B0503020202020204" pitchFamily="34" charset="0"/>
            </a:endParaRPr>
          </a:p>
        </p:txBody>
      </p:sp>
      <p:sp>
        <p:nvSpPr>
          <p:cNvPr id="3" name="Content Placeholder 2">
            <a:extLst>
              <a:ext uri="{FF2B5EF4-FFF2-40B4-BE49-F238E27FC236}">
                <a16:creationId xmlns:a16="http://schemas.microsoft.com/office/drawing/2014/main" id="{269D457E-25EC-DB4E-B1D1-90DC5DDE30DC}"/>
              </a:ext>
            </a:extLst>
          </p:cNvPr>
          <p:cNvSpPr>
            <a:spLocks noGrp="1"/>
          </p:cNvSpPr>
          <p:nvPr>
            <p:ph idx="1"/>
          </p:nvPr>
        </p:nvSpPr>
        <p:spPr>
          <a:xfrm>
            <a:off x="677334" y="2355595"/>
            <a:ext cx="9411344" cy="3880773"/>
          </a:xfrm>
        </p:spPr>
        <p:txBody>
          <a:bodyPr>
            <a:normAutofit/>
          </a:bodyPr>
          <a:lstStyle/>
          <a:p>
            <a:pPr>
              <a:lnSpc>
                <a:spcPct val="150000"/>
              </a:lnSpc>
            </a:pPr>
            <a:r>
              <a:rPr lang="en-IN" sz="2500" dirty="0">
                <a:solidFill>
                  <a:schemeClr val="bg1"/>
                </a:solidFill>
                <a:latin typeface="Abadi Extra Light" panose="020B0204020104020204" pitchFamily="34" charset="0"/>
              </a:rPr>
              <a:t>Keeps tracks of processor and status of process. The program responsible for this task is known as traffic controller.
Allocates the processor (CPU) to a process.
De-allocates processor when a process is no longer required.</a:t>
            </a:r>
            <a:endParaRPr lang="en-US" sz="25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28233574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84DD4-3758-E04E-9175-378C7A870FE9}"/>
              </a:ext>
            </a:extLst>
          </p:cNvPr>
          <p:cNvSpPr>
            <a:spLocks noGrp="1"/>
          </p:cNvSpPr>
          <p:nvPr>
            <p:ph type="title"/>
          </p:nvPr>
        </p:nvSpPr>
        <p:spPr>
          <a:xfrm>
            <a:off x="410886" y="597489"/>
            <a:ext cx="8596668" cy="1320800"/>
          </a:xfrm>
        </p:spPr>
        <p:txBody>
          <a:bodyPr anchor="ctr"/>
          <a:lstStyle/>
          <a:p>
            <a:pPr algn="dist"/>
            <a:r>
              <a:rPr lang="en-IN" sz="6600">
                <a:latin typeface="Agency FB" panose="020B0503020202020204" pitchFamily="34" charset="0"/>
              </a:rPr>
              <a:t>Device Management</a:t>
            </a:r>
            <a:endParaRPr lang="en-US" sz="6600">
              <a:latin typeface="Agency FB" panose="020B0503020202020204" pitchFamily="34" charset="0"/>
            </a:endParaRPr>
          </a:p>
        </p:txBody>
      </p:sp>
      <p:sp>
        <p:nvSpPr>
          <p:cNvPr id="3" name="Content Placeholder 2">
            <a:extLst>
              <a:ext uri="{FF2B5EF4-FFF2-40B4-BE49-F238E27FC236}">
                <a16:creationId xmlns:a16="http://schemas.microsoft.com/office/drawing/2014/main" id="{1946CA49-A8E0-314F-9656-A217AE8D8E8A}"/>
              </a:ext>
            </a:extLst>
          </p:cNvPr>
          <p:cNvSpPr>
            <a:spLocks noGrp="1"/>
          </p:cNvSpPr>
          <p:nvPr>
            <p:ph idx="1"/>
          </p:nvPr>
        </p:nvSpPr>
        <p:spPr>
          <a:xfrm>
            <a:off x="410886" y="2136366"/>
            <a:ext cx="9459789" cy="3880773"/>
          </a:xfrm>
        </p:spPr>
        <p:txBody>
          <a:bodyPr>
            <a:normAutofit/>
          </a:bodyPr>
          <a:lstStyle/>
          <a:p>
            <a:pPr>
              <a:lnSpc>
                <a:spcPct val="150000"/>
              </a:lnSpc>
            </a:pPr>
            <a:r>
              <a:rPr lang="en-IN" sz="2500" dirty="0">
                <a:solidFill>
                  <a:schemeClr val="bg1"/>
                </a:solidFill>
                <a:latin typeface="Abadi Extra Light" panose="020B0204020104020204" pitchFamily="34" charset="0"/>
              </a:rPr>
              <a:t>Keeps tracks of all devices. Program responsible for this task is known as the I/O controller.
Decides which process gets the device when and for how much time.
Allocates the device in the efficient way.
De-allocates devices.</a:t>
            </a:r>
            <a:endParaRPr lang="en-US" sz="25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828002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spc="600" dirty="0">
                <a:latin typeface="Agency FB" panose="020B0503020202020204" pitchFamily="34" charset="0"/>
              </a:rPr>
              <a:t>Flow of Presentation</a:t>
            </a:r>
          </a:p>
        </p:txBody>
      </p:sp>
      <p:sp>
        <p:nvSpPr>
          <p:cNvPr id="3" name="Content Placeholder 2"/>
          <p:cNvSpPr>
            <a:spLocks noGrp="1"/>
          </p:cNvSpPr>
          <p:nvPr>
            <p:ph idx="1"/>
          </p:nvPr>
        </p:nvSpPr>
        <p:spPr>
          <a:xfrm>
            <a:off x="677334" y="2160589"/>
            <a:ext cx="8596668" cy="3880773"/>
          </a:xfrm>
        </p:spPr>
        <p:txBody>
          <a:bodyPr>
            <a:noAutofit/>
          </a:bodyPr>
          <a:lstStyle/>
          <a:p>
            <a:pPr>
              <a:buClr>
                <a:srgbClr val="FF0000"/>
              </a:buClr>
              <a:buSzPct val="90000"/>
              <a:buFont typeface="Wingdings" panose="05000000000000000000" pitchFamily="2" charset="2"/>
              <a:buChar char="Ø"/>
            </a:pPr>
            <a:r>
              <a:rPr lang="en-US" sz="2400" dirty="0">
                <a:solidFill>
                  <a:schemeClr val="bg1"/>
                </a:solidFill>
                <a:latin typeface="Abadi Extra Light" panose="020B0204020104020204"/>
              </a:rPr>
              <a:t>Introduction</a:t>
            </a:r>
          </a:p>
          <a:p>
            <a:pPr>
              <a:buClr>
                <a:srgbClr val="FF0000"/>
              </a:buClr>
              <a:buSzPct val="90000"/>
              <a:buFont typeface="Wingdings" panose="05000000000000000000" pitchFamily="2" charset="2"/>
              <a:buChar char="Ø"/>
            </a:pPr>
            <a:r>
              <a:rPr lang="en-US" sz="2400" dirty="0">
                <a:solidFill>
                  <a:schemeClr val="bg1"/>
                </a:solidFill>
                <a:latin typeface="Abadi Extra Light" panose="020B0204020104020204"/>
              </a:rPr>
              <a:t>Structure of Operating System</a:t>
            </a:r>
          </a:p>
          <a:p>
            <a:pPr>
              <a:buClr>
                <a:srgbClr val="FF0000"/>
              </a:buClr>
              <a:buSzPct val="90000"/>
              <a:buFont typeface="Wingdings" panose="05000000000000000000" pitchFamily="2" charset="2"/>
              <a:buChar char="Ø"/>
            </a:pPr>
            <a:r>
              <a:rPr lang="en-US" sz="2400" dirty="0">
                <a:solidFill>
                  <a:schemeClr val="bg1"/>
                </a:solidFill>
                <a:latin typeface="Abadi Extra Light" panose="020B0204020104020204"/>
              </a:rPr>
              <a:t>Types of Operating System</a:t>
            </a:r>
          </a:p>
          <a:p>
            <a:pPr>
              <a:buClr>
                <a:srgbClr val="FF0000"/>
              </a:buClr>
              <a:buSzPct val="90000"/>
              <a:buFont typeface="Wingdings" panose="05000000000000000000" pitchFamily="2" charset="2"/>
              <a:buChar char="Ø"/>
            </a:pPr>
            <a:r>
              <a:rPr lang="en-US" sz="2400" dirty="0">
                <a:solidFill>
                  <a:schemeClr val="bg1"/>
                </a:solidFill>
                <a:latin typeface="Abadi Extra Light" panose="020B0204020104020204"/>
              </a:rPr>
              <a:t>Functions of Operating System</a:t>
            </a:r>
          </a:p>
          <a:p>
            <a:pPr>
              <a:buClr>
                <a:srgbClr val="FF0000"/>
              </a:buClr>
              <a:buSzPct val="90000"/>
              <a:buFont typeface="Wingdings" panose="05000000000000000000" pitchFamily="2" charset="2"/>
              <a:buChar char="Ø"/>
            </a:pPr>
            <a:r>
              <a:rPr lang="en-US" sz="2400" dirty="0">
                <a:solidFill>
                  <a:schemeClr val="bg1"/>
                </a:solidFill>
                <a:latin typeface="Abadi Extra Light" panose="020B0204020104020204"/>
              </a:rPr>
              <a:t>Kernel</a:t>
            </a:r>
          </a:p>
          <a:p>
            <a:pPr>
              <a:buClr>
                <a:srgbClr val="FF0000"/>
              </a:buClr>
              <a:buSzPct val="90000"/>
              <a:buFont typeface="Wingdings" panose="05000000000000000000" pitchFamily="2" charset="2"/>
              <a:buChar char="Ø"/>
            </a:pPr>
            <a:r>
              <a:rPr lang="en-IN" sz="2400">
                <a:solidFill>
                  <a:schemeClr val="bg1"/>
                </a:solidFill>
                <a:latin typeface="Abadi Extra Light" panose="020B0204020104020204"/>
              </a:rPr>
              <a:t>Architecture</a:t>
            </a:r>
            <a:r>
              <a:rPr lang="en-US" sz="2400">
                <a:solidFill>
                  <a:schemeClr val="bg1"/>
                </a:solidFill>
                <a:latin typeface="Abadi Extra Light" panose="020B0204020104020204"/>
              </a:rPr>
              <a:t> </a:t>
            </a:r>
            <a:r>
              <a:rPr lang="en-US" sz="2400" dirty="0">
                <a:solidFill>
                  <a:schemeClr val="bg1"/>
                </a:solidFill>
                <a:latin typeface="Abadi Extra Light" panose="020B0204020104020204"/>
              </a:rPr>
              <a:t>of Operating System</a:t>
            </a:r>
          </a:p>
          <a:p>
            <a:pPr>
              <a:buClr>
                <a:srgbClr val="FF0000"/>
              </a:buClr>
              <a:buSzPct val="90000"/>
              <a:buFont typeface="Wingdings" panose="05000000000000000000" pitchFamily="2" charset="2"/>
              <a:buChar char="Ø"/>
            </a:pPr>
            <a:r>
              <a:rPr lang="en-US" sz="2400" dirty="0">
                <a:solidFill>
                  <a:schemeClr val="bg1"/>
                </a:solidFill>
                <a:latin typeface="Abadi Extra Light" panose="020B0204020104020204"/>
              </a:rPr>
              <a:t>Conclusion</a:t>
            </a:r>
          </a:p>
          <a:p>
            <a:pPr>
              <a:buClr>
                <a:srgbClr val="FF0000"/>
              </a:buClr>
              <a:buSzPct val="90000"/>
              <a:buFont typeface="Wingdings" panose="05000000000000000000" pitchFamily="2" charset="2"/>
              <a:buChar char="Ø"/>
            </a:pPr>
            <a:r>
              <a:rPr lang="en-US" sz="2400" dirty="0">
                <a:solidFill>
                  <a:schemeClr val="bg1"/>
                </a:solidFill>
                <a:latin typeface="Abadi Extra Light" panose="020B0204020104020204"/>
              </a:rPr>
              <a:t>Discussion  </a:t>
            </a:r>
          </a:p>
        </p:txBody>
      </p:sp>
    </p:spTree>
    <p:extLst>
      <p:ext uri="{BB962C8B-B14F-4D97-AF65-F5344CB8AC3E}">
        <p14:creationId xmlns:p14="http://schemas.microsoft.com/office/powerpoint/2010/main" val="16858718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E129-C591-2A43-B542-F17F1A59E9BC}"/>
              </a:ext>
            </a:extLst>
          </p:cNvPr>
          <p:cNvSpPr>
            <a:spLocks noGrp="1"/>
          </p:cNvSpPr>
          <p:nvPr>
            <p:ph type="title"/>
          </p:nvPr>
        </p:nvSpPr>
        <p:spPr/>
        <p:txBody>
          <a:bodyPr anchor="ctr"/>
          <a:lstStyle/>
          <a:p>
            <a:pPr algn="dist"/>
            <a:r>
              <a:rPr lang="en-IN" sz="6600">
                <a:latin typeface="Agency FB" panose="020B0503020202020204" pitchFamily="34" charset="0"/>
              </a:rPr>
              <a:t>File Management</a:t>
            </a:r>
            <a:endParaRPr lang="en-US" sz="6600">
              <a:latin typeface="Agency FB" panose="020B0503020202020204" pitchFamily="34" charset="0"/>
            </a:endParaRPr>
          </a:p>
        </p:txBody>
      </p:sp>
      <p:sp>
        <p:nvSpPr>
          <p:cNvPr id="3" name="Content Placeholder 2">
            <a:extLst>
              <a:ext uri="{FF2B5EF4-FFF2-40B4-BE49-F238E27FC236}">
                <a16:creationId xmlns:a16="http://schemas.microsoft.com/office/drawing/2014/main" id="{269D457E-25EC-DB4E-B1D1-90DC5DDE30DC}"/>
              </a:ext>
            </a:extLst>
          </p:cNvPr>
          <p:cNvSpPr>
            <a:spLocks noGrp="1"/>
          </p:cNvSpPr>
          <p:nvPr>
            <p:ph idx="1"/>
          </p:nvPr>
        </p:nvSpPr>
        <p:spPr>
          <a:xfrm>
            <a:off x="677334" y="2233256"/>
            <a:ext cx="9169119" cy="3880773"/>
          </a:xfrm>
        </p:spPr>
        <p:txBody>
          <a:bodyPr>
            <a:normAutofit/>
          </a:bodyPr>
          <a:lstStyle/>
          <a:p>
            <a:pPr>
              <a:lnSpc>
                <a:spcPct val="150000"/>
              </a:lnSpc>
            </a:pPr>
            <a:r>
              <a:rPr lang="en-IN" sz="2500" dirty="0">
                <a:solidFill>
                  <a:schemeClr val="bg1"/>
                </a:solidFill>
                <a:latin typeface="Abadi Extra Light" panose="020B0204020104020204" pitchFamily="34" charset="0"/>
              </a:rPr>
              <a:t>Keeps track of information, location, uses, status etc. The collective facilities are often known as file system.
Decides who gets the resources.
Allocates the resources.
De-allocates the resources.</a:t>
            </a:r>
            <a:endParaRPr lang="en-US" sz="25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4053435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BB2883-139A-774B-ABE3-E971CEC20E3C}"/>
              </a:ext>
            </a:extLst>
          </p:cNvPr>
          <p:cNvSpPr>
            <a:spLocks noGrp="1"/>
          </p:cNvSpPr>
          <p:nvPr>
            <p:ph idx="1"/>
          </p:nvPr>
        </p:nvSpPr>
        <p:spPr>
          <a:xfrm>
            <a:off x="555525" y="445168"/>
            <a:ext cx="10359188" cy="6412832"/>
          </a:xfrm>
        </p:spPr>
        <p:txBody>
          <a:bodyPr>
            <a:normAutofit fontScale="85000" lnSpcReduction="20000"/>
          </a:bodyPr>
          <a:lstStyle/>
          <a:p>
            <a:pPr marL="0" indent="0">
              <a:buNone/>
            </a:pPr>
            <a:r>
              <a:rPr lang="en-IN" sz="3200" b="1" dirty="0">
                <a:solidFill>
                  <a:schemeClr val="accent1"/>
                </a:solidFill>
                <a:latin typeface="Agency FB" panose="020B0503020202020204" pitchFamily="34" charset="0"/>
              </a:rPr>
              <a:t>Security</a:t>
            </a:r>
            <a:r>
              <a:rPr lang="en-IN" sz="2400" dirty="0">
                <a:solidFill>
                  <a:schemeClr val="bg1"/>
                </a:solidFill>
              </a:rPr>
              <a:t> − </a:t>
            </a:r>
            <a:r>
              <a:rPr lang="en-IN" sz="2700" dirty="0">
                <a:solidFill>
                  <a:schemeClr val="bg1"/>
                </a:solidFill>
                <a:latin typeface="Abadi Extra Light" panose="020B0204020104020204" pitchFamily="34" charset="0"/>
              </a:rPr>
              <a:t>By means of password and similar other techniques, it prevents </a:t>
            </a:r>
          </a:p>
          <a:p>
            <a:pPr marL="0" indent="0">
              <a:buNone/>
            </a:pPr>
            <a:r>
              <a:rPr lang="en-IN" sz="2700" dirty="0">
                <a:solidFill>
                  <a:schemeClr val="bg1"/>
                </a:solidFill>
                <a:latin typeface="Abadi Extra Light" panose="020B0204020104020204" pitchFamily="34" charset="0"/>
              </a:rPr>
              <a:t>                unauthorized access to programs and data.</a:t>
            </a:r>
          </a:p>
          <a:p>
            <a:pPr marL="0" indent="0">
              <a:buNone/>
            </a:pPr>
            <a:endParaRPr lang="en-IN" sz="2600" dirty="0">
              <a:solidFill>
                <a:schemeClr val="bg1"/>
              </a:solidFill>
              <a:latin typeface="Abadi Extra Light" panose="020B0204020104020204" pitchFamily="34" charset="0"/>
            </a:endParaRPr>
          </a:p>
          <a:p>
            <a:pPr marL="0" indent="0">
              <a:buNone/>
            </a:pPr>
            <a:r>
              <a:rPr lang="en-IN" sz="3200" b="1" dirty="0">
                <a:solidFill>
                  <a:schemeClr val="accent1"/>
                </a:solidFill>
                <a:latin typeface="Agency FB" panose="020B0503020202020204" pitchFamily="34" charset="0"/>
              </a:rPr>
              <a:t>Control over system performance </a:t>
            </a:r>
            <a:r>
              <a:rPr lang="en-IN" sz="2400" dirty="0">
                <a:solidFill>
                  <a:schemeClr val="bg1"/>
                </a:solidFill>
              </a:rPr>
              <a:t>− </a:t>
            </a:r>
            <a:r>
              <a:rPr lang="en-IN" sz="2700" dirty="0">
                <a:solidFill>
                  <a:schemeClr val="bg1"/>
                </a:solidFill>
                <a:latin typeface="Abadi Extra Light" panose="020B0204020104020204" pitchFamily="34" charset="0"/>
              </a:rPr>
              <a:t>Recording delays between request for a </a:t>
            </a:r>
          </a:p>
          <a:p>
            <a:pPr marL="0" indent="0">
              <a:buNone/>
            </a:pPr>
            <a:r>
              <a:rPr lang="en-IN" sz="2700" dirty="0">
                <a:solidFill>
                  <a:schemeClr val="bg1"/>
                </a:solidFill>
                <a:latin typeface="Abadi Extra Light" panose="020B0204020104020204" pitchFamily="34" charset="0"/>
              </a:rPr>
              <a:t>                                                    service and response from the system.</a:t>
            </a:r>
          </a:p>
          <a:p>
            <a:pPr marL="0" indent="0">
              <a:buNone/>
            </a:pPr>
            <a:endParaRPr lang="en-IN" sz="2600" dirty="0">
              <a:solidFill>
                <a:schemeClr val="bg1"/>
              </a:solidFill>
              <a:latin typeface="Abadi Extra Light" panose="020B0204020104020204" pitchFamily="34" charset="0"/>
            </a:endParaRPr>
          </a:p>
          <a:p>
            <a:pPr marL="0" indent="0">
              <a:buNone/>
            </a:pPr>
            <a:r>
              <a:rPr lang="en-IN" sz="3200" b="1" dirty="0">
                <a:solidFill>
                  <a:schemeClr val="accent1"/>
                </a:solidFill>
                <a:latin typeface="Agency FB" panose="020B0503020202020204" pitchFamily="34" charset="0"/>
              </a:rPr>
              <a:t>Job accounting</a:t>
            </a:r>
            <a:r>
              <a:rPr lang="en-IN" sz="2400" dirty="0">
                <a:solidFill>
                  <a:schemeClr val="bg1"/>
                </a:solidFill>
              </a:rPr>
              <a:t> − </a:t>
            </a:r>
            <a:r>
              <a:rPr lang="en-IN" sz="2700" dirty="0">
                <a:solidFill>
                  <a:schemeClr val="bg1"/>
                </a:solidFill>
                <a:latin typeface="Abadi Extra Light" panose="020B0204020104020204" pitchFamily="34" charset="0"/>
              </a:rPr>
              <a:t>Keeping track of time and resources used by various jobs                        </a:t>
            </a:r>
          </a:p>
          <a:p>
            <a:pPr marL="0" indent="0">
              <a:buNone/>
            </a:pPr>
            <a:r>
              <a:rPr lang="en-IN" sz="2700" dirty="0">
                <a:solidFill>
                  <a:schemeClr val="bg1"/>
                </a:solidFill>
                <a:latin typeface="Abadi Extra Light" panose="020B0204020104020204" pitchFamily="34" charset="0"/>
              </a:rPr>
              <a:t>                           and users.</a:t>
            </a:r>
          </a:p>
          <a:p>
            <a:pPr marL="0" indent="0">
              <a:buNone/>
            </a:pPr>
            <a:endParaRPr lang="en-IN" sz="3200" b="1" dirty="0">
              <a:solidFill>
                <a:schemeClr val="accent1"/>
              </a:solidFill>
              <a:latin typeface="Agency FB" panose="020B0503020202020204" pitchFamily="34" charset="0"/>
            </a:endParaRPr>
          </a:p>
          <a:p>
            <a:pPr marL="0" indent="0">
              <a:buNone/>
            </a:pPr>
            <a:r>
              <a:rPr lang="en-IN" sz="3200" b="1" dirty="0">
                <a:solidFill>
                  <a:schemeClr val="accent1"/>
                </a:solidFill>
                <a:latin typeface="Agency FB" panose="020B0503020202020204" pitchFamily="34" charset="0"/>
              </a:rPr>
              <a:t>Error detecting aids</a:t>
            </a:r>
            <a:r>
              <a:rPr lang="en-IN" sz="2400" dirty="0">
                <a:solidFill>
                  <a:schemeClr val="bg1"/>
                </a:solidFill>
              </a:rPr>
              <a:t> − </a:t>
            </a:r>
            <a:r>
              <a:rPr lang="en-IN" sz="2700" dirty="0">
                <a:solidFill>
                  <a:schemeClr val="bg1"/>
                </a:solidFill>
                <a:latin typeface="Abadi Extra Light" panose="020B0204020104020204" pitchFamily="34" charset="0"/>
              </a:rPr>
              <a:t>Production of dumps, traces, error messages, and  </a:t>
            </a:r>
          </a:p>
          <a:p>
            <a:pPr marL="0" indent="0">
              <a:buNone/>
            </a:pPr>
            <a:r>
              <a:rPr lang="en-IN" sz="2700" dirty="0">
                <a:solidFill>
                  <a:schemeClr val="bg1"/>
                </a:solidFill>
                <a:latin typeface="Abadi Extra Light" panose="020B0204020104020204" pitchFamily="34" charset="0"/>
              </a:rPr>
              <a:t>                                  other debugging and error detecting aids.</a:t>
            </a:r>
            <a:endParaRPr lang="en-IN" sz="2700" b="1" dirty="0">
              <a:solidFill>
                <a:schemeClr val="accent1"/>
              </a:solidFill>
              <a:latin typeface="Agency FB" panose="020B0503020202020204" pitchFamily="34" charset="0"/>
            </a:endParaRPr>
          </a:p>
          <a:p>
            <a:pPr marL="0" indent="0">
              <a:buNone/>
            </a:pPr>
            <a:endParaRPr lang="en-IN" sz="3200" b="1" dirty="0">
              <a:solidFill>
                <a:schemeClr val="accent1"/>
              </a:solidFill>
              <a:latin typeface="Agency FB" panose="020B0503020202020204" pitchFamily="34" charset="0"/>
            </a:endParaRPr>
          </a:p>
          <a:p>
            <a:pPr marL="0" indent="0">
              <a:buNone/>
            </a:pPr>
            <a:r>
              <a:rPr lang="en-IN" sz="3200" b="1" dirty="0">
                <a:solidFill>
                  <a:schemeClr val="accent1"/>
                </a:solidFill>
                <a:latin typeface="Agency FB" panose="020B0503020202020204" pitchFamily="34" charset="0"/>
              </a:rPr>
              <a:t>Coordination between other software and users</a:t>
            </a:r>
            <a:r>
              <a:rPr lang="en-IN" sz="2400" dirty="0">
                <a:solidFill>
                  <a:schemeClr val="bg1"/>
                </a:solidFill>
              </a:rPr>
              <a:t> − </a:t>
            </a:r>
            <a:r>
              <a:rPr lang="en-IN" sz="2700" dirty="0">
                <a:solidFill>
                  <a:schemeClr val="bg1"/>
                </a:solidFill>
                <a:latin typeface="Abadi Extra Light" panose="020B0204020104020204" pitchFamily="34" charset="0"/>
              </a:rPr>
              <a:t>Coordination and assignment of compilers, interpreters, assemblers and other software to the various users of the computer systems.</a:t>
            </a:r>
          </a:p>
        </p:txBody>
      </p:sp>
    </p:spTree>
    <p:extLst>
      <p:ext uri="{BB962C8B-B14F-4D97-AF65-F5344CB8AC3E}">
        <p14:creationId xmlns:p14="http://schemas.microsoft.com/office/powerpoint/2010/main" val="27381620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9169-C4DA-9F41-8E41-0E6EE952334F}"/>
              </a:ext>
            </a:extLst>
          </p:cNvPr>
          <p:cNvSpPr>
            <a:spLocks noGrp="1"/>
          </p:cNvSpPr>
          <p:nvPr>
            <p:ph type="title"/>
          </p:nvPr>
        </p:nvSpPr>
        <p:spPr/>
        <p:txBody>
          <a:bodyPr>
            <a:normAutofit/>
          </a:bodyPr>
          <a:lstStyle/>
          <a:p>
            <a:r>
              <a:rPr lang="en-IN" sz="4800" spc="600" dirty="0">
                <a:latin typeface="Agency FB" panose="020B0503020202020204" pitchFamily="34" charset="0"/>
              </a:rPr>
              <a:t>What is a Kernel?</a:t>
            </a:r>
            <a:endParaRPr lang="en-US" sz="4800" spc="600" dirty="0">
              <a:latin typeface="Agency FB" panose="020B0503020202020204" pitchFamily="34" charset="0"/>
            </a:endParaRPr>
          </a:p>
        </p:txBody>
      </p:sp>
      <p:sp>
        <p:nvSpPr>
          <p:cNvPr id="3" name="Content Placeholder 2">
            <a:extLst>
              <a:ext uri="{FF2B5EF4-FFF2-40B4-BE49-F238E27FC236}">
                <a16:creationId xmlns:a16="http://schemas.microsoft.com/office/drawing/2014/main" id="{09C6CDBF-713F-6443-A04B-822D298AF1EF}"/>
              </a:ext>
            </a:extLst>
          </p:cNvPr>
          <p:cNvSpPr>
            <a:spLocks noGrp="1"/>
          </p:cNvSpPr>
          <p:nvPr>
            <p:ph idx="1"/>
          </p:nvPr>
        </p:nvSpPr>
        <p:spPr/>
        <p:txBody>
          <a:bodyPr>
            <a:normAutofit/>
          </a:bodyPr>
          <a:lstStyle/>
          <a:p>
            <a:pPr marL="0" indent="0">
              <a:buNone/>
            </a:pPr>
            <a:r>
              <a:rPr lang="en-IN" sz="2500" dirty="0">
                <a:solidFill>
                  <a:schemeClr val="bg1"/>
                </a:solidFill>
                <a:latin typeface="Abadi Extra Light"/>
              </a:rPr>
              <a:t>The kernel is the central component of a computer operating systems. The only job performed by the kernel is to the manage the communication between the software and the hardware. A Kernel is at the nucleus of a computer. It makes the communication between the hardware and software.</a:t>
            </a:r>
            <a:endParaRPr lang="en-US" sz="2500" dirty="0">
              <a:solidFill>
                <a:schemeClr val="bg1"/>
              </a:solidFill>
              <a:latin typeface="Abadi Extra Light"/>
            </a:endParaRPr>
          </a:p>
        </p:txBody>
      </p:sp>
    </p:spTree>
    <p:extLst>
      <p:ext uri="{BB962C8B-B14F-4D97-AF65-F5344CB8AC3E}">
        <p14:creationId xmlns:p14="http://schemas.microsoft.com/office/powerpoint/2010/main" val="379609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B2F9-4FAF-3945-820F-FA8217AB7C98}"/>
              </a:ext>
            </a:extLst>
          </p:cNvPr>
          <p:cNvSpPr>
            <a:spLocks noGrp="1"/>
          </p:cNvSpPr>
          <p:nvPr>
            <p:ph type="title"/>
          </p:nvPr>
        </p:nvSpPr>
        <p:spPr>
          <a:xfrm>
            <a:off x="333261" y="537411"/>
            <a:ext cx="9357003" cy="1712494"/>
          </a:xfrm>
        </p:spPr>
        <p:txBody>
          <a:bodyPr>
            <a:noAutofit/>
          </a:bodyPr>
          <a:lstStyle/>
          <a:p>
            <a:pPr algn="ctr"/>
            <a:r>
              <a:rPr lang="en-IN" sz="5400" spc="600">
                <a:latin typeface="Agency FB" panose="020B0503020202020204" pitchFamily="34" charset="0"/>
              </a:rPr>
              <a:t>Architecture</a:t>
            </a:r>
            <a:r>
              <a:rPr lang="en-US" sz="5400" spc="600">
                <a:latin typeface="Agency FB" panose="020B0503020202020204" pitchFamily="34" charset="0"/>
              </a:rPr>
              <a:t> </a:t>
            </a:r>
            <a:r>
              <a:rPr lang="en-US" sz="5400" spc="600" dirty="0">
                <a:latin typeface="Agency FB" panose="020B0503020202020204" pitchFamily="34" charset="0"/>
              </a:rPr>
              <a:t>of Operating System</a:t>
            </a:r>
          </a:p>
        </p:txBody>
      </p:sp>
      <p:sp>
        <p:nvSpPr>
          <p:cNvPr id="3" name="Content Placeholder 2">
            <a:extLst>
              <a:ext uri="{FF2B5EF4-FFF2-40B4-BE49-F238E27FC236}">
                <a16:creationId xmlns:a16="http://schemas.microsoft.com/office/drawing/2014/main" id="{D3D320BC-0D64-E848-86AD-C24DD9A072F0}"/>
              </a:ext>
            </a:extLst>
          </p:cNvPr>
          <p:cNvSpPr>
            <a:spLocks noGrp="1"/>
          </p:cNvSpPr>
          <p:nvPr>
            <p:ph idx="1"/>
          </p:nvPr>
        </p:nvSpPr>
        <p:spPr>
          <a:xfrm>
            <a:off x="557019" y="2593726"/>
            <a:ext cx="8596668" cy="3880773"/>
          </a:xfrm>
        </p:spPr>
        <p:txBody>
          <a:bodyPr/>
          <a:lstStyle/>
          <a:p>
            <a:pPr marL="0" indent="0">
              <a:buNone/>
            </a:pPr>
            <a:r>
              <a:rPr lang="en-IN" sz="2500">
                <a:solidFill>
                  <a:schemeClr val="bg1"/>
                </a:solidFill>
                <a:latin typeface="Abadi Extra Light"/>
              </a:rPr>
              <a:t>There are some common Architecture’s of an Operating System</a:t>
            </a:r>
            <a:endParaRPr lang="en-US" sz="2500" dirty="0">
              <a:solidFill>
                <a:schemeClr val="bg1"/>
              </a:solidFill>
              <a:latin typeface="Abadi Extra Light"/>
            </a:endParaRPr>
          </a:p>
          <a:p>
            <a:pPr lvl="1" indent="-342900">
              <a:buFont typeface="+mj-lt"/>
              <a:buAutoNum type="arabicPeriod"/>
            </a:pPr>
            <a:r>
              <a:rPr lang="en-IN" sz="2200">
                <a:solidFill>
                  <a:schemeClr val="bg1"/>
                </a:solidFill>
                <a:latin typeface="Abadi Extra Light"/>
              </a:rPr>
              <a:t>8-bit operating system
16-bit operating system</a:t>
            </a:r>
          </a:p>
          <a:p>
            <a:pPr lvl="1" indent="-342900">
              <a:buFont typeface="+mj-lt"/>
              <a:buAutoNum type="arabicPeriod"/>
            </a:pPr>
            <a:r>
              <a:rPr lang="en-US" sz="2200">
                <a:solidFill>
                  <a:schemeClr val="bg1"/>
                </a:solidFill>
                <a:latin typeface="Abadi Extra Light"/>
              </a:rPr>
              <a:t>32-bit </a:t>
            </a:r>
            <a:r>
              <a:rPr lang="en-US" sz="2200" dirty="0">
                <a:solidFill>
                  <a:schemeClr val="bg1"/>
                </a:solidFill>
                <a:latin typeface="Abadi Extra Light"/>
              </a:rPr>
              <a:t>operating system</a:t>
            </a:r>
          </a:p>
          <a:p>
            <a:pPr lvl="1" indent="-342900">
              <a:buFont typeface="+mj-lt"/>
              <a:buAutoNum type="arabicPeriod"/>
            </a:pPr>
            <a:r>
              <a:rPr lang="en-US" sz="2200" dirty="0">
                <a:solidFill>
                  <a:schemeClr val="bg1"/>
                </a:solidFill>
                <a:latin typeface="Abadi Extra Light"/>
              </a:rPr>
              <a:t>64-bit operating system</a:t>
            </a:r>
          </a:p>
        </p:txBody>
      </p:sp>
    </p:spTree>
    <p:extLst>
      <p:ext uri="{BB962C8B-B14F-4D97-AF65-F5344CB8AC3E}">
        <p14:creationId xmlns:p14="http://schemas.microsoft.com/office/powerpoint/2010/main" val="39275509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5042-A036-E944-9835-3F63F224989E}"/>
              </a:ext>
            </a:extLst>
          </p:cNvPr>
          <p:cNvSpPr>
            <a:spLocks noGrp="1"/>
          </p:cNvSpPr>
          <p:nvPr>
            <p:ph type="title"/>
          </p:nvPr>
        </p:nvSpPr>
        <p:spPr/>
        <p:txBody>
          <a:bodyPr>
            <a:normAutofit/>
          </a:bodyPr>
          <a:lstStyle/>
          <a:p>
            <a:pPr algn="ctr"/>
            <a:r>
              <a:rPr lang="en-US" sz="4400" spc="600" dirty="0">
                <a:latin typeface="Agency FB" panose="020B0503020202020204" pitchFamily="34" charset="0"/>
              </a:rPr>
              <a:t>Conclusions </a:t>
            </a:r>
          </a:p>
        </p:txBody>
      </p:sp>
      <p:sp>
        <p:nvSpPr>
          <p:cNvPr id="3" name="Content Placeholder 2">
            <a:extLst>
              <a:ext uri="{FF2B5EF4-FFF2-40B4-BE49-F238E27FC236}">
                <a16:creationId xmlns:a16="http://schemas.microsoft.com/office/drawing/2014/main" id="{2AB9F070-341E-C147-B617-C989E4CD23AE}"/>
              </a:ext>
            </a:extLst>
          </p:cNvPr>
          <p:cNvSpPr>
            <a:spLocks noGrp="1"/>
          </p:cNvSpPr>
          <p:nvPr>
            <p:ph idx="1"/>
          </p:nvPr>
        </p:nvSpPr>
        <p:spPr/>
        <p:txBody>
          <a:bodyPr>
            <a:normAutofit/>
          </a:bodyPr>
          <a:lstStyle/>
          <a:p>
            <a:r>
              <a:rPr lang="en-US" sz="2500" dirty="0">
                <a:solidFill>
                  <a:schemeClr val="bg1"/>
                </a:solidFill>
                <a:latin typeface="Abadi Extra Light"/>
              </a:rPr>
              <a:t>Without operating system the computer is a box filled by silicon.</a:t>
            </a:r>
          </a:p>
          <a:p>
            <a:r>
              <a:rPr lang="en-US" sz="2500" dirty="0">
                <a:solidFill>
                  <a:schemeClr val="bg1"/>
                </a:solidFill>
                <a:latin typeface="Abadi Extra Light"/>
              </a:rPr>
              <a:t>Without operating system the computer cannot run the application and we cannot do work in the </a:t>
            </a:r>
            <a:r>
              <a:rPr lang="en-US" sz="2500">
                <a:solidFill>
                  <a:schemeClr val="bg1"/>
                </a:solidFill>
                <a:latin typeface="Abadi Extra Light"/>
              </a:rPr>
              <a:t>computer.</a:t>
            </a:r>
            <a:endParaRPr lang="en-IN" sz="2500">
              <a:solidFill>
                <a:schemeClr val="bg1"/>
              </a:solidFill>
              <a:latin typeface="Abadi Extra Light"/>
            </a:endParaRPr>
          </a:p>
          <a:p>
            <a:r>
              <a:rPr lang="en-IN" sz="2500">
                <a:solidFill>
                  <a:schemeClr val="bg1"/>
                </a:solidFill>
                <a:latin typeface="Abadi Extra Light"/>
              </a:rPr>
              <a:t>Select your operating system according to your need.</a:t>
            </a:r>
            <a:endParaRPr lang="en-US" sz="2500" dirty="0">
              <a:solidFill>
                <a:schemeClr val="bg1"/>
              </a:solidFill>
              <a:latin typeface="Abadi Extra Light"/>
            </a:endParaRPr>
          </a:p>
          <a:p>
            <a:r>
              <a:rPr lang="en-US" sz="2500" dirty="0">
                <a:solidFill>
                  <a:schemeClr val="bg1"/>
                </a:solidFill>
                <a:latin typeface="Abadi Extra Light"/>
              </a:rPr>
              <a:t>Therefore operating system is very important in a </a:t>
            </a:r>
            <a:r>
              <a:rPr lang="en-US" sz="2500">
                <a:solidFill>
                  <a:schemeClr val="bg1"/>
                </a:solidFill>
                <a:latin typeface="Abadi Extra Light"/>
              </a:rPr>
              <a:t>computer.</a:t>
            </a:r>
            <a:endParaRPr lang="en-IN" sz="2500">
              <a:solidFill>
                <a:schemeClr val="bg1"/>
              </a:solidFill>
              <a:latin typeface="Abadi Extra Light"/>
            </a:endParaRPr>
          </a:p>
          <a:p>
            <a:endParaRPr lang="en-US" sz="2500" dirty="0">
              <a:solidFill>
                <a:schemeClr val="bg1"/>
              </a:solidFill>
              <a:latin typeface="Abadi Extra Light"/>
            </a:endParaRPr>
          </a:p>
        </p:txBody>
      </p:sp>
    </p:spTree>
    <p:extLst>
      <p:ext uri="{BB962C8B-B14F-4D97-AF65-F5344CB8AC3E}">
        <p14:creationId xmlns:p14="http://schemas.microsoft.com/office/powerpoint/2010/main" val="5574984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nodeType="clickEffect">
                                  <p:stCondLst>
                                    <p:cond delay="0"/>
                                  </p:stCondLst>
                                  <p:childTnLst>
                                    <p:animEffect transition="out" filter="fade">
                                      <p:cBhvr>
                                        <p:cTn id="11" dur="1000"/>
                                        <p:tgtEl>
                                          <p:spTgt spid="3">
                                            <p:txEl>
                                              <p:pRg st="0" end="0"/>
                                            </p:txEl>
                                          </p:spTgt>
                                        </p:tgtEl>
                                      </p:cBhvr>
                                    </p:animEffect>
                                    <p:anim calcmode="lin" valueType="num">
                                      <p:cBhvr>
                                        <p:cTn id="12"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p:tgtEl>
                                          <p:spTgt spid="3">
                                            <p:txEl>
                                              <p:pRg st="0" end="0"/>
                                            </p:txEl>
                                          </p:spTgt>
                                        </p:tgtEl>
                                        <p:attrNameLst>
                                          <p:attrName>ppt_y</p:attrName>
                                        </p:attrNameLst>
                                      </p:cBhvr>
                                      <p:tavLst>
                                        <p:tav tm="0">
                                          <p:val>
                                            <p:strVal val="ppt_y"/>
                                          </p:val>
                                        </p:tav>
                                        <p:tav tm="100000">
                                          <p:val>
                                            <p:strVal val="ppt_y+.1"/>
                                          </p:val>
                                        </p:tav>
                                      </p:tavLst>
                                    </p:anim>
                                    <p:set>
                                      <p:cBhvr>
                                        <p:cTn id="14"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9C42-031C-6347-A02D-840279B6718C}"/>
              </a:ext>
            </a:extLst>
          </p:cNvPr>
          <p:cNvSpPr>
            <a:spLocks noGrp="1"/>
          </p:cNvSpPr>
          <p:nvPr>
            <p:ph type="title"/>
          </p:nvPr>
        </p:nvSpPr>
        <p:spPr>
          <a:xfrm>
            <a:off x="1531576" y="2630905"/>
            <a:ext cx="8596668" cy="1471863"/>
          </a:xfrm>
        </p:spPr>
        <p:txBody>
          <a:bodyPr>
            <a:normAutofit fontScale="90000"/>
          </a:bodyPr>
          <a:lstStyle/>
          <a:p>
            <a:pPr algn="ctr"/>
            <a:r>
              <a:rPr lang="en-US" sz="10700" spc="600" dirty="0">
                <a:latin typeface="Agency FB" panose="020B0503020202020204" pitchFamily="34" charset="0"/>
              </a:rPr>
              <a:t>Discussion</a:t>
            </a:r>
            <a:endParaRPr lang="en-US" spc="600" dirty="0">
              <a:latin typeface="Agency FB" panose="020B0503020202020204" pitchFamily="34" charset="0"/>
            </a:endParaRPr>
          </a:p>
        </p:txBody>
      </p:sp>
    </p:spTree>
    <p:extLst>
      <p:ext uri="{BB962C8B-B14F-4D97-AF65-F5344CB8AC3E}">
        <p14:creationId xmlns:p14="http://schemas.microsoft.com/office/powerpoint/2010/main" val="3608088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3008-8621-D34A-A3F0-754BECA7CC38}"/>
              </a:ext>
            </a:extLst>
          </p:cNvPr>
          <p:cNvSpPr>
            <a:spLocks noGrp="1"/>
          </p:cNvSpPr>
          <p:nvPr>
            <p:ph type="title"/>
          </p:nvPr>
        </p:nvSpPr>
        <p:spPr>
          <a:xfrm>
            <a:off x="665222" y="161483"/>
            <a:ext cx="8596668" cy="1320800"/>
          </a:xfrm>
        </p:spPr>
        <p:txBody>
          <a:bodyPr anchor="ctr">
            <a:normAutofit/>
          </a:bodyPr>
          <a:lstStyle/>
          <a:p>
            <a:pPr algn="ctr"/>
            <a:r>
              <a:rPr lang="en-IN" sz="4800" dirty="0">
                <a:latin typeface="Agency FB" panose="020B0503020202020204" pitchFamily="34" charset="0"/>
              </a:rPr>
              <a:t>Operating System</a:t>
            </a:r>
            <a:endParaRPr lang="en-US" sz="4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EE5E1B3D-4E78-3F47-92DF-5241E9AEBA37}"/>
              </a:ext>
            </a:extLst>
          </p:cNvPr>
          <p:cNvSpPr>
            <a:spLocks noGrp="1"/>
          </p:cNvSpPr>
          <p:nvPr>
            <p:ph idx="1"/>
          </p:nvPr>
        </p:nvSpPr>
        <p:spPr>
          <a:xfrm>
            <a:off x="133224" y="1155279"/>
            <a:ext cx="10125012" cy="5157714"/>
          </a:xfrm>
        </p:spPr>
        <p:txBody>
          <a:bodyPr anchor="ctr">
            <a:noAutofit/>
          </a:bodyPr>
          <a:lstStyle/>
          <a:p>
            <a:r>
              <a:rPr lang="en-IN" sz="2400" dirty="0">
                <a:solidFill>
                  <a:schemeClr val="bg1"/>
                </a:solidFill>
                <a:latin typeface="Abadi Extra Light" panose="020B0204020104020204"/>
              </a:rPr>
              <a:t>Operating system is an System software.</a:t>
            </a:r>
          </a:p>
          <a:p>
            <a:r>
              <a:rPr lang="en-IN" sz="2400" dirty="0">
                <a:solidFill>
                  <a:schemeClr val="bg1"/>
                </a:solidFill>
                <a:latin typeface="Abadi Extra Light" panose="020B0204020104020204"/>
              </a:rPr>
              <a:t>An Operating System (OS) is an interface between a computer user and computer hardware. </a:t>
            </a:r>
          </a:p>
          <a:p>
            <a:r>
              <a:rPr lang="en-IN" sz="2400" dirty="0">
                <a:solidFill>
                  <a:schemeClr val="bg1"/>
                </a:solidFill>
                <a:latin typeface="Abadi Extra Light" panose="020B0204020104020204"/>
              </a:rPr>
              <a:t>An operating system is a software which performs all the basic tasks like file management, memory management, process management, handling input and output, and controlling peripheral devices.</a:t>
            </a:r>
          </a:p>
          <a:p>
            <a:r>
              <a:rPr lang="en-IN" sz="2400" dirty="0">
                <a:solidFill>
                  <a:schemeClr val="bg1"/>
                </a:solidFill>
                <a:latin typeface="Abadi Extra Light" panose="020B0204020104020204"/>
              </a:rPr>
              <a:t>It allow to run Application software on it.
Some popular Operating Systems include Linux , Windows, VMS</a:t>
            </a:r>
            <a:r>
              <a:rPr lang="en-IN" sz="2400">
                <a:solidFill>
                  <a:schemeClr val="bg1"/>
                </a:solidFill>
                <a:latin typeface="Abadi Extra Light" panose="020B0204020104020204"/>
              </a:rPr>
              <a:t>, AS</a:t>
            </a:r>
            <a:r>
              <a:rPr lang="en-IN" sz="2400" dirty="0">
                <a:solidFill>
                  <a:schemeClr val="bg1"/>
                </a:solidFill>
                <a:latin typeface="Abadi Extra Light" panose="020B0204020104020204"/>
              </a:rPr>
              <a:t>/400, etc</a:t>
            </a:r>
            <a:r>
              <a:rPr lang="en-IN" sz="2400" dirty="0">
                <a:solidFill>
                  <a:schemeClr val="bg1"/>
                </a:solidFill>
                <a:latin typeface="Abadi Extra Light" panose="020B0204020104020204" pitchFamily="34" charset="0"/>
              </a:rPr>
              <a:t>.</a:t>
            </a:r>
            <a:endParaRPr lang="en-US" sz="24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4178761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1A7644A-576A-FD4C-990A-32C778209AAF}"/>
              </a:ext>
            </a:extLst>
          </p:cNvPr>
          <p:cNvSpPr/>
          <p:nvPr/>
        </p:nvSpPr>
        <p:spPr>
          <a:xfrm>
            <a:off x="4358034" y="486468"/>
            <a:ext cx="1737966" cy="763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User/Client </a:t>
            </a:r>
            <a:endParaRPr lang="en-US" dirty="0"/>
          </a:p>
        </p:txBody>
      </p:sp>
      <p:cxnSp>
        <p:nvCxnSpPr>
          <p:cNvPr id="10" name="Straight Arrow Connector 9">
            <a:extLst>
              <a:ext uri="{FF2B5EF4-FFF2-40B4-BE49-F238E27FC236}">
                <a16:creationId xmlns:a16="http://schemas.microsoft.com/office/drawing/2014/main" id="{0465B813-7A1E-364D-9758-3A078F13555D}"/>
              </a:ext>
            </a:extLst>
          </p:cNvPr>
          <p:cNvCxnSpPr>
            <a:cxnSpLocks/>
          </p:cNvCxnSpPr>
          <p:nvPr/>
        </p:nvCxnSpPr>
        <p:spPr>
          <a:xfrm>
            <a:off x="5227017" y="1249477"/>
            <a:ext cx="0" cy="991105"/>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sp>
        <p:nvSpPr>
          <p:cNvPr id="40" name="Rectangle 39">
            <a:extLst>
              <a:ext uri="{FF2B5EF4-FFF2-40B4-BE49-F238E27FC236}">
                <a16:creationId xmlns:a16="http://schemas.microsoft.com/office/drawing/2014/main" id="{3968FDBB-45D6-6D46-9329-8FF8147F694A}"/>
              </a:ext>
            </a:extLst>
          </p:cNvPr>
          <p:cNvSpPr/>
          <p:nvPr/>
        </p:nvSpPr>
        <p:spPr>
          <a:xfrm>
            <a:off x="3527866" y="2240582"/>
            <a:ext cx="3398301" cy="58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Input devices</a:t>
            </a:r>
            <a:endParaRPr lang="en-US"/>
          </a:p>
        </p:txBody>
      </p:sp>
      <p:sp>
        <p:nvSpPr>
          <p:cNvPr id="42" name="Rectangle 41">
            <a:extLst>
              <a:ext uri="{FF2B5EF4-FFF2-40B4-BE49-F238E27FC236}">
                <a16:creationId xmlns:a16="http://schemas.microsoft.com/office/drawing/2014/main" id="{19CFA889-F884-9840-A408-7BDFB7998C3E}"/>
              </a:ext>
            </a:extLst>
          </p:cNvPr>
          <p:cNvSpPr/>
          <p:nvPr/>
        </p:nvSpPr>
        <p:spPr>
          <a:xfrm>
            <a:off x="3527866" y="3481112"/>
            <a:ext cx="3398301" cy="524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a:t>Operating system</a:t>
            </a:r>
          </a:p>
        </p:txBody>
      </p:sp>
      <p:cxnSp>
        <p:nvCxnSpPr>
          <p:cNvPr id="43" name="Straight Arrow Connector 42">
            <a:extLst>
              <a:ext uri="{FF2B5EF4-FFF2-40B4-BE49-F238E27FC236}">
                <a16:creationId xmlns:a16="http://schemas.microsoft.com/office/drawing/2014/main" id="{27E96327-80CE-2046-979C-62D432679634}"/>
              </a:ext>
            </a:extLst>
          </p:cNvPr>
          <p:cNvCxnSpPr>
            <a:cxnSpLocks/>
          </p:cNvCxnSpPr>
          <p:nvPr/>
        </p:nvCxnSpPr>
        <p:spPr>
          <a:xfrm flipV="1">
            <a:off x="5227016" y="2832016"/>
            <a:ext cx="0" cy="596984"/>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sp>
        <p:nvSpPr>
          <p:cNvPr id="54" name="Rectangle 53">
            <a:extLst>
              <a:ext uri="{FF2B5EF4-FFF2-40B4-BE49-F238E27FC236}">
                <a16:creationId xmlns:a16="http://schemas.microsoft.com/office/drawing/2014/main" id="{7FA94D00-D3BF-F742-B373-DC02EB938BB0}"/>
              </a:ext>
            </a:extLst>
          </p:cNvPr>
          <p:cNvSpPr/>
          <p:nvPr/>
        </p:nvSpPr>
        <p:spPr>
          <a:xfrm>
            <a:off x="2555135" y="5429118"/>
            <a:ext cx="5343761" cy="1104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N"/>
          </a:p>
        </p:txBody>
      </p:sp>
      <p:cxnSp>
        <p:nvCxnSpPr>
          <p:cNvPr id="56" name="Straight Arrow Connector 55">
            <a:extLst>
              <a:ext uri="{FF2B5EF4-FFF2-40B4-BE49-F238E27FC236}">
                <a16:creationId xmlns:a16="http://schemas.microsoft.com/office/drawing/2014/main" id="{CC8AC1B0-C5C2-D142-8551-51363E366590}"/>
              </a:ext>
            </a:extLst>
          </p:cNvPr>
          <p:cNvCxnSpPr>
            <a:cxnSpLocks/>
            <a:endCxn id="54" idx="0"/>
          </p:cNvCxnSpPr>
          <p:nvPr/>
        </p:nvCxnSpPr>
        <p:spPr>
          <a:xfrm>
            <a:off x="5227015" y="4036078"/>
            <a:ext cx="1" cy="1393040"/>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sp>
        <p:nvSpPr>
          <p:cNvPr id="59" name="Rectangle: Beveled 58">
            <a:extLst>
              <a:ext uri="{FF2B5EF4-FFF2-40B4-BE49-F238E27FC236}">
                <a16:creationId xmlns:a16="http://schemas.microsoft.com/office/drawing/2014/main" id="{52B2C8A0-666B-8241-95F6-B1E08F4C389C}"/>
              </a:ext>
            </a:extLst>
          </p:cNvPr>
          <p:cNvSpPr/>
          <p:nvPr/>
        </p:nvSpPr>
        <p:spPr>
          <a:xfrm>
            <a:off x="2720787" y="5767654"/>
            <a:ext cx="758634" cy="52493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CPU</a:t>
            </a:r>
            <a:endParaRPr lang="en-US"/>
          </a:p>
        </p:txBody>
      </p:sp>
      <p:sp>
        <p:nvSpPr>
          <p:cNvPr id="61" name="Rectangle: Beveled 60">
            <a:extLst>
              <a:ext uri="{FF2B5EF4-FFF2-40B4-BE49-F238E27FC236}">
                <a16:creationId xmlns:a16="http://schemas.microsoft.com/office/drawing/2014/main" id="{C6DA89FB-4E9B-6940-9552-57AE8E0E1A9F}"/>
              </a:ext>
            </a:extLst>
          </p:cNvPr>
          <p:cNvSpPr/>
          <p:nvPr/>
        </p:nvSpPr>
        <p:spPr>
          <a:xfrm>
            <a:off x="3841215" y="5767654"/>
            <a:ext cx="1458468" cy="52493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Memory</a:t>
            </a:r>
            <a:endParaRPr lang="en-US"/>
          </a:p>
        </p:txBody>
      </p:sp>
      <p:sp>
        <p:nvSpPr>
          <p:cNvPr id="63" name="Rectangle: Beveled 62">
            <a:extLst>
              <a:ext uri="{FF2B5EF4-FFF2-40B4-BE49-F238E27FC236}">
                <a16:creationId xmlns:a16="http://schemas.microsoft.com/office/drawing/2014/main" id="{3E906FA5-996D-D44B-BF3E-4EF26197333F}"/>
              </a:ext>
            </a:extLst>
          </p:cNvPr>
          <p:cNvSpPr/>
          <p:nvPr/>
        </p:nvSpPr>
        <p:spPr>
          <a:xfrm>
            <a:off x="5551460" y="5698409"/>
            <a:ext cx="2095659" cy="6634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Hardware resources</a:t>
            </a:r>
            <a:endParaRPr lang="en-US" sz="1600"/>
          </a:p>
        </p:txBody>
      </p:sp>
    </p:spTree>
    <p:extLst>
      <p:ext uri="{BB962C8B-B14F-4D97-AF65-F5344CB8AC3E}">
        <p14:creationId xmlns:p14="http://schemas.microsoft.com/office/powerpoint/2010/main" val="12312535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0" grpId="0" animBg="1"/>
      <p:bldP spid="42" grpId="0" animBg="1"/>
      <p:bldP spid="54" grpId="0" animBg="1"/>
      <p:bldP spid="59" grpId="0" animBg="1"/>
      <p:bldP spid="61" grpId="0" animBg="1"/>
      <p:bldP spid="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A835-6661-E948-9D46-6A02C45A9C5D}"/>
              </a:ext>
            </a:extLst>
          </p:cNvPr>
          <p:cNvSpPr>
            <a:spLocks noGrp="1"/>
          </p:cNvSpPr>
          <p:nvPr>
            <p:ph type="title"/>
          </p:nvPr>
        </p:nvSpPr>
        <p:spPr>
          <a:xfrm>
            <a:off x="677334" y="235576"/>
            <a:ext cx="8596668" cy="1320800"/>
          </a:xfrm>
        </p:spPr>
        <p:txBody>
          <a:bodyPr anchor="ctr"/>
          <a:lstStyle/>
          <a:p>
            <a:pPr algn="dist"/>
            <a:r>
              <a:rPr lang="en-IN" sz="6600">
                <a:latin typeface="Agency FB" panose="020B0503020202020204" pitchFamily="34" charset="0"/>
              </a:rPr>
              <a:t>Types of Operating System</a:t>
            </a:r>
            <a:endParaRPr lang="en-US" sz="6600">
              <a:latin typeface="Agency FB" panose="020B0503020202020204" pitchFamily="34" charset="0"/>
            </a:endParaRPr>
          </a:p>
        </p:txBody>
      </p:sp>
      <p:sp>
        <p:nvSpPr>
          <p:cNvPr id="3" name="Content Placeholder 2">
            <a:extLst>
              <a:ext uri="{FF2B5EF4-FFF2-40B4-BE49-F238E27FC236}">
                <a16:creationId xmlns:a16="http://schemas.microsoft.com/office/drawing/2014/main" id="{6DC6518D-D0D7-6740-B77C-FC22F517AAE8}"/>
              </a:ext>
            </a:extLst>
          </p:cNvPr>
          <p:cNvSpPr>
            <a:spLocks noGrp="1"/>
          </p:cNvSpPr>
          <p:nvPr>
            <p:ph idx="1"/>
          </p:nvPr>
        </p:nvSpPr>
        <p:spPr>
          <a:xfrm>
            <a:off x="677334" y="1861215"/>
            <a:ext cx="8993862" cy="4233579"/>
          </a:xfrm>
        </p:spPr>
        <p:txBody>
          <a:bodyPr anchor="ctr">
            <a:normAutofit/>
          </a:bodyPr>
          <a:lstStyle/>
          <a:p>
            <a:r>
              <a:rPr lang="en-IN" sz="2500" dirty="0">
                <a:solidFill>
                  <a:schemeClr val="bg1"/>
                </a:solidFill>
                <a:latin typeface="Abadi Extra Light" panose="020B0204020104020204" pitchFamily="34" charset="0"/>
              </a:rPr>
              <a:t>Batch Operating System
Multitasking/Time Sharing OS
Multiprocessing OS
Real Time OS
Distributed OS
Network OS
Mobile OS</a:t>
            </a:r>
            <a:endParaRPr lang="en-US" sz="25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8297455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E691-DDAF-C440-9C3D-0A2CF6088026}"/>
              </a:ext>
            </a:extLst>
          </p:cNvPr>
          <p:cNvSpPr>
            <a:spLocks noGrp="1"/>
          </p:cNvSpPr>
          <p:nvPr>
            <p:ph type="title"/>
          </p:nvPr>
        </p:nvSpPr>
        <p:spPr/>
        <p:txBody>
          <a:bodyPr anchor="ctr"/>
          <a:lstStyle/>
          <a:p>
            <a:pPr algn="dist"/>
            <a:r>
              <a:rPr lang="en-IN" sz="6600" dirty="0">
                <a:latin typeface="Agency FB" panose="020B0503020202020204" pitchFamily="34" charset="0"/>
              </a:rPr>
              <a:t>Batch Operating System</a:t>
            </a:r>
            <a:endParaRPr lang="en-US" sz="6600" dirty="0">
              <a:latin typeface="Agency FB" panose="020B0503020202020204" pitchFamily="34" charset="0"/>
            </a:endParaRPr>
          </a:p>
        </p:txBody>
      </p:sp>
      <p:sp>
        <p:nvSpPr>
          <p:cNvPr id="3" name="Content Placeholder 2">
            <a:extLst>
              <a:ext uri="{FF2B5EF4-FFF2-40B4-BE49-F238E27FC236}">
                <a16:creationId xmlns:a16="http://schemas.microsoft.com/office/drawing/2014/main" id="{6864C98E-5BE7-E84A-B475-3CF67184CB90}"/>
              </a:ext>
            </a:extLst>
          </p:cNvPr>
          <p:cNvSpPr>
            <a:spLocks noGrp="1"/>
          </p:cNvSpPr>
          <p:nvPr>
            <p:ph idx="1"/>
          </p:nvPr>
        </p:nvSpPr>
        <p:spPr/>
        <p:txBody>
          <a:bodyPr anchor="ctr">
            <a:normAutofit/>
          </a:bodyPr>
          <a:lstStyle/>
          <a:p>
            <a:pPr marL="0" indent="0">
              <a:buNone/>
            </a:pPr>
            <a:r>
              <a:rPr lang="en-IN" sz="2500" dirty="0">
                <a:solidFill>
                  <a:schemeClr val="bg1"/>
                </a:solidFill>
                <a:latin typeface="Abadi Extra Light" panose="020B0204020104020204" pitchFamily="34" charset="0"/>
              </a:rPr>
              <a:t>Some computer processes are very lengthy and time-consuming. To speed the same process, a job with a similar type of needs are batched together and run as a group.
The user of a batch operating system never directly interacts with the computer. In this type of OS, every user prepares his or her job on an offline device like a punch card and submit it to the computer operator.</a:t>
            </a:r>
            <a:endParaRPr lang="en-US" sz="25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1119357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ight Arrow 2"/>
          <p:cNvSpPr/>
          <p:nvPr/>
        </p:nvSpPr>
        <p:spPr>
          <a:xfrm>
            <a:off x="1393656" y="2045368"/>
            <a:ext cx="3946358" cy="2671011"/>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475920" y="872288"/>
            <a:ext cx="637675" cy="1167064"/>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wordArtVert" rtlCol="0" anchor="ctr"/>
          <a:lstStyle/>
          <a:p>
            <a:pPr algn="ctr"/>
            <a:r>
              <a:rPr lang="en-US" dirty="0"/>
              <a:t>job4</a:t>
            </a:r>
          </a:p>
        </p:txBody>
      </p:sp>
      <p:sp>
        <p:nvSpPr>
          <p:cNvPr id="16" name="Rounded Rectangle 15"/>
          <p:cNvSpPr/>
          <p:nvPr/>
        </p:nvSpPr>
        <p:spPr>
          <a:xfrm>
            <a:off x="2298040" y="872288"/>
            <a:ext cx="637675" cy="1167064"/>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wordArtVert" rtlCol="0" anchor="ctr"/>
          <a:lstStyle/>
          <a:p>
            <a:pPr algn="ctr"/>
            <a:r>
              <a:rPr lang="en-US" dirty="0"/>
              <a:t>job3</a:t>
            </a:r>
          </a:p>
        </p:txBody>
      </p:sp>
      <p:sp>
        <p:nvSpPr>
          <p:cNvPr id="17" name="Rounded Rectangle 16"/>
          <p:cNvSpPr/>
          <p:nvPr/>
        </p:nvSpPr>
        <p:spPr>
          <a:xfrm>
            <a:off x="3080099" y="872288"/>
            <a:ext cx="637675" cy="1167064"/>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wordArtVert" rtlCol="0" anchor="ctr"/>
          <a:lstStyle/>
          <a:p>
            <a:pPr algn="ctr"/>
            <a:r>
              <a:rPr lang="en-US" dirty="0"/>
              <a:t>job2</a:t>
            </a:r>
          </a:p>
        </p:txBody>
      </p:sp>
      <p:sp>
        <p:nvSpPr>
          <p:cNvPr id="18" name="Rounded Rectangle 17"/>
          <p:cNvSpPr/>
          <p:nvPr/>
        </p:nvSpPr>
        <p:spPr>
          <a:xfrm>
            <a:off x="3862158" y="872288"/>
            <a:ext cx="637675" cy="1167064"/>
          </a:xfrm>
          <a:prstGeom prst="roundRect">
            <a:avLst/>
          </a:prstGeom>
          <a:ln>
            <a:headEnd type="none" w="med" len="med"/>
            <a:tailEnd type="none" w="med" len="med"/>
          </a:ln>
        </p:spPr>
        <p:style>
          <a:lnRef idx="1">
            <a:schemeClr val="accent3"/>
          </a:lnRef>
          <a:fillRef idx="1003">
            <a:schemeClr val="dk2"/>
          </a:fillRef>
          <a:effectRef idx="1">
            <a:schemeClr val="accent3"/>
          </a:effectRef>
          <a:fontRef idx="minor">
            <a:schemeClr val="dk1"/>
          </a:fontRef>
        </p:style>
        <p:txBody>
          <a:bodyPr vert="wordArtVert" rtlCol="0" anchor="ctr"/>
          <a:lstStyle/>
          <a:p>
            <a:pPr algn="ctr"/>
            <a:r>
              <a:rPr lang="en-US" dirty="0">
                <a:solidFill>
                  <a:schemeClr val="bg1"/>
                </a:solidFill>
              </a:rPr>
              <a:t>job1</a:t>
            </a:r>
          </a:p>
        </p:txBody>
      </p:sp>
      <p:sp>
        <p:nvSpPr>
          <p:cNvPr id="4" name="Folded Corner 3"/>
          <p:cNvSpPr/>
          <p:nvPr/>
        </p:nvSpPr>
        <p:spPr>
          <a:xfrm>
            <a:off x="5368084" y="2183732"/>
            <a:ext cx="1937084" cy="2394284"/>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4000" b="1" spc="600" dirty="0">
                <a:latin typeface="Agency FB" panose="020B0503020202020204" pitchFamily="34" charset="0"/>
              </a:rPr>
              <a:t>CPU</a:t>
            </a:r>
            <a:endParaRPr lang="en-US" b="1" spc="600" dirty="0">
              <a:latin typeface="Agency FB" panose="020B0503020202020204" pitchFamily="34" charset="0"/>
            </a:endParaRPr>
          </a:p>
        </p:txBody>
      </p:sp>
    </p:spTree>
    <p:extLst>
      <p:ext uri="{BB962C8B-B14F-4D97-AF65-F5344CB8AC3E}">
        <p14:creationId xmlns:p14="http://schemas.microsoft.com/office/powerpoint/2010/main" val="37019497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51" presetClass="path" presetSubtype="0" accel="50000" decel="50000" fill="hold" grpId="1" nodeType="clickEffect">
                                  <p:stCondLst>
                                    <p:cond delay="0"/>
                                  </p:stCondLst>
                                  <p:childTnLst>
                                    <p:animMotion origin="layout" path="M 0.00182 1.48148E-6 L -0.03959 0.075 C -0.04883 0.09097 -0.05404 0.11458 -0.05404 0.13935 C -0.05404 0.16736 -0.04883 0.18958 -0.03959 0.20555 L 0.00182 0.28079 " pathEditMode="relative" rAng="0" ptsTypes="AAAAA">
                                      <p:cBhvr>
                                        <p:cTn id="25" dur="2000" fill="hold"/>
                                        <p:tgtEl>
                                          <p:spTgt spid="15"/>
                                        </p:tgtEl>
                                        <p:attrNameLst>
                                          <p:attrName>ppt_x</p:attrName>
                                          <p:attrName>ppt_y</p:attrName>
                                        </p:attrNameLst>
                                      </p:cBhvr>
                                      <p:rCtr x="-2799" y="14028"/>
                                    </p:animMotion>
                                  </p:childTnLst>
                                </p:cTn>
                              </p:par>
                            </p:childTnLst>
                          </p:cTn>
                        </p:par>
                      </p:childTnLst>
                    </p:cTn>
                  </p:par>
                  <p:par>
                    <p:cTn id="26" fill="hold">
                      <p:stCondLst>
                        <p:cond delay="indefinite"/>
                      </p:stCondLst>
                      <p:childTnLst>
                        <p:par>
                          <p:cTn id="27" fill="hold">
                            <p:stCondLst>
                              <p:cond delay="0"/>
                            </p:stCondLst>
                            <p:childTnLst>
                              <p:par>
                                <p:cTn id="28" presetID="51" presetClass="path" presetSubtype="0" accel="50000" decel="50000" fill="hold" grpId="1" nodeType="clickEffect">
                                  <p:stCondLst>
                                    <p:cond delay="0"/>
                                  </p:stCondLst>
                                  <p:childTnLst>
                                    <p:animMotion origin="layout" path="M -0.00833 1.48148E-6 L -0.04218 0.07546 C -0.04987 0.09143 -0.05403 0.11528 -0.05403 0.14004 C -0.05403 0.16829 -0.04987 0.19074 -0.04218 0.20671 L -0.00833 0.28241 " pathEditMode="relative" rAng="0" ptsTypes="AAAAA">
                                      <p:cBhvr>
                                        <p:cTn id="29" dur="2000" fill="hold"/>
                                        <p:tgtEl>
                                          <p:spTgt spid="16"/>
                                        </p:tgtEl>
                                        <p:attrNameLst>
                                          <p:attrName>ppt_x</p:attrName>
                                          <p:attrName>ppt_y</p:attrName>
                                        </p:attrNameLst>
                                      </p:cBhvr>
                                      <p:rCtr x="-2292" y="14120"/>
                                    </p:animMotion>
                                  </p:childTnLst>
                                </p:cTn>
                              </p:par>
                            </p:childTnLst>
                          </p:cTn>
                        </p:par>
                      </p:childTnLst>
                    </p:cTn>
                  </p:par>
                  <p:par>
                    <p:cTn id="30" fill="hold">
                      <p:stCondLst>
                        <p:cond delay="indefinite"/>
                      </p:stCondLst>
                      <p:childTnLst>
                        <p:par>
                          <p:cTn id="31" fill="hold">
                            <p:stCondLst>
                              <p:cond delay="0"/>
                            </p:stCondLst>
                            <p:childTnLst>
                              <p:par>
                                <p:cTn id="32" presetID="51" presetClass="path" presetSubtype="0" accel="50000" decel="50000" fill="hold" grpId="1" nodeType="clickEffect">
                                  <p:stCondLst>
                                    <p:cond delay="0"/>
                                  </p:stCondLst>
                                  <p:childTnLst>
                                    <p:animMotion origin="layout" path="M 0.00065 0.02292 L -0.03906 0.09213 C -0.04805 0.10694 -0.053 0.1287 -0.053 0.15162 C -0.053 0.17754 -0.04805 0.19815 -0.03906 0.21296 L 0.00065 0.28241 " pathEditMode="relative" rAng="0" ptsTypes="AAAAA">
                                      <p:cBhvr>
                                        <p:cTn id="33" dur="2000" fill="hold"/>
                                        <p:tgtEl>
                                          <p:spTgt spid="18"/>
                                        </p:tgtEl>
                                        <p:attrNameLst>
                                          <p:attrName>ppt_x</p:attrName>
                                          <p:attrName>ppt_y</p:attrName>
                                        </p:attrNameLst>
                                      </p:cBhvr>
                                      <p:rCtr x="-2682" y="12963"/>
                                    </p:animMotion>
                                  </p:childTnLst>
                                </p:cTn>
                              </p:par>
                              <p:par>
                                <p:cTn id="34" presetID="51" presetClass="path" presetSubtype="0" accel="50000" decel="50000" fill="hold" grpId="1" nodeType="withEffect">
                                  <p:stCondLst>
                                    <p:cond delay="0"/>
                                  </p:stCondLst>
                                  <p:childTnLst>
                                    <p:animMotion origin="layout" path="M -0.00638 1.48148E-6 L -0.04167 0.075 C -0.04961 0.09097 -0.05404 0.11458 -0.05404 0.13935 C -0.05404 0.16736 -0.04961 0.18958 -0.04167 0.20555 L -0.00638 0.28079 " pathEditMode="relative" rAng="0" ptsTypes="AAAAA">
                                      <p:cBhvr>
                                        <p:cTn id="35" dur="2000" fill="hold"/>
                                        <p:tgtEl>
                                          <p:spTgt spid="17"/>
                                        </p:tgtEl>
                                        <p:attrNameLst>
                                          <p:attrName>ppt_x</p:attrName>
                                          <p:attrName>ppt_y</p:attrName>
                                        </p:attrNameLst>
                                      </p:cBhvr>
                                      <p:rCtr x="-2383" y="14028"/>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5" grpId="1" animBg="1"/>
      <p:bldP spid="16" grpId="0" animBg="1"/>
      <p:bldP spid="16" grpId="1" animBg="1"/>
      <p:bldP spid="17" grpId="0" animBg="1"/>
      <p:bldP spid="17" grpId="1" animBg="1"/>
      <p:bldP spid="18" grpId="0" animBg="1"/>
      <p:bldP spid="18" grpId="1"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41A4-EC80-2D41-9941-B711BD91D59F}"/>
              </a:ext>
            </a:extLst>
          </p:cNvPr>
          <p:cNvSpPr>
            <a:spLocks noGrp="1"/>
          </p:cNvSpPr>
          <p:nvPr>
            <p:ph type="title"/>
          </p:nvPr>
        </p:nvSpPr>
        <p:spPr/>
        <p:txBody>
          <a:bodyPr anchor="ctr"/>
          <a:lstStyle/>
          <a:p>
            <a:pPr algn="dist"/>
            <a:r>
              <a:rPr lang="en-IN" sz="6600">
                <a:latin typeface="Agency FB" panose="020B0503020202020204" pitchFamily="34" charset="0"/>
              </a:rPr>
              <a:t>Time Sharing OS</a:t>
            </a:r>
            <a:endParaRPr lang="en-US" sz="6600">
              <a:latin typeface="Agency FB" panose="020B0503020202020204" pitchFamily="34" charset="0"/>
            </a:endParaRPr>
          </a:p>
        </p:txBody>
      </p:sp>
      <p:sp>
        <p:nvSpPr>
          <p:cNvPr id="3" name="Content Placeholder 2">
            <a:extLst>
              <a:ext uri="{FF2B5EF4-FFF2-40B4-BE49-F238E27FC236}">
                <a16:creationId xmlns:a16="http://schemas.microsoft.com/office/drawing/2014/main" id="{194DDC7D-9519-2640-85BB-1E28AA041B78}"/>
              </a:ext>
            </a:extLst>
          </p:cNvPr>
          <p:cNvSpPr>
            <a:spLocks noGrp="1"/>
          </p:cNvSpPr>
          <p:nvPr>
            <p:ph idx="1"/>
          </p:nvPr>
        </p:nvSpPr>
        <p:spPr/>
        <p:txBody>
          <a:bodyPr anchor="ctr">
            <a:normAutofit/>
          </a:bodyPr>
          <a:lstStyle/>
          <a:p>
            <a:pPr marL="0" indent="0">
              <a:lnSpc>
                <a:spcPct val="150000"/>
              </a:lnSpc>
              <a:buNone/>
            </a:pPr>
            <a:r>
              <a:rPr lang="en-IN" sz="2500" dirty="0">
                <a:solidFill>
                  <a:schemeClr val="bg1"/>
                </a:solidFill>
                <a:latin typeface="Abadi Extra Light" panose="020B0204020104020204" pitchFamily="34" charset="0"/>
              </a:rPr>
              <a:t>Time-sharing operating system enables people located at a different terminal(shell) or Multiple jobs to use a single computer system(CPU) at the same time. The processor time (CPU) which is shared among multiple users or Jobs is termed as </a:t>
            </a:r>
            <a:r>
              <a:rPr lang="en-IN" sz="2500" b="1" dirty="0">
                <a:solidFill>
                  <a:schemeClr val="bg1"/>
                </a:solidFill>
                <a:latin typeface="Abadi Extra Light" panose="020B0204020104020204" pitchFamily="34" charset="0"/>
              </a:rPr>
              <a:t>time-sharing</a:t>
            </a:r>
            <a:r>
              <a:rPr lang="en-IN" sz="2500" dirty="0">
                <a:solidFill>
                  <a:schemeClr val="bg1"/>
                </a:solidFill>
                <a:latin typeface="Abadi Extra Light" panose="020B0204020104020204" pitchFamily="34" charset="0"/>
              </a:rPr>
              <a:t>.</a:t>
            </a:r>
            <a:endParaRPr lang="en-US" sz="25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37657539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Oval 4"/>
          <p:cNvSpPr/>
          <p:nvPr/>
        </p:nvSpPr>
        <p:spPr>
          <a:xfrm>
            <a:off x="4800600" y="563880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user4</a:t>
            </a:r>
          </a:p>
        </p:txBody>
      </p:sp>
      <p:sp>
        <p:nvSpPr>
          <p:cNvPr id="6" name="Oval 5"/>
          <p:cNvSpPr/>
          <p:nvPr/>
        </p:nvSpPr>
        <p:spPr>
          <a:xfrm>
            <a:off x="4800600" y="64970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user1</a:t>
            </a:r>
          </a:p>
        </p:txBody>
      </p:sp>
      <p:sp>
        <p:nvSpPr>
          <p:cNvPr id="7" name="Oval 6"/>
          <p:cNvSpPr/>
          <p:nvPr/>
        </p:nvSpPr>
        <p:spPr>
          <a:xfrm>
            <a:off x="6633412" y="431532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user3</a:t>
            </a:r>
          </a:p>
        </p:txBody>
      </p:sp>
      <p:sp>
        <p:nvSpPr>
          <p:cNvPr id="8" name="Oval 7"/>
          <p:cNvSpPr/>
          <p:nvPr/>
        </p:nvSpPr>
        <p:spPr>
          <a:xfrm>
            <a:off x="6633412" y="193708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user2</a:t>
            </a:r>
          </a:p>
        </p:txBody>
      </p:sp>
      <p:sp>
        <p:nvSpPr>
          <p:cNvPr id="9" name="Oval 8"/>
          <p:cNvSpPr/>
          <p:nvPr/>
        </p:nvSpPr>
        <p:spPr>
          <a:xfrm>
            <a:off x="3068053" y="193708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user6</a:t>
            </a:r>
          </a:p>
        </p:txBody>
      </p:sp>
      <p:sp>
        <p:nvSpPr>
          <p:cNvPr id="10" name="Oval 9"/>
          <p:cNvSpPr/>
          <p:nvPr/>
        </p:nvSpPr>
        <p:spPr>
          <a:xfrm>
            <a:off x="3027946" y="415891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user5</a:t>
            </a:r>
          </a:p>
        </p:txBody>
      </p:sp>
      <p:sp>
        <p:nvSpPr>
          <p:cNvPr id="11" name="Folded Corner 10"/>
          <p:cNvSpPr/>
          <p:nvPr/>
        </p:nvSpPr>
        <p:spPr>
          <a:xfrm>
            <a:off x="4632158" y="2851484"/>
            <a:ext cx="1251284" cy="1307433"/>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4000" b="1" spc="600" dirty="0">
                <a:latin typeface="Agency FB" panose="020B0503020202020204" pitchFamily="34" charset="0"/>
              </a:rPr>
              <a:t>CPU</a:t>
            </a:r>
            <a:endParaRPr lang="en-US" b="1" spc="600" dirty="0">
              <a:latin typeface="Agency FB" panose="020B0503020202020204" pitchFamily="34" charset="0"/>
            </a:endParaRPr>
          </a:p>
        </p:txBody>
      </p:sp>
      <p:cxnSp>
        <p:nvCxnSpPr>
          <p:cNvPr id="13" name="Straight Arrow Connector 12"/>
          <p:cNvCxnSpPr/>
          <p:nvPr/>
        </p:nvCxnSpPr>
        <p:spPr>
          <a:xfrm>
            <a:off x="3942346" y="2695074"/>
            <a:ext cx="605591" cy="625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269832" y="1792705"/>
            <a:ext cx="0" cy="902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015790" y="2695074"/>
            <a:ext cx="617622" cy="625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883442" y="4158916"/>
            <a:ext cx="649705" cy="521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5237748" y="4315326"/>
            <a:ext cx="8019" cy="102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010525" y="4086726"/>
            <a:ext cx="605591"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7040" y="1215189"/>
            <a:ext cx="2249906"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Time Quantum</a:t>
            </a:r>
          </a:p>
          <a:p>
            <a:pPr marL="285750" indent="-285750">
              <a:buFont typeface="Arial" panose="020B0604020202020204" pitchFamily="34" charset="0"/>
              <a:buChar char="•"/>
            </a:pPr>
            <a:r>
              <a:rPr lang="en-US" dirty="0">
                <a:solidFill>
                  <a:schemeClr val="bg1"/>
                </a:solidFill>
              </a:rPr>
              <a:t>Round-Robin</a:t>
            </a:r>
          </a:p>
        </p:txBody>
      </p:sp>
    </p:spTree>
    <p:extLst>
      <p:ext uri="{BB962C8B-B14F-4D97-AF65-F5344CB8AC3E}">
        <p14:creationId xmlns:p14="http://schemas.microsoft.com/office/powerpoint/2010/main" val="4131234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par>
                                <p:cTn id="53" presetID="10"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29"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586</Words>
  <Application>Microsoft Office PowerPoint</Application>
  <PresentationFormat>Widescreen</PresentationFormat>
  <Paragraphs>87</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Facet</vt:lpstr>
      <vt:lpstr>CHAPTER-1
OPERATING SYSTEM</vt:lpstr>
      <vt:lpstr>Flow of Presentation</vt:lpstr>
      <vt:lpstr>Operating System</vt:lpstr>
      <vt:lpstr>PowerPoint Presentation</vt:lpstr>
      <vt:lpstr>Types of Operating System</vt:lpstr>
      <vt:lpstr>Batch Operating System</vt:lpstr>
      <vt:lpstr>PowerPoint Presentation</vt:lpstr>
      <vt:lpstr>Time Sharing OS</vt:lpstr>
      <vt:lpstr>PowerPoint Presentation</vt:lpstr>
      <vt:lpstr>Multiprocessing Operating System</vt:lpstr>
      <vt:lpstr>PowerPoint Presentation</vt:lpstr>
      <vt:lpstr>Real time OS</vt:lpstr>
      <vt:lpstr>Network Operating System</vt:lpstr>
      <vt:lpstr>PowerPoint Presentation</vt:lpstr>
      <vt:lpstr>Mobile OS</vt:lpstr>
      <vt:lpstr>Functions of an Operating System.</vt:lpstr>
      <vt:lpstr>Memory Management</vt:lpstr>
      <vt:lpstr>Processor Management</vt:lpstr>
      <vt:lpstr>Device Management</vt:lpstr>
      <vt:lpstr>File Management</vt:lpstr>
      <vt:lpstr>PowerPoint Presentation</vt:lpstr>
      <vt:lpstr>What is a Kernel?</vt:lpstr>
      <vt:lpstr>Architecture of Operating System</vt:lpstr>
      <vt:lpstr>Conclusions </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CHAPTER-1
OPERATING SYSTEM</dc:title>
  <dc:creator>Himanshu Choudhary</dc:creator>
  <cp:lastModifiedBy>Himanshu Choudhary</cp:lastModifiedBy>
  <cp:revision>29</cp:revision>
  <dcterms:created xsi:type="dcterms:W3CDTF">2021-01-06T10:18:30Z</dcterms:created>
  <dcterms:modified xsi:type="dcterms:W3CDTF">2021-01-09T15:30:32Z</dcterms:modified>
</cp:coreProperties>
</file>