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23" r:id="rId2"/>
    <p:sldId id="518" r:id="rId3"/>
    <p:sldId id="519" r:id="rId4"/>
    <p:sldId id="520" r:id="rId5"/>
    <p:sldId id="521" r:id="rId6"/>
    <p:sldId id="522" r:id="rId7"/>
    <p:sldId id="524" r:id="rId8"/>
    <p:sldId id="525" r:id="rId9"/>
    <p:sldId id="526" r:id="rId10"/>
    <p:sldId id="527" r:id="rId11"/>
    <p:sldId id="528" r:id="rId12"/>
    <p:sldId id="529" r:id="rId13"/>
    <p:sldId id="530" r:id="rId1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90" d="100"/>
          <a:sy n="90" d="100"/>
        </p:scale>
        <p:origin x="446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0.png"/><Relationship Id="rId4" Type="http://schemas.openxmlformats.org/officeDocument/2006/relationships/image" Target="../media/image13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497" y="167293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1. 100Hz</a:t>
            </a:r>
            <a:r>
              <a:rPr lang="ja-JP" altLang="en-US" dirty="0" smtClean="0">
                <a:latin typeface="+mj-ea"/>
                <a:ea typeface="+mj-ea"/>
              </a:rPr>
              <a:t>でサンプリングした加速度と角速度のデータを読み取る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374607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0160" y="2145506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ある時刻</a:t>
            </a:r>
            <a:r>
              <a:rPr lang="en-US" altLang="ja-JP" dirty="0" smtClean="0">
                <a:latin typeface="+mj-ea"/>
                <a:ea typeface="+mj-ea"/>
              </a:rPr>
              <a:t>t</a:t>
            </a:r>
            <a:r>
              <a:rPr lang="ja-JP" altLang="en-US" dirty="0" smtClean="0">
                <a:latin typeface="+mj-ea"/>
                <a:ea typeface="+mj-ea"/>
              </a:rPr>
              <a:t>における加速度・角速度の値を取得する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70160" y="3068725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4. </a:t>
            </a:r>
            <a:r>
              <a:rPr lang="ja-JP" altLang="en-US" dirty="0" smtClean="0">
                <a:latin typeface="+mj-ea"/>
                <a:ea typeface="+mj-ea"/>
              </a:rPr>
              <a:t>カルマンフィルタを適用してクオータニオンを計算する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0160" y="393470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6. </a:t>
            </a:r>
            <a:r>
              <a:rPr lang="ja-JP" altLang="en-US" dirty="0" smtClean="0">
                <a:latin typeface="+mj-ea"/>
                <a:ea typeface="+mj-ea"/>
              </a:rPr>
              <a:t>クオータニオンから</a:t>
            </a:r>
            <a:r>
              <a:rPr lang="en-US" altLang="ja-JP" dirty="0" smtClean="0">
                <a:latin typeface="+mj-ea"/>
                <a:ea typeface="+mj-ea"/>
              </a:rPr>
              <a:t>DCM, </a:t>
            </a:r>
            <a:r>
              <a:rPr lang="ja-JP" altLang="en-US" dirty="0" smtClean="0">
                <a:latin typeface="+mj-ea"/>
                <a:ea typeface="+mj-ea"/>
              </a:rPr>
              <a:t>オイラー角を計算する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70160" y="4386111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7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>
                <a:latin typeface="+mj-ea"/>
                <a:ea typeface="+mj-ea"/>
              </a:rPr>
              <a:t>計算</a:t>
            </a:r>
            <a:r>
              <a:rPr lang="ja-JP" altLang="en-US" dirty="0" smtClean="0">
                <a:latin typeface="+mj-ea"/>
                <a:ea typeface="+mj-ea"/>
              </a:rPr>
              <a:t>した姿勢データをファイルに出力する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4" name="直線矢印コネクタ 3"/>
          <p:cNvCxnSpPr>
            <a:endCxn id="8" idx="1"/>
          </p:cNvCxnSpPr>
          <p:nvPr/>
        </p:nvCxnSpPr>
        <p:spPr bwMode="auto">
          <a:xfrm>
            <a:off x="899592" y="2330172"/>
            <a:ext cx="27056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コネクタ 13"/>
          <p:cNvCxnSpPr/>
          <p:nvPr/>
        </p:nvCxnSpPr>
        <p:spPr bwMode="auto">
          <a:xfrm>
            <a:off x="899592" y="2313238"/>
            <a:ext cx="0" cy="222401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/>
          <p:cNvCxnSpPr/>
          <p:nvPr/>
        </p:nvCxnSpPr>
        <p:spPr bwMode="auto">
          <a:xfrm>
            <a:off x="899592" y="4537256"/>
            <a:ext cx="27056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正方形/長方形 17"/>
          <p:cNvSpPr/>
          <p:nvPr/>
        </p:nvSpPr>
        <p:spPr>
          <a:xfrm>
            <a:off x="1170160" y="2603721"/>
            <a:ext cx="569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3. </a:t>
            </a:r>
            <a:r>
              <a:rPr lang="ja-JP" altLang="en-US" dirty="0" smtClean="0">
                <a:latin typeface="+mj-ea"/>
                <a:ea typeface="+mj-ea"/>
              </a:rPr>
              <a:t>バイアスを</a:t>
            </a:r>
            <a:r>
              <a:rPr lang="ja-JP" altLang="en-US" dirty="0">
                <a:latin typeface="+mj-ea"/>
                <a:ea typeface="+mj-ea"/>
              </a:rPr>
              <a:t>除</a:t>
            </a:r>
            <a:r>
              <a:rPr lang="ja-JP" altLang="en-US" dirty="0" smtClean="0">
                <a:latin typeface="+mj-ea"/>
                <a:ea typeface="+mj-ea"/>
              </a:rPr>
              <a:t>いて</a:t>
            </a:r>
            <a:r>
              <a:rPr lang="en-US" altLang="ja-JP" dirty="0" smtClean="0">
                <a:latin typeface="+mj-ea"/>
                <a:ea typeface="+mj-ea"/>
              </a:rPr>
              <a:t>,</a:t>
            </a:r>
            <a:r>
              <a:rPr lang="ja-JP" altLang="en-US" dirty="0" smtClean="0">
                <a:latin typeface="+mj-ea"/>
                <a:ea typeface="+mj-ea"/>
              </a:rPr>
              <a:t> ローパスフィルタで平滑化する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70160" y="3509871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5. </a:t>
            </a:r>
            <a:r>
              <a:rPr lang="ja-JP" altLang="en-US" dirty="0" smtClean="0">
                <a:latin typeface="+mj-ea"/>
                <a:ea typeface="+mj-ea"/>
              </a:rPr>
              <a:t>クオータニオンを正規化する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Equation of State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9248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0841" y="1100844"/>
            <a:ext cx="278223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Equation of State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大かっこ 5"/>
          <p:cNvSpPr/>
          <p:nvPr/>
        </p:nvSpPr>
        <p:spPr bwMode="auto">
          <a:xfrm>
            <a:off x="3781620" y="1725083"/>
            <a:ext cx="1750667" cy="908700"/>
          </a:xfrm>
          <a:prstGeom prst="bracketPair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 bwMode="auto">
          <a:xfrm>
            <a:off x="539552" y="2780928"/>
            <a:ext cx="73448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1448079" y="4169270"/>
            <a:ext cx="2736304" cy="1420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Jacobian Matrix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456384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80083" y="1093824"/>
            <a:ext cx="259494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 smtClean="0">
                <a:latin typeface="+mj-ea"/>
                <a:ea typeface="+mj-ea"/>
              </a:rPr>
              <a:t>Jacobian Matrix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20964" y="3370336"/>
                <a:ext cx="691727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4" y="3370336"/>
                <a:ext cx="6917278" cy="1266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3136210" y="1580724"/>
            <a:ext cx="3398058" cy="176437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 bwMode="auto">
          <a:xfrm>
            <a:off x="6156176" y="2204865"/>
            <a:ext cx="648072" cy="7200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46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EKF Algorithm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176464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751" y="1093824"/>
            <a:ext cx="239360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EKF Algorithm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3378" y="1891354"/>
            <a:ext cx="20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Prediction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3378" y="3732525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Filtering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991460" y="3085525"/>
                <a:ext cx="3844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3085525"/>
                <a:ext cx="38440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991460" y="3656975"/>
                <a:ext cx="4314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3656975"/>
                <a:ext cx="43146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007815" y="4228425"/>
                <a:ext cx="4044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4228425"/>
                <a:ext cx="404463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8000" r="-10241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7815" y="4769406"/>
                <a:ext cx="312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4769406"/>
                <a:ext cx="31241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 2, 3 …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3008363" y="2398347"/>
                <a:ext cx="165506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63" y="2398347"/>
                <a:ext cx="1655068" cy="6298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47666" y="2720422"/>
                <a:ext cx="9654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ja-JP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666" y="2720422"/>
                <a:ext cx="965456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r="-6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 bwMode="auto">
          <a:xfrm>
            <a:off x="4538215" y="2451092"/>
            <a:ext cx="0" cy="5477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5193915" y="2398347"/>
                <a:ext cx="1562287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915" y="2398347"/>
                <a:ext cx="1562287" cy="6298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/>
          <p:cNvCxnSpPr/>
          <p:nvPr/>
        </p:nvCxnSpPr>
        <p:spPr bwMode="auto">
          <a:xfrm>
            <a:off x="6643298" y="2447849"/>
            <a:ext cx="0" cy="5477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550161" y="2720422"/>
                <a:ext cx="894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61" y="2720422"/>
                <a:ext cx="894989" cy="307777"/>
              </a:xfrm>
              <a:prstGeom prst="rect">
                <a:avLst/>
              </a:prstGeom>
              <a:blipFill rotWithShape="0">
                <a:blip r:embed="rId11"/>
                <a:stretch>
                  <a:fillRect t="-5882" r="-410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8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Initial Values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60040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2141" y="1097797"/>
            <a:ext cx="213084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Initial Values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75656" y="1679907"/>
                <a:ext cx="173707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79907"/>
                <a:ext cx="1737078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27584" y="3196532"/>
                <a:ext cx="3865930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   0 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0.01&amp;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0.01&amp;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   &amp; 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96532"/>
                <a:ext cx="3865930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572000" y="3388539"/>
                <a:ext cx="2691506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0.1&amp;   0 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&amp; 0.1&amp;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&amp;   0 &amp; 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88539"/>
                <a:ext cx="2691506" cy="106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248331" y="1662227"/>
                <a:ext cx="3716851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   0 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0.01&amp;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0.01&amp;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   &amp; 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31" y="1662227"/>
                <a:ext cx="3716851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+mj-ea"/>
                      </a:rPr>
                      <m:t>𝒃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+mj-ea"/>
                      </a:rPr>
                      <m:t>𝒊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60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60388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61100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61100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77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7762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847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8473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847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8473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 bwMode="auto">
          <a:xfrm>
            <a:off x="3170943" y="2314133"/>
            <a:ext cx="0" cy="6993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円/楕円 6"/>
          <p:cNvSpPr/>
          <p:nvPr/>
        </p:nvSpPr>
        <p:spPr bwMode="auto">
          <a:xfrm>
            <a:off x="3098935" y="2236700"/>
            <a:ext cx="144016" cy="1481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232504" y="243205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04" y="2432055"/>
                <a:ext cx="28212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511" r="-63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r="-19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 velocity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518457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1077747"/>
            <a:ext cx="647997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Angular velocity          DCM and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27584" y="1560831"/>
                <a:ext cx="4895776" cy="34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I </a:t>
                </a:r>
                <a:r>
                  <a:rPr lang="en-US" altLang="ja-JP" sz="1600" dirty="0" smtClean="0">
                    <a:latin typeface="+mn-ea"/>
                  </a:rPr>
                  <a:t>define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+mn-ea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ja-JP" sz="1600" dirty="0" smtClean="0">
                    <a:latin typeface="+mn-ea"/>
                  </a:rPr>
                  <a:t> as bellow</a:t>
                </a:r>
                <a:endParaRPr kumimoji="1" lang="en-US" altLang="ja-JP" sz="1600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0831"/>
                <a:ext cx="4895776" cy="347916"/>
              </a:xfrm>
              <a:prstGeom prst="rect">
                <a:avLst/>
              </a:prstGeom>
              <a:blipFill rotWithShape="0">
                <a:blip r:embed="rId2"/>
                <a:stretch>
                  <a:fillRect l="-747" t="-1754" b="-2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 bwMode="auto">
          <a:xfrm>
            <a:off x="3582343" y="1162192"/>
            <a:ext cx="396266" cy="28686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13                           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 bwMode="auto">
          <a:xfrm>
            <a:off x="2683753" y="3238807"/>
            <a:ext cx="3544431" cy="14136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27584" y="4762721"/>
                <a:ext cx="4615301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2721"/>
                <a:ext cx="4615301" cy="15188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 bwMode="auto">
          <a:xfrm>
            <a:off x="2843849" y="4641950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Gravity Vector in { b }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78297" y="1087554"/>
            <a:ext cx="333815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Gravity Vector in { b }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55576" y="2826488"/>
                <a:ext cx="391447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26488"/>
                <a:ext cx="391447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55576" y="4070157"/>
                <a:ext cx="225407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0157"/>
                <a:ext cx="225407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880912" y="4486299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or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Discretization of Quaternion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86158" y="1109935"/>
            <a:ext cx="445160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Discretization of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 bwMode="auto">
          <a:xfrm>
            <a:off x="3500036" y="2022279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/>
                              </m:eqArr>
                            </m:e>
                          </m:d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 bwMode="auto">
          <a:xfrm>
            <a:off x="1856516" y="3605210"/>
            <a:ext cx="2294905" cy="19120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  <a:blipFill rotWithShape="0"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  <a:blipFill rotWithShape="0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  <a:blipFill rotWithShape="0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  <a:blipFill rotWithShape="0">
                <a:blip r:embed="rId2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  <a:blipFill rotWithShape="0">
                <a:blip r:embed="rId2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  <a:blipFill rotWithShape="0">
                <a:blip r:embed="rId2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  <a:blipFill rotWithShape="0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  <a:blipFill rotWithShape="0">
                <a:blip r:embed="rId3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  <a:blipFill rotWithShape="0">
                <a:blip r:embed="rId3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  <a:blipFill rotWithShape="0">
                <a:blip r:embed="rId3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006372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309869</TotalTime>
  <Words>314</Words>
  <Application>Microsoft Office PowerPoint</Application>
  <PresentationFormat>画面に合わせる (4:3)</PresentationFormat>
  <Paragraphs>183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Program</vt:lpstr>
      <vt:lpstr>IMU sampling system</vt:lpstr>
      <vt:lpstr>Coordinate System</vt:lpstr>
      <vt:lpstr>DCM : Direction Cosine Matrix</vt:lpstr>
      <vt:lpstr>Euler angles ⇔ DCM</vt:lpstr>
      <vt:lpstr>Quaternion ⇔ DCM</vt:lpstr>
      <vt:lpstr>Angular velocity</vt:lpstr>
      <vt:lpstr>Gravity Vector in { b }</vt:lpstr>
      <vt:lpstr>Discretization of Quaternion</vt:lpstr>
      <vt:lpstr>Equation of State</vt:lpstr>
      <vt:lpstr>Jacobian Matrix</vt:lpstr>
      <vt:lpstr>EKF Algorithm</vt:lpstr>
      <vt:lpstr>Initial Values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1741</cp:revision>
  <cp:lastPrinted>2016-07-04T02:35:14Z</cp:lastPrinted>
  <dcterms:created xsi:type="dcterms:W3CDTF">2014-08-08T03:15:17Z</dcterms:created>
  <dcterms:modified xsi:type="dcterms:W3CDTF">2016-07-07T08:30:14Z</dcterms:modified>
</cp:coreProperties>
</file>