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523" r:id="rId2"/>
    <p:sldId id="518" r:id="rId3"/>
    <p:sldId id="519" r:id="rId4"/>
    <p:sldId id="520" r:id="rId5"/>
    <p:sldId id="521" r:id="rId6"/>
    <p:sldId id="522" r:id="rId7"/>
    <p:sldId id="524" r:id="rId8"/>
    <p:sldId id="525" r:id="rId9"/>
    <p:sldId id="526" r:id="rId10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F5F5"/>
    <a:srgbClr val="FBBC05"/>
    <a:srgbClr val="F0F0F0"/>
    <a:srgbClr val="305097"/>
    <a:srgbClr val="00ACED"/>
    <a:srgbClr val="1E3261"/>
    <a:srgbClr val="4285F4"/>
    <a:srgbClr val="EA433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5476" autoAdjust="0"/>
  </p:normalViewPr>
  <p:slideViewPr>
    <p:cSldViewPr>
      <p:cViewPr varScale="1">
        <p:scale>
          <a:sx n="90" d="100"/>
          <a:sy n="90" d="100"/>
        </p:scale>
        <p:origin x="133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247" cy="498328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827" y="0"/>
            <a:ext cx="2946246" cy="498328"/>
          </a:xfrm>
          <a:prstGeom prst="rect">
            <a:avLst/>
          </a:prstGeom>
        </p:spPr>
        <p:txBody>
          <a:bodyPr vert="horz" lIns="92106" tIns="46053" rIns="92106" bIns="46053" rtlCol="0"/>
          <a:lstStyle>
            <a:lvl1pPr algn="r">
              <a:defRPr sz="1200"/>
            </a:lvl1pPr>
          </a:lstStyle>
          <a:p>
            <a:fld id="{D5126043-C4A2-4F92-9268-551DA1F2DD5B}" type="datetimeFigureOut">
              <a:rPr kumimoji="1" lang="ja-JP" altLang="en-US" smtClean="0"/>
              <a:t>2016/7/6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6" tIns="46053" rIns="92106" bIns="4605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289" y="4777245"/>
            <a:ext cx="5439102" cy="3908364"/>
          </a:xfrm>
          <a:prstGeom prst="rect">
            <a:avLst/>
          </a:prstGeom>
        </p:spPr>
        <p:txBody>
          <a:bodyPr vert="horz" lIns="92106" tIns="46053" rIns="92106" bIns="46053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8310"/>
            <a:ext cx="2946247" cy="498328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827" y="9428310"/>
            <a:ext cx="2946246" cy="498328"/>
          </a:xfrm>
          <a:prstGeom prst="rect">
            <a:avLst/>
          </a:prstGeom>
        </p:spPr>
        <p:txBody>
          <a:bodyPr vert="horz" lIns="92106" tIns="46053" rIns="92106" bIns="46053" rtlCol="0" anchor="b"/>
          <a:lstStyle>
            <a:lvl1pPr algn="r">
              <a:defRPr sz="1200"/>
            </a:lvl1pPr>
          </a:lstStyle>
          <a:p>
            <a:fld id="{CA3EAD32-5816-427D-89D4-83F256EBF6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36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ja-JP" altLang="en-US" dirty="0" smtClean="0"/>
              <a:t>マスター サブタイトルの書式設定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7685183" y="6515819"/>
            <a:ext cx="1477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atin typeface="BankGothic Md BT" panose="020B0807020203060204" pitchFamily="34" charset="0"/>
              </a:rPr>
              <a:t>ODA-LAB</a:t>
            </a:r>
            <a:endParaRPr lang="ja-JP" altLang="en-US" sz="2000" b="1" dirty="0">
              <a:latin typeface="BankGothic Md BT" panose="020B0807020203060204" pitchFamily="34" charset="0"/>
            </a:endParaRPr>
          </a:p>
        </p:txBody>
      </p:sp>
      <p:cxnSp>
        <p:nvCxnSpPr>
          <p:cNvPr id="6" name="直線コネクタ 5"/>
          <p:cNvCxnSpPr/>
          <p:nvPr userDrawn="1"/>
        </p:nvCxnSpPr>
        <p:spPr bwMode="auto">
          <a:xfrm flipH="1">
            <a:off x="2645362" y="6744746"/>
            <a:ext cx="4671544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 bwMode="auto">
          <a:xfrm>
            <a:off x="7408852" y="6687635"/>
            <a:ext cx="108000" cy="108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 userDrawn="1"/>
        </p:nvSpPr>
        <p:spPr bwMode="auto">
          <a:xfrm>
            <a:off x="7600124" y="6669652"/>
            <a:ext cx="126000" cy="126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5811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2671" y="264493"/>
            <a:ext cx="8533010" cy="5048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635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52020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2711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53671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835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2125" y="288925"/>
            <a:ext cx="7772400" cy="5048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7772400" cy="4989513"/>
          </a:xfrm>
        </p:spPr>
        <p:txBody>
          <a:bodyPr/>
          <a:lstStyle/>
          <a:p>
            <a:pPr lvl="0"/>
            <a:r>
              <a:rPr lang="ja-JP" altLang="en-US" noProof="0" smtClean="0"/>
              <a:t>表を追加</a:t>
            </a:r>
          </a:p>
        </p:txBody>
      </p:sp>
    </p:spTree>
    <p:extLst>
      <p:ext uri="{BB962C8B-B14F-4D97-AF65-F5344CB8AC3E}">
        <p14:creationId xmlns:p14="http://schemas.microsoft.com/office/powerpoint/2010/main" val="1570440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0161" y="301580"/>
            <a:ext cx="853301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091232"/>
            <a:ext cx="7772400" cy="498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8358214" y="90466"/>
            <a:ext cx="684213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1A639BA-664C-4FE6-9D88-12396D2BB8B7}" type="slidenum">
              <a:rPr lang="ja-JP" altLang="en-US" sz="1600">
                <a:latin typeface="+mn-lt"/>
                <a:ea typeface="+mj-ea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ja-JP" sz="1600" dirty="0">
              <a:latin typeface="+mn-lt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 bwMode="auto">
          <a:xfrm>
            <a:off x="71438" y="857232"/>
            <a:ext cx="6643702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 userDrawn="1"/>
        </p:nvSpPr>
        <p:spPr>
          <a:xfrm>
            <a:off x="7685183" y="6515819"/>
            <a:ext cx="1477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atin typeface="BankGothic Md BT" panose="020B0807020203060204" pitchFamily="34" charset="0"/>
              </a:rPr>
              <a:t>ODA-LAB</a:t>
            </a:r>
            <a:endParaRPr lang="ja-JP" altLang="en-US" sz="2000" b="1" dirty="0">
              <a:latin typeface="BankGothic Md BT" panose="020B0807020203060204" pitchFamily="34" charset="0"/>
            </a:endParaRPr>
          </a:p>
        </p:txBody>
      </p:sp>
      <p:cxnSp>
        <p:nvCxnSpPr>
          <p:cNvPr id="30" name="直線コネクタ 29"/>
          <p:cNvCxnSpPr/>
          <p:nvPr userDrawn="1"/>
        </p:nvCxnSpPr>
        <p:spPr bwMode="auto">
          <a:xfrm flipH="1">
            <a:off x="2645362" y="6744746"/>
            <a:ext cx="4671544" cy="0"/>
          </a:xfrm>
          <a:prstGeom prst="line">
            <a:avLst/>
          </a:prstGeom>
          <a:ln w="95250" cap="flat" cmpd="sng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prstDash val="sysDot"/>
            <a:bevel/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 userDrawn="1"/>
        </p:nvSpPr>
        <p:spPr bwMode="auto">
          <a:xfrm>
            <a:off x="7408852" y="6687635"/>
            <a:ext cx="108000" cy="108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34" name="正方形/長方形 33"/>
          <p:cNvSpPr/>
          <p:nvPr userDrawn="1"/>
        </p:nvSpPr>
        <p:spPr bwMode="auto">
          <a:xfrm>
            <a:off x="7600124" y="6669652"/>
            <a:ext cx="126000" cy="1260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418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Noto Sans CJK JP Bold" panose="020B0800000000000000" pitchFamily="34" charset="-128"/>
          <a:ea typeface="Noto Sans CJK JP Bold" panose="020B0800000000000000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Calibri" pitchFamily="34" charset="0"/>
          <a:ea typeface="メイリオ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0099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Noto Sans CJK JP Medium" panose="020B0600000000000000" pitchFamily="34" charset="-128"/>
          <a:ea typeface="Noto Sans CJK JP Medium" panose="020B0600000000000000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Noto Sans CJK JP Regular" panose="020B0500000000000000" pitchFamily="34" charset="-128"/>
          <a:ea typeface="Noto Sans CJK JP Regular" panose="020B0500000000000000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6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28" Type="http://schemas.openxmlformats.org/officeDocument/2006/relationships/image" Target="../media/image69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31" Type="http://schemas.openxmlformats.org/officeDocument/2006/relationships/image" Target="../media/image72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Relationship Id="rId27" Type="http://schemas.openxmlformats.org/officeDocument/2006/relationships/image" Target="../media/image68.png"/><Relationship Id="rId30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26" Type="http://schemas.openxmlformats.org/officeDocument/2006/relationships/image" Target="../media/image101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33" Type="http://schemas.openxmlformats.org/officeDocument/2006/relationships/image" Target="../media/image108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29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99.png"/><Relationship Id="rId32" Type="http://schemas.openxmlformats.org/officeDocument/2006/relationships/image" Target="../media/image107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28" Type="http://schemas.openxmlformats.org/officeDocument/2006/relationships/image" Target="../media/image103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31" Type="http://schemas.openxmlformats.org/officeDocument/2006/relationships/image" Target="../media/image106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Relationship Id="rId27" Type="http://schemas.openxmlformats.org/officeDocument/2006/relationships/image" Target="../media/image102.png"/><Relationship Id="rId30" Type="http://schemas.openxmlformats.org/officeDocument/2006/relationships/image" Target="../media/image1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Program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6497" y="1672933"/>
            <a:ext cx="709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1. 100Hz</a:t>
            </a:r>
            <a:r>
              <a:rPr lang="ja-JP" altLang="en-US" dirty="0" smtClean="0">
                <a:latin typeface="+mj-ea"/>
                <a:ea typeface="+mj-ea"/>
              </a:rPr>
              <a:t>でサンプリングした加速度と角速度のデータを読み取る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39552" y="1339106"/>
            <a:ext cx="7344816" cy="2881982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99792" y="1082626"/>
            <a:ext cx="2626681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Processing Flow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9156" y="2145506"/>
            <a:ext cx="550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+mj-ea"/>
                <a:ea typeface="+mj-ea"/>
              </a:rPr>
              <a:t>2</a:t>
            </a:r>
            <a:r>
              <a:rPr lang="en-US" altLang="ja-JP" dirty="0" smtClean="0">
                <a:latin typeface="+mj-ea"/>
                <a:ea typeface="+mj-ea"/>
              </a:rPr>
              <a:t>. </a:t>
            </a:r>
            <a:r>
              <a:rPr lang="ja-JP" altLang="en-US" dirty="0" smtClean="0">
                <a:latin typeface="+mj-ea"/>
                <a:ea typeface="+mj-ea"/>
              </a:rPr>
              <a:t>バイアス分を引いて</a:t>
            </a:r>
            <a:r>
              <a:rPr lang="en-US" altLang="ja-JP" dirty="0" smtClean="0">
                <a:latin typeface="+mj-ea"/>
                <a:ea typeface="+mj-ea"/>
              </a:rPr>
              <a:t>,</a:t>
            </a:r>
            <a:r>
              <a:rPr lang="ja-JP" altLang="en-US" dirty="0">
                <a:latin typeface="+mj-ea"/>
                <a:ea typeface="+mj-ea"/>
              </a:rPr>
              <a:t> </a:t>
            </a:r>
            <a:r>
              <a:rPr lang="ja-JP" altLang="en-US" dirty="0" smtClean="0">
                <a:latin typeface="+mj-ea"/>
                <a:ea typeface="+mj-ea"/>
              </a:rPr>
              <a:t>ローパスフィルタをかます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89156" y="2641397"/>
            <a:ext cx="629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3. </a:t>
            </a:r>
            <a:r>
              <a:rPr lang="ja-JP" altLang="en-US" dirty="0" smtClean="0">
                <a:latin typeface="+mj-ea"/>
                <a:ea typeface="+mj-ea"/>
              </a:rPr>
              <a:t>カルマンフィルタをかましてクオータニオンを計算する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89156" y="3133443"/>
            <a:ext cx="555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+mj-ea"/>
                <a:ea typeface="+mj-ea"/>
              </a:rPr>
              <a:t>4</a:t>
            </a:r>
            <a:r>
              <a:rPr lang="en-US" altLang="ja-JP" dirty="0" smtClean="0">
                <a:latin typeface="+mj-ea"/>
                <a:ea typeface="+mj-ea"/>
              </a:rPr>
              <a:t>. </a:t>
            </a:r>
            <a:r>
              <a:rPr lang="ja-JP" altLang="en-US" dirty="0" smtClean="0">
                <a:latin typeface="+mj-ea"/>
                <a:ea typeface="+mj-ea"/>
              </a:rPr>
              <a:t>クオータニオンから</a:t>
            </a:r>
            <a:r>
              <a:rPr lang="en-US" altLang="ja-JP" dirty="0" smtClean="0">
                <a:latin typeface="+mj-ea"/>
                <a:ea typeface="+mj-ea"/>
              </a:rPr>
              <a:t>DCM, </a:t>
            </a:r>
            <a:r>
              <a:rPr lang="ja-JP" altLang="en-US" dirty="0" smtClean="0">
                <a:latin typeface="+mj-ea"/>
                <a:ea typeface="+mj-ea"/>
              </a:rPr>
              <a:t>オイラー角を計算する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89156" y="3650785"/>
            <a:ext cx="491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5. </a:t>
            </a:r>
            <a:r>
              <a:rPr lang="ja-JP" altLang="en-US" dirty="0">
                <a:latin typeface="+mj-ea"/>
                <a:ea typeface="+mj-ea"/>
              </a:rPr>
              <a:t>計算</a:t>
            </a:r>
            <a:r>
              <a:rPr lang="ja-JP" altLang="en-US" dirty="0" smtClean="0">
                <a:latin typeface="+mj-ea"/>
                <a:ea typeface="+mj-ea"/>
              </a:rPr>
              <a:t>した姿勢データをファイルに出力する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429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IMU sampling system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1" t="12201" r="25850" b="51050"/>
          <a:stretch/>
        </p:blipFill>
        <p:spPr>
          <a:xfrm>
            <a:off x="1310129" y="4626245"/>
            <a:ext cx="2051956" cy="159596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532040" y="4168501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MPU6050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1" t="10558" r="27739" b="41933"/>
          <a:stretch/>
        </p:blipFill>
        <p:spPr>
          <a:xfrm>
            <a:off x="3623329" y="4570024"/>
            <a:ext cx="2160240" cy="176746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546955" y="4164580"/>
            <a:ext cx="231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 smtClean="0">
                <a:latin typeface="+mj-ea"/>
                <a:ea typeface="+mj-ea"/>
              </a:rPr>
              <a:t>Micro SD Card</a:t>
            </a:r>
            <a:endParaRPr kumimoji="1" lang="en-US" altLang="ja-JP" sz="2400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5" r="34821"/>
          <a:stretch/>
        </p:blipFill>
        <p:spPr>
          <a:xfrm rot="5400000">
            <a:off x="1974100" y="1422221"/>
            <a:ext cx="1227410" cy="249811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364553" y="1626546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MBED LPC1768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04971" y="2421073"/>
            <a:ext cx="659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+mj-ea"/>
                <a:ea typeface="+mj-ea"/>
              </a:rPr>
              <a:t>PC</a:t>
            </a:r>
            <a:endParaRPr kumimoji="1" lang="ja-JP" altLang="en-US" sz="2800" dirty="0">
              <a:latin typeface="+mj-ea"/>
              <a:ea typeface="+mj-ea"/>
            </a:endParaRPr>
          </a:p>
        </p:txBody>
      </p:sp>
      <p:cxnSp>
        <p:nvCxnSpPr>
          <p:cNvPr id="12" name="直線矢印コネクタ 11"/>
          <p:cNvCxnSpPr/>
          <p:nvPr/>
        </p:nvCxnSpPr>
        <p:spPr bwMode="auto">
          <a:xfrm flipH="1">
            <a:off x="3962619" y="2658834"/>
            <a:ext cx="1224136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テキスト ボックス 12"/>
          <p:cNvSpPr txBox="1"/>
          <p:nvPr/>
        </p:nvSpPr>
        <p:spPr>
          <a:xfrm>
            <a:off x="3987930" y="2181759"/>
            <a:ext cx="1225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dirty="0" smtClean="0">
                <a:latin typeface="+mj-ea"/>
                <a:ea typeface="+mj-ea"/>
              </a:rPr>
              <a:t>Power Source</a:t>
            </a:r>
          </a:p>
          <a:p>
            <a:pPr algn="ctr"/>
            <a:r>
              <a:rPr lang="en-US" altLang="ja-JP" sz="1200" dirty="0" smtClean="0">
                <a:latin typeface="+mj-ea"/>
                <a:ea typeface="+mj-ea"/>
              </a:rPr>
              <a:t>5V</a:t>
            </a:r>
            <a:endParaRPr kumimoji="1" lang="ja-JP" altLang="en-US" sz="1200" dirty="0">
              <a:latin typeface="+mj-ea"/>
              <a:ea typeface="+mj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41794" y="3574709"/>
            <a:ext cx="588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+mj-ea"/>
                <a:ea typeface="+mj-ea"/>
              </a:rPr>
              <a:t>I2C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50900" y="347502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+mj-ea"/>
                <a:ea typeface="+mj-ea"/>
              </a:rPr>
              <a:t>SPI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971600" y="1412776"/>
            <a:ext cx="5122224" cy="4924717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54188" y="1174058"/>
            <a:ext cx="3473964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IMU Sampling System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cxnSp>
        <p:nvCxnSpPr>
          <p:cNvPr id="27" name="直線矢印コネクタ 26"/>
          <p:cNvCxnSpPr/>
          <p:nvPr/>
        </p:nvCxnSpPr>
        <p:spPr bwMode="auto">
          <a:xfrm>
            <a:off x="1917360" y="3407209"/>
            <a:ext cx="0" cy="73510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直線矢印コネクタ 27"/>
          <p:cNvCxnSpPr/>
          <p:nvPr/>
        </p:nvCxnSpPr>
        <p:spPr bwMode="auto">
          <a:xfrm>
            <a:off x="3375732" y="3387651"/>
            <a:ext cx="841056" cy="77692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4063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1" t="12201" r="25850" b="51050"/>
          <a:stretch/>
        </p:blipFill>
        <p:spPr>
          <a:xfrm rot="14531646">
            <a:off x="5318800" y="2205113"/>
            <a:ext cx="1208877" cy="940238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Coordinate System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387088" y="1698738"/>
                <a:ext cx="33532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 smtClean="0">
                    <a:latin typeface="+mj-ea"/>
                    <a:ea typeface="+mj-ea"/>
                  </a:rPr>
                  <a:t>Object coordinate system {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+mj-ea"/>
                      </a:rPr>
                      <m:t>𝑏</m:t>
                    </m:r>
                  </m:oMath>
                </a14:m>
                <a:r>
                  <a:rPr kumimoji="1" lang="en-US" altLang="ja-JP" sz="1600" dirty="0" smtClean="0">
                    <a:latin typeface="+mj-ea"/>
                    <a:ea typeface="+mj-ea"/>
                  </a:rPr>
                  <a:t> }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88" y="1698738"/>
                <a:ext cx="3353264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1091" t="-5455" b="-2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2548453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68626" y="1080274"/>
            <a:ext cx="3054619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Coordinate</a:t>
            </a:r>
            <a:r>
              <a:rPr kumimoji="1" lang="en-US" altLang="ja-JP" sz="2400" dirty="0" smtClean="0">
                <a:latin typeface="+mj-ea"/>
                <a:ea typeface="+mj-ea"/>
              </a:rPr>
              <a:t> System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683568" y="1653213"/>
                <a:ext cx="3312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 smtClean="0">
                    <a:latin typeface="+mj-ea"/>
                    <a:ea typeface="+mj-ea"/>
                  </a:rPr>
                  <a:t>Inertial coordinate system {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</m:oMath>
                </a14:m>
                <a:r>
                  <a:rPr kumimoji="1" lang="en-US" altLang="ja-JP" sz="1600" dirty="0" smtClean="0">
                    <a:latin typeface="+mj-ea"/>
                    <a:ea typeface="+mj-ea"/>
                  </a:rPr>
                  <a:t> }</a:t>
                </a:r>
                <a:endParaRPr kumimoji="1" lang="ja-JP" altLang="en-US" sz="16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653213"/>
                <a:ext cx="3312368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919" t="-5357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/>
          <p:cNvCxnSpPr/>
          <p:nvPr/>
        </p:nvCxnSpPr>
        <p:spPr bwMode="auto">
          <a:xfrm flipH="1">
            <a:off x="1679490" y="2544158"/>
            <a:ext cx="936104" cy="50405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線矢印コネクタ 23"/>
          <p:cNvCxnSpPr/>
          <p:nvPr/>
        </p:nvCxnSpPr>
        <p:spPr bwMode="auto">
          <a:xfrm flipH="1" flipV="1">
            <a:off x="1679490" y="2141434"/>
            <a:ext cx="933152" cy="42178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線矢印コネクタ 24"/>
          <p:cNvCxnSpPr/>
          <p:nvPr/>
        </p:nvCxnSpPr>
        <p:spPr bwMode="auto">
          <a:xfrm>
            <a:off x="2582969" y="2534629"/>
            <a:ext cx="0" cy="104070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1249450" y="2870224"/>
                <a:ext cx="5878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50" y="2870224"/>
                <a:ext cx="58785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1249450" y="1994991"/>
                <a:ext cx="594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50" y="1994991"/>
                <a:ext cx="594970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2581977" y="3054980"/>
                <a:ext cx="594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77" y="3054980"/>
                <a:ext cx="594970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/>
          <p:cNvCxnSpPr/>
          <p:nvPr/>
        </p:nvCxnSpPr>
        <p:spPr bwMode="auto">
          <a:xfrm flipH="1">
            <a:off x="5085027" y="2644740"/>
            <a:ext cx="936104" cy="504056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矢印コネクタ 32"/>
          <p:cNvCxnSpPr/>
          <p:nvPr/>
        </p:nvCxnSpPr>
        <p:spPr bwMode="auto">
          <a:xfrm flipH="1" flipV="1">
            <a:off x="5249957" y="2200780"/>
            <a:ext cx="768222" cy="46302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線矢印コネクタ 33"/>
          <p:cNvCxnSpPr/>
          <p:nvPr/>
        </p:nvCxnSpPr>
        <p:spPr bwMode="auto">
          <a:xfrm>
            <a:off x="5988506" y="2635211"/>
            <a:ext cx="0" cy="104070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654987" y="2970806"/>
                <a:ext cx="6470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87" y="2970806"/>
                <a:ext cx="647036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4654987" y="2095573"/>
                <a:ext cx="6541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987" y="2095573"/>
                <a:ext cx="654153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987514" y="3155562"/>
                <a:ext cx="6541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514" y="3155562"/>
                <a:ext cx="654153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86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DCM : Direction Cosine Matrix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2548453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689283" y="1100822"/>
            <a:ext cx="869149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DCM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98698" y="2133937"/>
                <a:ext cx="5113387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ja-JP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98" y="2133937"/>
                <a:ext cx="5113387" cy="12714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748862" y="1576121"/>
                <a:ext cx="6288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+mn-ea"/>
                  </a:rPr>
                  <a:t>I define DCM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ja-JP" dirty="0" smtClean="0">
                    <a:latin typeface="+mn-ea"/>
                  </a:rPr>
                  <a:t> as a transformation matrix from {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ja-JP" dirty="0" smtClean="0">
                    <a:latin typeface="+mn-ea"/>
                  </a:rPr>
                  <a:t> } to</a:t>
                </a:r>
                <a:r>
                  <a:rPr lang="ja-JP" altLang="en-US" dirty="0" smtClean="0">
                    <a:latin typeface="+mn-ea"/>
                  </a:rPr>
                  <a:t> </a:t>
                </a:r>
                <a:r>
                  <a:rPr lang="en-US" altLang="ja-JP" dirty="0" smtClean="0">
                    <a:latin typeface="+mn-ea"/>
                  </a:rPr>
                  <a:t>{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ja-JP" dirty="0" smtClean="0">
                    <a:latin typeface="+mn-ea"/>
                  </a:rPr>
                  <a:t> }</a:t>
                </a:r>
                <a:endParaRPr kumimoji="1" lang="en-US" altLang="ja-JP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2" y="1576121"/>
                <a:ext cx="628851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73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5982820" y="2554123"/>
                <a:ext cx="16230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820" y="2554123"/>
                <a:ext cx="162300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大かっこ 6"/>
          <p:cNvSpPr/>
          <p:nvPr/>
        </p:nvSpPr>
        <p:spPr bwMode="auto">
          <a:xfrm>
            <a:off x="6028746" y="2479856"/>
            <a:ext cx="1478901" cy="579600"/>
          </a:xfrm>
          <a:prstGeom prst="bracket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532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Euler angles </a:t>
            </a:r>
            <a:r>
              <a:rPr lang="ja-JP" altLang="en-US" dirty="0" smtClean="0"/>
              <a:t>⇔</a:t>
            </a:r>
            <a:r>
              <a:rPr lang="en-US" altLang="ja-JP" dirty="0" smtClean="0"/>
              <a:t> DCM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4248472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88264" y="1114456"/>
            <a:ext cx="3430747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Euler angles          DCM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12275" y="1988048"/>
                <a:ext cx="3735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75" y="1988048"/>
                <a:ext cx="373551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684336" y="1576121"/>
            <a:ext cx="253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I assume </a:t>
            </a:r>
            <a:r>
              <a:rPr kumimoji="1" lang="en-US" altLang="ja-JP" dirty="0" smtClean="0">
                <a:solidFill>
                  <a:schemeClr val="accent1"/>
                </a:solidFill>
                <a:latin typeface="+mn-ea"/>
              </a:rPr>
              <a:t>3-2-1 system</a:t>
            </a:r>
          </a:p>
        </p:txBody>
      </p:sp>
      <p:sp>
        <p:nvSpPr>
          <p:cNvPr id="4" name="左右矢印 3"/>
          <p:cNvSpPr/>
          <p:nvPr/>
        </p:nvSpPr>
        <p:spPr bwMode="auto">
          <a:xfrm>
            <a:off x="4465777" y="1201272"/>
            <a:ext cx="432048" cy="288032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27584" y="2533536"/>
                <a:ext cx="5809411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533536"/>
                <a:ext cx="5809411" cy="9727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5580112" y="2533536"/>
                <a:ext cx="8208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533536"/>
                <a:ext cx="82086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/>
          <p:cNvSpPr/>
          <p:nvPr/>
        </p:nvSpPr>
        <p:spPr bwMode="auto">
          <a:xfrm>
            <a:off x="5056063" y="2533536"/>
            <a:ext cx="576064" cy="34336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3507308" y="2538790"/>
            <a:ext cx="704651" cy="34336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3999641" y="2504605"/>
                <a:ext cx="9772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641" y="2504605"/>
                <a:ext cx="97725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/>
          <p:cNvSpPr/>
          <p:nvPr/>
        </p:nvSpPr>
        <p:spPr bwMode="auto">
          <a:xfrm>
            <a:off x="1356636" y="2559503"/>
            <a:ext cx="704651" cy="34336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1842655" y="2546519"/>
                <a:ext cx="9756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655" y="2546519"/>
                <a:ext cx="97565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5848710" y="1965073"/>
                <a:ext cx="1452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710" y="1965073"/>
                <a:ext cx="145251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5848710" y="1672138"/>
                <a:ext cx="14044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710" y="1672138"/>
                <a:ext cx="14044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大かっこ 13"/>
          <p:cNvSpPr/>
          <p:nvPr/>
        </p:nvSpPr>
        <p:spPr bwMode="auto">
          <a:xfrm>
            <a:off x="5819012" y="1672138"/>
            <a:ext cx="1434186" cy="662267"/>
          </a:xfrm>
          <a:prstGeom prst="bracket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1881953" y="3821081"/>
                <a:ext cx="26716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3" y="3821081"/>
                <a:ext cx="2671629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1881953" y="4340999"/>
                <a:ext cx="43161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3" y="4340999"/>
                <a:ext cx="4316182" cy="461665"/>
              </a:xfrm>
              <a:prstGeom prst="rect">
                <a:avLst/>
              </a:prstGeom>
              <a:blipFill rotWithShape="0">
                <a:blip r:embed="rId10"/>
                <a:stretch>
                  <a:fillRect t="-125000" r="-4661" b="-190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1881953" y="4837369"/>
                <a:ext cx="43375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53" y="4837369"/>
                <a:ext cx="4337534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126667" r="-4641" b="-19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/>
          <p:cNvSpPr txBox="1"/>
          <p:nvPr/>
        </p:nvSpPr>
        <p:spPr>
          <a:xfrm>
            <a:off x="864677" y="3821081"/>
            <a:ext cx="113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P</a:t>
            </a:r>
            <a:r>
              <a:rPr lang="en-US" altLang="ja-JP" sz="2400" dirty="0" smtClean="0">
                <a:latin typeface="+mj-ea"/>
                <a:ea typeface="+mj-ea"/>
              </a:rPr>
              <a:t>itch</a:t>
            </a:r>
            <a:r>
              <a:rPr kumimoji="1" lang="en-US" altLang="ja-JP" sz="2400" dirty="0" smtClean="0">
                <a:latin typeface="+mj-ea"/>
                <a:ea typeface="+mj-ea"/>
              </a:rPr>
              <a:t> :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9130" y="4340999"/>
            <a:ext cx="955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Y</a:t>
            </a:r>
            <a:r>
              <a:rPr lang="en-US" altLang="ja-JP" sz="2400" dirty="0" smtClean="0">
                <a:latin typeface="+mj-ea"/>
                <a:ea typeface="+mj-ea"/>
              </a:rPr>
              <a:t>aw</a:t>
            </a:r>
            <a:r>
              <a:rPr kumimoji="1" lang="en-US" altLang="ja-JP" sz="2400" dirty="0" smtClean="0">
                <a:latin typeface="+mj-ea"/>
                <a:ea typeface="+mj-ea"/>
              </a:rPr>
              <a:t> :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70657" y="4837369"/>
            <a:ext cx="945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Roll</a:t>
            </a:r>
            <a:r>
              <a:rPr kumimoji="1" lang="en-US" altLang="ja-JP" sz="2400" dirty="0" smtClean="0">
                <a:latin typeface="+mj-ea"/>
                <a:ea typeface="+mj-ea"/>
              </a:rPr>
              <a:t> :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938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Quaternion </a:t>
            </a:r>
            <a:r>
              <a:rPr lang="ja-JP" altLang="en-US" dirty="0" smtClean="0"/>
              <a:t>⇔</a:t>
            </a:r>
            <a:r>
              <a:rPr lang="en-US" altLang="ja-JP" dirty="0" smtClean="0"/>
              <a:t> DCM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539552" y="1340768"/>
            <a:ext cx="7344816" cy="3744416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88264" y="1114456"/>
            <a:ext cx="3300455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Quaternion          DCM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741292" y="1948670"/>
                <a:ext cx="1672189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92" y="1948670"/>
                <a:ext cx="1672189" cy="6711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684336" y="1576121"/>
                <a:ext cx="4139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latin typeface="+mn-ea"/>
                  </a:rPr>
                  <a:t>I </a:t>
                </a:r>
                <a:r>
                  <a:rPr lang="en-US" altLang="ja-JP" dirty="0" smtClean="0">
                    <a:latin typeface="+mn-ea"/>
                  </a:rPr>
                  <a:t>define Quaternion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ja-JP" dirty="0" smtClean="0">
                    <a:latin typeface="+mn-ea"/>
                  </a:rPr>
                  <a:t> as bellow</a:t>
                </a:r>
                <a:endParaRPr kumimoji="1" lang="en-US" altLang="ja-JP" dirty="0" smtClean="0">
                  <a:solidFill>
                    <a:schemeClr val="accent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36" y="1576121"/>
                <a:ext cx="413914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78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右矢印 3"/>
          <p:cNvSpPr/>
          <p:nvPr/>
        </p:nvSpPr>
        <p:spPr bwMode="auto">
          <a:xfrm>
            <a:off x="4313376" y="1192805"/>
            <a:ext cx="432048" cy="288032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2388264" y="1948670"/>
                <a:ext cx="1746632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64" y="1948670"/>
                <a:ext cx="1746632" cy="6711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032101" y="1964414"/>
                <a:ext cx="1746632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101" y="1964414"/>
                <a:ext cx="1746632" cy="6711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5778733" y="1964414"/>
                <a:ext cx="1468287" cy="671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latin typeface="Cambria Math" panose="02040503050406030204" pitchFamily="18" charset="0"/>
                        </a:rPr>
                        <m:t>cos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733" y="1964414"/>
                <a:ext cx="1468287" cy="6711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1066267" y="2660584"/>
                <a:ext cx="325935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1400" dirty="0" smtClean="0">
                    <a:latin typeface="+mn-ea"/>
                  </a:rPr>
                  <a:t>: unit vector of direction of rotation</a:t>
                </a:r>
                <a:endParaRPr lang="ja-JP" altLang="en-US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67" y="2660584"/>
                <a:ext cx="3259354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4399176" y="2669826"/>
                <a:ext cx="15513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1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ja-JP" sz="1400" dirty="0" smtClean="0">
                    <a:latin typeface="+mn-ea"/>
                  </a:rPr>
                  <a:t>: rotation angle</a:t>
                </a:r>
                <a:endParaRPr lang="ja-JP" altLang="en-US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176" y="2669826"/>
                <a:ext cx="1551322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600504" y="3117629"/>
                <a:ext cx="7303088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1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04" y="3117629"/>
                <a:ext cx="7303088" cy="111280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568716" y="3480657"/>
                <a:ext cx="162820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716" y="3480657"/>
                <a:ext cx="1628202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/>
          <p:cNvSpPr/>
          <p:nvPr/>
        </p:nvSpPr>
        <p:spPr bwMode="auto">
          <a:xfrm>
            <a:off x="3251565" y="3090709"/>
            <a:ext cx="1499399" cy="111411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1543315" y="3780556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315" y="3780556"/>
                <a:ext cx="1688218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3572451" y="3780556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51" y="3780556"/>
                <a:ext cx="1688218" cy="338554"/>
              </a:xfrm>
              <a:prstGeom prst="rect">
                <a:avLst/>
              </a:prstGeom>
              <a:blipFill rotWithShape="0"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/>
              <p:cNvSpPr/>
              <p:nvPr/>
            </p:nvSpPr>
            <p:spPr>
              <a:xfrm>
                <a:off x="3590793" y="3167053"/>
                <a:ext cx="16282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793" y="3167053"/>
                <a:ext cx="1628203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5666315" y="3167053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315" y="3167053"/>
                <a:ext cx="1688218" cy="338554"/>
              </a:xfrm>
              <a:prstGeom prst="rect">
                <a:avLst/>
              </a:prstGeom>
              <a:blipFill rotWithShape="0">
                <a:blip r:embed="rId1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/>
              <p:cNvSpPr/>
              <p:nvPr/>
            </p:nvSpPr>
            <p:spPr>
              <a:xfrm>
                <a:off x="5673374" y="3480657"/>
                <a:ext cx="16882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4" name="正方形/長方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374" y="3480657"/>
                <a:ext cx="1688218" cy="338554"/>
              </a:xfrm>
              <a:prstGeom prst="rect">
                <a:avLst/>
              </a:prstGeom>
              <a:blipFill rotWithShape="0">
                <a:blip r:embed="rId15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/>
              <p:cNvSpPr/>
              <p:nvPr/>
            </p:nvSpPr>
            <p:spPr>
              <a:xfrm>
                <a:off x="1280761" y="3167053"/>
                <a:ext cx="22145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1600" b="0" dirty="0" smtClean="0"/>
              </a:p>
            </p:txBody>
          </p:sp>
        </mc:Choice>
        <mc:Fallback xmlns="">
          <p:sp>
            <p:nvSpPr>
              <p:cNvPr id="45" name="正方形/長方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761" y="3167053"/>
                <a:ext cx="2214581" cy="338554"/>
              </a:xfrm>
              <a:prstGeom prst="rect">
                <a:avLst/>
              </a:prstGeom>
              <a:blipFill rotWithShape="0">
                <a:blip r:embed="rId1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5450760" y="3780556"/>
                <a:ext cx="22745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1600" b="0" dirty="0" smtClean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760" y="3780556"/>
                <a:ext cx="2274597" cy="338554"/>
              </a:xfrm>
              <a:prstGeom prst="rect">
                <a:avLst/>
              </a:prstGeom>
              <a:blipFill rotWithShape="0">
                <a:blip r:embed="rId1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312382" y="3480657"/>
                <a:ext cx="22745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1600" b="0" dirty="0" smtClean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382" y="3480657"/>
                <a:ext cx="2274597" cy="338554"/>
              </a:xfrm>
              <a:prstGeom prst="rect">
                <a:avLst/>
              </a:prstGeom>
              <a:blipFill rotWithShape="0">
                <a:blip r:embed="rId1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/>
          <p:cNvSpPr txBox="1"/>
          <p:nvPr/>
        </p:nvSpPr>
        <p:spPr>
          <a:xfrm>
            <a:off x="852269" y="4479768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DCM to Quaternion : please refer [1]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933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Angular velocity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5184576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9592" y="1077747"/>
            <a:ext cx="6479979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Angular velocity          DCM and Quaternion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684336" y="1576121"/>
                <a:ext cx="7041021" cy="347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 smtClean="0">
                    <a:latin typeface="+mn-ea"/>
                  </a:rPr>
                  <a:t>I </a:t>
                </a:r>
                <a:r>
                  <a:rPr lang="en-US" altLang="ja-JP" sz="1600" dirty="0" smtClean="0">
                    <a:latin typeface="+mn-ea"/>
                  </a:rPr>
                  <a:t>define Angular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6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16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ja-JP" sz="1600" dirty="0" smtClean="0">
                    <a:latin typeface="+mn-ea"/>
                  </a:rPr>
                  <a:t> and Temporal differentiation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ja-JP" sz="1600" dirty="0" smtClean="0">
                    <a:latin typeface="+mn-ea"/>
                  </a:rPr>
                  <a:t> as bellow</a:t>
                </a:r>
                <a:endParaRPr kumimoji="1" lang="en-US" altLang="ja-JP" sz="1600" dirty="0" smtClean="0">
                  <a:solidFill>
                    <a:schemeClr val="accent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36" y="1576121"/>
                <a:ext cx="7041021" cy="347916"/>
              </a:xfrm>
              <a:prstGeom prst="rect">
                <a:avLst/>
              </a:prstGeom>
              <a:blipFill rotWithShape="0">
                <a:blip r:embed="rId2"/>
                <a:stretch>
                  <a:fillRect l="-433" t="-1754" b="-228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右矢印 25"/>
          <p:cNvSpPr/>
          <p:nvPr/>
        </p:nvSpPr>
        <p:spPr bwMode="auto">
          <a:xfrm>
            <a:off x="3582343" y="1162192"/>
            <a:ext cx="396266" cy="28686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275569" y="1965391"/>
                <a:ext cx="2247282" cy="10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69" y="1965391"/>
                <a:ext cx="2247282" cy="10699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827584" y="3238807"/>
                <a:ext cx="666983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ja-JP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13                           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38807"/>
                <a:ext cx="6669839" cy="1266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801767" y="1829912"/>
                <a:ext cx="2581989" cy="1337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ja-JP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767" y="1829912"/>
                <a:ext cx="2581989" cy="13373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/>
          <p:cNvSpPr/>
          <p:nvPr/>
        </p:nvSpPr>
        <p:spPr bwMode="auto">
          <a:xfrm>
            <a:off x="2683753" y="3238807"/>
            <a:ext cx="3544431" cy="141360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1653338" y="3349115"/>
                <a:ext cx="1851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38" y="3349115"/>
                <a:ext cx="185172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/>
              <p:cNvSpPr/>
              <p:nvPr/>
            </p:nvSpPr>
            <p:spPr>
              <a:xfrm>
                <a:off x="3488570" y="3349115"/>
                <a:ext cx="1794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3" name="正方形/長方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70" y="3349115"/>
                <a:ext cx="179401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5300255" y="3349115"/>
                <a:ext cx="1794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255" y="3349115"/>
                <a:ext cx="179401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1653338" y="3706889"/>
                <a:ext cx="1841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38" y="3706889"/>
                <a:ext cx="184108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/>
              <p:cNvSpPr/>
              <p:nvPr/>
            </p:nvSpPr>
            <p:spPr>
              <a:xfrm>
                <a:off x="1653338" y="4081845"/>
                <a:ext cx="1846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38" y="4081845"/>
                <a:ext cx="1846403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3488570" y="3706889"/>
                <a:ext cx="1841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70" y="3706889"/>
                <a:ext cx="184108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3488570" y="4081845"/>
                <a:ext cx="1846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70" y="4081845"/>
                <a:ext cx="1846403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5300255" y="3706889"/>
                <a:ext cx="1841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255" y="3706889"/>
                <a:ext cx="1841080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5300255" y="4081845"/>
                <a:ext cx="1846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255" y="4081845"/>
                <a:ext cx="1846403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827584" y="4762721"/>
                <a:ext cx="4684744" cy="1518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762721"/>
                <a:ext cx="4684744" cy="15188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正方形/長方形 41"/>
          <p:cNvSpPr/>
          <p:nvPr/>
        </p:nvSpPr>
        <p:spPr bwMode="auto">
          <a:xfrm>
            <a:off x="2843849" y="4641950"/>
            <a:ext cx="1656144" cy="16396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3132391" y="4804093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91" y="4804093"/>
                <a:ext cx="585352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/>
              <p:cNvSpPr/>
              <p:nvPr/>
            </p:nvSpPr>
            <p:spPr>
              <a:xfrm>
                <a:off x="3568138" y="4804093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4" name="正方形/長方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138" y="4804093"/>
                <a:ext cx="758477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/>
              <p:cNvSpPr/>
              <p:nvPr/>
            </p:nvSpPr>
            <p:spPr>
              <a:xfrm>
                <a:off x="2721662" y="4804093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5" name="正方形/長方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62" y="4804093"/>
                <a:ext cx="439543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3205296" y="5164725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296" y="5164725"/>
                <a:ext cx="439543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/>
              <p:cNvSpPr/>
              <p:nvPr/>
            </p:nvSpPr>
            <p:spPr>
              <a:xfrm>
                <a:off x="3727605" y="5510137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605" y="5510137"/>
                <a:ext cx="439543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/>
              <p:cNvSpPr/>
              <p:nvPr/>
            </p:nvSpPr>
            <p:spPr>
              <a:xfrm>
                <a:off x="4184238" y="5855622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8" name="正方形/長方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238" y="5855622"/>
                <a:ext cx="439543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/>
              <p:cNvSpPr/>
              <p:nvPr/>
            </p:nvSpPr>
            <p:spPr>
              <a:xfrm>
                <a:off x="4113994" y="4804093"/>
                <a:ext cx="580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994" y="4804093"/>
                <a:ext cx="580031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/>
              <p:cNvSpPr/>
              <p:nvPr/>
            </p:nvSpPr>
            <p:spPr>
              <a:xfrm>
                <a:off x="4111333" y="5164725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333" y="5164725"/>
                <a:ext cx="585352" cy="36933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4111333" y="5510137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333" y="5510137"/>
                <a:ext cx="585352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3657361" y="5164725"/>
                <a:ext cx="580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361" y="5164725"/>
                <a:ext cx="580031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2648757" y="5510137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757" y="5510137"/>
                <a:ext cx="585352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2562195" y="5164725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195" y="5164725"/>
                <a:ext cx="758477" cy="36933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/>
              <p:cNvSpPr/>
              <p:nvPr/>
            </p:nvSpPr>
            <p:spPr>
              <a:xfrm>
                <a:off x="2564856" y="5855622"/>
                <a:ext cx="753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856" y="5855622"/>
                <a:ext cx="753155" cy="369332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/>
              <p:cNvSpPr/>
              <p:nvPr/>
            </p:nvSpPr>
            <p:spPr>
              <a:xfrm>
                <a:off x="3048490" y="5510137"/>
                <a:ext cx="753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490" y="5510137"/>
                <a:ext cx="753155" cy="369332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/>
              <p:cNvSpPr/>
              <p:nvPr/>
            </p:nvSpPr>
            <p:spPr>
              <a:xfrm>
                <a:off x="3045829" y="5855622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7" name="正方形/長方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829" y="5855622"/>
                <a:ext cx="758477" cy="369332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/>
              <p:cNvSpPr/>
              <p:nvPr/>
            </p:nvSpPr>
            <p:spPr>
              <a:xfrm>
                <a:off x="3568138" y="5855622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8" name="正方形/長方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138" y="5855622"/>
                <a:ext cx="758477" cy="36933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33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Gravity Vector in { b }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4320480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78297" y="1087554"/>
            <a:ext cx="3338158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Gravity Vector in { b }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611560" y="1599229"/>
                <a:ext cx="6594049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0  0  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0  0  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99229"/>
                <a:ext cx="6594049" cy="12714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946199" y="2860359"/>
                <a:ext cx="3914470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99" y="2860359"/>
                <a:ext cx="3914470" cy="12714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946199" y="4081921"/>
                <a:ext cx="225407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99" y="4081921"/>
                <a:ext cx="2254079" cy="1266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3263847" y="4070157"/>
                <a:ext cx="4556952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847" y="4070157"/>
                <a:ext cx="4556952" cy="12661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2944438" y="4484178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latin typeface="+mj-ea"/>
                <a:ea typeface="+mj-ea"/>
              </a:rPr>
              <a:t>or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051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Discretization of Quaternion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539552" y="1340768"/>
            <a:ext cx="7344816" cy="4320480"/>
          </a:xfrm>
          <a:prstGeom prst="roundRect">
            <a:avLst>
              <a:gd name="adj" fmla="val 7825"/>
            </a:avLst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86158" y="1109935"/>
            <a:ext cx="4451603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Discretization of Quaternion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755576" y="1667545"/>
                <a:ext cx="29950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×∆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667545"/>
                <a:ext cx="2995051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1115616" y="2143050"/>
                <a:ext cx="5135445" cy="1518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143050"/>
                <a:ext cx="5135445" cy="15188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正方形/長方形 24"/>
          <p:cNvSpPr/>
          <p:nvPr/>
        </p:nvSpPr>
        <p:spPr bwMode="auto">
          <a:xfrm>
            <a:off x="3500036" y="2022279"/>
            <a:ext cx="1656144" cy="16396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正方形/長方形 25"/>
              <p:cNvSpPr/>
              <p:nvPr/>
            </p:nvSpPr>
            <p:spPr>
              <a:xfrm>
                <a:off x="3788578" y="2184422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578" y="2184422"/>
                <a:ext cx="58535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正方形/長方形 27"/>
              <p:cNvSpPr/>
              <p:nvPr/>
            </p:nvSpPr>
            <p:spPr>
              <a:xfrm>
                <a:off x="4224325" y="2184422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325" y="2184422"/>
                <a:ext cx="75847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正方形/長方形 28"/>
              <p:cNvSpPr/>
              <p:nvPr/>
            </p:nvSpPr>
            <p:spPr>
              <a:xfrm>
                <a:off x="3377849" y="2184422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849" y="2184422"/>
                <a:ext cx="43954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正方形/長方形 29"/>
              <p:cNvSpPr/>
              <p:nvPr/>
            </p:nvSpPr>
            <p:spPr>
              <a:xfrm>
                <a:off x="3861483" y="2545054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483" y="2545054"/>
                <a:ext cx="43954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正方形/長方形 30"/>
              <p:cNvSpPr/>
              <p:nvPr/>
            </p:nvSpPr>
            <p:spPr>
              <a:xfrm>
                <a:off x="4383792" y="2890466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1" name="正方形/長方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792" y="2890466"/>
                <a:ext cx="43954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正方形/長方形 31"/>
              <p:cNvSpPr/>
              <p:nvPr/>
            </p:nvSpPr>
            <p:spPr>
              <a:xfrm>
                <a:off x="4840425" y="3235951"/>
                <a:ext cx="439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25" y="3235951"/>
                <a:ext cx="43954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正方形/長方形 32"/>
              <p:cNvSpPr/>
              <p:nvPr/>
            </p:nvSpPr>
            <p:spPr>
              <a:xfrm>
                <a:off x="4770181" y="2184422"/>
                <a:ext cx="580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3" name="正方形/長方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181" y="2184422"/>
                <a:ext cx="580031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正方形/長方形 33"/>
              <p:cNvSpPr/>
              <p:nvPr/>
            </p:nvSpPr>
            <p:spPr>
              <a:xfrm>
                <a:off x="4767520" y="2545054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20" y="2545054"/>
                <a:ext cx="585352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正方形/長方形 34"/>
              <p:cNvSpPr/>
              <p:nvPr/>
            </p:nvSpPr>
            <p:spPr>
              <a:xfrm>
                <a:off x="4767520" y="2890466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20" y="2890466"/>
                <a:ext cx="585352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正方形/長方形 35"/>
              <p:cNvSpPr/>
              <p:nvPr/>
            </p:nvSpPr>
            <p:spPr>
              <a:xfrm>
                <a:off x="4313548" y="2545054"/>
                <a:ext cx="580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548" y="2545054"/>
                <a:ext cx="58003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正方形/長方形 36"/>
              <p:cNvSpPr/>
              <p:nvPr/>
            </p:nvSpPr>
            <p:spPr>
              <a:xfrm>
                <a:off x="3304944" y="2890466"/>
                <a:ext cx="585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44" y="2890466"/>
                <a:ext cx="585352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正方形/長方形 37"/>
              <p:cNvSpPr/>
              <p:nvPr/>
            </p:nvSpPr>
            <p:spPr>
              <a:xfrm>
                <a:off x="3218382" y="2545054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382" y="2545054"/>
                <a:ext cx="75847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正方形/長方形 38"/>
              <p:cNvSpPr/>
              <p:nvPr/>
            </p:nvSpPr>
            <p:spPr>
              <a:xfrm>
                <a:off x="3221043" y="3235951"/>
                <a:ext cx="753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043" y="3235951"/>
                <a:ext cx="753155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正方形/長方形 39"/>
              <p:cNvSpPr/>
              <p:nvPr/>
            </p:nvSpPr>
            <p:spPr>
              <a:xfrm>
                <a:off x="3704677" y="2890466"/>
                <a:ext cx="753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77" y="2890466"/>
                <a:ext cx="753155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正方形/長方形 40"/>
              <p:cNvSpPr/>
              <p:nvPr/>
            </p:nvSpPr>
            <p:spPr>
              <a:xfrm>
                <a:off x="3702016" y="3235951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016" y="3235951"/>
                <a:ext cx="758477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正方形/長方形 41"/>
              <p:cNvSpPr/>
              <p:nvPr/>
            </p:nvSpPr>
            <p:spPr>
              <a:xfrm>
                <a:off x="4224325" y="3235951"/>
                <a:ext cx="758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325" y="3235951"/>
                <a:ext cx="758477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1137227" y="3647545"/>
                <a:ext cx="4299831" cy="1856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 &amp;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&amp; 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           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    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 &amp;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&amp; 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 &amp;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&amp; 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  <m:e/>
                              </m:eqArr>
                            </m:e>
                          </m:d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27" y="3647545"/>
                <a:ext cx="4299831" cy="185640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正方形/長方形 43"/>
          <p:cNvSpPr/>
          <p:nvPr/>
        </p:nvSpPr>
        <p:spPr bwMode="auto">
          <a:xfrm>
            <a:off x="1856516" y="3605210"/>
            <a:ext cx="2294905" cy="191202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正方形/長方形 45"/>
              <p:cNvSpPr/>
              <p:nvPr/>
            </p:nvSpPr>
            <p:spPr>
              <a:xfrm>
                <a:off x="2510604" y="3660770"/>
                <a:ext cx="808298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604" y="3660770"/>
                <a:ext cx="808298" cy="495649"/>
              </a:xfrm>
              <a:prstGeom prst="rect">
                <a:avLst/>
              </a:prstGeom>
              <a:blipFill rotWithShape="0">
                <a:blip r:embed="rId21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正方形/長方形 46"/>
              <p:cNvSpPr/>
              <p:nvPr/>
            </p:nvSpPr>
            <p:spPr>
              <a:xfrm>
                <a:off x="3185557" y="3660770"/>
                <a:ext cx="968534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47" name="正方形/長方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557" y="3660770"/>
                <a:ext cx="968534" cy="495649"/>
              </a:xfrm>
              <a:prstGeom prst="rect">
                <a:avLst/>
              </a:prstGeom>
              <a:blipFill rotWithShape="0">
                <a:blip r:embed="rId2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正方形/長方形 47"/>
              <p:cNvSpPr/>
              <p:nvPr/>
            </p:nvSpPr>
            <p:spPr>
              <a:xfrm>
                <a:off x="1943713" y="3754706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48" name="正方形/長方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713" y="3754706"/>
                <a:ext cx="383438" cy="30777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正方形/長方形 48"/>
              <p:cNvSpPr/>
              <p:nvPr/>
            </p:nvSpPr>
            <p:spPr>
              <a:xfrm>
                <a:off x="2723034" y="4169389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034" y="4169389"/>
                <a:ext cx="383438" cy="30777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正方形/長方形 49"/>
              <p:cNvSpPr/>
              <p:nvPr/>
            </p:nvSpPr>
            <p:spPr>
              <a:xfrm>
                <a:off x="3478105" y="4626026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05" y="4626026"/>
                <a:ext cx="383438" cy="307777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正方形/長方形 50"/>
              <p:cNvSpPr/>
              <p:nvPr/>
            </p:nvSpPr>
            <p:spPr>
              <a:xfrm>
                <a:off x="4291504" y="5052185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504" y="5052185"/>
                <a:ext cx="383438" cy="30777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正方形/長方形 51"/>
              <p:cNvSpPr/>
              <p:nvPr/>
            </p:nvSpPr>
            <p:spPr>
              <a:xfrm>
                <a:off x="4083338" y="3660770"/>
                <a:ext cx="799771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38" y="3660770"/>
                <a:ext cx="799771" cy="495649"/>
              </a:xfrm>
              <a:prstGeom prst="rect">
                <a:avLst/>
              </a:prstGeom>
              <a:blipFill rotWithShape="0">
                <a:blip r:embed="rId2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正方形/長方形 52"/>
              <p:cNvSpPr/>
              <p:nvPr/>
            </p:nvSpPr>
            <p:spPr>
              <a:xfrm>
                <a:off x="4081254" y="4075453"/>
                <a:ext cx="803938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254" y="4075453"/>
                <a:ext cx="803938" cy="495649"/>
              </a:xfrm>
              <a:prstGeom prst="rect">
                <a:avLst/>
              </a:prstGeom>
              <a:blipFill rotWithShape="0">
                <a:blip r:embed="rId2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正方形/長方形 53"/>
              <p:cNvSpPr/>
              <p:nvPr/>
            </p:nvSpPr>
            <p:spPr>
              <a:xfrm>
                <a:off x="4081254" y="4532090"/>
                <a:ext cx="803938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254" y="4532090"/>
                <a:ext cx="803938" cy="495649"/>
              </a:xfrm>
              <a:prstGeom prst="rect">
                <a:avLst/>
              </a:prstGeom>
              <a:blipFill rotWithShape="0">
                <a:blip r:embed="rId27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正方形/長方形 54"/>
              <p:cNvSpPr/>
              <p:nvPr/>
            </p:nvSpPr>
            <p:spPr>
              <a:xfrm>
                <a:off x="3269939" y="4075453"/>
                <a:ext cx="799771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939" y="4075453"/>
                <a:ext cx="799771" cy="495649"/>
              </a:xfrm>
              <a:prstGeom prst="rect">
                <a:avLst/>
              </a:prstGeom>
              <a:blipFill rotWithShape="0">
                <a:blip r:embed="rId28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正方形/長方形 55"/>
              <p:cNvSpPr/>
              <p:nvPr/>
            </p:nvSpPr>
            <p:spPr>
              <a:xfrm>
                <a:off x="1733463" y="4532090"/>
                <a:ext cx="803938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463" y="4532090"/>
                <a:ext cx="803938" cy="495649"/>
              </a:xfrm>
              <a:prstGeom prst="rect">
                <a:avLst/>
              </a:prstGeom>
              <a:blipFill rotWithShape="0">
                <a:blip r:embed="rId2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正方形/長方形 56"/>
              <p:cNvSpPr/>
              <p:nvPr/>
            </p:nvSpPr>
            <p:spPr>
              <a:xfrm>
                <a:off x="1651165" y="4075453"/>
                <a:ext cx="968535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57" name="正方形/長方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165" y="4075453"/>
                <a:ext cx="968535" cy="495649"/>
              </a:xfrm>
              <a:prstGeom prst="rect">
                <a:avLst/>
              </a:prstGeom>
              <a:blipFill rotWithShape="0">
                <a:blip r:embed="rId30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正方形/長方形 57"/>
              <p:cNvSpPr/>
              <p:nvPr/>
            </p:nvSpPr>
            <p:spPr>
              <a:xfrm>
                <a:off x="1653249" y="4958249"/>
                <a:ext cx="964367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58" name="正方形/長方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249" y="4958249"/>
                <a:ext cx="964367" cy="495649"/>
              </a:xfrm>
              <a:prstGeom prst="rect">
                <a:avLst/>
              </a:prstGeom>
              <a:blipFill rotWithShape="0">
                <a:blip r:embed="rId31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正方形/長方形 59"/>
              <p:cNvSpPr/>
              <p:nvPr/>
            </p:nvSpPr>
            <p:spPr>
              <a:xfrm>
                <a:off x="2432570" y="4532090"/>
                <a:ext cx="964367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60" name="正方形/長方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570" y="4532090"/>
                <a:ext cx="964367" cy="495649"/>
              </a:xfrm>
              <a:prstGeom prst="rect">
                <a:avLst/>
              </a:prstGeom>
              <a:blipFill rotWithShape="0">
                <a:blip r:embed="rId31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正方形/長方形 60"/>
              <p:cNvSpPr/>
              <p:nvPr/>
            </p:nvSpPr>
            <p:spPr>
              <a:xfrm>
                <a:off x="2430486" y="4958249"/>
                <a:ext cx="968535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61" name="正方形/長方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486" y="4958249"/>
                <a:ext cx="968535" cy="495649"/>
              </a:xfrm>
              <a:prstGeom prst="rect">
                <a:avLst/>
              </a:prstGeom>
              <a:blipFill rotWithShape="0">
                <a:blip r:embed="rId32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正方形/長方形 61"/>
              <p:cNvSpPr/>
              <p:nvPr/>
            </p:nvSpPr>
            <p:spPr>
              <a:xfrm>
                <a:off x="3185557" y="4958249"/>
                <a:ext cx="968535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557" y="4958249"/>
                <a:ext cx="968535" cy="495649"/>
              </a:xfrm>
              <a:prstGeom prst="rect">
                <a:avLst/>
              </a:prstGeom>
              <a:blipFill rotWithShape="0">
                <a:blip r:embed="rId3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006372"/>
      </p:ext>
    </p:extLst>
  </p:cSld>
  <p:clrMapOvr>
    <a:masterClrMapping/>
  </p:clrMapOvr>
</p:sld>
</file>

<file path=ppt/theme/theme1.xml><?xml version="1.0" encoding="utf-8"?>
<a:theme xmlns:a="http://schemas.openxmlformats.org/drawingml/2006/main" name="inoue_lab">
  <a:themeElements>
    <a:clrScheme name="ユーザー定義 1">
      <a:dk1>
        <a:sysClr val="windowText" lastClr="000000"/>
      </a:dk1>
      <a:lt1>
        <a:srgbClr val="F5F5F5"/>
      </a:lt1>
      <a:dk2>
        <a:srgbClr val="1F497D"/>
      </a:dk2>
      <a:lt2>
        <a:srgbClr val="EEECE1"/>
      </a:lt2>
      <a:accent1>
        <a:srgbClr val="EA4335"/>
      </a:accent1>
      <a:accent2>
        <a:srgbClr val="FBBC05"/>
      </a:accent2>
      <a:accent3>
        <a:srgbClr val="34A853"/>
      </a:accent3>
      <a:accent4>
        <a:srgbClr val="4285F4"/>
      </a:accent4>
      <a:accent5>
        <a:srgbClr val="305097"/>
      </a:accent5>
      <a:accent6>
        <a:srgbClr val="00ACED"/>
      </a:accent6>
      <a:hlink>
        <a:srgbClr val="0000FF"/>
      </a:hlink>
      <a:folHlink>
        <a:srgbClr val="800080"/>
      </a:folHlink>
    </a:clrScheme>
    <a:fontScheme name="ユーザー定義 2">
      <a:majorFont>
        <a:latin typeface="Noto Sans CJK JP Medium"/>
        <a:ea typeface="Noto Sans CJK JP Bold"/>
        <a:cs typeface=""/>
      </a:majorFont>
      <a:minorFont>
        <a:latin typeface="Consolas"/>
        <a:ea typeface="Noto Sans CJK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lnDef>
  </a:objectDefaults>
  <a:extraClrSchemeLst>
    <a:extraClrScheme>
      <a:clrScheme name="2_MsThE_Lab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sThE_Lab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sThE_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inoue_lab</Template>
  <TotalTime>309743</TotalTime>
  <Words>232</Words>
  <Application>Microsoft Office PowerPoint</Application>
  <PresentationFormat>画面に合わせる (4:3)</PresentationFormat>
  <Paragraphs>144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20" baseType="lpstr">
      <vt:lpstr>ＭＳ Ｐゴシック</vt:lpstr>
      <vt:lpstr>Noto Sans CJK JP Bold</vt:lpstr>
      <vt:lpstr>Noto Sans CJK JP Medium</vt:lpstr>
      <vt:lpstr>Noto Sans CJK JP Regular</vt:lpstr>
      <vt:lpstr>メイリオ</vt:lpstr>
      <vt:lpstr>BankGothic Md BT</vt:lpstr>
      <vt:lpstr>Calibri</vt:lpstr>
      <vt:lpstr>Cambria Math</vt:lpstr>
      <vt:lpstr>Consolas</vt:lpstr>
      <vt:lpstr>Times New Roman</vt:lpstr>
      <vt:lpstr>inoue_lab</vt:lpstr>
      <vt:lpstr>Program</vt:lpstr>
      <vt:lpstr>IMU sampling system</vt:lpstr>
      <vt:lpstr>Coordinate System</vt:lpstr>
      <vt:lpstr>DCM : Direction Cosine Matrix</vt:lpstr>
      <vt:lpstr>Euler angles ⇔ DCM</vt:lpstr>
      <vt:lpstr>Quaternion ⇔ DCM</vt:lpstr>
      <vt:lpstr>Angular velocity</vt:lpstr>
      <vt:lpstr>Gravity Vector in { b }</vt:lpstr>
      <vt:lpstr>Discretization of Quaternion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JAXAから持ち帰った道具</dc:title>
  <dc:creator>安部拓洋</dc:creator>
  <cp:lastModifiedBy>安部拓洋</cp:lastModifiedBy>
  <cp:revision>1724</cp:revision>
  <cp:lastPrinted>2016-07-04T02:35:14Z</cp:lastPrinted>
  <dcterms:created xsi:type="dcterms:W3CDTF">2014-08-08T03:15:17Z</dcterms:created>
  <dcterms:modified xsi:type="dcterms:W3CDTF">2016-07-06T13:34:35Z</dcterms:modified>
</cp:coreProperties>
</file>