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518" r:id="rId2"/>
    <p:sldId id="519" r:id="rId3"/>
    <p:sldId id="520" r:id="rId4"/>
    <p:sldId id="521" r:id="rId5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5F5F5"/>
    <a:srgbClr val="FBBC05"/>
    <a:srgbClr val="F0F0F0"/>
    <a:srgbClr val="305097"/>
    <a:srgbClr val="00ACED"/>
    <a:srgbClr val="1E3261"/>
    <a:srgbClr val="4285F4"/>
    <a:srgbClr val="EA4335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5476" autoAdjust="0"/>
  </p:normalViewPr>
  <p:slideViewPr>
    <p:cSldViewPr>
      <p:cViewPr varScale="1">
        <p:scale>
          <a:sx n="90" d="100"/>
          <a:sy n="90" d="100"/>
        </p:scale>
        <p:origin x="44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247" cy="498328"/>
          </a:xfrm>
          <a:prstGeom prst="rect">
            <a:avLst/>
          </a:prstGeom>
        </p:spPr>
        <p:txBody>
          <a:bodyPr vert="horz" lIns="92106" tIns="46053" rIns="92106" bIns="46053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827" y="0"/>
            <a:ext cx="2946246" cy="498328"/>
          </a:xfrm>
          <a:prstGeom prst="rect">
            <a:avLst/>
          </a:prstGeom>
        </p:spPr>
        <p:txBody>
          <a:bodyPr vert="horz" lIns="92106" tIns="46053" rIns="92106" bIns="46053" rtlCol="0"/>
          <a:lstStyle>
            <a:lvl1pPr algn="r">
              <a:defRPr sz="1200"/>
            </a:lvl1pPr>
          </a:lstStyle>
          <a:p>
            <a:fld id="{D5126043-C4A2-4F92-9268-551DA1F2DD5B}" type="datetimeFigureOut">
              <a:rPr kumimoji="1" lang="ja-JP" altLang="en-US" smtClean="0"/>
              <a:t>2016/7/6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8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6" tIns="46053" rIns="92106" bIns="4605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289" y="4777245"/>
            <a:ext cx="5439102" cy="3908364"/>
          </a:xfrm>
          <a:prstGeom prst="rect">
            <a:avLst/>
          </a:prstGeom>
        </p:spPr>
        <p:txBody>
          <a:bodyPr vert="horz" lIns="92106" tIns="46053" rIns="92106" bIns="46053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428310"/>
            <a:ext cx="2946247" cy="498328"/>
          </a:xfrm>
          <a:prstGeom prst="rect">
            <a:avLst/>
          </a:prstGeom>
        </p:spPr>
        <p:txBody>
          <a:bodyPr vert="horz" lIns="92106" tIns="46053" rIns="92106" bIns="46053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827" y="9428310"/>
            <a:ext cx="2946246" cy="498328"/>
          </a:xfrm>
          <a:prstGeom prst="rect">
            <a:avLst/>
          </a:prstGeom>
        </p:spPr>
        <p:txBody>
          <a:bodyPr vert="horz" lIns="92106" tIns="46053" rIns="92106" bIns="46053" rtlCol="0" anchor="b"/>
          <a:lstStyle>
            <a:lvl1pPr algn="r">
              <a:defRPr sz="1200"/>
            </a:lvl1pPr>
          </a:lstStyle>
          <a:p>
            <a:fld id="{CA3EAD32-5816-427D-89D4-83F256EBF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369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ja-JP" altLang="en-US" dirty="0" smtClean="0"/>
              <a:t>マスター サブタイトルの書式設定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7685183" y="6515819"/>
            <a:ext cx="1477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atin typeface="BankGothic Md BT" panose="020B0807020203060204" pitchFamily="34" charset="0"/>
              </a:rPr>
              <a:t>ODA-LAB</a:t>
            </a:r>
            <a:endParaRPr lang="ja-JP" altLang="en-US" sz="2000" b="1" dirty="0">
              <a:latin typeface="BankGothic Md BT" panose="020B0807020203060204" pitchFamily="34" charset="0"/>
            </a:endParaRPr>
          </a:p>
        </p:txBody>
      </p:sp>
      <p:cxnSp>
        <p:nvCxnSpPr>
          <p:cNvPr id="6" name="直線コネクタ 5"/>
          <p:cNvCxnSpPr/>
          <p:nvPr userDrawn="1"/>
        </p:nvCxnSpPr>
        <p:spPr bwMode="auto">
          <a:xfrm flipH="1">
            <a:off x="2645362" y="6744746"/>
            <a:ext cx="4671544" cy="0"/>
          </a:xfrm>
          <a:prstGeom prst="line">
            <a:avLst/>
          </a:prstGeom>
          <a:ln w="95250" cap="flat" cmpd="sng"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  <a:prstDash val="sysDot"/>
            <a:bevel/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 userDrawn="1"/>
        </p:nvSpPr>
        <p:spPr bwMode="auto">
          <a:xfrm>
            <a:off x="7408852" y="6687635"/>
            <a:ext cx="108000" cy="1080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9" name="正方形/長方形 8"/>
          <p:cNvSpPr/>
          <p:nvPr userDrawn="1"/>
        </p:nvSpPr>
        <p:spPr bwMode="auto">
          <a:xfrm>
            <a:off x="7600124" y="6669652"/>
            <a:ext cx="126000" cy="1260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5811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2671" y="264493"/>
            <a:ext cx="8533010" cy="5048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9635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52020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12711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53671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1835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2125" y="288925"/>
            <a:ext cx="7772400" cy="5048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685800" y="1143000"/>
            <a:ext cx="7772400" cy="4989513"/>
          </a:xfrm>
        </p:spPr>
        <p:txBody>
          <a:bodyPr/>
          <a:lstStyle/>
          <a:p>
            <a:pPr lvl="0"/>
            <a:r>
              <a:rPr lang="ja-JP" altLang="en-US" noProof="0" smtClean="0"/>
              <a:t>表を追加</a:t>
            </a:r>
          </a:p>
        </p:txBody>
      </p:sp>
    </p:spTree>
    <p:extLst>
      <p:ext uri="{BB962C8B-B14F-4D97-AF65-F5344CB8AC3E}">
        <p14:creationId xmlns:p14="http://schemas.microsoft.com/office/powerpoint/2010/main" val="1570440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0161" y="301580"/>
            <a:ext cx="853301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536" y="1091232"/>
            <a:ext cx="7772400" cy="498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8358214" y="90466"/>
            <a:ext cx="684213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A1A639BA-664C-4FE6-9D88-12396D2BB8B7}" type="slidenum">
              <a:rPr lang="ja-JP" altLang="en-US" sz="1600">
                <a:latin typeface="+mn-lt"/>
                <a:ea typeface="+mj-ea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ja-JP" sz="1600" dirty="0">
              <a:latin typeface="+mn-lt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 bwMode="auto">
          <a:xfrm>
            <a:off x="71438" y="857232"/>
            <a:ext cx="6643702" cy="0"/>
          </a:xfrm>
          <a:prstGeom prst="line">
            <a:avLst/>
          </a:prstGeom>
          <a:ln w="95250" cap="flat" cmpd="sng"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  <a:prstDash val="sysDot"/>
            <a:bevel/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 userDrawn="1"/>
        </p:nvSpPr>
        <p:spPr>
          <a:xfrm>
            <a:off x="7685183" y="6515819"/>
            <a:ext cx="1477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atin typeface="BankGothic Md BT" panose="020B0807020203060204" pitchFamily="34" charset="0"/>
              </a:rPr>
              <a:t>ODA-LAB</a:t>
            </a:r>
            <a:endParaRPr lang="ja-JP" altLang="en-US" sz="2000" b="1" dirty="0">
              <a:latin typeface="BankGothic Md BT" panose="020B0807020203060204" pitchFamily="34" charset="0"/>
            </a:endParaRPr>
          </a:p>
        </p:txBody>
      </p:sp>
      <p:cxnSp>
        <p:nvCxnSpPr>
          <p:cNvPr id="30" name="直線コネクタ 29"/>
          <p:cNvCxnSpPr/>
          <p:nvPr userDrawn="1"/>
        </p:nvCxnSpPr>
        <p:spPr bwMode="auto">
          <a:xfrm flipH="1">
            <a:off x="2645362" y="6744746"/>
            <a:ext cx="4671544" cy="0"/>
          </a:xfrm>
          <a:prstGeom prst="line">
            <a:avLst/>
          </a:prstGeom>
          <a:ln w="95250" cap="flat" cmpd="sng"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  <a:prstDash val="sysDot"/>
            <a:bevel/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 userDrawn="1"/>
        </p:nvSpPr>
        <p:spPr bwMode="auto">
          <a:xfrm>
            <a:off x="7408852" y="6687635"/>
            <a:ext cx="108000" cy="1080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34" name="正方形/長方形 33"/>
          <p:cNvSpPr/>
          <p:nvPr userDrawn="1"/>
        </p:nvSpPr>
        <p:spPr bwMode="auto">
          <a:xfrm>
            <a:off x="7600124" y="6669652"/>
            <a:ext cx="126000" cy="1260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418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Noto Sans CJK JP Bold" panose="020B0800000000000000" pitchFamily="34" charset="-128"/>
          <a:ea typeface="Noto Sans CJK JP Bold" panose="020B0800000000000000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メイリオ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メイリオ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メイリオ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メイリオ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Noto Sans CJK JP Medium" panose="020B0600000000000000" pitchFamily="34" charset="-128"/>
          <a:ea typeface="Noto Sans CJK JP Medium" panose="020B0600000000000000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IMU sampling system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1" t="12201" r="25850" b="51050"/>
          <a:stretch/>
        </p:blipFill>
        <p:spPr>
          <a:xfrm>
            <a:off x="1310129" y="4626245"/>
            <a:ext cx="2051956" cy="159596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532040" y="4168501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+mj-ea"/>
                <a:ea typeface="+mj-ea"/>
              </a:rPr>
              <a:t>MPU6050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11" t="10558" r="27739" b="41933"/>
          <a:stretch/>
        </p:blipFill>
        <p:spPr>
          <a:xfrm>
            <a:off x="3623329" y="4570024"/>
            <a:ext cx="2160240" cy="1767469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546955" y="4164580"/>
            <a:ext cx="231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>
                <a:latin typeface="+mj-ea"/>
                <a:ea typeface="+mj-ea"/>
              </a:rPr>
              <a:t>Micro SD Card</a:t>
            </a:r>
            <a:endParaRPr kumimoji="1" lang="en-US" altLang="ja-JP" sz="2400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75" r="34821"/>
          <a:stretch/>
        </p:blipFill>
        <p:spPr>
          <a:xfrm rot="5400000">
            <a:off x="1974100" y="1422221"/>
            <a:ext cx="1227410" cy="2498116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1364553" y="1626546"/>
            <a:ext cx="2446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+mj-ea"/>
                <a:ea typeface="+mj-ea"/>
              </a:rPr>
              <a:t>MBED LPC1768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04971" y="2421073"/>
            <a:ext cx="659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+mj-ea"/>
                <a:ea typeface="+mj-ea"/>
              </a:rPr>
              <a:t>PC</a:t>
            </a:r>
            <a:endParaRPr kumimoji="1" lang="ja-JP" altLang="en-US" sz="2800" dirty="0">
              <a:latin typeface="+mj-ea"/>
              <a:ea typeface="+mj-ea"/>
            </a:endParaRPr>
          </a:p>
        </p:txBody>
      </p:sp>
      <p:cxnSp>
        <p:nvCxnSpPr>
          <p:cNvPr id="12" name="直線矢印コネクタ 11"/>
          <p:cNvCxnSpPr/>
          <p:nvPr/>
        </p:nvCxnSpPr>
        <p:spPr bwMode="auto">
          <a:xfrm flipH="1">
            <a:off x="3962619" y="2658834"/>
            <a:ext cx="1224136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テキスト ボックス 12"/>
          <p:cNvSpPr txBox="1"/>
          <p:nvPr/>
        </p:nvSpPr>
        <p:spPr>
          <a:xfrm>
            <a:off x="3987930" y="2181759"/>
            <a:ext cx="1225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>
                <a:latin typeface="+mj-ea"/>
                <a:ea typeface="+mj-ea"/>
              </a:rPr>
              <a:t>Power Source</a:t>
            </a:r>
          </a:p>
          <a:p>
            <a:pPr algn="ctr"/>
            <a:r>
              <a:rPr lang="en-US" altLang="ja-JP" sz="1200" dirty="0" smtClean="0">
                <a:latin typeface="+mj-ea"/>
                <a:ea typeface="+mj-ea"/>
              </a:rPr>
              <a:t>5V</a:t>
            </a:r>
            <a:endParaRPr kumimoji="1" lang="ja-JP" altLang="en-US" sz="1200" dirty="0">
              <a:latin typeface="+mj-ea"/>
              <a:ea typeface="+mj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041794" y="3574709"/>
            <a:ext cx="588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+mj-ea"/>
                <a:ea typeface="+mj-ea"/>
              </a:rPr>
              <a:t>I2C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850900" y="3475024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+mj-ea"/>
                <a:ea typeface="+mj-ea"/>
              </a:rPr>
              <a:t>SPI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971600" y="1412776"/>
            <a:ext cx="5122224" cy="4924717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754188" y="1174058"/>
            <a:ext cx="3473964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+mj-ea"/>
                <a:ea typeface="+mj-ea"/>
              </a:rPr>
              <a:t>IMU Sampling System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cxnSp>
        <p:nvCxnSpPr>
          <p:cNvPr id="27" name="直線矢印コネクタ 26"/>
          <p:cNvCxnSpPr/>
          <p:nvPr/>
        </p:nvCxnSpPr>
        <p:spPr bwMode="auto">
          <a:xfrm>
            <a:off x="1917360" y="3407209"/>
            <a:ext cx="0" cy="73510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8" name="直線矢印コネクタ 27"/>
          <p:cNvCxnSpPr/>
          <p:nvPr/>
        </p:nvCxnSpPr>
        <p:spPr bwMode="auto">
          <a:xfrm>
            <a:off x="3375732" y="3387651"/>
            <a:ext cx="841056" cy="77692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4063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1" t="12201" r="25850" b="51050"/>
          <a:stretch/>
        </p:blipFill>
        <p:spPr>
          <a:xfrm rot="14531646">
            <a:off x="5318800" y="2205113"/>
            <a:ext cx="1208877" cy="940238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Coordinate System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4387088" y="1698738"/>
                <a:ext cx="33532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 smtClean="0">
                    <a:latin typeface="+mj-ea"/>
                    <a:ea typeface="+mj-ea"/>
                  </a:rPr>
                  <a:t>Object coordinate system { 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</m:oMath>
                </a14:m>
                <a:r>
                  <a:rPr kumimoji="1" lang="en-US" altLang="ja-JP" sz="1600" dirty="0" smtClean="0">
                    <a:latin typeface="+mj-ea"/>
                    <a:ea typeface="+mj-ea"/>
                  </a:rPr>
                  <a:t> }</a:t>
                </a:r>
                <a:endParaRPr kumimoji="1" lang="ja-JP" altLang="en-US" sz="16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088" y="1698738"/>
                <a:ext cx="3353264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1091" t="-5455" b="-2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角丸四角形 22"/>
          <p:cNvSpPr/>
          <p:nvPr/>
        </p:nvSpPr>
        <p:spPr bwMode="auto">
          <a:xfrm>
            <a:off x="539552" y="1340768"/>
            <a:ext cx="7344816" cy="2548453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468626" y="1080274"/>
            <a:ext cx="3054619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Coordinate</a:t>
            </a:r>
            <a:r>
              <a:rPr kumimoji="1" lang="en-US" altLang="ja-JP" sz="2400" dirty="0" smtClean="0">
                <a:latin typeface="+mj-ea"/>
                <a:ea typeface="+mj-ea"/>
              </a:rPr>
              <a:t> System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683568" y="1653213"/>
                <a:ext cx="33123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 smtClean="0">
                    <a:latin typeface="+mj-ea"/>
                    <a:ea typeface="+mj-ea"/>
                  </a:rPr>
                  <a:t>Inertial coordinate system { 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  <a:ea typeface="+mj-ea"/>
                      </a:rPr>
                      <m:t>𝑖</m:t>
                    </m:r>
                  </m:oMath>
                </a14:m>
                <a:r>
                  <a:rPr kumimoji="1" lang="en-US" altLang="ja-JP" sz="1600" dirty="0" smtClean="0">
                    <a:latin typeface="+mj-ea"/>
                    <a:ea typeface="+mj-ea"/>
                  </a:rPr>
                  <a:t> }</a:t>
                </a:r>
                <a:endParaRPr kumimoji="1" lang="ja-JP" altLang="en-US" sz="16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653213"/>
                <a:ext cx="3312368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919" t="-5357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/>
          <p:cNvCxnSpPr/>
          <p:nvPr/>
        </p:nvCxnSpPr>
        <p:spPr bwMode="auto">
          <a:xfrm flipH="1">
            <a:off x="1679490" y="2544158"/>
            <a:ext cx="936104" cy="504056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直線矢印コネクタ 23"/>
          <p:cNvCxnSpPr/>
          <p:nvPr/>
        </p:nvCxnSpPr>
        <p:spPr bwMode="auto">
          <a:xfrm flipH="1" flipV="1">
            <a:off x="1679490" y="2141434"/>
            <a:ext cx="933152" cy="42178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直線矢印コネクタ 24"/>
          <p:cNvCxnSpPr/>
          <p:nvPr/>
        </p:nvCxnSpPr>
        <p:spPr bwMode="auto">
          <a:xfrm>
            <a:off x="2582969" y="2534629"/>
            <a:ext cx="0" cy="104070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249450" y="2870224"/>
                <a:ext cx="5878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450" y="2870224"/>
                <a:ext cx="587853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1249450" y="1994991"/>
                <a:ext cx="594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450" y="1994991"/>
                <a:ext cx="594970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2581977" y="3054980"/>
                <a:ext cx="594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977" y="3054980"/>
                <a:ext cx="594970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/>
          <p:cNvCxnSpPr/>
          <p:nvPr/>
        </p:nvCxnSpPr>
        <p:spPr bwMode="auto">
          <a:xfrm flipH="1">
            <a:off x="5085027" y="2644740"/>
            <a:ext cx="936104" cy="504056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直線矢印コネクタ 32"/>
          <p:cNvCxnSpPr/>
          <p:nvPr/>
        </p:nvCxnSpPr>
        <p:spPr bwMode="auto">
          <a:xfrm flipH="1" flipV="1">
            <a:off x="5249957" y="2200780"/>
            <a:ext cx="768222" cy="46302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直線矢印コネクタ 33"/>
          <p:cNvCxnSpPr/>
          <p:nvPr/>
        </p:nvCxnSpPr>
        <p:spPr bwMode="auto">
          <a:xfrm>
            <a:off x="5988506" y="2635211"/>
            <a:ext cx="0" cy="104070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4654987" y="2970806"/>
                <a:ext cx="6470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987" y="2970806"/>
                <a:ext cx="647036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4654987" y="2095573"/>
                <a:ext cx="6541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987" y="2095573"/>
                <a:ext cx="654153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987514" y="3155562"/>
                <a:ext cx="6541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514" y="3155562"/>
                <a:ext cx="654153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862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DCM : Direction Cosine Matrix</a:t>
            </a:r>
            <a:endParaRPr kumimoji="1" lang="ja-JP" altLang="en-US" dirty="0"/>
          </a:p>
        </p:txBody>
      </p:sp>
      <p:sp>
        <p:nvSpPr>
          <p:cNvPr id="23" name="角丸四角形 22"/>
          <p:cNvSpPr/>
          <p:nvPr/>
        </p:nvSpPr>
        <p:spPr bwMode="auto">
          <a:xfrm>
            <a:off x="539552" y="1340768"/>
            <a:ext cx="7344816" cy="2548453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689283" y="1100822"/>
            <a:ext cx="869149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DCM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798698" y="2133937"/>
                <a:ext cx="5113387" cy="1271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98" y="2133937"/>
                <a:ext cx="5113387" cy="12714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748862" y="1576121"/>
                <a:ext cx="6288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>
                    <a:latin typeface="+mn-ea"/>
                  </a:rPr>
                  <a:t>I define DCM 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en-US" altLang="ja-JP" dirty="0" smtClean="0">
                    <a:latin typeface="+mn-ea"/>
                  </a:rPr>
                  <a:t> as a transformation matrix from { 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ja-JP" dirty="0" smtClean="0">
                    <a:latin typeface="+mn-ea"/>
                  </a:rPr>
                  <a:t> } to</a:t>
                </a:r>
                <a:r>
                  <a:rPr lang="ja-JP" altLang="en-US" dirty="0" smtClean="0">
                    <a:latin typeface="+mn-ea"/>
                  </a:rPr>
                  <a:t> </a:t>
                </a:r>
                <a:r>
                  <a:rPr lang="en-US" altLang="ja-JP" dirty="0" smtClean="0">
                    <a:latin typeface="+mn-ea"/>
                  </a:rPr>
                  <a:t>{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ja-JP" dirty="0" smtClean="0">
                    <a:latin typeface="+mn-ea"/>
                  </a:rPr>
                  <a:t> }</a:t>
                </a:r>
                <a:endParaRPr kumimoji="1" lang="en-US" altLang="ja-JP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62" y="1576121"/>
                <a:ext cx="628851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73"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5982820" y="2554123"/>
                <a:ext cx="16230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820" y="2554123"/>
                <a:ext cx="1623008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大かっこ 6"/>
          <p:cNvSpPr/>
          <p:nvPr/>
        </p:nvSpPr>
        <p:spPr bwMode="auto">
          <a:xfrm>
            <a:off x="6028746" y="2479856"/>
            <a:ext cx="1478901" cy="579600"/>
          </a:xfrm>
          <a:prstGeom prst="bracketPair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532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Euler angles </a:t>
            </a:r>
            <a:r>
              <a:rPr lang="ja-JP" altLang="en-US" dirty="0" smtClean="0"/>
              <a:t>⇔</a:t>
            </a:r>
            <a:r>
              <a:rPr lang="en-US" altLang="ja-JP" dirty="0" smtClean="0"/>
              <a:t> </a:t>
            </a:r>
            <a:r>
              <a:rPr lang="en-US" altLang="ja-JP" dirty="0" smtClean="0"/>
              <a:t>DCM</a:t>
            </a:r>
            <a:endParaRPr kumimoji="1" lang="ja-JP" altLang="en-US" dirty="0"/>
          </a:p>
        </p:txBody>
      </p:sp>
      <p:sp>
        <p:nvSpPr>
          <p:cNvPr id="23" name="角丸四角形 22"/>
          <p:cNvSpPr/>
          <p:nvPr/>
        </p:nvSpPr>
        <p:spPr bwMode="auto">
          <a:xfrm>
            <a:off x="539552" y="1340768"/>
            <a:ext cx="7344816" cy="4248472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88264" y="1114456"/>
            <a:ext cx="3430747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Euler angles          DCM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712275" y="1988048"/>
                <a:ext cx="37355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75" y="1988048"/>
                <a:ext cx="373551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/>
          <p:cNvSpPr txBox="1"/>
          <p:nvPr/>
        </p:nvSpPr>
        <p:spPr>
          <a:xfrm>
            <a:off x="684336" y="1576121"/>
            <a:ext cx="2530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ea"/>
              </a:rPr>
              <a:t>I assume </a:t>
            </a:r>
            <a:r>
              <a:rPr kumimoji="1" lang="en-US" altLang="ja-JP" dirty="0" smtClean="0">
                <a:solidFill>
                  <a:schemeClr val="accent1"/>
                </a:solidFill>
                <a:latin typeface="+mn-ea"/>
              </a:rPr>
              <a:t>3-2-1 system</a:t>
            </a:r>
            <a:endParaRPr kumimoji="1" lang="en-US" altLang="ja-JP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4" name="左右矢印 3"/>
          <p:cNvSpPr/>
          <p:nvPr/>
        </p:nvSpPr>
        <p:spPr bwMode="auto">
          <a:xfrm>
            <a:off x="4465777" y="1201272"/>
            <a:ext cx="432048" cy="288032"/>
          </a:xfrm>
          <a:prstGeom prst="left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827584" y="2533536"/>
                <a:ext cx="5809411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 &amp;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533536"/>
                <a:ext cx="5809411" cy="9727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正方形/長方形 4"/>
              <p:cNvSpPr/>
              <p:nvPr/>
            </p:nvSpPr>
            <p:spPr>
              <a:xfrm>
                <a:off x="5580112" y="2533536"/>
                <a:ext cx="8208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2533536"/>
                <a:ext cx="82086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正方形/長方形 7"/>
          <p:cNvSpPr/>
          <p:nvPr/>
        </p:nvSpPr>
        <p:spPr bwMode="auto">
          <a:xfrm>
            <a:off x="5056063" y="2533536"/>
            <a:ext cx="576064" cy="34336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3507308" y="2538790"/>
            <a:ext cx="704651" cy="34336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正方形/長方形 8"/>
              <p:cNvSpPr/>
              <p:nvPr/>
            </p:nvSpPr>
            <p:spPr>
              <a:xfrm>
                <a:off x="3999641" y="2504605"/>
                <a:ext cx="9772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641" y="2504605"/>
                <a:ext cx="97725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正方形/長方形 16"/>
          <p:cNvSpPr/>
          <p:nvPr/>
        </p:nvSpPr>
        <p:spPr bwMode="auto">
          <a:xfrm>
            <a:off x="1356636" y="2559503"/>
            <a:ext cx="704651" cy="34336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正方形/長方形 11"/>
              <p:cNvSpPr/>
              <p:nvPr/>
            </p:nvSpPr>
            <p:spPr>
              <a:xfrm>
                <a:off x="1842655" y="2546519"/>
                <a:ext cx="9756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655" y="2546519"/>
                <a:ext cx="975652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正方形/長方形 12"/>
              <p:cNvSpPr/>
              <p:nvPr/>
            </p:nvSpPr>
            <p:spPr>
              <a:xfrm>
                <a:off x="5848710" y="1965073"/>
                <a:ext cx="14525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cos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710" y="1965073"/>
                <a:ext cx="145251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正方形/長方形 18"/>
              <p:cNvSpPr/>
              <p:nvPr/>
            </p:nvSpPr>
            <p:spPr>
              <a:xfrm>
                <a:off x="5848710" y="1672138"/>
                <a:ext cx="14044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sin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9" name="正方形/長方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710" y="1672138"/>
                <a:ext cx="140448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大かっこ 13"/>
          <p:cNvSpPr/>
          <p:nvPr/>
        </p:nvSpPr>
        <p:spPr bwMode="auto">
          <a:xfrm>
            <a:off x="5819012" y="1672138"/>
            <a:ext cx="1434186" cy="662267"/>
          </a:xfrm>
          <a:prstGeom prst="bracketPair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正方形/長方形 15"/>
              <p:cNvSpPr/>
              <p:nvPr/>
            </p:nvSpPr>
            <p:spPr>
              <a:xfrm>
                <a:off x="1881953" y="3821081"/>
                <a:ext cx="26716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953" y="3821081"/>
                <a:ext cx="2671629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正方形/長方形 23"/>
              <p:cNvSpPr/>
              <p:nvPr/>
            </p:nvSpPr>
            <p:spPr>
              <a:xfrm>
                <a:off x="1881953" y="4340999"/>
                <a:ext cx="43161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atan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24" name="正方形/長方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953" y="4340999"/>
                <a:ext cx="4316182" cy="461665"/>
              </a:xfrm>
              <a:prstGeom prst="rect">
                <a:avLst/>
              </a:prstGeom>
              <a:blipFill rotWithShape="0">
                <a:blip r:embed="rId10"/>
                <a:stretch>
                  <a:fillRect t="-125000" r="-4661" b="-190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正方形/長方形 25"/>
              <p:cNvSpPr/>
              <p:nvPr/>
            </p:nvSpPr>
            <p:spPr>
              <a:xfrm>
                <a:off x="1881953" y="4837369"/>
                <a:ext cx="43375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atan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26" name="正方形/長方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953" y="4837369"/>
                <a:ext cx="4337534" cy="461665"/>
              </a:xfrm>
              <a:prstGeom prst="rect">
                <a:avLst/>
              </a:prstGeom>
              <a:blipFill rotWithShape="0">
                <a:blip r:embed="rId11"/>
                <a:stretch>
                  <a:fillRect t="-126667" r="-4641" b="-194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/>
          <p:cNvSpPr txBox="1"/>
          <p:nvPr/>
        </p:nvSpPr>
        <p:spPr>
          <a:xfrm>
            <a:off x="864677" y="3821081"/>
            <a:ext cx="1135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+mj-ea"/>
                <a:ea typeface="+mj-ea"/>
              </a:rPr>
              <a:t>P</a:t>
            </a:r>
            <a:r>
              <a:rPr lang="en-US" altLang="ja-JP" sz="2400" dirty="0" smtClean="0">
                <a:latin typeface="+mj-ea"/>
                <a:ea typeface="+mj-ea"/>
              </a:rPr>
              <a:t>itch</a:t>
            </a:r>
            <a:r>
              <a:rPr kumimoji="1" lang="en-US" altLang="ja-JP" sz="2400" dirty="0" smtClean="0">
                <a:latin typeface="+mj-ea"/>
                <a:ea typeface="+mj-ea"/>
              </a:rPr>
              <a:t> :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79130" y="4340999"/>
            <a:ext cx="955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+mj-ea"/>
                <a:ea typeface="+mj-ea"/>
              </a:rPr>
              <a:t>Y</a:t>
            </a:r>
            <a:r>
              <a:rPr lang="en-US" altLang="ja-JP" sz="2400" dirty="0" smtClean="0">
                <a:latin typeface="+mj-ea"/>
                <a:ea typeface="+mj-ea"/>
              </a:rPr>
              <a:t>aw</a:t>
            </a:r>
            <a:r>
              <a:rPr kumimoji="1" lang="en-US" altLang="ja-JP" sz="2400" dirty="0" smtClean="0">
                <a:latin typeface="+mj-ea"/>
                <a:ea typeface="+mj-ea"/>
              </a:rPr>
              <a:t> :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70657" y="4837369"/>
            <a:ext cx="945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Roll</a:t>
            </a:r>
            <a:r>
              <a:rPr kumimoji="1" lang="en-US" altLang="ja-JP" sz="2400" dirty="0" smtClean="0">
                <a:latin typeface="+mj-ea"/>
                <a:ea typeface="+mj-ea"/>
              </a:rPr>
              <a:t> :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09388672"/>
      </p:ext>
    </p:extLst>
  </p:cSld>
  <p:clrMapOvr>
    <a:masterClrMapping/>
  </p:clrMapOvr>
</p:sld>
</file>

<file path=ppt/theme/theme1.xml><?xml version="1.0" encoding="utf-8"?>
<a:theme xmlns:a="http://schemas.openxmlformats.org/drawingml/2006/main" name="inoue_lab">
  <a:themeElements>
    <a:clrScheme name="ユーザー定義 1">
      <a:dk1>
        <a:sysClr val="windowText" lastClr="000000"/>
      </a:dk1>
      <a:lt1>
        <a:srgbClr val="F5F5F5"/>
      </a:lt1>
      <a:dk2>
        <a:srgbClr val="1F497D"/>
      </a:dk2>
      <a:lt2>
        <a:srgbClr val="EEECE1"/>
      </a:lt2>
      <a:accent1>
        <a:srgbClr val="EA4335"/>
      </a:accent1>
      <a:accent2>
        <a:srgbClr val="FBBC05"/>
      </a:accent2>
      <a:accent3>
        <a:srgbClr val="34A853"/>
      </a:accent3>
      <a:accent4>
        <a:srgbClr val="4285F4"/>
      </a:accent4>
      <a:accent5>
        <a:srgbClr val="305097"/>
      </a:accent5>
      <a:accent6>
        <a:srgbClr val="00ACED"/>
      </a:accent6>
      <a:hlink>
        <a:srgbClr val="0000FF"/>
      </a:hlink>
      <a:folHlink>
        <a:srgbClr val="800080"/>
      </a:folHlink>
    </a:clrScheme>
    <a:fontScheme name="ユーザー定義 2">
      <a:majorFont>
        <a:latin typeface="Noto Sans CJK JP Medium"/>
        <a:ea typeface="Noto Sans CJK JP Bold"/>
        <a:cs typeface=""/>
      </a:majorFont>
      <a:minorFont>
        <a:latin typeface="Consolas"/>
        <a:ea typeface="Noto Sans CJK JP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pitchFamily="50" charset="-128"/>
          </a:defRPr>
        </a:defPPr>
      </a:lstStyle>
    </a:lnDef>
  </a:objectDefaults>
  <a:extraClrSchemeLst>
    <a:extraClrScheme>
      <a:clrScheme name="2_MsThE_Lab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sThE_Lab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inoue_lab</Template>
  <TotalTime>309598</TotalTime>
  <Words>79</Words>
  <Application>Microsoft Office PowerPoint</Application>
  <PresentationFormat>画面に合わせる (4:3)</PresentationFormat>
  <Paragraphs>41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5" baseType="lpstr">
      <vt:lpstr>ＭＳ Ｐゴシック</vt:lpstr>
      <vt:lpstr>Noto Sans CJK JP Bold</vt:lpstr>
      <vt:lpstr>Noto Sans CJK JP Medium</vt:lpstr>
      <vt:lpstr>Noto Sans CJK JP Regular</vt:lpstr>
      <vt:lpstr>メイリオ</vt:lpstr>
      <vt:lpstr>BankGothic Md BT</vt:lpstr>
      <vt:lpstr>Calibri</vt:lpstr>
      <vt:lpstr>Cambria Math</vt:lpstr>
      <vt:lpstr>Consolas</vt:lpstr>
      <vt:lpstr>Times New Roman</vt:lpstr>
      <vt:lpstr>inoue_lab</vt:lpstr>
      <vt:lpstr>IMU sampling system</vt:lpstr>
      <vt:lpstr>Coordinate System</vt:lpstr>
      <vt:lpstr>DCM : Direction Cosine Matrix</vt:lpstr>
      <vt:lpstr>Euler angles ⇔ DCM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JAXAから持ち帰った道具</dc:title>
  <dc:creator>安部拓洋</dc:creator>
  <cp:lastModifiedBy>安部拓洋</cp:lastModifiedBy>
  <cp:revision>1709</cp:revision>
  <cp:lastPrinted>2016-07-04T02:35:14Z</cp:lastPrinted>
  <dcterms:created xsi:type="dcterms:W3CDTF">2014-08-08T03:15:17Z</dcterms:created>
  <dcterms:modified xsi:type="dcterms:W3CDTF">2016-07-06T10:16:19Z</dcterms:modified>
</cp:coreProperties>
</file>