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/>
              <a:t>PROJECT TITLE :-</a:t>
            </a:r>
            <a:br>
              <a:rPr lang="en-GB" dirty="0"/>
            </a:br>
            <a:r>
              <a:rPr lang="en-IN" dirty="0"/>
              <a:t>Bike E-Catalogue Mobile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04861"/>
              </p:ext>
            </p:extLst>
          </p:nvPr>
        </p:nvGraphicFramePr>
        <p:xfrm>
          <a:off x="289248" y="3274141"/>
          <a:ext cx="6232849" cy="3344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893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55895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52945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4318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20201CIT0115      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CHAITHANYA KB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4590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20201CIT0114                       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ANDE HARSHAVARDHAN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4806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20201CIT0121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KARTHIK 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79959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20201CIT0096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/>
                        <a:t>20201CIT0064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     THARUN MUPPARAJU</a:t>
                      </a:r>
                    </a:p>
                    <a:p>
                      <a:pPr algn="l"/>
                      <a:endParaRPr lang="en-GB" dirty="0"/>
                    </a:p>
                    <a:p>
                      <a:pPr algn="l"/>
                      <a:r>
                        <a:rPr lang="en-GB" dirty="0"/>
                        <a:t>       KILARU SRIDHAR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52945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937518"/>
            <a:ext cx="5514292" cy="227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</a:t>
            </a:r>
          </a:p>
          <a:p>
            <a:pPr algn="l"/>
            <a:endParaRPr lang="en-GB" sz="1700" dirty="0"/>
          </a:p>
          <a:p>
            <a:pPr algn="l"/>
            <a:r>
              <a:rPr lang="en-GB" sz="1700" dirty="0"/>
              <a:t>         Professor Ms. STERLIN MINISH</a:t>
            </a:r>
          </a:p>
          <a:p>
            <a:pPr algn="l"/>
            <a:r>
              <a:rPr lang="en-GB" sz="1700" dirty="0"/>
              <a:t>  School of Computer Science &amp; Engineering</a:t>
            </a:r>
          </a:p>
          <a:p>
            <a:pPr algn="l"/>
            <a:r>
              <a:rPr lang="en-GB" sz="1700" dirty="0"/>
              <a:t>               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</a:t>
            </a:r>
          </a:p>
          <a:p>
            <a:r>
              <a:rPr lang="en-GB" dirty="0"/>
              <a:t>Final Review 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D8C9-4C44-82B0-7DD9-C55797A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2838-256C-E7A7-7E1F-3DF3ACF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-"/>
            </a:pPr>
            <a:r>
              <a:rPr lang="en-IN" i="0" dirty="0">
                <a:effectLst/>
              </a:rPr>
              <a:t>Improved Customer Decision-Making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en-IN" i="0" dirty="0">
                <a:effectLst/>
              </a:rPr>
              <a:t>Innovation and Differentiation</a:t>
            </a:r>
            <a:endParaRPr lang="en-IN" dirty="0"/>
          </a:p>
          <a:p>
            <a:pPr>
              <a:buFont typeface="Verdana" panose="020B0604030504040204" pitchFamily="34" charset="0"/>
              <a:buChar char="-"/>
            </a:pPr>
            <a:r>
              <a:rPr lang="en-US" i="0" dirty="0">
                <a:effectLst/>
              </a:rPr>
              <a:t>Adaptation to Changing Consumer Behavior</a:t>
            </a:r>
            <a:endParaRPr lang="en-IN" i="0" dirty="0">
              <a:effectLst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IN" i="0" dirty="0">
                <a:effectLst/>
              </a:rPr>
              <a:t>Improved User Experience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en-IN" i="0" dirty="0">
                <a:effectLst/>
              </a:rPr>
              <a:t>Reduced Return Rates</a:t>
            </a:r>
            <a:endParaRPr lang="en-IN" dirty="0"/>
          </a:p>
          <a:p>
            <a:pPr>
              <a:buFont typeface="Verdana" panose="020B0604030504040204" pitchFamily="34" charset="0"/>
              <a:buChar char="-"/>
            </a:pPr>
            <a:r>
              <a:rPr lang="en-IN" i="0" dirty="0">
                <a:effectLst/>
              </a:rPr>
              <a:t>Future Potential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87533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CCDE-7982-704F-1B17-E0F5A0A3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BBA2-9010-2A9C-50C0-220FBD92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~"/>
            </a:pPr>
            <a:r>
              <a:rPr lang="en-US" b="0" i="0" dirty="0">
                <a:effectLst/>
              </a:rPr>
              <a:t>The development and implementation of an Augmented Reality (AR) based bike e-catalog represent an innovative and promising approach to transforming the way customers explore, interact with, and purchase bikes. </a:t>
            </a:r>
          </a:p>
          <a:p>
            <a:pPr>
              <a:buFontTx/>
              <a:buChar char="~"/>
            </a:pPr>
            <a:r>
              <a:rPr lang="en-US" b="0" i="0" dirty="0">
                <a:effectLst/>
              </a:rPr>
              <a:t>This technology offers an immersive, interactive, and informative shopping experience that caters to the modern consumer's needs and preferences.</a:t>
            </a:r>
          </a:p>
          <a:p>
            <a:pPr>
              <a:buFontTx/>
              <a:buChar char="~"/>
            </a:pPr>
            <a:r>
              <a:rPr lang="en-US" b="0" i="0" dirty="0">
                <a:effectLst/>
              </a:rPr>
              <a:t> In conclusion, an AR-based bike e-catalog holds great potential for the bike industry and offers a range of benefits for both consumers and businesses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2883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b="0" i="0" dirty="0">
                <a:effectLst/>
              </a:rPr>
              <a:t>Studies by Lee et al. (2016) and Kim et al. (2019) have highlighted the positive impact of AR applications on consumer decision-making and satisfaction.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0" i="0" dirty="0" err="1">
                <a:effectLst/>
              </a:rPr>
              <a:t>Alshurideh</a:t>
            </a:r>
            <a:r>
              <a:rPr lang="en-US" b="0" i="0" dirty="0">
                <a:effectLst/>
              </a:rPr>
              <a:t> and Campbell (2019) have explored the potential of interactive catalogs in increasing consumer engagement. 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0" i="0" dirty="0" err="1">
                <a:effectLst/>
              </a:rPr>
              <a:t>Guttentag</a:t>
            </a:r>
            <a:r>
              <a:rPr lang="en-US" b="0" i="0" dirty="0">
                <a:effectLst/>
              </a:rPr>
              <a:t> (2010) in the context of hotel room visualization, but the concept can be easily applied to the bike industry.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0" i="0" dirty="0">
                <a:effectLst/>
              </a:rPr>
              <a:t>Research by Lee and Lee (2020) highlights the importance of a user-friendly interface and seamless integration of AR features.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Augmented Reality (AR) has emerged as a groundbreaking technology that has the potential to transform various industries, including the automotive sector.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One such application of AR technology is the creation of an Augmented Reality Bike E-Catalogue.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can scan the QR code/bike from mobile app to get the insights of bikes features and technology in front.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This innovative technology combines the convenience of online shopping with the immersive experience of a physical showroom, offering a win-win solution for bike manufacturers, dealers, and passionate enthusiasts.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Industry  increasingly  moves towards  digitally enabled  ‘smart  factories’ that  utilize  the internet  of  things (IoT)  to realize intelligent manufacturing  concepts like  predictive maintenance  or extensive  machine to  machine communication.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core technology to facilitate human integration in such a system is augmented reality (AR), which provides people with an interface to interact with the digital world of a smart factory.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paper presents the state of the art, the current challenges, and future directions of manufacturing related AR research through a systematic literature review and a citation network analysis.  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AR App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3D Bike Models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User Interface (UI)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Product Information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Interactive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User Guidance and Tutorials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Image Recognition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b="1" i="0" dirty="0">
                <a:effectLst/>
                <a:latin typeface="Söhne"/>
              </a:rPr>
              <a:t>Immersive Product Visualization</a:t>
            </a:r>
            <a:endParaRPr lang="en-US" dirty="0">
              <a:latin typeface="Söhne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b="1" i="0" dirty="0">
                <a:effectLst/>
                <a:latin typeface="Söhne"/>
              </a:rPr>
              <a:t>Interactive Exploration</a:t>
            </a:r>
            <a:endParaRPr lang="en-US" b="1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b="1" i="0" dirty="0">
                <a:effectLst/>
                <a:latin typeface="Söhne"/>
              </a:rPr>
              <a:t>Enhanced Information Access</a:t>
            </a:r>
            <a:endParaRPr lang="en-US" b="1" dirty="0">
              <a:latin typeface="Söhne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b="1" i="0" dirty="0">
                <a:effectLst/>
                <a:latin typeface="Söhne"/>
              </a:rPr>
              <a:t>Improved Customer Engagement</a:t>
            </a:r>
            <a:endParaRPr lang="en-US" b="1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b="1" i="0" dirty="0">
                <a:effectLst/>
                <a:latin typeface="Söhne"/>
              </a:rPr>
              <a:t>Personalization</a:t>
            </a:r>
            <a:endParaRPr lang="en-US" b="1" dirty="0">
              <a:latin typeface="Söhne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b="1" i="0" dirty="0">
                <a:effectLst/>
                <a:latin typeface="Söhne"/>
              </a:rPr>
              <a:t>Convenience</a:t>
            </a:r>
          </a:p>
          <a:p>
            <a:pPr marL="457200" indent="-457200">
              <a:buFont typeface="+mj-lt"/>
              <a:buAutoNum type="arabicParenR"/>
            </a:pPr>
            <a:r>
              <a:rPr lang="en-IN" b="1" i="0" dirty="0">
                <a:effectLst/>
                <a:latin typeface="Söhne"/>
              </a:rPr>
              <a:t>Seamless Integration with E-commerce</a:t>
            </a:r>
            <a:endParaRPr lang="en-US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70385"/>
            <a:ext cx="10668000" cy="527179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</a:rPr>
              <a:t>Developing an Augmented Reality (AR) based bike e-catalog involves a systematic methodology that includes several key steps:-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Project Definition and Planning</a:t>
            </a:r>
          </a:p>
          <a:p>
            <a:r>
              <a:rPr lang="en-IN" sz="2100" b="1" i="0" dirty="0">
                <a:effectLst/>
                <a:latin typeface="Söhne"/>
              </a:rPr>
              <a:t>Project Scope</a:t>
            </a:r>
          </a:p>
          <a:p>
            <a:r>
              <a:rPr lang="en-IN" sz="2100" b="1" i="0" dirty="0">
                <a:effectLst/>
                <a:latin typeface="Söhne"/>
              </a:rPr>
              <a:t>Market Research</a:t>
            </a:r>
          </a:p>
          <a:p>
            <a:r>
              <a:rPr lang="en-IN" sz="2100" b="1" i="0" dirty="0">
                <a:effectLst/>
                <a:latin typeface="Söhne"/>
              </a:rPr>
              <a:t>Budget and Timeline</a:t>
            </a:r>
          </a:p>
          <a:p>
            <a:pPr marL="0" indent="0">
              <a:buNone/>
            </a:pPr>
            <a:endParaRPr lang="en-IN" sz="2100" b="1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Söhne"/>
              </a:rPr>
              <a:t>3D Modeling and Content Creation</a:t>
            </a:r>
          </a:p>
          <a:p>
            <a:r>
              <a:rPr lang="en-IN" sz="2100" b="1" i="0" dirty="0">
                <a:effectLst/>
                <a:latin typeface="Söhne"/>
              </a:rPr>
              <a:t>Create 3D Bike Models</a:t>
            </a:r>
          </a:p>
          <a:p>
            <a:r>
              <a:rPr lang="en-IN" sz="2100" b="1" i="0" dirty="0">
                <a:effectLst/>
                <a:latin typeface="Söhne"/>
              </a:rPr>
              <a:t>Content Development</a:t>
            </a:r>
          </a:p>
          <a:p>
            <a:pPr marL="0" indent="0">
              <a:buNone/>
            </a:pPr>
            <a:endParaRPr lang="en-US" sz="2100" b="1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AR Development</a:t>
            </a:r>
          </a:p>
          <a:p>
            <a:r>
              <a:rPr lang="en-IN" sz="2100" b="1" i="0" dirty="0">
                <a:effectLst/>
                <a:latin typeface="Söhne"/>
              </a:rPr>
              <a:t>AR App Development</a:t>
            </a:r>
          </a:p>
          <a:p>
            <a:r>
              <a:rPr lang="en-IN" sz="2100" b="1" i="0" dirty="0">
                <a:effectLst/>
                <a:latin typeface="Söhne"/>
              </a:rPr>
              <a:t>User Interface (UI) Design</a:t>
            </a:r>
            <a:endParaRPr lang="en-IN" sz="2100" b="1" dirty="0">
              <a:latin typeface="Söhne"/>
            </a:endParaRPr>
          </a:p>
          <a:p>
            <a:r>
              <a:rPr lang="en-IN" sz="2100" b="1" i="0" dirty="0">
                <a:effectLst/>
                <a:latin typeface="Söhne"/>
              </a:rPr>
              <a:t>Interactive Features</a:t>
            </a:r>
          </a:p>
          <a:p>
            <a:r>
              <a:rPr lang="en-IN" sz="2100" b="1" i="0" dirty="0">
                <a:effectLst/>
                <a:latin typeface="Söhne"/>
              </a:rPr>
              <a:t>Image Recognition</a:t>
            </a:r>
          </a:p>
          <a:p>
            <a:r>
              <a:rPr lang="en-IN" sz="2100" b="1" i="0" dirty="0">
                <a:effectLst/>
                <a:latin typeface="Söhne"/>
              </a:rPr>
              <a:t>Real-Time Rendering</a:t>
            </a:r>
          </a:p>
          <a:p>
            <a:pPr marL="514350" indent="-514350">
              <a:buFont typeface="+mj-lt"/>
              <a:buAutoNum type="romanUcPeriod"/>
            </a:pP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BAAA-8EEC-1BCB-E357-89D6CBC2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E065-1463-9F4B-007D-8787FD0F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43607"/>
            <a:ext cx="10668000" cy="4711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Content Integration</a:t>
            </a:r>
          </a:p>
          <a:p>
            <a:r>
              <a:rPr lang="en-IN" sz="1800" b="1" i="0" dirty="0">
                <a:effectLst/>
                <a:latin typeface="Söhne"/>
              </a:rPr>
              <a:t>Integrate Product Information</a:t>
            </a:r>
          </a:p>
          <a:p>
            <a:r>
              <a:rPr lang="en-IN" sz="1800" b="1" i="0" dirty="0">
                <a:effectLst/>
                <a:latin typeface="Söhne"/>
              </a:rPr>
              <a:t>Online Store Integration</a:t>
            </a:r>
          </a:p>
          <a:p>
            <a:pPr marL="0" indent="0">
              <a:buNone/>
            </a:pPr>
            <a:endParaRPr lang="en-US" sz="1800" b="1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Testing and Quality Assurance</a:t>
            </a:r>
          </a:p>
          <a:p>
            <a:r>
              <a:rPr lang="en-IN" sz="1800" b="1" i="0" dirty="0">
                <a:effectLst/>
                <a:latin typeface="Söhne"/>
              </a:rPr>
              <a:t>Testing</a:t>
            </a:r>
          </a:p>
          <a:p>
            <a:r>
              <a:rPr lang="en-IN" sz="1800" b="1" dirty="0">
                <a:latin typeface="Söhne"/>
              </a:rPr>
              <a:t>User Testing </a:t>
            </a:r>
          </a:p>
          <a:p>
            <a:pPr marL="0" indent="0">
              <a:buNone/>
            </a:pPr>
            <a:endParaRPr lang="en-US" sz="1800" b="1" dirty="0"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Deployment</a:t>
            </a:r>
          </a:p>
          <a:p>
            <a:r>
              <a:rPr lang="en-US" sz="1800" b="1" i="0" dirty="0">
                <a:effectLst/>
                <a:latin typeface="Söhne"/>
              </a:rPr>
              <a:t>App Distribution</a:t>
            </a:r>
          </a:p>
          <a:p>
            <a:r>
              <a:rPr lang="en-US" sz="1800" b="1" i="0" dirty="0">
                <a:effectLst/>
                <a:latin typeface="Söhne"/>
              </a:rPr>
              <a:t>Marketing and Promotion</a:t>
            </a:r>
          </a:p>
          <a:p>
            <a:pPr marL="0" indent="0">
              <a:buNone/>
            </a:pPr>
            <a:endParaRPr lang="en-US" sz="1800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59534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2F7-BE12-486F-CC05-9699A46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9555-1CD3-08D7-3BBE-741E5723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User Training and </a:t>
            </a:r>
            <a:r>
              <a:rPr lang="en-IN" b="1" i="0" dirty="0" err="1">
                <a:effectLst/>
                <a:latin typeface="Söhne"/>
              </a:rPr>
              <a:t>SupportData</a:t>
            </a:r>
            <a:r>
              <a:rPr lang="en-IN" b="1" i="0" dirty="0">
                <a:effectLst/>
                <a:latin typeface="Söhne"/>
              </a:rPr>
              <a:t> Analytics</a:t>
            </a:r>
          </a:p>
          <a:p>
            <a:r>
              <a:rPr lang="en-IN" sz="1800" b="1" i="0" dirty="0">
                <a:effectLst/>
                <a:latin typeface="Söhne"/>
              </a:rPr>
              <a:t>Onboarding Tutorials</a:t>
            </a:r>
            <a:endParaRPr lang="en-IN" sz="1800" b="1" dirty="0">
              <a:latin typeface="Söhne"/>
            </a:endParaRPr>
          </a:p>
          <a:p>
            <a:r>
              <a:rPr lang="en-IN" sz="1800" b="1" i="0" dirty="0">
                <a:effectLst/>
                <a:latin typeface="Söhne"/>
              </a:rPr>
              <a:t>Customer Support</a:t>
            </a:r>
          </a:p>
          <a:p>
            <a:pPr marL="0" indent="0">
              <a:buNone/>
            </a:pPr>
            <a:endParaRPr lang="en-IN" sz="1800" b="1" dirty="0"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Data Analytics</a:t>
            </a:r>
            <a:endParaRPr lang="en-IN" b="1" dirty="0">
              <a:latin typeface="Söhne"/>
            </a:endParaRPr>
          </a:p>
          <a:p>
            <a:r>
              <a:rPr lang="en-IN" sz="1900" b="1" i="0" dirty="0">
                <a:effectLst/>
                <a:latin typeface="Söhne"/>
              </a:rPr>
              <a:t>Data Collections</a:t>
            </a:r>
          </a:p>
          <a:p>
            <a:r>
              <a:rPr lang="en-IN" sz="1900" b="1" dirty="0">
                <a:latin typeface="Söhne"/>
              </a:rPr>
              <a:t>Data Analysis</a:t>
            </a:r>
            <a:endParaRPr lang="en-IN" sz="1900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sz="1800" b="1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Maintenance and Updates</a:t>
            </a:r>
          </a:p>
          <a:p>
            <a:r>
              <a:rPr lang="en-IN" sz="1800" b="1" i="0" dirty="0">
                <a:effectLst/>
                <a:latin typeface="Söhne"/>
              </a:rPr>
              <a:t>Regular Updates</a:t>
            </a:r>
            <a:endParaRPr lang="en-IN" sz="1800" b="1" dirty="0">
              <a:latin typeface="Söhne"/>
            </a:endParaRPr>
          </a:p>
          <a:p>
            <a:r>
              <a:rPr lang="en-IN" sz="1800" b="1" i="0" dirty="0">
                <a:effectLst/>
                <a:latin typeface="Söhne"/>
              </a:rPr>
              <a:t>Content Updates</a:t>
            </a:r>
          </a:p>
          <a:p>
            <a:pPr marL="0" indent="0">
              <a:buNone/>
            </a:pPr>
            <a:endParaRPr lang="en-IN" sz="1800" b="1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0" dirty="0">
                <a:effectLst/>
                <a:latin typeface="Söhne"/>
              </a:rPr>
              <a:t>Feedback and Iteration</a:t>
            </a:r>
          </a:p>
          <a:p>
            <a:r>
              <a:rPr lang="en-IN" sz="1800" b="1" i="0" dirty="0">
                <a:effectLst/>
                <a:latin typeface="Söhne"/>
              </a:rPr>
              <a:t>User Feedback</a:t>
            </a:r>
          </a:p>
          <a:p>
            <a:r>
              <a:rPr lang="en-IN" sz="1800" b="1" dirty="0">
                <a:latin typeface="Söhne"/>
              </a:rPr>
              <a:t>Iterate</a:t>
            </a:r>
            <a:endParaRPr lang="en-IN" sz="1800" b="1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0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B01202-2737-4115-8E99-AB7837ECA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802628"/>
              </p:ext>
            </p:extLst>
          </p:nvPr>
        </p:nvGraphicFramePr>
        <p:xfrm>
          <a:off x="812800" y="1007707"/>
          <a:ext cx="10668000" cy="507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929612682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8593319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810760192"/>
                    </a:ext>
                  </a:extLst>
                </a:gridCol>
              </a:tblGrid>
              <a:tr h="393351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Phase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Start Date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End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02732599"/>
                  </a:ext>
                </a:extLst>
              </a:tr>
              <a:tr h="67893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Project Definition and planning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25/09/2023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5/10/2023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656086"/>
                  </a:ext>
                </a:extLst>
              </a:tr>
              <a:tr h="67893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en-IN" dirty="0">
                          <a:effectLst/>
                        </a:rPr>
                        <a:t>D </a:t>
                      </a:r>
                      <a:r>
                        <a:rPr lang="en-IN" dirty="0" err="1">
                          <a:effectLst/>
                        </a:rPr>
                        <a:t>Modeling</a:t>
                      </a:r>
                      <a:r>
                        <a:rPr lang="en-IN" dirty="0">
                          <a:effectLst/>
                        </a:rPr>
                        <a:t> &amp; Content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06/10/2023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09/10/2023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719793"/>
                  </a:ext>
                </a:extLst>
              </a:tr>
              <a:tr h="39335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</a:t>
                      </a:r>
                      <a:r>
                        <a:rPr lang="en-IN" dirty="0">
                          <a:effectLst/>
                        </a:rPr>
                        <a:t>R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12/10/2023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30/10/2023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116146"/>
                  </a:ext>
                </a:extLst>
              </a:tr>
              <a:tr h="39335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</a:t>
                      </a:r>
                      <a:r>
                        <a:rPr lang="en-IN" dirty="0" err="1">
                          <a:effectLst/>
                        </a:rPr>
                        <a:t>ontent</a:t>
                      </a:r>
                      <a:r>
                        <a:rPr lang="en-IN" dirty="0">
                          <a:effectLst/>
                        </a:rPr>
                        <a:t>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01/11/2023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22/11/2023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252513"/>
                  </a:ext>
                </a:extLst>
              </a:tr>
              <a:tr h="67893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</a:t>
                      </a:r>
                      <a:r>
                        <a:rPr lang="en-IN" dirty="0" err="1">
                          <a:effectLst/>
                        </a:rPr>
                        <a:t>esting</a:t>
                      </a:r>
                      <a:r>
                        <a:rPr lang="en-IN" dirty="0">
                          <a:effectLst/>
                        </a:rPr>
                        <a:t> and Quality Assurance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23/11/2023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06/12/2023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130378"/>
                  </a:ext>
                </a:extLst>
              </a:tr>
              <a:tr h="39335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</a:t>
                      </a:r>
                      <a:r>
                        <a:rPr lang="en-IN" dirty="0" err="1">
                          <a:effectLst/>
                        </a:rPr>
                        <a:t>eployment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07/12/2023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10/12/2023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197949"/>
                  </a:ext>
                </a:extLst>
              </a:tr>
              <a:tr h="67893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</a:t>
                      </a:r>
                      <a:r>
                        <a:rPr lang="en-IN" dirty="0">
                          <a:effectLst/>
                        </a:rPr>
                        <a:t>ser Training &amp;</a:t>
                      </a:r>
                      <a:r>
                        <a:rPr lang="en-IN" dirty="0" err="1">
                          <a:effectLst/>
                        </a:rPr>
                        <a:t>SupportData</a:t>
                      </a:r>
                      <a:r>
                        <a:rPr lang="en-IN" dirty="0">
                          <a:effectLst/>
                        </a:rPr>
                        <a:t>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12/12/2023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20/12/2023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92273"/>
                  </a:ext>
                </a:extLst>
              </a:tr>
              <a:tr h="39335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</a:t>
                      </a:r>
                      <a:r>
                        <a:rPr lang="en-IN" dirty="0" err="1">
                          <a:effectLst/>
                        </a:rPr>
                        <a:t>ata</a:t>
                      </a:r>
                      <a:r>
                        <a:rPr lang="en-IN" dirty="0">
                          <a:effectLst/>
                        </a:rPr>
                        <a:t>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21/12/2023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27/12/2023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282081"/>
                  </a:ext>
                </a:extLst>
              </a:tr>
              <a:tr h="39335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</a:t>
                      </a:r>
                      <a:r>
                        <a:rPr lang="en-IN" dirty="0" err="1">
                          <a:effectLst/>
                        </a:rPr>
                        <a:t>aintenance</a:t>
                      </a:r>
                      <a:r>
                        <a:rPr lang="en-IN" dirty="0">
                          <a:effectLst/>
                        </a:rPr>
                        <a:t> and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28/12/2023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04/01/2024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38918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2C2D8B1-D42A-5F13-DADA-B4854B2A3835}"/>
              </a:ext>
            </a:extLst>
          </p:cNvPr>
          <p:cNvSpPr>
            <a:spLocks noGrp="1"/>
          </p:cNvSpPr>
          <p:nvPr/>
        </p:nvSpPr>
        <p:spPr>
          <a:xfrm>
            <a:off x="762000" y="1"/>
            <a:ext cx="10668000" cy="1007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GB" dirty="0"/>
              <a:t>Timeline of Project</a:t>
            </a:r>
          </a:p>
        </p:txBody>
      </p:sp>
    </p:spTree>
    <p:extLst>
      <p:ext uri="{BB962C8B-B14F-4D97-AF65-F5344CB8AC3E}">
        <p14:creationId xmlns:p14="http://schemas.microsoft.com/office/powerpoint/2010/main" val="242064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2024</TotalTime>
  <Words>677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Söhne</vt:lpstr>
      <vt:lpstr>Verdana</vt:lpstr>
      <vt:lpstr>Wingdings</vt:lpstr>
      <vt:lpstr>Bioinformatics</vt:lpstr>
      <vt:lpstr>PROJECT TITLE :- Bike E-Catalogue Mobile App</vt:lpstr>
      <vt:lpstr>Introduction</vt:lpstr>
      <vt:lpstr>Literature Review</vt:lpstr>
      <vt:lpstr>Proposed Method</vt:lpstr>
      <vt:lpstr>Objectives</vt:lpstr>
      <vt:lpstr>Methodology</vt:lpstr>
      <vt:lpstr>Methodology</vt:lpstr>
      <vt:lpstr>Methodology</vt:lpstr>
      <vt:lpstr>PowerPoint Presentation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chaithanya kb</cp:lastModifiedBy>
  <cp:revision>20</cp:revision>
  <dcterms:created xsi:type="dcterms:W3CDTF">2023-03-16T03:26:27Z</dcterms:created>
  <dcterms:modified xsi:type="dcterms:W3CDTF">2024-01-09T18:53:34Z</dcterms:modified>
</cp:coreProperties>
</file>