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2" r:id="rId4"/>
    <p:sldId id="258" r:id="rId5"/>
    <p:sldId id="259" r:id="rId6"/>
    <p:sldId id="268" r:id="rId7"/>
    <p:sldId id="261" r:id="rId8"/>
    <p:sldId id="269" r:id="rId9"/>
    <p:sldId id="263" r:id="rId10"/>
    <p:sldId id="264" r:id="rId11"/>
    <p:sldId id="266" r:id="rId12"/>
    <p:sldId id="267" r:id="rId13"/>
    <p:sldId id="26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92" d="100"/>
          <a:sy n="92" d="100"/>
        </p:scale>
        <p:origin x="-780"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272E54-0B0F-4236-B3AA-626D9F0B1F1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98747C9E-7195-4D6D-819B-46DDE766F40D}">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Data Collection</a:t>
          </a:r>
          <a:endParaRPr lang="en-IN" dirty="0"/>
        </a:p>
      </dgm:t>
    </dgm:pt>
    <dgm:pt modelId="{B7572627-F7F3-47D4-9DE2-1F16E1E43AA2}" type="parTrans" cxnId="{D9A3C5C0-C659-48B2-ADC5-12126ACE9367}">
      <dgm:prSet/>
      <dgm:spPr/>
      <dgm:t>
        <a:bodyPr/>
        <a:lstStyle/>
        <a:p>
          <a:endParaRPr lang="en-IN"/>
        </a:p>
      </dgm:t>
    </dgm:pt>
    <dgm:pt modelId="{D003A78C-2879-4FCD-B353-8AFC48C26187}" type="sibTrans" cxnId="{D9A3C5C0-C659-48B2-ADC5-12126ACE9367}">
      <dgm:prSet>
        <dgm:style>
          <a:lnRef idx="1">
            <a:schemeClr val="accent4"/>
          </a:lnRef>
          <a:fillRef idx="3">
            <a:schemeClr val="accent4"/>
          </a:fillRef>
          <a:effectRef idx="2">
            <a:schemeClr val="accent4"/>
          </a:effectRef>
          <a:fontRef idx="minor">
            <a:schemeClr val="lt1"/>
          </a:fontRef>
        </dgm:style>
      </dgm:prSet>
      <dgm:spPr/>
      <dgm:t>
        <a:bodyPr/>
        <a:lstStyle/>
        <a:p>
          <a:endParaRPr lang="en-IN"/>
        </a:p>
      </dgm:t>
    </dgm:pt>
    <dgm:pt modelId="{0E8B0F90-5817-4D65-A72A-DB5507733E72}">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Data Splitting</a:t>
          </a:r>
          <a:endParaRPr lang="en-IN" dirty="0"/>
        </a:p>
      </dgm:t>
    </dgm:pt>
    <dgm:pt modelId="{1C18382B-156B-42FD-B42D-3A0DB8C781A5}" type="parTrans" cxnId="{63808012-6D2C-401B-B518-3B20EA363766}">
      <dgm:prSet/>
      <dgm:spPr/>
      <dgm:t>
        <a:bodyPr/>
        <a:lstStyle/>
        <a:p>
          <a:endParaRPr lang="en-IN"/>
        </a:p>
      </dgm:t>
    </dgm:pt>
    <dgm:pt modelId="{01CAA8CA-00B0-4E7C-AAE5-F6AB5E31B33C}" type="sibTrans" cxnId="{63808012-6D2C-401B-B518-3B20EA363766}">
      <dgm:prSet>
        <dgm:style>
          <a:lnRef idx="1">
            <a:schemeClr val="accent4"/>
          </a:lnRef>
          <a:fillRef idx="3">
            <a:schemeClr val="accent4"/>
          </a:fillRef>
          <a:effectRef idx="2">
            <a:schemeClr val="accent4"/>
          </a:effectRef>
          <a:fontRef idx="minor">
            <a:schemeClr val="lt1"/>
          </a:fontRef>
        </dgm:style>
      </dgm:prSet>
      <dgm:spPr/>
      <dgm:t>
        <a:bodyPr/>
        <a:lstStyle/>
        <a:p>
          <a:endParaRPr lang="en-IN"/>
        </a:p>
      </dgm:t>
    </dgm:pt>
    <dgm:pt modelId="{6CD0D757-450A-42E0-9EF2-06F1FF076156}">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Vocabulary Creation </a:t>
          </a:r>
          <a:endParaRPr lang="en-IN" dirty="0"/>
        </a:p>
      </dgm:t>
    </dgm:pt>
    <dgm:pt modelId="{F9267AF3-21C9-4FD9-8788-8F8A19F64555}" type="parTrans" cxnId="{548292A1-779A-4E05-9198-AAC1DAA47DF2}">
      <dgm:prSet/>
      <dgm:spPr/>
      <dgm:t>
        <a:bodyPr/>
        <a:lstStyle/>
        <a:p>
          <a:endParaRPr lang="en-IN"/>
        </a:p>
      </dgm:t>
    </dgm:pt>
    <dgm:pt modelId="{3174CD16-2D51-4C3C-9594-DC4BF59AD12A}" type="sibTrans" cxnId="{548292A1-779A-4E05-9198-AAC1DAA47DF2}">
      <dgm:prSet>
        <dgm:style>
          <a:lnRef idx="1">
            <a:schemeClr val="accent4"/>
          </a:lnRef>
          <a:fillRef idx="3">
            <a:schemeClr val="accent4"/>
          </a:fillRef>
          <a:effectRef idx="2">
            <a:schemeClr val="accent4"/>
          </a:effectRef>
          <a:fontRef idx="minor">
            <a:schemeClr val="lt1"/>
          </a:fontRef>
        </dgm:style>
      </dgm:prSet>
      <dgm:spPr/>
      <dgm:t>
        <a:bodyPr/>
        <a:lstStyle/>
        <a:p>
          <a:endParaRPr lang="en-IN"/>
        </a:p>
      </dgm:t>
    </dgm:pt>
    <dgm:pt modelId="{9B925279-969B-49B6-B3EA-160BF0FAEAFF}">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Text preprocessing</a:t>
          </a:r>
          <a:endParaRPr lang="en-IN" dirty="0"/>
        </a:p>
      </dgm:t>
    </dgm:pt>
    <dgm:pt modelId="{60B930B4-446C-4A6D-B3BC-EA0A210513E5}" type="parTrans" cxnId="{3493D443-7DAF-4FD5-9917-ADE702F56011}">
      <dgm:prSet/>
      <dgm:spPr/>
      <dgm:t>
        <a:bodyPr/>
        <a:lstStyle/>
        <a:p>
          <a:endParaRPr lang="en-IN"/>
        </a:p>
      </dgm:t>
    </dgm:pt>
    <dgm:pt modelId="{D178DE88-70D4-409F-AA8B-77FCC3EC43BD}" type="sibTrans" cxnId="{3493D443-7DAF-4FD5-9917-ADE702F56011}">
      <dgm:prSet>
        <dgm:style>
          <a:lnRef idx="1">
            <a:schemeClr val="accent4"/>
          </a:lnRef>
          <a:fillRef idx="3">
            <a:schemeClr val="accent4"/>
          </a:fillRef>
          <a:effectRef idx="2">
            <a:schemeClr val="accent4"/>
          </a:effectRef>
          <a:fontRef idx="minor">
            <a:schemeClr val="lt1"/>
          </a:fontRef>
        </dgm:style>
      </dgm:prSet>
      <dgm:spPr/>
      <dgm:t>
        <a:bodyPr/>
        <a:lstStyle/>
        <a:p>
          <a:endParaRPr lang="en-IN"/>
        </a:p>
      </dgm:t>
    </dgm:pt>
    <dgm:pt modelId="{9A2B4748-D48B-4537-8918-9FE68708AC3A}">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Data Cleaning</a:t>
          </a:r>
          <a:endParaRPr lang="en-IN" dirty="0"/>
        </a:p>
      </dgm:t>
    </dgm:pt>
    <dgm:pt modelId="{1C2FE1BB-C799-4327-AE3B-9A680E201213}" type="parTrans" cxnId="{33AD221C-2CD7-4DEE-9BDC-5C3A3C42A237}">
      <dgm:prSet/>
      <dgm:spPr/>
      <dgm:t>
        <a:bodyPr/>
        <a:lstStyle/>
        <a:p>
          <a:endParaRPr lang="en-IN"/>
        </a:p>
      </dgm:t>
    </dgm:pt>
    <dgm:pt modelId="{7F4A7D67-67F4-4520-8D2A-A793B1701169}" type="sibTrans" cxnId="{33AD221C-2CD7-4DEE-9BDC-5C3A3C42A237}">
      <dgm:prSet>
        <dgm:style>
          <a:lnRef idx="1">
            <a:schemeClr val="accent4"/>
          </a:lnRef>
          <a:fillRef idx="3">
            <a:schemeClr val="accent4"/>
          </a:fillRef>
          <a:effectRef idx="2">
            <a:schemeClr val="accent4"/>
          </a:effectRef>
          <a:fontRef idx="minor">
            <a:schemeClr val="lt1"/>
          </a:fontRef>
        </dgm:style>
      </dgm:prSet>
      <dgm:spPr/>
      <dgm:t>
        <a:bodyPr/>
        <a:lstStyle/>
        <a:p>
          <a:endParaRPr lang="en-IN"/>
        </a:p>
      </dgm:t>
    </dgm:pt>
    <dgm:pt modelId="{D4D4F235-2403-435A-B1FB-FD81EA2D4D89}">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Text representation</a:t>
          </a:r>
          <a:endParaRPr lang="en-IN" dirty="0"/>
        </a:p>
      </dgm:t>
    </dgm:pt>
    <dgm:pt modelId="{EC727140-6EAD-4B58-8609-F0AE81344DDD}" type="parTrans" cxnId="{A77E95B6-87EB-4168-B790-48305BB95D4E}">
      <dgm:prSet/>
      <dgm:spPr/>
      <dgm:t>
        <a:bodyPr/>
        <a:lstStyle/>
        <a:p>
          <a:endParaRPr lang="en-IN"/>
        </a:p>
      </dgm:t>
    </dgm:pt>
    <dgm:pt modelId="{6B9F2588-2462-4D0A-B9D7-917CB5F715B4}" type="sibTrans" cxnId="{A77E95B6-87EB-4168-B790-48305BB95D4E}">
      <dgm:prSet/>
      <dgm:spPr/>
      <dgm:t>
        <a:bodyPr/>
        <a:lstStyle/>
        <a:p>
          <a:endParaRPr lang="en-IN"/>
        </a:p>
      </dgm:t>
    </dgm:pt>
    <dgm:pt modelId="{D52D5004-0889-4031-9A26-4D6E36D5AEBE}" type="pres">
      <dgm:prSet presAssocID="{BB272E54-0B0F-4236-B3AA-626D9F0B1F13}" presName="Name0" presStyleCnt="0">
        <dgm:presLayoutVars>
          <dgm:dir/>
          <dgm:resizeHandles val="exact"/>
        </dgm:presLayoutVars>
      </dgm:prSet>
      <dgm:spPr/>
    </dgm:pt>
    <dgm:pt modelId="{91145C66-1A9F-4810-ABB5-1B54AB087C04}" type="pres">
      <dgm:prSet presAssocID="{98747C9E-7195-4D6D-819B-46DDE766F40D}" presName="node" presStyleLbl="node1" presStyleIdx="0" presStyleCnt="6">
        <dgm:presLayoutVars>
          <dgm:bulletEnabled val="1"/>
        </dgm:presLayoutVars>
      </dgm:prSet>
      <dgm:spPr/>
      <dgm:t>
        <a:bodyPr/>
        <a:lstStyle/>
        <a:p>
          <a:endParaRPr lang="en-IN"/>
        </a:p>
      </dgm:t>
    </dgm:pt>
    <dgm:pt modelId="{B82EA4A9-D8D6-4B17-B8AE-7B31F6902DA5}" type="pres">
      <dgm:prSet presAssocID="{D003A78C-2879-4FCD-B353-8AFC48C26187}" presName="sibTrans" presStyleLbl="sibTrans2D1" presStyleIdx="0" presStyleCnt="5"/>
      <dgm:spPr/>
    </dgm:pt>
    <dgm:pt modelId="{BD7C9583-8950-4E33-BAE7-B2729B273EFE}" type="pres">
      <dgm:prSet presAssocID="{D003A78C-2879-4FCD-B353-8AFC48C26187}" presName="connectorText" presStyleLbl="sibTrans2D1" presStyleIdx="0" presStyleCnt="5"/>
      <dgm:spPr/>
    </dgm:pt>
    <dgm:pt modelId="{9F9058FB-B975-490E-B6C4-A981DBD5FD4D}" type="pres">
      <dgm:prSet presAssocID="{9B925279-969B-49B6-B3EA-160BF0FAEAFF}" presName="node" presStyleLbl="node1" presStyleIdx="1" presStyleCnt="6">
        <dgm:presLayoutVars>
          <dgm:bulletEnabled val="1"/>
        </dgm:presLayoutVars>
      </dgm:prSet>
      <dgm:spPr/>
    </dgm:pt>
    <dgm:pt modelId="{AFF82696-6247-4C87-8121-00ECD0AEEAE6}" type="pres">
      <dgm:prSet presAssocID="{D178DE88-70D4-409F-AA8B-77FCC3EC43BD}" presName="sibTrans" presStyleLbl="sibTrans2D1" presStyleIdx="1" presStyleCnt="5"/>
      <dgm:spPr/>
    </dgm:pt>
    <dgm:pt modelId="{093A9C07-0AE2-4D2C-AF2F-02F410905A0C}" type="pres">
      <dgm:prSet presAssocID="{D178DE88-70D4-409F-AA8B-77FCC3EC43BD}" presName="connectorText" presStyleLbl="sibTrans2D1" presStyleIdx="1" presStyleCnt="5"/>
      <dgm:spPr/>
    </dgm:pt>
    <dgm:pt modelId="{27FB07B2-D0A2-4E06-94ED-DA6B26369DD7}" type="pres">
      <dgm:prSet presAssocID="{9A2B4748-D48B-4537-8918-9FE68708AC3A}" presName="node" presStyleLbl="node1" presStyleIdx="2" presStyleCnt="6">
        <dgm:presLayoutVars>
          <dgm:bulletEnabled val="1"/>
        </dgm:presLayoutVars>
      </dgm:prSet>
      <dgm:spPr/>
    </dgm:pt>
    <dgm:pt modelId="{D07A1EBB-D462-42AB-94DB-2D405B64EE8B}" type="pres">
      <dgm:prSet presAssocID="{7F4A7D67-67F4-4520-8D2A-A793B1701169}" presName="sibTrans" presStyleLbl="sibTrans2D1" presStyleIdx="2" presStyleCnt="5"/>
      <dgm:spPr/>
    </dgm:pt>
    <dgm:pt modelId="{CFF6282C-3574-47DC-B955-62B0C9F2B24B}" type="pres">
      <dgm:prSet presAssocID="{7F4A7D67-67F4-4520-8D2A-A793B1701169}" presName="connectorText" presStyleLbl="sibTrans2D1" presStyleIdx="2" presStyleCnt="5"/>
      <dgm:spPr/>
    </dgm:pt>
    <dgm:pt modelId="{E1222F3B-6F77-481C-832C-B059009B9F10}" type="pres">
      <dgm:prSet presAssocID="{0E8B0F90-5817-4D65-A72A-DB5507733E72}" presName="node" presStyleLbl="node1" presStyleIdx="3" presStyleCnt="6">
        <dgm:presLayoutVars>
          <dgm:bulletEnabled val="1"/>
        </dgm:presLayoutVars>
      </dgm:prSet>
      <dgm:spPr/>
      <dgm:t>
        <a:bodyPr/>
        <a:lstStyle/>
        <a:p>
          <a:endParaRPr lang="en-IN"/>
        </a:p>
      </dgm:t>
    </dgm:pt>
    <dgm:pt modelId="{D2EE3891-165D-4CB9-B47B-64746073EF1D}" type="pres">
      <dgm:prSet presAssocID="{01CAA8CA-00B0-4E7C-AAE5-F6AB5E31B33C}" presName="sibTrans" presStyleLbl="sibTrans2D1" presStyleIdx="3" presStyleCnt="5"/>
      <dgm:spPr/>
    </dgm:pt>
    <dgm:pt modelId="{EE6149AA-48AA-492E-BA52-2BD2BF561CDF}" type="pres">
      <dgm:prSet presAssocID="{01CAA8CA-00B0-4E7C-AAE5-F6AB5E31B33C}" presName="connectorText" presStyleLbl="sibTrans2D1" presStyleIdx="3" presStyleCnt="5"/>
      <dgm:spPr/>
    </dgm:pt>
    <dgm:pt modelId="{528E3051-BDC9-4C39-9E61-54049A4E8922}" type="pres">
      <dgm:prSet presAssocID="{6CD0D757-450A-42E0-9EF2-06F1FF076156}" presName="node" presStyleLbl="node1" presStyleIdx="4" presStyleCnt="6">
        <dgm:presLayoutVars>
          <dgm:bulletEnabled val="1"/>
        </dgm:presLayoutVars>
      </dgm:prSet>
      <dgm:spPr/>
    </dgm:pt>
    <dgm:pt modelId="{70AC48B7-0EA7-4A8D-95EC-EB0C7882570D}" type="pres">
      <dgm:prSet presAssocID="{3174CD16-2D51-4C3C-9594-DC4BF59AD12A}" presName="sibTrans" presStyleLbl="sibTrans2D1" presStyleIdx="4" presStyleCnt="5"/>
      <dgm:spPr/>
    </dgm:pt>
    <dgm:pt modelId="{3FC31DC2-FA82-4958-907D-07C6A2B4C582}" type="pres">
      <dgm:prSet presAssocID="{3174CD16-2D51-4C3C-9594-DC4BF59AD12A}" presName="connectorText" presStyleLbl="sibTrans2D1" presStyleIdx="4" presStyleCnt="5"/>
      <dgm:spPr/>
    </dgm:pt>
    <dgm:pt modelId="{77D2F951-F43D-42FE-8153-952442FBFF12}" type="pres">
      <dgm:prSet presAssocID="{D4D4F235-2403-435A-B1FB-FD81EA2D4D89}" presName="node" presStyleLbl="node1" presStyleIdx="5" presStyleCnt="6">
        <dgm:presLayoutVars>
          <dgm:bulletEnabled val="1"/>
        </dgm:presLayoutVars>
      </dgm:prSet>
      <dgm:spPr/>
    </dgm:pt>
  </dgm:ptLst>
  <dgm:cxnLst>
    <dgm:cxn modelId="{44138F44-24AD-45AB-B99C-BEE279DBB6BF}" type="presOf" srcId="{D178DE88-70D4-409F-AA8B-77FCC3EC43BD}" destId="{093A9C07-0AE2-4D2C-AF2F-02F410905A0C}" srcOrd="1" destOrd="0" presId="urn:microsoft.com/office/officeart/2005/8/layout/process1"/>
    <dgm:cxn modelId="{B0014452-E1C8-4DF3-A85B-0CE816FB25D0}" type="presOf" srcId="{D003A78C-2879-4FCD-B353-8AFC48C26187}" destId="{BD7C9583-8950-4E33-BAE7-B2729B273EFE}" srcOrd="1" destOrd="0" presId="urn:microsoft.com/office/officeart/2005/8/layout/process1"/>
    <dgm:cxn modelId="{6063597C-890F-4716-8BE5-182F3A741E77}" type="presOf" srcId="{9B925279-969B-49B6-B3EA-160BF0FAEAFF}" destId="{9F9058FB-B975-490E-B6C4-A981DBD5FD4D}" srcOrd="0" destOrd="0" presId="urn:microsoft.com/office/officeart/2005/8/layout/process1"/>
    <dgm:cxn modelId="{D9A3C5C0-C659-48B2-ADC5-12126ACE9367}" srcId="{BB272E54-0B0F-4236-B3AA-626D9F0B1F13}" destId="{98747C9E-7195-4D6D-819B-46DDE766F40D}" srcOrd="0" destOrd="0" parTransId="{B7572627-F7F3-47D4-9DE2-1F16E1E43AA2}" sibTransId="{D003A78C-2879-4FCD-B353-8AFC48C26187}"/>
    <dgm:cxn modelId="{5D2B7A2F-0693-4648-96CC-F239A9686D04}" type="presOf" srcId="{01CAA8CA-00B0-4E7C-AAE5-F6AB5E31B33C}" destId="{D2EE3891-165D-4CB9-B47B-64746073EF1D}" srcOrd="0" destOrd="0" presId="urn:microsoft.com/office/officeart/2005/8/layout/process1"/>
    <dgm:cxn modelId="{F33976C3-7AA3-4FBD-B23C-CA05CC463F28}" type="presOf" srcId="{01CAA8CA-00B0-4E7C-AAE5-F6AB5E31B33C}" destId="{EE6149AA-48AA-492E-BA52-2BD2BF561CDF}" srcOrd="1" destOrd="0" presId="urn:microsoft.com/office/officeart/2005/8/layout/process1"/>
    <dgm:cxn modelId="{7B01C860-8263-4383-A4BD-D273194C0FFD}" type="presOf" srcId="{3174CD16-2D51-4C3C-9594-DC4BF59AD12A}" destId="{3FC31DC2-FA82-4958-907D-07C6A2B4C582}" srcOrd="1" destOrd="0" presId="urn:microsoft.com/office/officeart/2005/8/layout/process1"/>
    <dgm:cxn modelId="{548292A1-779A-4E05-9198-AAC1DAA47DF2}" srcId="{BB272E54-0B0F-4236-B3AA-626D9F0B1F13}" destId="{6CD0D757-450A-42E0-9EF2-06F1FF076156}" srcOrd="4" destOrd="0" parTransId="{F9267AF3-21C9-4FD9-8788-8F8A19F64555}" sibTransId="{3174CD16-2D51-4C3C-9594-DC4BF59AD12A}"/>
    <dgm:cxn modelId="{656E1988-552B-421D-B97D-97A6186A0B86}" type="presOf" srcId="{D178DE88-70D4-409F-AA8B-77FCC3EC43BD}" destId="{AFF82696-6247-4C87-8121-00ECD0AEEAE6}" srcOrd="0" destOrd="0" presId="urn:microsoft.com/office/officeart/2005/8/layout/process1"/>
    <dgm:cxn modelId="{B9884B21-857F-4055-89F0-F7971288B75E}" type="presOf" srcId="{6CD0D757-450A-42E0-9EF2-06F1FF076156}" destId="{528E3051-BDC9-4C39-9E61-54049A4E8922}" srcOrd="0" destOrd="0" presId="urn:microsoft.com/office/officeart/2005/8/layout/process1"/>
    <dgm:cxn modelId="{9BF46DCB-0974-4B60-93FB-01D3A53796AD}" type="presOf" srcId="{7F4A7D67-67F4-4520-8D2A-A793B1701169}" destId="{D07A1EBB-D462-42AB-94DB-2D405B64EE8B}" srcOrd="0" destOrd="0" presId="urn:microsoft.com/office/officeart/2005/8/layout/process1"/>
    <dgm:cxn modelId="{F7614A7D-CAD5-4A35-96EA-1F38F90837CB}" type="presOf" srcId="{98747C9E-7195-4D6D-819B-46DDE766F40D}" destId="{91145C66-1A9F-4810-ABB5-1B54AB087C04}" srcOrd="0" destOrd="0" presId="urn:microsoft.com/office/officeart/2005/8/layout/process1"/>
    <dgm:cxn modelId="{635C859A-55FB-45CE-AEBF-7A99E5C6DDBD}" type="presOf" srcId="{3174CD16-2D51-4C3C-9594-DC4BF59AD12A}" destId="{70AC48B7-0EA7-4A8D-95EC-EB0C7882570D}" srcOrd="0" destOrd="0" presId="urn:microsoft.com/office/officeart/2005/8/layout/process1"/>
    <dgm:cxn modelId="{47A0CD95-CF32-481F-A36B-E14CA84D5CE7}" type="presOf" srcId="{BB272E54-0B0F-4236-B3AA-626D9F0B1F13}" destId="{D52D5004-0889-4031-9A26-4D6E36D5AEBE}" srcOrd="0" destOrd="0" presId="urn:microsoft.com/office/officeart/2005/8/layout/process1"/>
    <dgm:cxn modelId="{33AD221C-2CD7-4DEE-9BDC-5C3A3C42A237}" srcId="{BB272E54-0B0F-4236-B3AA-626D9F0B1F13}" destId="{9A2B4748-D48B-4537-8918-9FE68708AC3A}" srcOrd="2" destOrd="0" parTransId="{1C2FE1BB-C799-4327-AE3B-9A680E201213}" sibTransId="{7F4A7D67-67F4-4520-8D2A-A793B1701169}"/>
    <dgm:cxn modelId="{3493D443-7DAF-4FD5-9917-ADE702F56011}" srcId="{BB272E54-0B0F-4236-B3AA-626D9F0B1F13}" destId="{9B925279-969B-49B6-B3EA-160BF0FAEAFF}" srcOrd="1" destOrd="0" parTransId="{60B930B4-446C-4A6D-B3BC-EA0A210513E5}" sibTransId="{D178DE88-70D4-409F-AA8B-77FCC3EC43BD}"/>
    <dgm:cxn modelId="{AD258B80-7DBE-41BD-8F49-AA7EEF05A8A5}" type="presOf" srcId="{D003A78C-2879-4FCD-B353-8AFC48C26187}" destId="{B82EA4A9-D8D6-4B17-B8AE-7B31F6902DA5}" srcOrd="0" destOrd="0" presId="urn:microsoft.com/office/officeart/2005/8/layout/process1"/>
    <dgm:cxn modelId="{0B84F8B0-A2D2-4A11-99D4-F0A5D0BC2819}" type="presOf" srcId="{9A2B4748-D48B-4537-8918-9FE68708AC3A}" destId="{27FB07B2-D0A2-4E06-94ED-DA6B26369DD7}" srcOrd="0" destOrd="0" presId="urn:microsoft.com/office/officeart/2005/8/layout/process1"/>
    <dgm:cxn modelId="{27D7CAC4-0A03-4367-AAE8-2EF32112AD5E}" type="presOf" srcId="{D4D4F235-2403-435A-B1FB-FD81EA2D4D89}" destId="{77D2F951-F43D-42FE-8153-952442FBFF12}" srcOrd="0" destOrd="0" presId="urn:microsoft.com/office/officeart/2005/8/layout/process1"/>
    <dgm:cxn modelId="{1FC2523F-23AE-44AB-87DF-54FF22A4060C}" type="presOf" srcId="{0E8B0F90-5817-4D65-A72A-DB5507733E72}" destId="{E1222F3B-6F77-481C-832C-B059009B9F10}" srcOrd="0" destOrd="0" presId="urn:microsoft.com/office/officeart/2005/8/layout/process1"/>
    <dgm:cxn modelId="{63808012-6D2C-401B-B518-3B20EA363766}" srcId="{BB272E54-0B0F-4236-B3AA-626D9F0B1F13}" destId="{0E8B0F90-5817-4D65-A72A-DB5507733E72}" srcOrd="3" destOrd="0" parTransId="{1C18382B-156B-42FD-B42D-3A0DB8C781A5}" sibTransId="{01CAA8CA-00B0-4E7C-AAE5-F6AB5E31B33C}"/>
    <dgm:cxn modelId="{A77E95B6-87EB-4168-B790-48305BB95D4E}" srcId="{BB272E54-0B0F-4236-B3AA-626D9F0B1F13}" destId="{D4D4F235-2403-435A-B1FB-FD81EA2D4D89}" srcOrd="5" destOrd="0" parTransId="{EC727140-6EAD-4B58-8609-F0AE81344DDD}" sibTransId="{6B9F2588-2462-4D0A-B9D7-917CB5F715B4}"/>
    <dgm:cxn modelId="{06A0C15D-94DC-4F0E-9A3B-4C4199D9DD72}" type="presOf" srcId="{7F4A7D67-67F4-4520-8D2A-A793B1701169}" destId="{CFF6282C-3574-47DC-B955-62B0C9F2B24B}" srcOrd="1" destOrd="0" presId="urn:microsoft.com/office/officeart/2005/8/layout/process1"/>
    <dgm:cxn modelId="{4E58B52E-4249-42F4-9391-8DF54B2F8406}" type="presParOf" srcId="{D52D5004-0889-4031-9A26-4D6E36D5AEBE}" destId="{91145C66-1A9F-4810-ABB5-1B54AB087C04}" srcOrd="0" destOrd="0" presId="urn:microsoft.com/office/officeart/2005/8/layout/process1"/>
    <dgm:cxn modelId="{3F90311B-0D7F-4AAF-A992-034738821D17}" type="presParOf" srcId="{D52D5004-0889-4031-9A26-4D6E36D5AEBE}" destId="{B82EA4A9-D8D6-4B17-B8AE-7B31F6902DA5}" srcOrd="1" destOrd="0" presId="urn:microsoft.com/office/officeart/2005/8/layout/process1"/>
    <dgm:cxn modelId="{D0E0332B-89E0-46C8-81E4-96C00E7FA096}" type="presParOf" srcId="{B82EA4A9-D8D6-4B17-B8AE-7B31F6902DA5}" destId="{BD7C9583-8950-4E33-BAE7-B2729B273EFE}" srcOrd="0" destOrd="0" presId="urn:microsoft.com/office/officeart/2005/8/layout/process1"/>
    <dgm:cxn modelId="{20F7DC71-C662-4D4A-AF7A-1E334AE62628}" type="presParOf" srcId="{D52D5004-0889-4031-9A26-4D6E36D5AEBE}" destId="{9F9058FB-B975-490E-B6C4-A981DBD5FD4D}" srcOrd="2" destOrd="0" presId="urn:microsoft.com/office/officeart/2005/8/layout/process1"/>
    <dgm:cxn modelId="{F2E24DE4-8584-4520-8CE3-7CBC8E00867C}" type="presParOf" srcId="{D52D5004-0889-4031-9A26-4D6E36D5AEBE}" destId="{AFF82696-6247-4C87-8121-00ECD0AEEAE6}" srcOrd="3" destOrd="0" presId="urn:microsoft.com/office/officeart/2005/8/layout/process1"/>
    <dgm:cxn modelId="{A8BD5EA8-AAE7-42F5-A768-8E0DA3D7EE84}" type="presParOf" srcId="{AFF82696-6247-4C87-8121-00ECD0AEEAE6}" destId="{093A9C07-0AE2-4D2C-AF2F-02F410905A0C}" srcOrd="0" destOrd="0" presId="urn:microsoft.com/office/officeart/2005/8/layout/process1"/>
    <dgm:cxn modelId="{C27D511D-1A4A-4ED1-B210-A3071D41BBFD}" type="presParOf" srcId="{D52D5004-0889-4031-9A26-4D6E36D5AEBE}" destId="{27FB07B2-D0A2-4E06-94ED-DA6B26369DD7}" srcOrd="4" destOrd="0" presId="urn:microsoft.com/office/officeart/2005/8/layout/process1"/>
    <dgm:cxn modelId="{8417B57D-48F3-49DE-B9BE-1BDFDA8646B9}" type="presParOf" srcId="{D52D5004-0889-4031-9A26-4D6E36D5AEBE}" destId="{D07A1EBB-D462-42AB-94DB-2D405B64EE8B}" srcOrd="5" destOrd="0" presId="urn:microsoft.com/office/officeart/2005/8/layout/process1"/>
    <dgm:cxn modelId="{ADAA096B-1FD2-430F-B44B-67D5A11A2FA5}" type="presParOf" srcId="{D07A1EBB-D462-42AB-94DB-2D405B64EE8B}" destId="{CFF6282C-3574-47DC-B955-62B0C9F2B24B}" srcOrd="0" destOrd="0" presId="urn:microsoft.com/office/officeart/2005/8/layout/process1"/>
    <dgm:cxn modelId="{C7B3AE3E-91BA-4599-838C-12901680D5BC}" type="presParOf" srcId="{D52D5004-0889-4031-9A26-4D6E36D5AEBE}" destId="{E1222F3B-6F77-481C-832C-B059009B9F10}" srcOrd="6" destOrd="0" presId="urn:microsoft.com/office/officeart/2005/8/layout/process1"/>
    <dgm:cxn modelId="{2CA3CE5A-CA54-4B8B-B855-F9AB12F6ED0C}" type="presParOf" srcId="{D52D5004-0889-4031-9A26-4D6E36D5AEBE}" destId="{D2EE3891-165D-4CB9-B47B-64746073EF1D}" srcOrd="7" destOrd="0" presId="urn:microsoft.com/office/officeart/2005/8/layout/process1"/>
    <dgm:cxn modelId="{66182CE4-9145-4A3E-94DD-FAC772D75C93}" type="presParOf" srcId="{D2EE3891-165D-4CB9-B47B-64746073EF1D}" destId="{EE6149AA-48AA-492E-BA52-2BD2BF561CDF}" srcOrd="0" destOrd="0" presId="urn:microsoft.com/office/officeart/2005/8/layout/process1"/>
    <dgm:cxn modelId="{493D1D13-50D1-40B9-AA7C-FCD41BE6DC2C}" type="presParOf" srcId="{D52D5004-0889-4031-9A26-4D6E36D5AEBE}" destId="{528E3051-BDC9-4C39-9E61-54049A4E8922}" srcOrd="8" destOrd="0" presId="urn:microsoft.com/office/officeart/2005/8/layout/process1"/>
    <dgm:cxn modelId="{F6F1BA36-0738-493E-AB4C-34FF7D98B57C}" type="presParOf" srcId="{D52D5004-0889-4031-9A26-4D6E36D5AEBE}" destId="{70AC48B7-0EA7-4A8D-95EC-EB0C7882570D}" srcOrd="9" destOrd="0" presId="urn:microsoft.com/office/officeart/2005/8/layout/process1"/>
    <dgm:cxn modelId="{FDDE0E6B-9026-4A28-AC8A-140760CE9447}" type="presParOf" srcId="{70AC48B7-0EA7-4A8D-95EC-EB0C7882570D}" destId="{3FC31DC2-FA82-4958-907D-07C6A2B4C582}" srcOrd="0" destOrd="0" presId="urn:microsoft.com/office/officeart/2005/8/layout/process1"/>
    <dgm:cxn modelId="{3D4C9EE7-E112-429C-A14C-4E80E878179F}" type="presParOf" srcId="{D52D5004-0889-4031-9A26-4D6E36D5AEBE}" destId="{77D2F951-F43D-42FE-8153-952442FBFF1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45C66-1A9F-4810-ABB5-1B54AB087C04}">
      <dsp:nvSpPr>
        <dsp:cNvPr id="0" name=""/>
        <dsp:cNvSpPr/>
      </dsp:nvSpPr>
      <dsp:spPr>
        <a:xfrm>
          <a:off x="0" y="1062990"/>
          <a:ext cx="1028699" cy="617220"/>
        </a:xfrm>
        <a:prstGeom prst="roundRect">
          <a:avLst>
            <a:gd name="adj" fmla="val 10000"/>
          </a:avLst>
        </a:prstGeom>
        <a:gradFill rotWithShape="1">
          <a:gsLst>
            <a:gs pos="0">
              <a:schemeClr val="accent4">
                <a:shade val="70000"/>
                <a:satMod val="150000"/>
              </a:schemeClr>
            </a:gs>
            <a:gs pos="34000">
              <a:schemeClr val="accent4">
                <a:shade val="70000"/>
                <a:satMod val="140000"/>
              </a:schemeClr>
            </a:gs>
            <a:gs pos="70000">
              <a:schemeClr val="accent4">
                <a:tint val="100000"/>
                <a:shade val="90000"/>
                <a:satMod val="140000"/>
              </a:schemeClr>
            </a:gs>
            <a:gs pos="100000">
              <a:schemeClr val="accent4">
                <a:tint val="100000"/>
                <a:shade val="100000"/>
                <a:satMod val="100000"/>
              </a:schemeClr>
            </a:gs>
          </a:gsLst>
          <a:path path="circle">
            <a:fillToRect l="100000" t="100000" r="100000" b="100000"/>
          </a:path>
        </a:gradFill>
        <a:ln w="9525" cap="flat" cmpd="sng" algn="ctr">
          <a:solidFill>
            <a:schemeClr val="accent4"/>
          </a:solidFill>
          <a:prstDash val="solid"/>
        </a:ln>
        <a:effectLst>
          <a:outerShdw blurRad="38100" dist="25400" dir="2700000" algn="br" rotWithShape="0">
            <a:srgbClr val="000000">
              <a:alpha val="6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Data Collection</a:t>
          </a:r>
          <a:endParaRPr lang="en-IN" sz="1100" kern="1200" dirty="0"/>
        </a:p>
      </dsp:txBody>
      <dsp:txXfrm>
        <a:off x="18078" y="1081068"/>
        <a:ext cx="992543" cy="581064"/>
      </dsp:txXfrm>
    </dsp:sp>
    <dsp:sp modelId="{B82EA4A9-D8D6-4B17-B8AE-7B31F6902DA5}">
      <dsp:nvSpPr>
        <dsp:cNvPr id="0" name=""/>
        <dsp:cNvSpPr/>
      </dsp:nvSpPr>
      <dsp:spPr>
        <a:xfrm>
          <a:off x="1131570" y="1244041"/>
          <a:ext cx="218084" cy="255117"/>
        </a:xfrm>
        <a:prstGeom prst="rightArrow">
          <a:avLst>
            <a:gd name="adj1" fmla="val 60000"/>
            <a:gd name="adj2" fmla="val 50000"/>
          </a:avLst>
        </a:prstGeom>
        <a:gradFill rotWithShape="1">
          <a:gsLst>
            <a:gs pos="0">
              <a:schemeClr val="accent4">
                <a:shade val="70000"/>
                <a:satMod val="150000"/>
              </a:schemeClr>
            </a:gs>
            <a:gs pos="34000">
              <a:schemeClr val="accent4">
                <a:shade val="70000"/>
                <a:satMod val="140000"/>
              </a:schemeClr>
            </a:gs>
            <a:gs pos="70000">
              <a:schemeClr val="accent4">
                <a:tint val="100000"/>
                <a:shade val="90000"/>
                <a:satMod val="140000"/>
              </a:schemeClr>
            </a:gs>
            <a:gs pos="100000">
              <a:schemeClr val="accent4">
                <a:tint val="100000"/>
                <a:shade val="100000"/>
                <a:satMod val="100000"/>
              </a:schemeClr>
            </a:gs>
          </a:gsLst>
          <a:path path="circle">
            <a:fillToRect l="100000" t="100000" r="100000" b="100000"/>
          </a:path>
        </a:gradFill>
        <a:ln w="9525" cap="flat" cmpd="sng" algn="ctr">
          <a:solidFill>
            <a:schemeClr val="accent4"/>
          </a:solidFill>
          <a:prstDash val="solid"/>
        </a:ln>
        <a:effectLst>
          <a:outerShdw blurRad="38100" dist="25400" dir="2700000" algn="br" rotWithShape="0">
            <a:srgbClr val="000000">
              <a:alpha val="6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a:off x="1131570" y="1295064"/>
        <a:ext cx="152659" cy="153071"/>
      </dsp:txXfrm>
    </dsp:sp>
    <dsp:sp modelId="{9F9058FB-B975-490E-B6C4-A981DBD5FD4D}">
      <dsp:nvSpPr>
        <dsp:cNvPr id="0" name=""/>
        <dsp:cNvSpPr/>
      </dsp:nvSpPr>
      <dsp:spPr>
        <a:xfrm>
          <a:off x="1440180" y="1062990"/>
          <a:ext cx="1028699" cy="617220"/>
        </a:xfrm>
        <a:prstGeom prst="roundRect">
          <a:avLst>
            <a:gd name="adj" fmla="val 10000"/>
          </a:avLst>
        </a:prstGeom>
        <a:gradFill rotWithShape="1">
          <a:gsLst>
            <a:gs pos="0">
              <a:schemeClr val="accent4">
                <a:shade val="70000"/>
                <a:satMod val="150000"/>
              </a:schemeClr>
            </a:gs>
            <a:gs pos="34000">
              <a:schemeClr val="accent4">
                <a:shade val="70000"/>
                <a:satMod val="140000"/>
              </a:schemeClr>
            </a:gs>
            <a:gs pos="70000">
              <a:schemeClr val="accent4">
                <a:tint val="100000"/>
                <a:shade val="90000"/>
                <a:satMod val="140000"/>
              </a:schemeClr>
            </a:gs>
            <a:gs pos="100000">
              <a:schemeClr val="accent4">
                <a:tint val="100000"/>
                <a:shade val="100000"/>
                <a:satMod val="100000"/>
              </a:schemeClr>
            </a:gs>
          </a:gsLst>
          <a:path path="circle">
            <a:fillToRect l="100000" t="100000" r="100000" b="100000"/>
          </a:path>
        </a:gradFill>
        <a:ln w="9525" cap="flat" cmpd="sng" algn="ctr">
          <a:solidFill>
            <a:schemeClr val="accent4"/>
          </a:solidFill>
          <a:prstDash val="solid"/>
        </a:ln>
        <a:effectLst>
          <a:outerShdw blurRad="38100" dist="25400" dir="2700000" algn="br" rotWithShape="0">
            <a:srgbClr val="000000">
              <a:alpha val="6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Text preprocessing</a:t>
          </a:r>
          <a:endParaRPr lang="en-IN" sz="1100" kern="1200" dirty="0"/>
        </a:p>
      </dsp:txBody>
      <dsp:txXfrm>
        <a:off x="1458258" y="1081068"/>
        <a:ext cx="992543" cy="581064"/>
      </dsp:txXfrm>
    </dsp:sp>
    <dsp:sp modelId="{AFF82696-6247-4C87-8121-00ECD0AEEAE6}">
      <dsp:nvSpPr>
        <dsp:cNvPr id="0" name=""/>
        <dsp:cNvSpPr/>
      </dsp:nvSpPr>
      <dsp:spPr>
        <a:xfrm>
          <a:off x="2571750" y="1244041"/>
          <a:ext cx="218084" cy="255117"/>
        </a:xfrm>
        <a:prstGeom prst="rightArrow">
          <a:avLst>
            <a:gd name="adj1" fmla="val 60000"/>
            <a:gd name="adj2" fmla="val 50000"/>
          </a:avLst>
        </a:prstGeom>
        <a:gradFill rotWithShape="1">
          <a:gsLst>
            <a:gs pos="0">
              <a:schemeClr val="accent4">
                <a:shade val="70000"/>
                <a:satMod val="150000"/>
              </a:schemeClr>
            </a:gs>
            <a:gs pos="34000">
              <a:schemeClr val="accent4">
                <a:shade val="70000"/>
                <a:satMod val="140000"/>
              </a:schemeClr>
            </a:gs>
            <a:gs pos="70000">
              <a:schemeClr val="accent4">
                <a:tint val="100000"/>
                <a:shade val="90000"/>
                <a:satMod val="140000"/>
              </a:schemeClr>
            </a:gs>
            <a:gs pos="100000">
              <a:schemeClr val="accent4">
                <a:tint val="100000"/>
                <a:shade val="100000"/>
                <a:satMod val="100000"/>
              </a:schemeClr>
            </a:gs>
          </a:gsLst>
          <a:path path="circle">
            <a:fillToRect l="100000" t="100000" r="100000" b="100000"/>
          </a:path>
        </a:gradFill>
        <a:ln w="9525" cap="flat" cmpd="sng" algn="ctr">
          <a:solidFill>
            <a:schemeClr val="accent4"/>
          </a:solidFill>
          <a:prstDash val="solid"/>
        </a:ln>
        <a:effectLst>
          <a:outerShdw blurRad="38100" dist="25400" dir="2700000" algn="br" rotWithShape="0">
            <a:srgbClr val="000000">
              <a:alpha val="6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a:off x="2571750" y="1295064"/>
        <a:ext cx="152659" cy="153071"/>
      </dsp:txXfrm>
    </dsp:sp>
    <dsp:sp modelId="{27FB07B2-D0A2-4E06-94ED-DA6B26369DD7}">
      <dsp:nvSpPr>
        <dsp:cNvPr id="0" name=""/>
        <dsp:cNvSpPr/>
      </dsp:nvSpPr>
      <dsp:spPr>
        <a:xfrm>
          <a:off x="2880360" y="1062990"/>
          <a:ext cx="1028699" cy="617220"/>
        </a:xfrm>
        <a:prstGeom prst="roundRect">
          <a:avLst>
            <a:gd name="adj" fmla="val 10000"/>
          </a:avLst>
        </a:prstGeom>
        <a:gradFill rotWithShape="1">
          <a:gsLst>
            <a:gs pos="0">
              <a:schemeClr val="accent4">
                <a:shade val="70000"/>
                <a:satMod val="150000"/>
              </a:schemeClr>
            </a:gs>
            <a:gs pos="34000">
              <a:schemeClr val="accent4">
                <a:shade val="70000"/>
                <a:satMod val="140000"/>
              </a:schemeClr>
            </a:gs>
            <a:gs pos="70000">
              <a:schemeClr val="accent4">
                <a:tint val="100000"/>
                <a:shade val="90000"/>
                <a:satMod val="140000"/>
              </a:schemeClr>
            </a:gs>
            <a:gs pos="100000">
              <a:schemeClr val="accent4">
                <a:tint val="100000"/>
                <a:shade val="100000"/>
                <a:satMod val="100000"/>
              </a:schemeClr>
            </a:gs>
          </a:gsLst>
          <a:path path="circle">
            <a:fillToRect l="100000" t="100000" r="100000" b="100000"/>
          </a:path>
        </a:gradFill>
        <a:ln w="9525" cap="flat" cmpd="sng" algn="ctr">
          <a:solidFill>
            <a:schemeClr val="accent4"/>
          </a:solidFill>
          <a:prstDash val="solid"/>
        </a:ln>
        <a:effectLst>
          <a:outerShdw blurRad="38100" dist="25400" dir="2700000" algn="br" rotWithShape="0">
            <a:srgbClr val="000000">
              <a:alpha val="6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Data Cleaning</a:t>
          </a:r>
          <a:endParaRPr lang="en-IN" sz="1100" kern="1200" dirty="0"/>
        </a:p>
      </dsp:txBody>
      <dsp:txXfrm>
        <a:off x="2898438" y="1081068"/>
        <a:ext cx="992543" cy="581064"/>
      </dsp:txXfrm>
    </dsp:sp>
    <dsp:sp modelId="{D07A1EBB-D462-42AB-94DB-2D405B64EE8B}">
      <dsp:nvSpPr>
        <dsp:cNvPr id="0" name=""/>
        <dsp:cNvSpPr/>
      </dsp:nvSpPr>
      <dsp:spPr>
        <a:xfrm>
          <a:off x="4011930" y="1244041"/>
          <a:ext cx="218084" cy="255117"/>
        </a:xfrm>
        <a:prstGeom prst="rightArrow">
          <a:avLst>
            <a:gd name="adj1" fmla="val 60000"/>
            <a:gd name="adj2" fmla="val 50000"/>
          </a:avLst>
        </a:prstGeom>
        <a:gradFill rotWithShape="1">
          <a:gsLst>
            <a:gs pos="0">
              <a:schemeClr val="accent4">
                <a:shade val="70000"/>
                <a:satMod val="150000"/>
              </a:schemeClr>
            </a:gs>
            <a:gs pos="34000">
              <a:schemeClr val="accent4">
                <a:shade val="70000"/>
                <a:satMod val="140000"/>
              </a:schemeClr>
            </a:gs>
            <a:gs pos="70000">
              <a:schemeClr val="accent4">
                <a:tint val="100000"/>
                <a:shade val="90000"/>
                <a:satMod val="140000"/>
              </a:schemeClr>
            </a:gs>
            <a:gs pos="100000">
              <a:schemeClr val="accent4">
                <a:tint val="100000"/>
                <a:shade val="100000"/>
                <a:satMod val="100000"/>
              </a:schemeClr>
            </a:gs>
          </a:gsLst>
          <a:path path="circle">
            <a:fillToRect l="100000" t="100000" r="100000" b="100000"/>
          </a:path>
        </a:gradFill>
        <a:ln w="9525" cap="flat" cmpd="sng" algn="ctr">
          <a:solidFill>
            <a:schemeClr val="accent4"/>
          </a:solidFill>
          <a:prstDash val="solid"/>
        </a:ln>
        <a:effectLst>
          <a:outerShdw blurRad="38100" dist="25400" dir="2700000" algn="br" rotWithShape="0">
            <a:srgbClr val="000000">
              <a:alpha val="6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a:off x="4011930" y="1295064"/>
        <a:ext cx="152659" cy="153071"/>
      </dsp:txXfrm>
    </dsp:sp>
    <dsp:sp modelId="{E1222F3B-6F77-481C-832C-B059009B9F10}">
      <dsp:nvSpPr>
        <dsp:cNvPr id="0" name=""/>
        <dsp:cNvSpPr/>
      </dsp:nvSpPr>
      <dsp:spPr>
        <a:xfrm>
          <a:off x="4320540" y="1062990"/>
          <a:ext cx="1028699" cy="617220"/>
        </a:xfrm>
        <a:prstGeom prst="roundRect">
          <a:avLst>
            <a:gd name="adj" fmla="val 10000"/>
          </a:avLst>
        </a:prstGeom>
        <a:gradFill rotWithShape="1">
          <a:gsLst>
            <a:gs pos="0">
              <a:schemeClr val="accent4">
                <a:shade val="70000"/>
                <a:satMod val="150000"/>
              </a:schemeClr>
            </a:gs>
            <a:gs pos="34000">
              <a:schemeClr val="accent4">
                <a:shade val="70000"/>
                <a:satMod val="140000"/>
              </a:schemeClr>
            </a:gs>
            <a:gs pos="70000">
              <a:schemeClr val="accent4">
                <a:tint val="100000"/>
                <a:shade val="90000"/>
                <a:satMod val="140000"/>
              </a:schemeClr>
            </a:gs>
            <a:gs pos="100000">
              <a:schemeClr val="accent4">
                <a:tint val="100000"/>
                <a:shade val="100000"/>
                <a:satMod val="100000"/>
              </a:schemeClr>
            </a:gs>
          </a:gsLst>
          <a:path path="circle">
            <a:fillToRect l="100000" t="100000" r="100000" b="100000"/>
          </a:path>
        </a:gradFill>
        <a:ln w="9525" cap="flat" cmpd="sng" algn="ctr">
          <a:solidFill>
            <a:schemeClr val="accent4"/>
          </a:solidFill>
          <a:prstDash val="solid"/>
        </a:ln>
        <a:effectLst>
          <a:outerShdw blurRad="38100" dist="25400" dir="2700000" algn="br" rotWithShape="0">
            <a:srgbClr val="000000">
              <a:alpha val="6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Data Splitting</a:t>
          </a:r>
          <a:endParaRPr lang="en-IN" sz="1100" kern="1200" dirty="0"/>
        </a:p>
      </dsp:txBody>
      <dsp:txXfrm>
        <a:off x="4338618" y="1081068"/>
        <a:ext cx="992543" cy="581064"/>
      </dsp:txXfrm>
    </dsp:sp>
    <dsp:sp modelId="{D2EE3891-165D-4CB9-B47B-64746073EF1D}">
      <dsp:nvSpPr>
        <dsp:cNvPr id="0" name=""/>
        <dsp:cNvSpPr/>
      </dsp:nvSpPr>
      <dsp:spPr>
        <a:xfrm>
          <a:off x="5452110" y="1244041"/>
          <a:ext cx="218084" cy="255117"/>
        </a:xfrm>
        <a:prstGeom prst="rightArrow">
          <a:avLst>
            <a:gd name="adj1" fmla="val 60000"/>
            <a:gd name="adj2" fmla="val 50000"/>
          </a:avLst>
        </a:prstGeom>
        <a:gradFill rotWithShape="1">
          <a:gsLst>
            <a:gs pos="0">
              <a:schemeClr val="accent4">
                <a:shade val="70000"/>
                <a:satMod val="150000"/>
              </a:schemeClr>
            </a:gs>
            <a:gs pos="34000">
              <a:schemeClr val="accent4">
                <a:shade val="70000"/>
                <a:satMod val="140000"/>
              </a:schemeClr>
            </a:gs>
            <a:gs pos="70000">
              <a:schemeClr val="accent4">
                <a:tint val="100000"/>
                <a:shade val="90000"/>
                <a:satMod val="140000"/>
              </a:schemeClr>
            </a:gs>
            <a:gs pos="100000">
              <a:schemeClr val="accent4">
                <a:tint val="100000"/>
                <a:shade val="100000"/>
                <a:satMod val="100000"/>
              </a:schemeClr>
            </a:gs>
          </a:gsLst>
          <a:path path="circle">
            <a:fillToRect l="100000" t="100000" r="100000" b="100000"/>
          </a:path>
        </a:gradFill>
        <a:ln w="9525" cap="flat" cmpd="sng" algn="ctr">
          <a:solidFill>
            <a:schemeClr val="accent4"/>
          </a:solidFill>
          <a:prstDash val="solid"/>
        </a:ln>
        <a:effectLst>
          <a:outerShdw blurRad="38100" dist="25400" dir="2700000" algn="br" rotWithShape="0">
            <a:srgbClr val="000000">
              <a:alpha val="6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a:off x="5452110" y="1295064"/>
        <a:ext cx="152659" cy="153071"/>
      </dsp:txXfrm>
    </dsp:sp>
    <dsp:sp modelId="{528E3051-BDC9-4C39-9E61-54049A4E8922}">
      <dsp:nvSpPr>
        <dsp:cNvPr id="0" name=""/>
        <dsp:cNvSpPr/>
      </dsp:nvSpPr>
      <dsp:spPr>
        <a:xfrm>
          <a:off x="5760719" y="1062990"/>
          <a:ext cx="1028699" cy="617220"/>
        </a:xfrm>
        <a:prstGeom prst="roundRect">
          <a:avLst>
            <a:gd name="adj" fmla="val 10000"/>
          </a:avLst>
        </a:prstGeom>
        <a:gradFill rotWithShape="1">
          <a:gsLst>
            <a:gs pos="0">
              <a:schemeClr val="accent4">
                <a:shade val="70000"/>
                <a:satMod val="150000"/>
              </a:schemeClr>
            </a:gs>
            <a:gs pos="34000">
              <a:schemeClr val="accent4">
                <a:shade val="70000"/>
                <a:satMod val="140000"/>
              </a:schemeClr>
            </a:gs>
            <a:gs pos="70000">
              <a:schemeClr val="accent4">
                <a:tint val="100000"/>
                <a:shade val="90000"/>
                <a:satMod val="140000"/>
              </a:schemeClr>
            </a:gs>
            <a:gs pos="100000">
              <a:schemeClr val="accent4">
                <a:tint val="100000"/>
                <a:shade val="100000"/>
                <a:satMod val="100000"/>
              </a:schemeClr>
            </a:gs>
          </a:gsLst>
          <a:path path="circle">
            <a:fillToRect l="100000" t="100000" r="100000" b="100000"/>
          </a:path>
        </a:gradFill>
        <a:ln w="9525" cap="flat" cmpd="sng" algn="ctr">
          <a:solidFill>
            <a:schemeClr val="accent4"/>
          </a:solidFill>
          <a:prstDash val="solid"/>
        </a:ln>
        <a:effectLst>
          <a:outerShdw blurRad="38100" dist="25400" dir="2700000" algn="br" rotWithShape="0">
            <a:srgbClr val="000000">
              <a:alpha val="6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Vocabulary Creation </a:t>
          </a:r>
          <a:endParaRPr lang="en-IN" sz="1100" kern="1200" dirty="0"/>
        </a:p>
      </dsp:txBody>
      <dsp:txXfrm>
        <a:off x="5778797" y="1081068"/>
        <a:ext cx="992543" cy="581064"/>
      </dsp:txXfrm>
    </dsp:sp>
    <dsp:sp modelId="{70AC48B7-0EA7-4A8D-95EC-EB0C7882570D}">
      <dsp:nvSpPr>
        <dsp:cNvPr id="0" name=""/>
        <dsp:cNvSpPr/>
      </dsp:nvSpPr>
      <dsp:spPr>
        <a:xfrm>
          <a:off x="6892289" y="1244041"/>
          <a:ext cx="218084" cy="255117"/>
        </a:xfrm>
        <a:prstGeom prst="rightArrow">
          <a:avLst>
            <a:gd name="adj1" fmla="val 60000"/>
            <a:gd name="adj2" fmla="val 50000"/>
          </a:avLst>
        </a:prstGeom>
        <a:gradFill rotWithShape="1">
          <a:gsLst>
            <a:gs pos="0">
              <a:schemeClr val="accent4">
                <a:shade val="70000"/>
                <a:satMod val="150000"/>
              </a:schemeClr>
            </a:gs>
            <a:gs pos="34000">
              <a:schemeClr val="accent4">
                <a:shade val="70000"/>
                <a:satMod val="140000"/>
              </a:schemeClr>
            </a:gs>
            <a:gs pos="70000">
              <a:schemeClr val="accent4">
                <a:tint val="100000"/>
                <a:shade val="90000"/>
                <a:satMod val="140000"/>
              </a:schemeClr>
            </a:gs>
            <a:gs pos="100000">
              <a:schemeClr val="accent4">
                <a:tint val="100000"/>
                <a:shade val="100000"/>
                <a:satMod val="100000"/>
              </a:schemeClr>
            </a:gs>
          </a:gsLst>
          <a:path path="circle">
            <a:fillToRect l="100000" t="100000" r="100000" b="100000"/>
          </a:path>
        </a:gradFill>
        <a:ln w="9525" cap="flat" cmpd="sng" algn="ctr">
          <a:solidFill>
            <a:schemeClr val="accent4"/>
          </a:solidFill>
          <a:prstDash val="solid"/>
        </a:ln>
        <a:effectLst>
          <a:outerShdw blurRad="38100" dist="25400" dir="2700000" algn="br" rotWithShape="0">
            <a:srgbClr val="000000">
              <a:alpha val="6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a:off x="6892289" y="1295064"/>
        <a:ext cx="152659" cy="153071"/>
      </dsp:txXfrm>
    </dsp:sp>
    <dsp:sp modelId="{77D2F951-F43D-42FE-8153-952442FBFF12}">
      <dsp:nvSpPr>
        <dsp:cNvPr id="0" name=""/>
        <dsp:cNvSpPr/>
      </dsp:nvSpPr>
      <dsp:spPr>
        <a:xfrm>
          <a:off x="7200899" y="1062990"/>
          <a:ext cx="1028699" cy="617220"/>
        </a:xfrm>
        <a:prstGeom prst="roundRect">
          <a:avLst>
            <a:gd name="adj" fmla="val 10000"/>
          </a:avLst>
        </a:prstGeom>
        <a:gradFill rotWithShape="1">
          <a:gsLst>
            <a:gs pos="0">
              <a:schemeClr val="accent4">
                <a:shade val="70000"/>
                <a:satMod val="150000"/>
              </a:schemeClr>
            </a:gs>
            <a:gs pos="34000">
              <a:schemeClr val="accent4">
                <a:shade val="70000"/>
                <a:satMod val="140000"/>
              </a:schemeClr>
            </a:gs>
            <a:gs pos="70000">
              <a:schemeClr val="accent4">
                <a:tint val="100000"/>
                <a:shade val="90000"/>
                <a:satMod val="140000"/>
              </a:schemeClr>
            </a:gs>
            <a:gs pos="100000">
              <a:schemeClr val="accent4">
                <a:tint val="100000"/>
                <a:shade val="100000"/>
                <a:satMod val="100000"/>
              </a:schemeClr>
            </a:gs>
          </a:gsLst>
          <a:path path="circle">
            <a:fillToRect l="100000" t="100000" r="100000" b="100000"/>
          </a:path>
        </a:gradFill>
        <a:ln w="9525" cap="flat" cmpd="sng" algn="ctr">
          <a:solidFill>
            <a:schemeClr val="accent4"/>
          </a:solidFill>
          <a:prstDash val="solid"/>
        </a:ln>
        <a:effectLst>
          <a:outerShdw blurRad="38100" dist="25400" dir="2700000" algn="br" rotWithShape="0">
            <a:srgbClr val="000000">
              <a:alpha val="6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Text representation</a:t>
          </a:r>
          <a:endParaRPr lang="en-IN" sz="1100" kern="1200" dirty="0"/>
        </a:p>
      </dsp:txBody>
      <dsp:txXfrm>
        <a:off x="7218977" y="1081068"/>
        <a:ext cx="992543" cy="5810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99912-1CE6-42FD-AB22-622FF30810BD}" type="datetimeFigureOut">
              <a:rPr lang="en-IN" smtClean="0"/>
              <a:t>02-03-2023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18A3A-578B-4476-BA8F-A184FD5762F5}" type="slidenum">
              <a:rPr lang="en-IN" smtClean="0"/>
              <a:t>‹#›</a:t>
            </a:fld>
            <a:endParaRPr lang="en-IN"/>
          </a:p>
        </p:txBody>
      </p:sp>
    </p:spTree>
    <p:extLst>
      <p:ext uri="{BB962C8B-B14F-4D97-AF65-F5344CB8AC3E}">
        <p14:creationId xmlns:p14="http://schemas.microsoft.com/office/powerpoint/2010/main" val="4244335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D18A3A-578B-4476-BA8F-A184FD5762F5}" type="slidenum">
              <a:rPr lang="en-IN" smtClean="0"/>
              <a:t>2</a:t>
            </a:fld>
            <a:endParaRPr lang="en-IN"/>
          </a:p>
        </p:txBody>
      </p:sp>
    </p:spTree>
    <p:extLst>
      <p:ext uri="{BB962C8B-B14F-4D97-AF65-F5344CB8AC3E}">
        <p14:creationId xmlns:p14="http://schemas.microsoft.com/office/powerpoint/2010/main" val="138185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1"/>
            <a:ext cx="7848600" cy="1445419"/>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1" name="Straight Connector 10"/>
          <p:cNvCxnSpPr/>
          <p:nvPr/>
        </p:nvCxnSpPr>
        <p:spPr>
          <a:xfrm rot="5400000">
            <a:off x="2806462" y="3034268"/>
            <a:ext cx="3531870" cy="79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1" y="628652"/>
            <a:ext cx="5904391"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3/2/2023</a:t>
            </a:fld>
            <a:endParaRPr lang="en-US" dirty="0"/>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2951"/>
            <a:ext cx="7848600" cy="1731170"/>
          </a:xfrm>
        </p:spPr>
        <p:txBody>
          <a:bodyPr/>
          <a:lstStyle/>
          <a:p>
            <a:r>
              <a:rPr lang="en-US" dirty="0" smtClean="0"/>
              <a:t>Next-Word Prediction</a:t>
            </a:r>
            <a:endParaRPr lang="en-IN" dirty="0"/>
          </a:p>
        </p:txBody>
      </p:sp>
      <p:sp>
        <p:nvSpPr>
          <p:cNvPr id="3" name="Subtitle 2"/>
          <p:cNvSpPr>
            <a:spLocks noGrp="1"/>
          </p:cNvSpPr>
          <p:nvPr>
            <p:ph type="subTitle" idx="1"/>
          </p:nvPr>
        </p:nvSpPr>
        <p:spPr>
          <a:xfrm>
            <a:off x="762000" y="3143250"/>
            <a:ext cx="3733800" cy="342900"/>
          </a:xfrm>
        </p:spPr>
        <p:txBody>
          <a:bodyPr>
            <a:normAutofit fontScale="85000" lnSpcReduction="20000"/>
          </a:bodyPr>
          <a:lstStyle/>
          <a:p>
            <a:r>
              <a:rPr lang="en-US" sz="2400" b="1" dirty="0" smtClean="0">
                <a:solidFill>
                  <a:schemeClr val="tx1"/>
                </a:solidFill>
              </a:rPr>
              <a:t>Supervised project work </a:t>
            </a:r>
          </a:p>
          <a:p>
            <a:endParaRPr lang="en-US" sz="2400" dirty="0" smtClean="0"/>
          </a:p>
        </p:txBody>
      </p:sp>
      <p:sp>
        <p:nvSpPr>
          <p:cNvPr id="4" name="TextBox 3"/>
          <p:cNvSpPr txBox="1"/>
          <p:nvPr/>
        </p:nvSpPr>
        <p:spPr>
          <a:xfrm>
            <a:off x="838200" y="3974455"/>
            <a:ext cx="3352800" cy="1200329"/>
          </a:xfrm>
          <a:prstGeom prst="rect">
            <a:avLst/>
          </a:prstGeom>
          <a:noFill/>
        </p:spPr>
        <p:txBody>
          <a:bodyPr wrap="square" rtlCol="0">
            <a:spAutoFit/>
          </a:bodyPr>
          <a:lstStyle/>
          <a:p>
            <a:r>
              <a:rPr lang="en-US" b="1" dirty="0"/>
              <a:t>Mentors</a:t>
            </a:r>
            <a:r>
              <a:rPr lang="en-US" b="1" dirty="0" smtClean="0"/>
              <a:t>:</a:t>
            </a:r>
          </a:p>
          <a:p>
            <a:r>
              <a:rPr lang="en-IN" dirty="0" err="1" smtClean="0"/>
              <a:t>Nilesh</a:t>
            </a:r>
            <a:r>
              <a:rPr lang="en-IN" dirty="0"/>
              <a:t> </a:t>
            </a:r>
            <a:r>
              <a:rPr lang="en-IN" dirty="0" err="1"/>
              <a:t>Bhagwandas</a:t>
            </a:r>
            <a:r>
              <a:rPr lang="en-IN" dirty="0"/>
              <a:t> </a:t>
            </a:r>
            <a:r>
              <a:rPr lang="en-IN" dirty="0" err="1"/>
              <a:t>Chopda</a:t>
            </a:r>
            <a:endParaRPr lang="en-IN" dirty="0"/>
          </a:p>
          <a:p>
            <a:r>
              <a:rPr lang="en-US" dirty="0" err="1" smtClean="0"/>
              <a:t>Mounesh</a:t>
            </a:r>
            <a:r>
              <a:rPr lang="en-US" dirty="0" smtClean="0"/>
              <a:t> </a:t>
            </a:r>
            <a:r>
              <a:rPr lang="en-US" dirty="0"/>
              <a:t>gouda </a:t>
            </a:r>
            <a:endParaRPr lang="en-IN" dirty="0"/>
          </a:p>
          <a:p>
            <a:endParaRPr lang="en-US" dirty="0"/>
          </a:p>
        </p:txBody>
      </p:sp>
      <p:sp>
        <p:nvSpPr>
          <p:cNvPr id="6" name="TextBox 5"/>
          <p:cNvSpPr txBox="1"/>
          <p:nvPr/>
        </p:nvSpPr>
        <p:spPr>
          <a:xfrm>
            <a:off x="838200" y="3354101"/>
            <a:ext cx="2133600" cy="646331"/>
          </a:xfrm>
          <a:prstGeom prst="rect">
            <a:avLst/>
          </a:prstGeom>
          <a:noFill/>
        </p:spPr>
        <p:txBody>
          <a:bodyPr wrap="square" rtlCol="0">
            <a:spAutoFit/>
          </a:bodyPr>
          <a:lstStyle/>
          <a:p>
            <a:r>
              <a:rPr lang="en-US" dirty="0" smtClean="0"/>
              <a:t>Project work by:  Krishna G Bhat</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700" y="737755"/>
            <a:ext cx="2857500"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3810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4495800"/>
          </a:xfrm>
        </p:spPr>
        <p:txBody>
          <a:bodyPr>
            <a:normAutofit lnSpcReduction="10000"/>
          </a:bodyPr>
          <a:lstStyle/>
          <a:p>
            <a:r>
              <a:rPr lang="en-US" sz="1600" b="1" dirty="0">
                <a:latin typeface="Times New Roman" panose="02020603050405020304" pitchFamily="18" charset="0"/>
                <a:cs typeface="Times New Roman" panose="02020603050405020304" pitchFamily="18" charset="0"/>
              </a:rPr>
              <a:t>Recurrent Neural Networks (RNNs)</a:t>
            </a: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RNNs are a type of neural network that can process sequences of data, such as text. RNNs use feedback loops to allow information to persist over time, making them well-suited for tasks such as language modeling, machine translation, and sentiment analysis.</a:t>
            </a:r>
          </a:p>
          <a:p>
            <a:pPr marL="0" indent="0">
              <a:buNone/>
            </a:pPr>
            <a:r>
              <a:rPr lang="en-US" sz="1400" dirty="0" smtClean="0">
                <a:latin typeface="Times New Roman" panose="02020603050405020304" pitchFamily="18" charset="0"/>
                <a:cs typeface="Times New Roman" panose="02020603050405020304" pitchFamily="18" charset="0"/>
              </a:rPr>
              <a:t>	</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rPr>
              <a:t>RNN can be thought of as a series of connected neurons, where each neuron takes as input the output of the previous neuron in the sequence, as well as some external input. The output of each neuron is then passed on to the next neuron in the sequence.</a:t>
            </a:r>
          </a:p>
          <a:p>
            <a:pPr marL="0" indent="0">
              <a:buNone/>
            </a:pPr>
            <a:r>
              <a:rPr lang="en-US" sz="1600" dirty="0">
                <a:latin typeface="Times New Roman" panose="02020603050405020304" pitchFamily="18" charset="0"/>
                <a:cs typeface="Times New Roman" panose="02020603050405020304" pitchFamily="18" charset="0"/>
              </a:rPr>
              <a:t>Mathematically, this can be represented as follows:</a:t>
            </a:r>
          </a:p>
          <a:p>
            <a:pPr marL="0" indent="0">
              <a:buNone/>
            </a:pPr>
            <a:r>
              <a:rPr lang="en-US" sz="1600" b="1" dirty="0" err="1">
                <a:latin typeface="Times New Roman" panose="02020603050405020304" pitchFamily="18" charset="0"/>
                <a:cs typeface="Times New Roman" panose="02020603050405020304" pitchFamily="18" charset="0"/>
              </a:rPr>
              <a:t>h_t</a:t>
            </a:r>
            <a:r>
              <a:rPr lang="en-US" sz="1600" b="1" dirty="0">
                <a:latin typeface="Times New Roman" panose="02020603050405020304" pitchFamily="18" charset="0"/>
                <a:cs typeface="Times New Roman" panose="02020603050405020304" pitchFamily="18" charset="0"/>
              </a:rPr>
              <a:t> = </a:t>
            </a:r>
            <a:r>
              <a:rPr lang="en-US" sz="1600" b="1" dirty="0" smtClean="0">
                <a:latin typeface="Times New Roman" panose="02020603050405020304" pitchFamily="18" charset="0"/>
                <a:cs typeface="Times New Roman" panose="02020603050405020304" pitchFamily="18" charset="0"/>
              </a:rPr>
              <a:t>f(</a:t>
            </a:r>
            <a:r>
              <a:rPr lang="en-US" sz="1600" b="1" dirty="0" err="1" smtClean="0">
                <a:latin typeface="Times New Roman" panose="02020603050405020304" pitchFamily="18" charset="0"/>
                <a:cs typeface="Times New Roman" panose="02020603050405020304" pitchFamily="18" charset="0"/>
              </a:rPr>
              <a:t>W_h</a:t>
            </a:r>
            <a:r>
              <a:rPr lang="en-US" sz="1600" b="1" dirty="0" smtClean="0">
                <a:latin typeface="Times New Roman" panose="02020603050405020304" pitchFamily="18" charset="0"/>
                <a:cs typeface="Times New Roman" panose="02020603050405020304" pitchFamily="18" charset="0"/>
              </a:rPr>
              <a:t> * </a:t>
            </a:r>
            <a:r>
              <a:rPr lang="en-US" sz="1600" b="1" i="1" dirty="0" smtClean="0">
                <a:latin typeface="Times New Roman" panose="02020603050405020304" pitchFamily="18" charset="0"/>
                <a:cs typeface="Times New Roman" panose="02020603050405020304" pitchFamily="18" charset="0"/>
              </a:rPr>
              <a:t>h_t-1 </a:t>
            </a:r>
            <a:r>
              <a:rPr lang="en-US" sz="1600" b="1" i="1" dirty="0">
                <a:latin typeface="Times New Roman" panose="02020603050405020304" pitchFamily="18" charset="0"/>
                <a:cs typeface="Times New Roman" panose="02020603050405020304" pitchFamily="18" charset="0"/>
              </a:rPr>
              <a:t>+ </a:t>
            </a:r>
            <a:r>
              <a:rPr lang="en-US" sz="1600" b="1" i="1" dirty="0" err="1" smtClean="0">
                <a:latin typeface="Times New Roman" panose="02020603050405020304" pitchFamily="18" charset="0"/>
                <a:cs typeface="Times New Roman" panose="02020603050405020304" pitchFamily="18" charset="0"/>
              </a:rPr>
              <a:t>W_x</a:t>
            </a:r>
            <a:r>
              <a:rPr lang="en-US" sz="1600" b="1" i="1" dirty="0" smtClean="0">
                <a:latin typeface="Times New Roman" panose="02020603050405020304" pitchFamily="18" charset="0"/>
                <a:cs typeface="Times New Roman" panose="02020603050405020304" pitchFamily="18" charset="0"/>
              </a:rPr>
              <a:t> * </a:t>
            </a:r>
            <a:r>
              <a:rPr lang="en-US" sz="1600" b="1" dirty="0" err="1" smtClean="0">
                <a:latin typeface="Times New Roman" panose="02020603050405020304" pitchFamily="18" charset="0"/>
                <a:cs typeface="Times New Roman" panose="02020603050405020304" pitchFamily="18" charset="0"/>
              </a:rPr>
              <a:t>x_t</a:t>
            </a: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b)</a:t>
            </a:r>
          </a:p>
          <a:p>
            <a:pPr marL="0" indent="0">
              <a:buNone/>
            </a:pPr>
            <a:r>
              <a:rPr lang="en-US" sz="1600" dirty="0" smtClean="0">
                <a:latin typeface="Times New Roman" panose="02020603050405020304" pitchFamily="18" charset="0"/>
                <a:cs typeface="Times New Roman" panose="02020603050405020304" pitchFamily="18" charset="0"/>
              </a:rPr>
              <a:t>where</a:t>
            </a:r>
            <a:r>
              <a:rPr lang="en-US" sz="1600" dirty="0">
                <a:latin typeface="Times New Roman" panose="02020603050405020304" pitchFamily="18" charset="0"/>
                <a:cs typeface="Times New Roman" panose="02020603050405020304" pitchFamily="18" charset="0"/>
              </a:rPr>
              <a:t>:</a:t>
            </a:r>
          </a:p>
          <a:p>
            <a:pPr marL="0" indent="0">
              <a:buNone/>
            </a:pPr>
            <a:r>
              <a:rPr lang="en-US" sz="1600" b="1" dirty="0" err="1">
                <a:latin typeface="Times New Roman" panose="02020603050405020304" pitchFamily="18" charset="0"/>
                <a:cs typeface="Times New Roman" panose="02020603050405020304" pitchFamily="18" charset="0"/>
              </a:rPr>
              <a:t>h_t</a:t>
            </a:r>
            <a:r>
              <a:rPr lang="en-US" sz="1600" dirty="0">
                <a:latin typeface="Times New Roman" panose="02020603050405020304" pitchFamily="18" charset="0"/>
                <a:cs typeface="Times New Roman" panose="02020603050405020304" pitchFamily="18" charset="0"/>
              </a:rPr>
              <a:t> is the hidden state of the network at time step t. It contains information about the current input </a:t>
            </a:r>
            <a:r>
              <a:rPr lang="en-US" sz="1600" b="1" dirty="0" err="1">
                <a:latin typeface="Times New Roman" panose="02020603050405020304" pitchFamily="18" charset="0"/>
                <a:cs typeface="Times New Roman" panose="02020603050405020304" pitchFamily="18" charset="0"/>
              </a:rPr>
              <a:t>x_t</a:t>
            </a:r>
            <a:r>
              <a:rPr lang="en-US" sz="1600" dirty="0">
                <a:latin typeface="Times New Roman" panose="02020603050405020304" pitchFamily="18" charset="0"/>
                <a:cs typeface="Times New Roman" panose="02020603050405020304" pitchFamily="18" charset="0"/>
              </a:rPr>
              <a:t>, as well as the previous inputs </a:t>
            </a:r>
            <a:r>
              <a:rPr lang="en-US" sz="1600" b="1" dirty="0">
                <a:latin typeface="Times New Roman" panose="02020603050405020304" pitchFamily="18" charset="0"/>
                <a:cs typeface="Times New Roman" panose="02020603050405020304" pitchFamily="18" charset="0"/>
              </a:rPr>
              <a:t>x_t-1, x_t-2, ..., x_1</a:t>
            </a:r>
            <a:r>
              <a:rPr lang="en-US" sz="1600" dirty="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276350"/>
            <a:ext cx="4343400" cy="1489441"/>
          </a:xfrm>
          <a:prstGeom prst="rect">
            <a:avLst/>
          </a:prstGeom>
        </p:spPr>
      </p:pic>
    </p:spTree>
    <p:extLst>
      <p:ext uri="{BB962C8B-B14F-4D97-AF65-F5344CB8AC3E}">
        <p14:creationId xmlns:p14="http://schemas.microsoft.com/office/powerpoint/2010/main" val="832834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0550"/>
            <a:ext cx="8229600" cy="4038600"/>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where:</a:t>
            </a:r>
          </a:p>
          <a:p>
            <a:pPr marL="0" indent="0">
              <a:buNone/>
            </a:pPr>
            <a:r>
              <a:rPr lang="en-US" sz="1600" b="1" dirty="0" err="1">
                <a:latin typeface="Times New Roman" panose="02020603050405020304" pitchFamily="18" charset="0"/>
                <a:cs typeface="Times New Roman" panose="02020603050405020304" pitchFamily="18" charset="0"/>
              </a:rPr>
              <a:t>h_t</a:t>
            </a:r>
            <a:r>
              <a:rPr lang="en-US" sz="1600" dirty="0">
                <a:latin typeface="Times New Roman" panose="02020603050405020304" pitchFamily="18" charset="0"/>
                <a:cs typeface="Times New Roman" panose="02020603050405020304" pitchFamily="18" charset="0"/>
              </a:rPr>
              <a:t> is the hidden state of the network at time step t. It contains information about the current input </a:t>
            </a: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r>
              <a:rPr lang="en-US" sz="1600" b="1" dirty="0" err="1" smtClean="0">
                <a:latin typeface="Times New Roman" panose="02020603050405020304" pitchFamily="18" charset="0"/>
                <a:cs typeface="Times New Roman" panose="02020603050405020304" pitchFamily="18" charset="0"/>
              </a:rPr>
              <a:t>x_t</a:t>
            </a:r>
            <a:r>
              <a:rPr lang="en-US" sz="1600" dirty="0">
                <a:latin typeface="Times New Roman" panose="02020603050405020304" pitchFamily="18" charset="0"/>
                <a:cs typeface="Times New Roman" panose="02020603050405020304" pitchFamily="18" charset="0"/>
              </a:rPr>
              <a:t>, as well as the previous inputs </a:t>
            </a:r>
            <a:r>
              <a:rPr lang="en-US" sz="1600" b="1" dirty="0">
                <a:latin typeface="Times New Roman" panose="02020603050405020304" pitchFamily="18" charset="0"/>
                <a:cs typeface="Times New Roman" panose="02020603050405020304" pitchFamily="18" charset="0"/>
              </a:rPr>
              <a:t>x_t-1, x_t-2, ..., x_1</a:t>
            </a:r>
            <a:r>
              <a:rPr lang="en-US" sz="1600" dirty="0">
                <a:latin typeface="Times New Roman" panose="02020603050405020304" pitchFamily="18" charset="0"/>
                <a:cs typeface="Times New Roman" panose="02020603050405020304" pitchFamily="18" charset="0"/>
              </a:rPr>
              <a:t>.</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err="1" smtClean="0">
                <a:latin typeface="Times New Roman" panose="02020603050405020304" pitchFamily="18" charset="0"/>
                <a:cs typeface="Times New Roman" panose="02020603050405020304" pitchFamily="18" charset="0"/>
              </a:rPr>
              <a:t>x_t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input at time step t. It could be a vector representing a word in a sentence, a time-series data point, or any other type of input.</a:t>
            </a: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r>
              <a:rPr lang="en-US" sz="1600" b="1" dirty="0" err="1" smtClean="0">
                <a:latin typeface="Times New Roman" panose="02020603050405020304" pitchFamily="18" charset="0"/>
                <a:cs typeface="Times New Roman" panose="02020603050405020304" pitchFamily="18" charset="0"/>
              </a:rPr>
              <a:t>W_h</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a:t>
            </a:r>
            <a:r>
              <a:rPr lang="en-US" sz="1600" b="1" dirty="0" err="1">
                <a:latin typeface="Times New Roman" panose="02020603050405020304" pitchFamily="18" charset="0"/>
                <a:cs typeface="Times New Roman" panose="02020603050405020304" pitchFamily="18" charset="0"/>
              </a:rPr>
              <a:t>W_x</a:t>
            </a:r>
            <a:r>
              <a:rPr lang="en-US" sz="1600" dirty="0">
                <a:latin typeface="Times New Roman" panose="02020603050405020304" pitchFamily="18" charset="0"/>
                <a:cs typeface="Times New Roman" panose="02020603050405020304" pitchFamily="18" charset="0"/>
              </a:rPr>
              <a:t> are weight matrices that define the feedback and input connections, respectively. These weights are learned during training to optimize the performance of the network.</a:t>
            </a: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b</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a bias vector that is added to the weighted sum of inputs and hidden states.</a:t>
            </a: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f</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is a </a:t>
            </a:r>
            <a:r>
              <a:rPr lang="en-US" sz="1600" b="1" dirty="0">
                <a:latin typeface="Times New Roman" panose="02020603050405020304" pitchFamily="18" charset="0"/>
                <a:cs typeface="Times New Roman" panose="02020603050405020304" pitchFamily="18" charset="0"/>
              </a:rPr>
              <a:t>nonlinear activation function</a:t>
            </a:r>
            <a:r>
              <a:rPr lang="en-US" sz="1600" dirty="0">
                <a:latin typeface="Times New Roman" panose="02020603050405020304" pitchFamily="18" charset="0"/>
                <a:cs typeface="Times New Roman" panose="02020603050405020304" pitchFamily="18" charset="0"/>
              </a:rPr>
              <a:t>, such as the sigmoid or hyperbolic tangent function, that introduces nonlinearity into the network.</a:t>
            </a:r>
          </a:p>
          <a:p>
            <a:endParaRPr lang="en-IN" dirty="0"/>
          </a:p>
        </p:txBody>
      </p:sp>
    </p:spTree>
    <p:extLst>
      <p:ext uri="{BB962C8B-B14F-4D97-AF65-F5344CB8AC3E}">
        <p14:creationId xmlns:p14="http://schemas.microsoft.com/office/powerpoint/2010/main" val="2477331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3657600"/>
          </a:xfrm>
        </p:spPr>
        <p:txBody>
          <a:bodyPr>
            <a:normAutofit/>
          </a:bodyPr>
          <a:lstStyle/>
          <a:p>
            <a:r>
              <a:rPr lang="en-US" sz="1500" dirty="0">
                <a:latin typeface="Times New Roman" panose="02020603050405020304" pitchFamily="18" charset="0"/>
                <a:cs typeface="Times New Roman" panose="02020603050405020304" pitchFamily="18" charset="0"/>
              </a:rPr>
              <a:t>The key idea behind the RNN is that the hidden state at each time step captures information about the current input as well as the previous inputs in the sequence. This allows the network to maintain a "</a:t>
            </a:r>
            <a:r>
              <a:rPr lang="en-US" sz="1500" b="1" dirty="0">
                <a:latin typeface="Times New Roman" panose="02020603050405020304" pitchFamily="18" charset="0"/>
                <a:cs typeface="Times New Roman" panose="02020603050405020304" pitchFamily="18" charset="0"/>
              </a:rPr>
              <a:t>memory</a:t>
            </a:r>
            <a:r>
              <a:rPr lang="en-US" sz="1500" dirty="0">
                <a:latin typeface="Times New Roman" panose="02020603050405020304" pitchFamily="18" charset="0"/>
                <a:cs typeface="Times New Roman" panose="02020603050405020304" pitchFamily="18" charset="0"/>
              </a:rPr>
              <a:t>" of past inputs, which can be used to make better predictions about future inputs.</a:t>
            </a:r>
          </a:p>
          <a:p>
            <a:pPr marL="0" indent="0">
              <a:buNone/>
            </a:pPr>
            <a:endParaRPr lang="en-US" sz="1500" b="1" dirty="0" smtClean="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Limitation</a:t>
            </a:r>
          </a:p>
          <a:p>
            <a:r>
              <a:rPr lang="en-US" sz="1500" dirty="0" smtClean="0">
                <a:latin typeface="Times New Roman" panose="02020603050405020304" pitchFamily="18" charset="0"/>
                <a:cs typeface="Times New Roman" panose="02020603050405020304" pitchFamily="18" charset="0"/>
              </a:rPr>
              <a:t>One </a:t>
            </a:r>
            <a:r>
              <a:rPr lang="en-US" sz="1500" dirty="0">
                <a:latin typeface="Times New Roman" panose="02020603050405020304" pitchFamily="18" charset="0"/>
                <a:cs typeface="Times New Roman" panose="02020603050405020304" pitchFamily="18" charset="0"/>
              </a:rPr>
              <a:t>limitation of standard RNNs is that they can suffer from the </a:t>
            </a:r>
            <a:r>
              <a:rPr lang="en-US" sz="1500" b="1" dirty="0">
                <a:latin typeface="Times New Roman" panose="02020603050405020304" pitchFamily="18" charset="0"/>
                <a:cs typeface="Times New Roman" panose="02020603050405020304" pitchFamily="18" charset="0"/>
              </a:rPr>
              <a:t>"vanishing gradient"</a:t>
            </a:r>
            <a:r>
              <a:rPr lang="en-US" sz="1500" dirty="0">
                <a:latin typeface="Times New Roman" panose="02020603050405020304" pitchFamily="18" charset="0"/>
                <a:cs typeface="Times New Roman" panose="02020603050405020304" pitchFamily="18" charset="0"/>
              </a:rPr>
              <a:t> problem, where the gradients used for backpropagation become very small or zero, making it difficult to train the network effectively. To address this problem, several variants of RNNs have been proposed, including </a:t>
            </a:r>
            <a:r>
              <a:rPr lang="en-US" sz="1500" b="1" dirty="0">
                <a:latin typeface="Times New Roman" panose="02020603050405020304" pitchFamily="18" charset="0"/>
                <a:cs typeface="Times New Roman" panose="02020603050405020304" pitchFamily="18" charset="0"/>
              </a:rPr>
              <a:t>Long Short-Term Memory (LSTM) </a:t>
            </a:r>
            <a:r>
              <a:rPr lang="en-US" sz="1500" dirty="0">
                <a:latin typeface="Times New Roman" panose="02020603050405020304" pitchFamily="18" charset="0"/>
                <a:cs typeface="Times New Roman" panose="02020603050405020304" pitchFamily="18" charset="0"/>
              </a:rPr>
              <a:t>and </a:t>
            </a:r>
            <a:r>
              <a:rPr lang="en-US" sz="1500" b="1" dirty="0">
                <a:latin typeface="Times New Roman" panose="02020603050405020304" pitchFamily="18" charset="0"/>
                <a:cs typeface="Times New Roman" panose="02020603050405020304" pitchFamily="18" charset="0"/>
              </a:rPr>
              <a:t>Gated Recurrent Unit (GRU)</a:t>
            </a:r>
            <a:r>
              <a:rPr lang="en-US" sz="1500" dirty="0">
                <a:latin typeface="Times New Roman" panose="02020603050405020304" pitchFamily="18" charset="0"/>
                <a:cs typeface="Times New Roman" panose="02020603050405020304" pitchFamily="18" charset="0"/>
              </a:rPr>
              <a:t> networks, which use more complex gating mechanisms to control the flow of information through the network.</a:t>
            </a:r>
          </a:p>
          <a:p>
            <a:endParaRPr lang="en-IN" dirty="0"/>
          </a:p>
        </p:txBody>
      </p:sp>
    </p:spTree>
    <p:extLst>
      <p:ext uri="{BB962C8B-B14F-4D97-AF65-F5344CB8AC3E}">
        <p14:creationId xmlns:p14="http://schemas.microsoft.com/office/powerpoint/2010/main" val="1324243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3657600"/>
          </a:xfrm>
        </p:spPr>
        <p:txBody>
          <a:bodyPr/>
          <a:lstStyle/>
          <a:p>
            <a:pPr marL="0" indent="0">
              <a:buNone/>
            </a:pPr>
            <a:r>
              <a:rPr lang="en-US" u="sng" dirty="0" smtClean="0"/>
              <a:t>List of tools for model and deployment</a:t>
            </a:r>
            <a:r>
              <a:rPr lang="en-US" dirty="0" smtClean="0"/>
              <a:t>:</a:t>
            </a:r>
          </a:p>
          <a:p>
            <a:r>
              <a:rPr lang="en-US" dirty="0" smtClean="0"/>
              <a:t>Python IDE</a:t>
            </a:r>
          </a:p>
          <a:p>
            <a:r>
              <a:rPr lang="en-US" dirty="0" smtClean="0"/>
              <a:t>NLTK(Natural language Took Kit)</a:t>
            </a:r>
          </a:p>
          <a:p>
            <a:r>
              <a:rPr lang="en-US" dirty="0" err="1" smtClean="0"/>
              <a:t>Scikit</a:t>
            </a:r>
            <a:r>
              <a:rPr lang="en-US" dirty="0" smtClean="0"/>
              <a:t>-learn</a:t>
            </a:r>
          </a:p>
          <a:p>
            <a:r>
              <a:rPr lang="en-US" dirty="0" err="1" smtClean="0"/>
              <a:t>Keras</a:t>
            </a:r>
            <a:endParaRPr lang="en-US" dirty="0" smtClean="0"/>
          </a:p>
          <a:p>
            <a:r>
              <a:rPr lang="en-US" dirty="0" smtClean="0"/>
              <a:t>Flask</a:t>
            </a:r>
          </a:p>
          <a:p>
            <a:r>
              <a:rPr lang="en-US" dirty="0" smtClean="0"/>
              <a:t>HTML</a:t>
            </a:r>
          </a:p>
          <a:p>
            <a:r>
              <a:rPr lang="en-US" dirty="0" err="1" smtClean="0"/>
              <a:t>Heroku</a:t>
            </a:r>
            <a:endParaRPr lang="en-US" dirty="0" smtClean="0"/>
          </a:p>
          <a:p>
            <a:endParaRPr lang="en-US" dirty="0" smtClean="0"/>
          </a:p>
        </p:txBody>
      </p:sp>
    </p:spTree>
    <p:extLst>
      <p:ext uri="{BB962C8B-B14F-4D97-AF65-F5344CB8AC3E}">
        <p14:creationId xmlns:p14="http://schemas.microsoft.com/office/powerpoint/2010/main" val="3485323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WEEK-1</a:t>
            </a:r>
            <a:r>
              <a:rPr lang="en-US" dirty="0" smtClean="0"/>
              <a:t> </a:t>
            </a:r>
            <a:endParaRPr lang="en-IN" dirty="0"/>
          </a:p>
        </p:txBody>
      </p:sp>
      <p:sp>
        <p:nvSpPr>
          <p:cNvPr id="3" name="Content Placeholder 2"/>
          <p:cNvSpPr>
            <a:spLocks noGrp="1"/>
          </p:cNvSpPr>
          <p:nvPr>
            <p:ph idx="1"/>
          </p:nvPr>
        </p:nvSpPr>
        <p:spPr/>
        <p:txBody>
          <a:bodyPr>
            <a:normAutofit/>
          </a:bodyPr>
          <a:lstStyle/>
          <a:p>
            <a:pPr marL="0" indent="0">
              <a:buNone/>
            </a:pPr>
            <a:r>
              <a:rPr lang="en-US" sz="2800" u="sng" dirty="0" smtClean="0">
                <a:latin typeface="Times New Roman" panose="02020603050405020304" pitchFamily="18" charset="0"/>
                <a:cs typeface="Times New Roman" panose="02020603050405020304" pitchFamily="18" charset="0"/>
              </a:rPr>
              <a:t>BUSINESS</a:t>
            </a:r>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UNDERSTANDING</a:t>
            </a:r>
            <a:r>
              <a:rPr lang="en-US" sz="2800" dirty="0" smtClean="0">
                <a:latin typeface="Times New Roman" panose="02020603050405020304" pitchFamily="18" charset="0"/>
                <a:cs typeface="Times New Roman" panose="02020603050405020304" pitchFamily="18" charset="0"/>
              </a:rPr>
              <a:t> </a:t>
            </a:r>
            <a:r>
              <a:rPr lang="en-US" sz="2800" dirty="0" smtClean="0"/>
              <a:t>:</a:t>
            </a:r>
          </a:p>
          <a:p>
            <a:pPr marL="0" indent="0">
              <a:buNone/>
            </a:pPr>
            <a:r>
              <a:rPr lang="en-US" sz="2000" dirty="0" smtClean="0">
                <a:latin typeface="Times New Roman" panose="02020603050405020304" pitchFamily="18" charset="0"/>
                <a:cs typeface="Times New Roman" panose="02020603050405020304" pitchFamily="18" charset="0"/>
              </a:rPr>
              <a:t>Next-Word prediction is a</a:t>
            </a:r>
            <a:r>
              <a:rPr lang="en-US" sz="28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computer program which is used to predict the next word that a user is likely to type in a given sentence.</a:t>
            </a:r>
          </a:p>
          <a:p>
            <a:pPr marL="0" indent="0">
              <a:buNone/>
            </a:pPr>
            <a:r>
              <a:rPr lang="en-US" sz="2000" dirty="0" smtClean="0">
                <a:latin typeface="Times New Roman" panose="02020603050405020304" pitchFamily="18" charset="0"/>
                <a:cs typeface="Times New Roman" panose="02020603050405020304" pitchFamily="18" charset="0"/>
              </a:rPr>
              <a:t>Next-word prediction is valuable tool for businesses, as it can help improve the user experiences, reduce the amount of time spent typing, and increases the accuracy in natural language processing. Additionally, it can also be used to improve customer service through chatbots and virtual assistants, By incorporating this technology into clients application and services, Businesses can gain a competitive edge and provide their users with a better overall experience.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82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steps: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85597573"/>
              </p:ext>
            </p:extLst>
          </p:nvPr>
        </p:nvGraphicFramePr>
        <p:xfrm>
          <a:off x="457200" y="1352550"/>
          <a:ext cx="82296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278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4038600"/>
          </a:xfrm>
        </p:spPr>
        <p:txBody>
          <a:bodyPr/>
          <a:lstStyle/>
          <a:p>
            <a:pPr marL="0" indent="0">
              <a:buNone/>
            </a:pPr>
            <a:r>
              <a:rPr lang="en-US" u="sng" dirty="0" smtClean="0"/>
              <a:t>Approach to data preparation</a:t>
            </a:r>
            <a:r>
              <a:rPr lang="en-US" dirty="0" smtClean="0"/>
              <a:t>:</a:t>
            </a:r>
          </a:p>
          <a:p>
            <a:endParaRPr lang="en-US" sz="1400" b="1" dirty="0" smtClean="0"/>
          </a:p>
          <a:p>
            <a:r>
              <a:rPr lang="en-US" sz="1600" b="1" dirty="0" smtClean="0">
                <a:latin typeface="Times New Roman" panose="02020603050405020304" pitchFamily="18" charset="0"/>
                <a:cs typeface="Times New Roman" panose="02020603050405020304" pitchFamily="18" charset="0"/>
              </a:rPr>
              <a:t>Data collection</a:t>
            </a:r>
            <a:r>
              <a:rPr lang="en-US" sz="1400" dirty="0" smtClean="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first step in data preparation is to collect a corpus of text data. This can be done by scraping websites, downloading pre-existing datasets, or using APIs to access textual data. The corpus should be representative of the language and domain that you are interested in modeling</a:t>
            </a:r>
            <a:r>
              <a:rPr lang="en-US" sz="1500" dirty="0" smtClean="0">
                <a:latin typeface="Times New Roman" panose="02020603050405020304" pitchFamily="18" charset="0"/>
                <a:cs typeface="Times New Roman" panose="02020603050405020304" pitchFamily="18" charset="0"/>
              </a:rPr>
              <a:t>.</a:t>
            </a:r>
          </a:p>
          <a:p>
            <a:endParaRPr lang="en-IN" sz="1500" b="1" dirty="0" smtClean="0">
              <a:latin typeface="Times New Roman" panose="02020603050405020304" pitchFamily="18" charset="0"/>
              <a:cs typeface="Times New Roman" panose="02020603050405020304" pitchFamily="18" charset="0"/>
            </a:endParaRPr>
          </a:p>
          <a:p>
            <a:r>
              <a:rPr lang="en-IN" sz="1600" b="1" dirty="0" smtClean="0">
                <a:latin typeface="Times New Roman" panose="02020603050405020304" pitchFamily="18" charset="0"/>
                <a:cs typeface="Times New Roman" panose="02020603050405020304" pitchFamily="18" charset="0"/>
              </a:rPr>
              <a:t>Text </a:t>
            </a:r>
            <a:r>
              <a:rPr lang="en-IN" sz="1600" b="1" dirty="0" err="1" smtClean="0">
                <a:latin typeface="Times New Roman" panose="02020603050405020304" pitchFamily="18" charset="0"/>
                <a:cs typeface="Times New Roman" panose="02020603050405020304" pitchFamily="18" charset="0"/>
              </a:rPr>
              <a:t>preprocessing</a:t>
            </a:r>
            <a:r>
              <a:rPr lang="en-IN" sz="1400" b="1"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Once you have collected the corpus, the next step is to preprocess the text data. This involves several steps, such as </a:t>
            </a:r>
            <a:endParaRPr lang="en-US" sz="1500" dirty="0" smtClean="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removing punctuation</a:t>
            </a:r>
          </a:p>
          <a:p>
            <a:pPr marL="0" indent="0">
              <a:buNone/>
            </a:pP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converting </a:t>
            </a:r>
            <a:r>
              <a:rPr lang="en-US" sz="1500" dirty="0">
                <a:latin typeface="Times New Roman" panose="02020603050405020304" pitchFamily="18" charset="0"/>
                <a:cs typeface="Times New Roman" panose="02020603050405020304" pitchFamily="18" charset="0"/>
              </a:rPr>
              <a:t>all text to </a:t>
            </a:r>
            <a:r>
              <a:rPr lang="en-US" sz="1500" dirty="0" smtClean="0">
                <a:latin typeface="Times New Roman" panose="02020603050405020304" pitchFamily="18" charset="0"/>
                <a:cs typeface="Times New Roman" panose="02020603050405020304" pitchFamily="18" charset="0"/>
              </a:rPr>
              <a:t>lowercase</a:t>
            </a:r>
          </a:p>
          <a:p>
            <a:pPr marL="0" indent="0">
              <a:buNone/>
            </a:pPr>
            <a:r>
              <a:rPr lang="en-US" sz="1500" dirty="0" smtClean="0">
                <a:latin typeface="Times New Roman" panose="02020603050405020304" pitchFamily="18" charset="0"/>
                <a:cs typeface="Times New Roman" panose="02020603050405020304" pitchFamily="18" charset="0"/>
              </a:rPr>
              <a:t>	- tokenizing </a:t>
            </a:r>
            <a:r>
              <a:rPr lang="en-US" sz="1500" dirty="0">
                <a:latin typeface="Times New Roman" panose="02020603050405020304" pitchFamily="18" charset="0"/>
                <a:cs typeface="Times New Roman" panose="02020603050405020304" pitchFamily="18" charset="0"/>
              </a:rPr>
              <a:t>the text into </a:t>
            </a:r>
            <a:r>
              <a:rPr lang="en-US" sz="1500" dirty="0" smtClean="0">
                <a:latin typeface="Times New Roman" panose="02020603050405020304" pitchFamily="18" charset="0"/>
                <a:cs typeface="Times New Roman" panose="02020603050405020304" pitchFamily="18" charset="0"/>
              </a:rPr>
              <a:t>words or phrases </a:t>
            </a:r>
          </a:p>
          <a:p>
            <a:pPr marL="0" indent="0">
              <a:buNone/>
            </a:pP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removing </a:t>
            </a:r>
            <a:r>
              <a:rPr lang="en-US" sz="1500" dirty="0">
                <a:latin typeface="Times New Roman" panose="02020603050405020304" pitchFamily="18" charset="0"/>
                <a:cs typeface="Times New Roman" panose="02020603050405020304" pitchFamily="18" charset="0"/>
              </a:rPr>
              <a:t>stop words (e.g., "the", "and</a:t>
            </a:r>
            <a:r>
              <a:rPr lang="en-US" sz="1500" dirty="0" smtClean="0">
                <a:latin typeface="Times New Roman" panose="02020603050405020304" pitchFamily="18" charset="0"/>
                <a:cs typeface="Times New Roman" panose="02020603050405020304" pitchFamily="18" charset="0"/>
              </a:rPr>
              <a:t>") </a:t>
            </a:r>
          </a:p>
          <a:p>
            <a:pPr marL="0" indent="0">
              <a:buNone/>
            </a:pPr>
            <a:r>
              <a:rPr lang="en-US" sz="1500" dirty="0" smtClean="0">
                <a:latin typeface="Times New Roman" panose="02020603050405020304" pitchFamily="18" charset="0"/>
                <a:cs typeface="Times New Roman" panose="02020603050405020304" pitchFamily="18" charset="0"/>
              </a:rPr>
              <a:t>	- stemming </a:t>
            </a:r>
            <a:r>
              <a:rPr lang="en-US" sz="1500" dirty="0">
                <a:latin typeface="Times New Roman" panose="02020603050405020304" pitchFamily="18" charset="0"/>
                <a:cs typeface="Times New Roman" panose="02020603050405020304" pitchFamily="18" charset="0"/>
              </a:rPr>
              <a:t>or lemmatizing the text </a:t>
            </a:r>
            <a:r>
              <a:rPr lang="en-US" sz="1500" dirty="0" smtClean="0">
                <a:latin typeface="Times New Roman" panose="02020603050405020304" pitchFamily="18" charset="0"/>
                <a:cs typeface="Times New Roman" panose="02020603050405020304" pitchFamily="18" charset="0"/>
              </a:rPr>
              <a:t>to reduce </a:t>
            </a:r>
            <a:r>
              <a:rPr lang="en-US" sz="1500" dirty="0">
                <a:latin typeface="Times New Roman" panose="02020603050405020304" pitchFamily="18" charset="0"/>
                <a:cs typeface="Times New Roman" panose="02020603050405020304" pitchFamily="18" charset="0"/>
              </a:rPr>
              <a:t>inflectional forms to their base form</a:t>
            </a:r>
            <a:r>
              <a:rPr lang="en-US" sz="1500" dirty="0" smtClean="0">
                <a:latin typeface="Times New Roman" panose="02020603050405020304" pitchFamily="18" charset="0"/>
                <a:cs typeface="Times New Roman" panose="02020603050405020304" pitchFamily="18" charset="0"/>
              </a:rPr>
              <a:t>.</a:t>
            </a:r>
            <a:endParaRPr lang="en-US" sz="1500" b="1" dirty="0">
              <a:latin typeface="Times New Roman" panose="02020603050405020304" pitchFamily="18" charset="0"/>
              <a:cs typeface="Times New Roman" panose="02020603050405020304" pitchFamily="18" charset="0"/>
            </a:endParaRPr>
          </a:p>
          <a:p>
            <a:endParaRPr lang="en-IN" sz="1500" dirty="0"/>
          </a:p>
        </p:txBody>
      </p:sp>
    </p:spTree>
    <p:extLst>
      <p:ext uri="{BB962C8B-B14F-4D97-AF65-F5344CB8AC3E}">
        <p14:creationId xmlns:p14="http://schemas.microsoft.com/office/powerpoint/2010/main" val="1196302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14350"/>
            <a:ext cx="8229600" cy="4114800"/>
          </a:xfrm>
        </p:spPr>
        <p:txBody>
          <a:bodyPr>
            <a:normAutofit fontScale="62500" lnSpcReduction="20000"/>
          </a:bodyPr>
          <a:lstStyle/>
          <a:p>
            <a:endParaRPr lang="en-US" dirty="0" smtClean="0">
              <a:solidFill>
                <a:schemeClr val="accent6">
                  <a:lumMod val="50000"/>
                </a:schemeClr>
              </a:solidFill>
              <a:latin typeface="Times New Roman" panose="02020603050405020304" pitchFamily="18" charset="0"/>
              <a:cs typeface="Times New Roman" panose="02020603050405020304" pitchFamily="18" charset="0"/>
            </a:endParaRPr>
          </a:p>
          <a:p>
            <a:r>
              <a:rPr lang="en-US" sz="2600" b="1" dirty="0" smtClean="0">
                <a:solidFill>
                  <a:schemeClr val="accent6">
                    <a:lumMod val="50000"/>
                  </a:schemeClr>
                </a:solidFill>
                <a:latin typeface="Times New Roman" panose="02020603050405020304" pitchFamily="18" charset="0"/>
                <a:cs typeface="Times New Roman" panose="02020603050405020304" pitchFamily="18" charset="0"/>
              </a:rPr>
              <a:t>Data </a:t>
            </a:r>
            <a:r>
              <a:rPr lang="en-US" sz="2600" b="1" dirty="0">
                <a:solidFill>
                  <a:schemeClr val="accent6">
                    <a:lumMod val="50000"/>
                  </a:schemeClr>
                </a:solidFill>
                <a:latin typeface="Times New Roman" panose="02020603050405020304" pitchFamily="18" charset="0"/>
                <a:cs typeface="Times New Roman" panose="02020603050405020304" pitchFamily="18" charset="0"/>
              </a:rPr>
              <a:t>cleaning</a:t>
            </a:r>
            <a:r>
              <a:rPr lang="en-US" dirty="0">
                <a:solidFill>
                  <a:schemeClr val="accent6">
                    <a:lumMod val="50000"/>
                  </a:schemeClr>
                </a:solidFill>
                <a:latin typeface="Times New Roman" panose="02020603050405020304" pitchFamily="18" charset="0"/>
                <a:cs typeface="Times New Roman" panose="02020603050405020304" pitchFamily="18" charset="0"/>
              </a:rPr>
              <a:t>: After text preprocessing, it is important to clean the data to remove irrelevant or noisy information that can negatively impact the model's performance. This can involve removing duplicates, correcting misspellings, removing non-textual characters or symbols, and removing URLs or other non-textual information.</a:t>
            </a:r>
          </a:p>
          <a:p>
            <a:endParaRPr lang="en-US" dirty="0" smtClean="0">
              <a:solidFill>
                <a:schemeClr val="accent6">
                  <a:lumMod val="50000"/>
                </a:schemeClr>
              </a:solidFill>
              <a:latin typeface="Times New Roman" panose="02020603050405020304" pitchFamily="18" charset="0"/>
              <a:cs typeface="Times New Roman" panose="02020603050405020304" pitchFamily="18" charset="0"/>
            </a:endParaRPr>
          </a:p>
          <a:p>
            <a:r>
              <a:rPr lang="en-US" sz="2600" b="1" dirty="0" smtClean="0">
                <a:solidFill>
                  <a:schemeClr val="accent6">
                    <a:lumMod val="50000"/>
                  </a:schemeClr>
                </a:solidFill>
                <a:latin typeface="Times New Roman" panose="02020603050405020304" pitchFamily="18" charset="0"/>
                <a:cs typeface="Times New Roman" panose="02020603050405020304" pitchFamily="18" charset="0"/>
              </a:rPr>
              <a:t>Data </a:t>
            </a:r>
            <a:r>
              <a:rPr lang="en-US" sz="2600" b="1" dirty="0">
                <a:solidFill>
                  <a:schemeClr val="accent6">
                    <a:lumMod val="50000"/>
                  </a:schemeClr>
                </a:solidFill>
                <a:latin typeface="Times New Roman" panose="02020603050405020304" pitchFamily="18" charset="0"/>
                <a:cs typeface="Times New Roman" panose="02020603050405020304" pitchFamily="18" charset="0"/>
              </a:rPr>
              <a:t>splitting</a:t>
            </a:r>
            <a:r>
              <a:rPr lang="en-US" dirty="0">
                <a:solidFill>
                  <a:schemeClr val="accent6">
                    <a:lumMod val="50000"/>
                  </a:schemeClr>
                </a:solidFill>
                <a:latin typeface="Times New Roman" panose="02020603050405020304" pitchFamily="18" charset="0"/>
                <a:cs typeface="Times New Roman" panose="02020603050405020304" pitchFamily="18" charset="0"/>
              </a:rPr>
              <a:t>: Once the data has been cleaned and preprocessed, it needs to be split into training, validation, and testing sets. The training set is used to train the language model, the validation set is used to tune </a:t>
            </a:r>
            <a:r>
              <a:rPr lang="en-US" dirty="0" smtClean="0">
                <a:solidFill>
                  <a:schemeClr val="accent6">
                    <a:lumMod val="50000"/>
                  </a:schemeClr>
                </a:solidFill>
                <a:latin typeface="Times New Roman" panose="02020603050405020304" pitchFamily="18" charset="0"/>
                <a:cs typeface="Times New Roman" panose="02020603050405020304" pitchFamily="18" charset="0"/>
              </a:rPr>
              <a:t>hyper parameters </a:t>
            </a:r>
            <a:r>
              <a:rPr lang="en-US" dirty="0">
                <a:solidFill>
                  <a:schemeClr val="accent6">
                    <a:lumMod val="50000"/>
                  </a:schemeClr>
                </a:solidFill>
                <a:latin typeface="Times New Roman" panose="02020603050405020304" pitchFamily="18" charset="0"/>
                <a:cs typeface="Times New Roman" panose="02020603050405020304" pitchFamily="18" charset="0"/>
              </a:rPr>
              <a:t>and evaluate the model's performance during training, and the testing set is used to evaluate the final model's performance on unseen data.</a:t>
            </a:r>
          </a:p>
          <a:p>
            <a:endParaRPr lang="en-US" dirty="0" smtClean="0">
              <a:solidFill>
                <a:schemeClr val="accent6">
                  <a:lumMod val="50000"/>
                </a:schemeClr>
              </a:solidFill>
              <a:latin typeface="Times New Roman" panose="02020603050405020304" pitchFamily="18" charset="0"/>
              <a:cs typeface="Times New Roman" panose="02020603050405020304" pitchFamily="18" charset="0"/>
            </a:endParaRPr>
          </a:p>
          <a:p>
            <a:r>
              <a:rPr lang="en-US" sz="2600" b="1" dirty="0" smtClean="0">
                <a:solidFill>
                  <a:schemeClr val="accent6">
                    <a:lumMod val="50000"/>
                  </a:schemeClr>
                </a:solidFill>
                <a:latin typeface="Times New Roman" panose="02020603050405020304" pitchFamily="18" charset="0"/>
                <a:cs typeface="Times New Roman" panose="02020603050405020304" pitchFamily="18" charset="0"/>
              </a:rPr>
              <a:t>Vocabulary </a:t>
            </a:r>
            <a:r>
              <a:rPr lang="en-US" sz="2600" b="1" dirty="0">
                <a:solidFill>
                  <a:schemeClr val="accent6">
                    <a:lumMod val="50000"/>
                  </a:schemeClr>
                </a:solidFill>
                <a:latin typeface="Times New Roman" panose="02020603050405020304" pitchFamily="18" charset="0"/>
                <a:cs typeface="Times New Roman" panose="02020603050405020304" pitchFamily="18" charset="0"/>
              </a:rPr>
              <a:t>creation</a:t>
            </a:r>
            <a:r>
              <a:rPr lang="en-US" dirty="0">
                <a:solidFill>
                  <a:schemeClr val="accent6">
                    <a:lumMod val="50000"/>
                  </a:schemeClr>
                </a:solidFill>
                <a:latin typeface="Times New Roman" panose="02020603050405020304" pitchFamily="18" charset="0"/>
                <a:cs typeface="Times New Roman" panose="02020603050405020304" pitchFamily="18" charset="0"/>
              </a:rPr>
              <a:t>: Next, a vocabulary needs to be created from the preprocessed text data. The vocabulary consists of all the unique words or phrases that appear in the corpus. Each word or phrase is assigned a unique integer index, which is used to represent it numerically in the model.</a:t>
            </a:r>
          </a:p>
          <a:p>
            <a:pPr marL="0" indent="0">
              <a:buNone/>
            </a:pPr>
            <a:endParaRPr lang="en-US" b="1" dirty="0" smtClean="0">
              <a:solidFill>
                <a:schemeClr val="accent6">
                  <a:lumMod val="50000"/>
                </a:schemeClr>
              </a:solidFill>
              <a:latin typeface="Times New Roman" panose="02020603050405020304" pitchFamily="18" charset="0"/>
              <a:cs typeface="Times New Roman" panose="02020603050405020304" pitchFamily="18" charset="0"/>
            </a:endParaRPr>
          </a:p>
          <a:p>
            <a:r>
              <a:rPr lang="en-US" sz="2600" b="1" dirty="0" smtClean="0">
                <a:solidFill>
                  <a:schemeClr val="accent6">
                    <a:lumMod val="50000"/>
                  </a:schemeClr>
                </a:solidFill>
                <a:latin typeface="Times New Roman" panose="02020603050405020304" pitchFamily="18" charset="0"/>
                <a:cs typeface="Times New Roman" panose="02020603050405020304" pitchFamily="18" charset="0"/>
              </a:rPr>
              <a:t>Text </a:t>
            </a:r>
            <a:r>
              <a:rPr lang="en-US" sz="2600" b="1" dirty="0">
                <a:solidFill>
                  <a:schemeClr val="accent6">
                    <a:lumMod val="50000"/>
                  </a:schemeClr>
                </a:solidFill>
                <a:latin typeface="Times New Roman" panose="02020603050405020304" pitchFamily="18" charset="0"/>
                <a:cs typeface="Times New Roman" panose="02020603050405020304" pitchFamily="18" charset="0"/>
              </a:rPr>
              <a:t>representation</a:t>
            </a:r>
            <a:r>
              <a:rPr lang="en-US" dirty="0">
                <a:solidFill>
                  <a:schemeClr val="accent6">
                    <a:lumMod val="50000"/>
                  </a:schemeClr>
                </a:solidFill>
                <a:latin typeface="Times New Roman" panose="02020603050405020304" pitchFamily="18" charset="0"/>
                <a:cs typeface="Times New Roman" panose="02020603050405020304" pitchFamily="18" charset="0"/>
              </a:rPr>
              <a:t>: Finally, the preprocessed text data needs to be represented numerically in a format that can be used for modeling. This can be done using various techniques, such as bag-of-words, n-gram, or word embedding models, which convert the text data into a matrix of numerical values that can be used as input to the language model.</a:t>
            </a:r>
          </a:p>
          <a:p>
            <a:pPr marL="0" indent="0">
              <a:buNone/>
            </a:pPr>
            <a:endParaRPr lang="en-IN" dirty="0">
              <a:solidFill>
                <a:schemeClr val="accent6">
                  <a:lumMod val="50000"/>
                </a:schemeClr>
              </a:solidFill>
            </a:endParaRPr>
          </a:p>
        </p:txBody>
      </p:sp>
    </p:spTree>
    <p:extLst>
      <p:ext uri="{BB962C8B-B14F-4D97-AF65-F5344CB8AC3E}">
        <p14:creationId xmlns:p14="http://schemas.microsoft.com/office/powerpoint/2010/main" val="3886586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Models</a:t>
            </a:r>
            <a:r>
              <a:rPr lang="en-US" dirty="0" smtClean="0"/>
              <a:t>:</a:t>
            </a:r>
            <a:endParaRPr lang="en-IN" dirty="0"/>
          </a:p>
        </p:txBody>
      </p:sp>
      <p:sp>
        <p:nvSpPr>
          <p:cNvPr id="3" name="Content Placeholder 2"/>
          <p:cNvSpPr>
            <a:spLocks noGrp="1"/>
          </p:cNvSpPr>
          <p:nvPr>
            <p:ph idx="1"/>
          </p:nvPr>
        </p:nvSpPr>
        <p:spPr>
          <a:xfrm>
            <a:off x="457200" y="1200150"/>
            <a:ext cx="4343400" cy="1676400"/>
          </a:xfrm>
        </p:spPr>
        <p:txBody>
          <a:bodyPr/>
          <a:lstStyle/>
          <a:p>
            <a:r>
              <a:rPr lang="en-US" dirty="0" smtClean="0">
                <a:latin typeface="Times New Roman" panose="02020603050405020304" pitchFamily="18" charset="0"/>
                <a:cs typeface="Times New Roman" panose="02020603050405020304" pitchFamily="18" charset="0"/>
              </a:rPr>
              <a:t>Bag of words(</a:t>
            </a:r>
            <a:r>
              <a:rPr lang="en-US" dirty="0" err="1" smtClean="0">
                <a:latin typeface="Times New Roman" panose="02020603050405020304" pitchFamily="18" charset="0"/>
                <a:cs typeface="Times New Roman" panose="02020603050405020304" pitchFamily="18" charset="0"/>
              </a:rPr>
              <a:t>BoW</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N-grams</a:t>
            </a:r>
          </a:p>
          <a:p>
            <a:r>
              <a:rPr lang="en-US" dirty="0" smtClean="0">
                <a:latin typeface="Times New Roman" panose="02020603050405020304" pitchFamily="18" charset="0"/>
                <a:cs typeface="Times New Roman" panose="02020603050405020304" pitchFamily="18" charset="0"/>
              </a:rPr>
              <a:t>RNN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567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Models</a:t>
            </a:r>
            <a:r>
              <a:rPr lang="en-US" dirty="0" smtClean="0"/>
              <a:t>:</a:t>
            </a:r>
            <a:endParaRPr lang="en-IN" dirty="0"/>
          </a:p>
        </p:txBody>
      </p:sp>
      <p:sp>
        <p:nvSpPr>
          <p:cNvPr id="3" name="Content Placeholder 2"/>
          <p:cNvSpPr>
            <a:spLocks noGrp="1"/>
          </p:cNvSpPr>
          <p:nvPr>
            <p:ph idx="1"/>
          </p:nvPr>
        </p:nvSpPr>
        <p:spPr>
          <a:xfrm>
            <a:off x="457200" y="1047750"/>
            <a:ext cx="8229600" cy="3943350"/>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There are many different models that can be used for natural language processing (NLP) projects, depending on the specific task and the data available. Here are some of the most common models used in NLP:</a:t>
            </a:r>
          </a:p>
          <a:p>
            <a:endParaRPr lang="en-US" sz="1400"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Bag-of-Words </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BoW</a:t>
            </a:r>
            <a:r>
              <a:rPr lang="en-US" sz="1600" b="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BoW</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is a simple model that represents text as a bag of its constituent words, ignoring word order and grammar. </a:t>
            </a:r>
            <a:r>
              <a:rPr lang="en-US" sz="1400" dirty="0" err="1">
                <a:latin typeface="Times New Roman" panose="02020603050405020304" pitchFamily="18" charset="0"/>
                <a:cs typeface="Times New Roman" panose="02020603050405020304" pitchFamily="18" charset="0"/>
              </a:rPr>
              <a:t>BoW</a:t>
            </a:r>
            <a:r>
              <a:rPr lang="en-US" sz="1400" dirty="0">
                <a:latin typeface="Times New Roman" panose="02020603050405020304" pitchFamily="18" charset="0"/>
                <a:cs typeface="Times New Roman" panose="02020603050405020304" pitchFamily="18" charset="0"/>
              </a:rPr>
              <a:t> is often used for tasks such as text classification and sentiment analysis.</a:t>
            </a:r>
          </a:p>
          <a:p>
            <a:endParaRPr lang="en-US" sz="1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495550"/>
            <a:ext cx="3962400" cy="22779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0754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4572000"/>
          </a:xfrm>
        </p:spPr>
        <p:txBody>
          <a:bodyPr>
            <a:normAutofit fontScale="62500" lnSpcReduction="20000"/>
          </a:bodyPr>
          <a:lstStyle/>
          <a:p>
            <a:r>
              <a:rPr lang="en-US" sz="2800" b="1" dirty="0" smtClean="0">
                <a:latin typeface="Times New Roman" panose="02020603050405020304" pitchFamily="18" charset="0"/>
                <a:cs typeface="Times New Roman" panose="02020603050405020304" pitchFamily="18" charset="0"/>
              </a:rPr>
              <a:t>n-gram </a:t>
            </a:r>
            <a:r>
              <a:rPr lang="en-US" sz="2800" b="1" dirty="0">
                <a:latin typeface="Times New Roman" panose="02020603050405020304" pitchFamily="18" charset="0"/>
                <a:cs typeface="Times New Roman" panose="02020603050405020304" pitchFamily="18" charset="0"/>
              </a:rPr>
              <a:t>models</a:t>
            </a: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n-gram models are a type of language model that predict the probability of the next word in a sentence based on the previous n words. These models can be used for tasks such as language modeling and text generation.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More </a:t>
            </a:r>
            <a:r>
              <a:rPr lang="en-US" dirty="0">
                <a:latin typeface="Times New Roman" panose="02020603050405020304" pitchFamily="18" charset="0"/>
                <a:cs typeface="Times New Roman" panose="02020603050405020304" pitchFamily="18" charset="0"/>
              </a:rPr>
              <a:t>formally, the conditional probability of a word </a:t>
            </a:r>
            <a:r>
              <a:rPr lang="en-US" b="1" dirty="0" err="1">
                <a:latin typeface="Times New Roman" panose="02020603050405020304" pitchFamily="18" charset="0"/>
                <a:cs typeface="Times New Roman" panose="02020603050405020304" pitchFamily="18" charset="0"/>
              </a:rPr>
              <a:t>W_n</a:t>
            </a:r>
            <a:r>
              <a:rPr lang="en-US" dirty="0">
                <a:latin typeface="Times New Roman" panose="02020603050405020304" pitchFamily="18" charset="0"/>
                <a:cs typeface="Times New Roman" panose="02020603050405020304" pitchFamily="18" charset="0"/>
              </a:rPr>
              <a:t> given the previous </a:t>
            </a:r>
            <a:r>
              <a:rPr lang="en-US" b="1" dirty="0">
                <a:latin typeface="Times New Roman" panose="02020603050405020304" pitchFamily="18" charset="0"/>
                <a:cs typeface="Times New Roman" panose="02020603050405020304" pitchFamily="18" charset="0"/>
              </a:rPr>
              <a:t>N-1</a:t>
            </a:r>
            <a:r>
              <a:rPr lang="en-US" dirty="0">
                <a:latin typeface="Times New Roman" panose="02020603050405020304" pitchFamily="18" charset="0"/>
                <a:cs typeface="Times New Roman" panose="02020603050405020304" pitchFamily="18" charset="0"/>
              </a:rPr>
              <a:t> words in the sequence </a:t>
            </a:r>
            <a:r>
              <a:rPr lang="en-US" b="1" dirty="0">
                <a:latin typeface="Times New Roman" panose="02020603050405020304" pitchFamily="18" charset="0"/>
                <a:cs typeface="Times New Roman" panose="02020603050405020304" pitchFamily="18" charset="0"/>
              </a:rPr>
              <a:t>W_1, W_2, ..., W_n-1</a:t>
            </a:r>
            <a:r>
              <a:rPr lang="en-US" dirty="0">
                <a:latin typeface="Times New Roman" panose="02020603050405020304" pitchFamily="18" charset="0"/>
                <a:cs typeface="Times New Roman" panose="02020603050405020304" pitchFamily="18" charset="0"/>
              </a:rPr>
              <a:t> is given by: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a:t>
            </a:r>
            <a:r>
              <a:rPr lang="en-US" b="1" dirty="0" err="1">
                <a:latin typeface="Times New Roman" panose="02020603050405020304" pitchFamily="18" charset="0"/>
                <a:cs typeface="Times New Roman" panose="02020603050405020304" pitchFamily="18" charset="0"/>
              </a:rPr>
              <a:t>W_n</a:t>
            </a:r>
            <a:r>
              <a:rPr lang="en-US" b="1" dirty="0">
                <a:latin typeface="Times New Roman" panose="02020603050405020304" pitchFamily="18" charset="0"/>
                <a:cs typeface="Times New Roman" panose="02020603050405020304" pitchFamily="18" charset="0"/>
              </a:rPr>
              <a:t> | W_1, W_2, ..., W_n-1) = count(W_1, W_2, ..., </a:t>
            </a:r>
            <a:r>
              <a:rPr lang="en-US" b="1" dirty="0" err="1">
                <a:latin typeface="Times New Roman" panose="02020603050405020304" pitchFamily="18" charset="0"/>
                <a:cs typeface="Times New Roman" panose="02020603050405020304" pitchFamily="18" charset="0"/>
              </a:rPr>
              <a:t>W_n</a:t>
            </a:r>
            <a:r>
              <a:rPr lang="en-US" b="1" dirty="0">
                <a:latin typeface="Times New Roman" panose="02020603050405020304" pitchFamily="18" charset="0"/>
                <a:cs typeface="Times New Roman" panose="02020603050405020304" pitchFamily="18" charset="0"/>
              </a:rPr>
              <a:t>) / count(W_1, W_2, ..., W_n-1)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where </a:t>
            </a:r>
            <a:r>
              <a:rPr lang="en-US" b="1" dirty="0">
                <a:latin typeface="Times New Roman" panose="02020603050405020304" pitchFamily="18" charset="0"/>
                <a:cs typeface="Times New Roman" panose="02020603050405020304" pitchFamily="18" charset="0"/>
              </a:rPr>
              <a:t>count(W_1, W_2, ..., </a:t>
            </a:r>
            <a:r>
              <a:rPr lang="en-US" b="1" dirty="0" err="1">
                <a:latin typeface="Times New Roman" panose="02020603050405020304" pitchFamily="18" charset="0"/>
                <a:cs typeface="Times New Roman" panose="02020603050405020304" pitchFamily="18" charset="0"/>
              </a:rPr>
              <a:t>W_n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represents the number of times the sequence of words </a:t>
            </a:r>
            <a:r>
              <a:rPr lang="en-US" b="1" dirty="0">
                <a:latin typeface="Times New Roman" panose="02020603050405020304" pitchFamily="18" charset="0"/>
                <a:cs typeface="Times New Roman" panose="02020603050405020304" pitchFamily="18" charset="0"/>
              </a:rPr>
              <a:t>W_1, W_2, ..., </a:t>
            </a:r>
            <a:r>
              <a:rPr lang="en-US" b="1" dirty="0" err="1">
                <a:latin typeface="Times New Roman" panose="02020603050405020304" pitchFamily="18" charset="0"/>
                <a:cs typeface="Times New Roman" panose="02020603050405020304" pitchFamily="18" charset="0"/>
              </a:rPr>
              <a:t>W_n</a:t>
            </a:r>
            <a:r>
              <a:rPr lang="en-US" dirty="0">
                <a:latin typeface="Times New Roman" panose="02020603050405020304" pitchFamily="18" charset="0"/>
                <a:cs typeface="Times New Roman" panose="02020603050405020304" pitchFamily="18" charset="0"/>
              </a:rPr>
              <a:t> appears in the training data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count(W_1, W_2, ..., W_n-1),</a:t>
            </a:r>
          </a:p>
          <a:p>
            <a:pPr marL="0" indent="0">
              <a:buNone/>
            </a:pPr>
            <a:r>
              <a:rPr lang="en-US" dirty="0">
                <a:latin typeface="Times New Roman" panose="02020603050405020304" pitchFamily="18" charset="0"/>
                <a:cs typeface="Times New Roman" panose="02020603050405020304" pitchFamily="18" charset="0"/>
              </a:rPr>
              <a:t> represents the number of times the sequence of words  </a:t>
            </a:r>
            <a:r>
              <a:rPr lang="en-US" b="1" dirty="0">
                <a:latin typeface="Times New Roman" panose="02020603050405020304" pitchFamily="18" charset="0"/>
                <a:cs typeface="Times New Roman" panose="02020603050405020304" pitchFamily="18" charset="0"/>
              </a:rPr>
              <a:t>W_1, W_2, ..., W_n-1</a:t>
            </a:r>
            <a:r>
              <a:rPr lang="en-US" dirty="0">
                <a:latin typeface="Times New Roman" panose="02020603050405020304" pitchFamily="18" charset="0"/>
                <a:cs typeface="Times New Roman" panose="02020603050405020304" pitchFamily="18" charset="0"/>
              </a:rPr>
              <a:t> appears in the training data.</a:t>
            </a: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971550"/>
            <a:ext cx="3324225" cy="1371600"/>
          </a:xfrm>
          <a:prstGeom prst="rect">
            <a:avLst/>
          </a:prstGeom>
          <a:ln>
            <a:noFill/>
          </a:ln>
          <a:effectLst>
            <a:softEdge rad="112500"/>
          </a:effectLst>
        </p:spPr>
      </p:pic>
    </p:spTree>
    <p:extLst>
      <p:ext uri="{BB962C8B-B14F-4D97-AF65-F5344CB8AC3E}">
        <p14:creationId xmlns:p14="http://schemas.microsoft.com/office/powerpoint/2010/main" val="780692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3657600"/>
          </a:xfrm>
        </p:spPr>
        <p:txBody>
          <a:bodyPr>
            <a:normAutofit/>
          </a:bodyPr>
          <a:lstStyle/>
          <a:p>
            <a:pPr marL="0" indent="0">
              <a:buNone/>
            </a:pPr>
            <a:r>
              <a:rPr lang="en-US" sz="1500" dirty="0">
                <a:latin typeface="Times New Roman" panose="02020603050405020304" pitchFamily="18" charset="0"/>
                <a:cs typeface="Times New Roman" panose="02020603050405020304" pitchFamily="18" charset="0"/>
              </a:rPr>
              <a:t>For example, suppose we want to predict the next word in the sentence </a:t>
            </a:r>
            <a:endParaRPr lang="en-US" sz="1500" dirty="0" smtClean="0">
              <a:latin typeface="Times New Roman" panose="02020603050405020304" pitchFamily="18" charset="0"/>
              <a:cs typeface="Times New Roman" panose="02020603050405020304" pitchFamily="18" charset="0"/>
            </a:endParaRPr>
          </a:p>
          <a:p>
            <a:pPr marL="0" indent="0">
              <a:buNone/>
            </a:pPr>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I am going to the ___". We can use a trigram model (N=3) to calculate the conditional probability of each possible next word, given the previous two words:</a:t>
            </a:r>
          </a:p>
          <a:p>
            <a:pPr marL="0" indent="0">
              <a:buNone/>
            </a:pPr>
            <a:r>
              <a:rPr lang="en-US" sz="1500" b="1" dirty="0">
                <a:latin typeface="Times New Roman" panose="02020603050405020304" pitchFamily="18" charset="0"/>
                <a:cs typeface="Times New Roman" panose="02020603050405020304" pitchFamily="18" charset="0"/>
              </a:rPr>
              <a:t>P(W | "to the") = count("to the", W) / count("to the")</a:t>
            </a:r>
          </a:p>
          <a:p>
            <a:pPr marL="0" indent="0">
              <a:buNone/>
            </a:pPr>
            <a:r>
              <a:rPr lang="en-US" sz="1500" dirty="0">
                <a:latin typeface="Times New Roman" panose="02020603050405020304" pitchFamily="18" charset="0"/>
                <a:cs typeface="Times New Roman" panose="02020603050405020304" pitchFamily="18" charset="0"/>
              </a:rPr>
              <a:t>We can then choose the word with the highest probability as our predicted next word.</a:t>
            </a:r>
          </a:p>
          <a:p>
            <a:pPr marL="0" indent="0">
              <a:buNone/>
            </a:pPr>
            <a:endParaRPr lang="en-US" sz="1500" b="1" dirty="0" smtClean="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Limitation</a:t>
            </a:r>
          </a:p>
          <a:p>
            <a:pPr marL="0" indent="0">
              <a:buNone/>
            </a:pPr>
            <a:r>
              <a:rPr lang="en-US" sz="1500" dirty="0" smtClean="0">
                <a:latin typeface="Times New Roman" panose="02020603050405020304" pitchFamily="18" charset="0"/>
                <a:cs typeface="Times New Roman" panose="02020603050405020304" pitchFamily="18" charset="0"/>
              </a:rPr>
              <a:t>One </a:t>
            </a:r>
            <a:r>
              <a:rPr lang="en-US" sz="1500" dirty="0">
                <a:latin typeface="Times New Roman" panose="02020603050405020304" pitchFamily="18" charset="0"/>
                <a:cs typeface="Times New Roman" panose="02020603050405020304" pitchFamily="18" charset="0"/>
              </a:rPr>
              <a:t>limitation of N-gram models is that they can only consider a fixed number of previous words when making a prediction. This means that they may not capture longer-range dependencies in the language, such as those that occur over multiple sentences or paragraphs. However, N-gram models can still be effective for many language modeling tasks</a:t>
            </a:r>
          </a:p>
          <a:p>
            <a:endParaRPr lang="en-US" sz="1500" b="1"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63807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1091</TotalTime>
  <Words>1212</Words>
  <Application>Microsoft Office PowerPoint</Application>
  <PresentationFormat>On-screen Show (16:9)</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Next-Word Prediction</vt:lpstr>
      <vt:lpstr>WEEK-1 </vt:lpstr>
      <vt:lpstr>Data Preparation steps:</vt:lpstr>
      <vt:lpstr>PowerPoint Presentation</vt:lpstr>
      <vt:lpstr>PowerPoint Presentation</vt:lpstr>
      <vt:lpstr>Models:</vt:lpstr>
      <vt:lpstr>Models: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Next-Word Prediction</dc:title>
  <dc:creator>Krishna bhat</dc:creator>
  <cp:lastModifiedBy>Krishna Bhat</cp:lastModifiedBy>
  <cp:revision>82</cp:revision>
  <dcterms:created xsi:type="dcterms:W3CDTF">2006-08-16T00:00:00Z</dcterms:created>
  <dcterms:modified xsi:type="dcterms:W3CDTF">2023-03-02T07:08:37Z</dcterms:modified>
</cp:coreProperties>
</file>