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Cod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FiraCod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7f9c668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7f9c668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e7f9c66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e7f9c66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753d5cd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753d5cd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753d5cd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2753d5cd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e7f9c668d6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e7f9c668d6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2769a74b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2769a74b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0fe4e8c12a6004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0fe4e8c12a6004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7f9c668d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7f9c668d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6d826c1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6d826c1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296dd4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2296dd4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296dd42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296dd42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U0Tb7i6HVONIZIUILCR1OWBVA_U432b0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brannan.co.uk/who-invented-the-thermometer/" TargetMode="External"/><Relationship Id="rId10" Type="http://schemas.openxmlformats.org/officeDocument/2006/relationships/hyperlink" Target="https://www.circuitbasics.com/arduino-thermistor-temperature-sensor-tutorial" TargetMode="External"/><Relationship Id="rId12" Type="http://schemas.openxmlformats.org/officeDocument/2006/relationships/hyperlink" Target="https://www.brannan.co.uk/who-invented-the-thermometer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/url?q=https://circuitdigest.com/microcontroller-projects/arduino-automatic-ac-temperature-control&amp;sa=D&amp;source=editors&amp;ust=1651560941019780&amp;usg=AOvVaw12hUJqBxaUdU5kqT7dtvUT" TargetMode="External"/><Relationship Id="rId4" Type="http://schemas.openxmlformats.org/officeDocument/2006/relationships/hyperlink" Target="https://www.google.com/url?q=http://www.aosong.com/en/article-22.html&amp;sa=D&amp;source=editors&amp;ust=1651560941020117&amp;usg=AOvVaw1WV0n3O1xVShtdFLWmuNvj" TargetMode="External"/><Relationship Id="rId9" Type="http://schemas.openxmlformats.org/officeDocument/2006/relationships/hyperlink" Target="https://www.google.com/url?q=https://osoyoo.com/2017/08/08/4-digit-7-segment-led-display/&amp;sa=D&amp;source=editors&amp;ust=1651560941018276&amp;usg=AOvVaw0l8DGBdgSvw746oTlh-W1k" TargetMode="External"/><Relationship Id="rId5" Type="http://schemas.openxmlformats.org/officeDocument/2006/relationships/hyperlink" Target="https://www.google.com/url?q=https://create.arduino.cc/projecthub/drpanosv/smart-home-ef269e&amp;sa=D&amp;source=editors&amp;ust=1651560941020550&amp;usg=AOvVaw1KSftUmZ8zLgrxqfubdn5c" TargetMode="External"/><Relationship Id="rId6" Type="http://schemas.openxmlformats.org/officeDocument/2006/relationships/hyperlink" Target="https://www.google.com/url?q=https://www.seeedstudio.com/Grove-Temperature-Humidity-Sensor-DHT11.html?gclid%3DCjwKCAjwsJ6TBhAIEiwAfl4TWMeUBE34CFkleFrTfICyKOYbPGa-tJfDmPHcNE7xj67SzIbS0RQ3jBoCkOsQAvD_BwE&amp;sa=D&amp;source=editors&amp;ust=1651560941019190&amp;usg=AOvVaw0_eMI2SX5eLF_7j7Uvyiy_" TargetMode="External"/><Relationship Id="rId7" Type="http://schemas.openxmlformats.org/officeDocument/2006/relationships/hyperlink" Target="https://www.seeedstudio.com/Grove-Temperature-Humidity-Sensor-DHT11.html?gclid=CjwKCAjwsJ6TBhAIEiwAfl4TWMeUBE34CFkleFrTfICyKOYbPGa-tJfDmPHcNE7xj67SzIbS0RQ3jBoCkOsQAvD_BwE" TargetMode="External"/><Relationship Id="rId8" Type="http://schemas.openxmlformats.org/officeDocument/2006/relationships/hyperlink" Target="https://www.google.com/url?q=https://create.arduino.cc/projecthub/aboda243/how-to-use-4-digit-7-segment-without-library-b8e014&amp;sa=D&amp;source=editors&amp;ust=1651560941017691&amp;usg=AOvVaw2ytSTmUONTK6W7isnCVJu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Arduino:         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&lt; Group 10: Olivia McGuire, Vrunda Patel, Katherine Frazier, Daniela Lopez, Isa Bueno</a:t>
            </a:r>
            <a:r>
              <a:rPr lang="en" sz="1700"/>
              <a:t> &gt;</a:t>
            </a:r>
            <a:endParaRPr sz="1700"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97775" y="1879525"/>
            <a:ext cx="6252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Temperature and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Humidity Sensor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>
            <p:ph idx="2" type="subTitle"/>
          </p:nvPr>
        </p:nvSpPr>
        <p:spPr>
          <a:xfrm>
            <a:off x="2494725" y="1767548"/>
            <a:ext cx="2330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DHT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sample codes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5" name="Google Shape;575;p34"/>
          <p:cNvSpPr txBox="1"/>
          <p:nvPr>
            <p:ph idx="1" type="subTitle"/>
          </p:nvPr>
        </p:nvSpPr>
        <p:spPr>
          <a:xfrm>
            <a:off x="5596225" y="1767547"/>
            <a:ext cx="2330700" cy="1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to write</a:t>
            </a:r>
            <a:r>
              <a:rPr lang="en"/>
              <a:t> our own display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not display proper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Temperature and Humidity Sensor</a:t>
            </a:r>
            <a:endParaRPr sz="1600"/>
          </a:p>
        </p:txBody>
      </p:sp>
      <p:sp>
        <p:nvSpPr>
          <p:cNvPr id="577" name="Google Shape;577;p34"/>
          <p:cNvSpPr txBox="1"/>
          <p:nvPr>
            <p:ph idx="4" type="subTitle"/>
          </p:nvPr>
        </p:nvSpPr>
        <p:spPr>
          <a:xfrm>
            <a:off x="5596225" y="13332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578" name="Google Shape;578;p34"/>
          <p:cNvSpPr txBox="1"/>
          <p:nvPr>
            <p:ph idx="5" type="subTitle"/>
          </p:nvPr>
        </p:nvSpPr>
        <p:spPr>
          <a:xfrm>
            <a:off x="6030025" y="3371322"/>
            <a:ext cx="2330700" cy="1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not use delay function once the loop starts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millis() function </a:t>
            </a:r>
            <a:endParaRPr/>
          </a:p>
        </p:txBody>
      </p:sp>
      <p:sp>
        <p:nvSpPr>
          <p:cNvPr id="579" name="Google Shape;579;p34"/>
          <p:cNvSpPr txBox="1"/>
          <p:nvPr>
            <p:ph idx="6" type="subTitle"/>
          </p:nvPr>
        </p:nvSpPr>
        <p:spPr>
          <a:xfrm>
            <a:off x="2932188" y="3319745"/>
            <a:ext cx="2330700" cy="1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SevSeg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Displayed proper values</a:t>
            </a:r>
            <a:endParaRPr/>
          </a:p>
        </p:txBody>
      </p:sp>
      <p:sp>
        <p:nvSpPr>
          <p:cNvPr id="580" name="Google Shape;580;p34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SevSeg Library</a:t>
            </a:r>
            <a:endParaRPr/>
          </a:p>
        </p:txBody>
      </p:sp>
      <p:sp>
        <p:nvSpPr>
          <p:cNvPr id="581" name="Google Shape;581;p34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Function</a:t>
            </a:r>
            <a:endParaRPr/>
          </a:p>
        </p:txBody>
      </p:sp>
      <p:sp>
        <p:nvSpPr>
          <p:cNvPr id="582" name="Google Shape;582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Approach                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3" name="Google Shape;583;p3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84" name="Google Shape;584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5" name="Google Shape;585;p3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6" name="Google Shape;586;p34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587" name="Google Shape;587;p34"/>
            <p:cNvSpPr/>
            <p:nvPr/>
          </p:nvSpPr>
          <p:spPr>
            <a:xfrm>
              <a:off x="5173688" y="1299925"/>
              <a:ext cx="414800" cy="252700"/>
            </a:xfrm>
            <a:custGeom>
              <a:rect b="b" l="l" r="r" t="t"/>
              <a:pathLst>
                <a:path extrusionOk="0" h="10108" w="16592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5313538" y="1485300"/>
              <a:ext cx="135125" cy="229450"/>
            </a:xfrm>
            <a:custGeom>
              <a:rect b="b" l="l" r="r" t="t"/>
              <a:pathLst>
                <a:path extrusionOk="0" h="9178" w="5405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5406438" y="1426525"/>
              <a:ext cx="19925" cy="16650"/>
            </a:xfrm>
            <a:custGeom>
              <a:rect b="b" l="l" r="r" t="t"/>
              <a:pathLst>
                <a:path extrusionOk="0" h="666" w="797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165638" y="1291400"/>
              <a:ext cx="431400" cy="431875"/>
            </a:xfrm>
            <a:custGeom>
              <a:rect b="b" l="l" r="r" t="t"/>
              <a:pathLst>
                <a:path extrusionOk="0" h="17275" w="17256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592" name="Google Shape;592;p34"/>
            <p:cNvSpPr/>
            <p:nvPr/>
          </p:nvSpPr>
          <p:spPr>
            <a:xfrm>
              <a:off x="2046938" y="4393975"/>
              <a:ext cx="505350" cy="369775"/>
            </a:xfrm>
            <a:custGeom>
              <a:rect b="b" l="l" r="r" t="t"/>
              <a:pathLst>
                <a:path extrusionOk="0" h="14791" w="20214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2129413" y="4435225"/>
              <a:ext cx="382100" cy="287300"/>
            </a:xfrm>
            <a:custGeom>
              <a:rect b="b" l="l" r="r" t="t"/>
              <a:pathLst>
                <a:path extrusionOk="0" h="11492" w="15284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2310013" y="4548050"/>
              <a:ext cx="61650" cy="72075"/>
            </a:xfrm>
            <a:custGeom>
              <a:rect b="b" l="l" r="r" t="t"/>
              <a:pathLst>
                <a:path extrusionOk="0" h="2883" w="2466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310013" y="4310075"/>
              <a:ext cx="61650" cy="238000"/>
            </a:xfrm>
            <a:custGeom>
              <a:rect b="b" l="l" r="r" t="t"/>
              <a:pathLst>
                <a:path extrusionOk="0" h="9520" w="2466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310013" y="4258300"/>
              <a:ext cx="61650" cy="51800"/>
            </a:xfrm>
            <a:custGeom>
              <a:rect b="b" l="l" r="r" t="t"/>
              <a:pathLst>
                <a:path extrusionOk="0" h="2072" w="2466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197688" y="4609675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074438" y="4568900"/>
              <a:ext cx="23725" cy="20200"/>
            </a:xfrm>
            <a:custGeom>
              <a:rect b="b" l="l" r="r" t="t"/>
              <a:pathLst>
                <a:path extrusionOk="0" h="808" w="949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036988" y="4249875"/>
              <a:ext cx="525725" cy="524300"/>
            </a:xfrm>
            <a:custGeom>
              <a:rect b="b" l="l" r="r" t="t"/>
              <a:pathLst>
                <a:path extrusionOk="0" h="20972" w="21029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077738" y="4487250"/>
              <a:ext cx="20900" cy="60100"/>
            </a:xfrm>
            <a:custGeom>
              <a:rect b="b" l="l" r="r" t="t"/>
              <a:pathLst>
                <a:path extrusionOk="0" h="2404" w="836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077738" y="4609675"/>
              <a:ext cx="20425" cy="60825"/>
            </a:xfrm>
            <a:custGeom>
              <a:rect b="b" l="l" r="r" t="t"/>
              <a:pathLst>
                <a:path extrusionOk="0" h="2433" w="817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4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603" name="Google Shape;603;p34"/>
            <p:cNvSpPr/>
            <p:nvPr/>
          </p:nvSpPr>
          <p:spPr>
            <a:xfrm>
              <a:off x="4797288" y="4258400"/>
              <a:ext cx="369775" cy="505225"/>
            </a:xfrm>
            <a:custGeom>
              <a:rect b="b" l="l" r="r" t="t"/>
              <a:pathLst>
                <a:path extrusionOk="0" h="20209" w="14791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838063" y="4300600"/>
              <a:ext cx="287775" cy="418125"/>
            </a:xfrm>
            <a:custGeom>
              <a:rect b="b" l="l" r="r" t="t"/>
              <a:pathLst>
                <a:path extrusionOk="0" h="16725" w="11511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920538" y="4470300"/>
              <a:ext cx="123275" cy="123275"/>
            </a:xfrm>
            <a:custGeom>
              <a:rect b="b" l="l" r="r" t="t"/>
              <a:pathLst>
                <a:path extrusionOk="0" h="4931" w="4931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971738" y="4330200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786863" y="4248100"/>
              <a:ext cx="390650" cy="525850"/>
            </a:xfrm>
            <a:custGeom>
              <a:rect b="b" l="l" r="r" t="t"/>
              <a:pathLst>
                <a:path extrusionOk="0" h="21034" w="15626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827638" y="4290275"/>
              <a:ext cx="308150" cy="438400"/>
            </a:xfrm>
            <a:custGeom>
              <a:rect b="b" l="l" r="r" t="t"/>
              <a:pathLst>
                <a:path extrusionOk="0" h="17536" w="12326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007413" y="4341225"/>
              <a:ext cx="91400" cy="34775"/>
            </a:xfrm>
            <a:custGeom>
              <a:rect b="b" l="l" r="r" t="t"/>
              <a:pathLst>
                <a:path extrusionOk="0" h="1391" w="3656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910113" y="4396350"/>
              <a:ext cx="143675" cy="207650"/>
            </a:xfrm>
            <a:custGeom>
              <a:rect b="b" l="l" r="r" t="t"/>
              <a:pathLst>
                <a:path extrusionOk="0" h="8306" w="5747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971738" y="4501075"/>
              <a:ext cx="20425" cy="60850"/>
            </a:xfrm>
            <a:custGeom>
              <a:rect b="b" l="l" r="r" t="t"/>
              <a:pathLst>
                <a:path extrusionOk="0" h="2434" w="817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4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613" name="Google Shape;613;p34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6" name="Google Shape;626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7" name="Google Shape;627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33" name="Google Shape;633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34" name="Google Shape;634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35" name="Google Shape;635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6" name="Google Shape;636;p35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35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p35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39" name="Google Shape;639;p35"/>
          <p:cNvPicPr preferRelativeResize="0"/>
          <p:nvPr/>
        </p:nvPicPr>
        <p:blipFill rotWithShape="1">
          <a:blip r:embed="rId3">
            <a:alphaModFix/>
          </a:blip>
          <a:srcRect b="0" l="0" r="26378" t="0"/>
          <a:stretch/>
        </p:blipFill>
        <p:spPr>
          <a:xfrm>
            <a:off x="1693900" y="1228850"/>
            <a:ext cx="5183498" cy="32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45" name="Google Shape;645;p3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46" name="Google Shape;646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47" name="Google Shape;647;p3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6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36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0" name="Google Shape;650;p36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51" name="Google Shape;651;p36"/>
          <p:cNvPicPr preferRelativeResize="0"/>
          <p:nvPr/>
        </p:nvPicPr>
        <p:blipFill rotWithShape="1">
          <a:blip r:embed="rId3">
            <a:alphaModFix/>
          </a:blip>
          <a:srcRect b="0" l="0" r="3288" t="0"/>
          <a:stretch/>
        </p:blipFill>
        <p:spPr>
          <a:xfrm>
            <a:off x="4774374" y="1187600"/>
            <a:ext cx="4224401" cy="3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 rotWithShape="1">
          <a:blip r:embed="rId4">
            <a:alphaModFix/>
          </a:blip>
          <a:srcRect b="21110" l="0" r="62956" t="0"/>
          <a:stretch/>
        </p:blipFill>
        <p:spPr>
          <a:xfrm>
            <a:off x="1190275" y="1187600"/>
            <a:ext cx="3487176" cy="319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 of Sensor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58" name="Google Shape;658;p37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59" name="Google Shape;659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0" name="Google Shape;660;p37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1" name="Google Shape;661;p37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2" name="Google Shape;662;p37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3" name="Google Shape;663;p37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64" name="Google Shape;664;p37" title="DHT 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325" y="1276300"/>
            <a:ext cx="4354700" cy="32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/>
          <p:nvPr>
            <p:ph idx="2" type="subTitle"/>
          </p:nvPr>
        </p:nvSpPr>
        <p:spPr>
          <a:xfrm>
            <a:off x="2240150" y="1151951"/>
            <a:ext cx="5137500" cy="10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the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the decimal point in our display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 txBox="1"/>
          <p:nvPr>
            <p:ph idx="1" type="subTitle"/>
          </p:nvPr>
        </p:nvSpPr>
        <p:spPr>
          <a:xfrm>
            <a:off x="2240150" y="3143325"/>
            <a:ext cx="51375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displaying temperature and </a:t>
            </a:r>
            <a:r>
              <a:rPr lang="en"/>
              <a:t>humidity</a:t>
            </a:r>
            <a:r>
              <a:rPr lang="en"/>
              <a:t>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 singular decimal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the display with the millis() function</a:t>
            </a:r>
            <a:endParaRPr/>
          </a:p>
        </p:txBody>
      </p:sp>
      <p:sp>
        <p:nvSpPr>
          <p:cNvPr id="671" name="Google Shape;671;p38"/>
          <p:cNvSpPr txBox="1"/>
          <p:nvPr>
            <p:ph idx="3" type="subTitle"/>
          </p:nvPr>
        </p:nvSpPr>
        <p:spPr>
          <a:xfrm>
            <a:off x="1143250" y="2612625"/>
            <a:ext cx="60711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Programming Challenges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2" name="Google Shape;672;p38"/>
          <p:cNvSpPr txBox="1"/>
          <p:nvPr>
            <p:ph type="title"/>
          </p:nvPr>
        </p:nvSpPr>
        <p:spPr>
          <a:xfrm>
            <a:off x="1143250" y="621250"/>
            <a:ext cx="60711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Challenges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74" name="Google Shape;674;p38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690" name="Google Shape;690;p3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0" name="Google Shape;700;p3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1" name="Google Shape;701;p3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02" name="Google Shape;702;p38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703" name="Google Shape;703;p3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4" name="Google Shape;704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706" name="Google Shape;706;p3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7" name="Google Shape;707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3" name="Google Shape;713;p39"/>
          <p:cNvSpPr txBox="1"/>
          <p:nvPr>
            <p:ph idx="1" type="subTitle"/>
          </p:nvPr>
        </p:nvSpPr>
        <p:spPr>
          <a:xfrm>
            <a:off x="3666000" y="437400"/>
            <a:ext cx="3273300" cy="18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714" name="Google Shape;714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5" name="Google Shape;715;p39"/>
          <p:cNvSpPr txBox="1"/>
          <p:nvPr>
            <p:ph idx="4294967295" type="subTitle"/>
          </p:nvPr>
        </p:nvSpPr>
        <p:spPr>
          <a:xfrm>
            <a:off x="0" y="1249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16" name="Google Shape;716;p39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717" name="Google Shape;717;p3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18" name="Google Shape;718;p39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9" name="Google Shape;719;p39"/>
          <p:cNvSpPr txBox="1"/>
          <p:nvPr>
            <p:ph idx="4294967295" type="subTitle"/>
          </p:nvPr>
        </p:nvSpPr>
        <p:spPr>
          <a:xfrm>
            <a:off x="4566025" y="70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0" name="Google Shape;720;p39"/>
          <p:cNvSpPr txBox="1"/>
          <p:nvPr/>
        </p:nvSpPr>
        <p:spPr>
          <a:xfrm>
            <a:off x="1549175" y="2335825"/>
            <a:ext cx="33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Why are temperature and humidity sensors a very important part of our world?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1609800" y="3131025"/>
            <a:ext cx="336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So we don’t show up to class dressed like this!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22" name="Google Shape;7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77" y="1176550"/>
            <a:ext cx="2463500" cy="2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"/>
          <p:cNvSpPr txBox="1"/>
          <p:nvPr>
            <p:ph type="title"/>
          </p:nvPr>
        </p:nvSpPr>
        <p:spPr>
          <a:xfrm>
            <a:off x="1294925" y="1194150"/>
            <a:ext cx="69636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 for</a:t>
            </a:r>
            <a:r>
              <a:rPr lang="en" sz="4900"/>
              <a:t> </a:t>
            </a:r>
            <a:r>
              <a:rPr lang="en" sz="4900">
                <a:solidFill>
                  <a:schemeClr val="accent6"/>
                </a:solidFill>
              </a:rPr>
              <a:t>{</a:t>
            </a:r>
            <a:r>
              <a:rPr lang="en" sz="2700">
                <a:solidFill>
                  <a:schemeClr val="accent3"/>
                </a:solidFill>
              </a:rPr>
              <a:t> </a:t>
            </a:r>
            <a:r>
              <a:rPr lang="en" sz="5900">
                <a:solidFill>
                  <a:schemeClr val="accent2"/>
                </a:solidFill>
              </a:rPr>
              <a:t>your attention;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28" name="Google Shape;728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9" name="Google Shape;729;p4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BME 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0" name="Google Shape;730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1" name="Google Shape;731;p40"/>
          <p:cNvCxnSpPr>
            <a:endCxn id="730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"/>
          <p:cNvSpPr txBox="1"/>
          <p:nvPr>
            <p:ph idx="1" type="subTitle"/>
          </p:nvPr>
        </p:nvSpPr>
        <p:spPr>
          <a:xfrm>
            <a:off x="1314600" y="2135975"/>
            <a:ext cx="65148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https://www.google.com/url?q=https://circuitdigest.com/microcontroller-projects/arduino-automatic-ac-temperature-control&amp;sa=D&amp;source=editors&amp;ust=1651560941019780&amp;usg=AOvVaw12hUJqBxaUdU5kqT7dtvUT</a:t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https://www.google.com/url?q=http://www.aosong.com/en/article-22.html&amp;sa=D&amp;source=editors&amp;ust=1651560941020117&amp;usg=AOvVaw1WV0n3O1xVShtdFLWmuNvj</a:t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https://www.google.com/url?q=https://create.arduino.cc/projecthub/drpanosv/smart-home-ef269e&amp;sa=D&amp;source=editors&amp;ust=1651560941020550&amp;usg=AOvVaw1KSftUmZ8zLgrxqfubdn5c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google.com/url?q=https://www.seeedstudio.com/Grove-Temperature-Humidity-Sensor-DHT11.html?gclid%3DCjwKCAjwsJ6TBhAIEiwAfl4TWMeUBE34CFkleFrTfICyKOYbPGa-tJfDmPHcNE7xj67SzIbS0RQ3jBoCkOsQAvD_BwE&amp;sa=D&amp;source=editors&amp;ust=1651560941019190&amp;usg=AOvVaw0_eMI2SX5eLF_7j7Uvyiy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_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https://www.google.com/url?q=https://create.arduino.cc/projecthub/aboda243/how-to-use-4-digit-7-segment-without-library-b8e014&amp;sa=D&amp;source=editors&amp;ust=1651560941017691&amp;usg=AOvVaw2ytSTmUONTK6W7isnCVJur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https://www.google.com/url?q=https://osoyoo.com/2017/08/08/4-digit-7-segment-led-display/&amp;sa=D&amp;source=editors&amp;ust=1651560941018276&amp;usg=AOvVaw0l8DGBdgSvw746oTlh-W1k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10"/>
              </a:rPr>
              <a:t>https://www.circuitbasics.com/arduino-thermistor-temperature-sensor-tutorial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 sz="8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800" u="sng">
                <a:solidFill>
                  <a:schemeClr val="hlink"/>
                </a:solidFill>
                <a:hlinkClick r:id="rId11"/>
              </a:rPr>
              <a:t>https://www.brannan.co.uk/who-invented-the-thermometer/</a:t>
            </a:r>
            <a:endParaRPr sz="8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800" u="sng">
                <a:solidFill>
                  <a:schemeClr val="hlink"/>
                </a:solidFill>
                <a:hlinkClick r:id="rId12"/>
              </a:rPr>
              <a:t>https://jamaicahospital.org/newsletter/history-of-thermometers/</a:t>
            </a:r>
            <a:endParaRPr/>
          </a:p>
        </p:txBody>
      </p:sp>
      <p:sp>
        <p:nvSpPr>
          <p:cNvPr id="738" name="Google Shape;738;p41"/>
          <p:cNvSpPr txBox="1"/>
          <p:nvPr>
            <p:ph type="title"/>
          </p:nvPr>
        </p:nvSpPr>
        <p:spPr>
          <a:xfrm>
            <a:off x="1145200" y="126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25"/>
            <a:ext cx="6101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 Use temperature/ humidity sensor to measure values from the environment</a:t>
            </a:r>
            <a:r>
              <a:rPr lang="en" sz="1300"/>
              <a:t> and display on the 7 segment display&gt;</a:t>
            </a:r>
            <a:endParaRPr sz="1300"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486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and Humidity Sensor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 Measure the temperature for 40 seconds</a:t>
            </a:r>
            <a:r>
              <a:rPr lang="en" sz="1300"/>
              <a:t> &gt;</a:t>
            </a:r>
            <a:endParaRPr sz="1300"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5114975" y="3900775"/>
            <a:ext cx="38589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 Display for 16 seconds, alternating between 4 sec temperature and 4 sec humidity</a:t>
            </a:r>
            <a:r>
              <a:rPr lang="en" sz="1300"/>
              <a:t> &gt;</a:t>
            </a:r>
            <a:endParaRPr sz="1300"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297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       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idx="1" type="body"/>
          </p:nvPr>
        </p:nvSpPr>
        <p:spPr>
          <a:xfrm>
            <a:off x="1143250" y="1123900"/>
            <a:ext cx="6390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∗"/>
            </a:pPr>
            <a:r>
              <a:rPr lang="en" sz="1700"/>
              <a:t>Thermoscope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Thermometer without a scale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Galileo Galilei in 1596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∗"/>
            </a:pPr>
            <a:r>
              <a:rPr lang="en" sz="1700"/>
              <a:t>Air thermometer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Santorio Santorio in 1612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∗"/>
            </a:pPr>
            <a:r>
              <a:rPr lang="en" sz="1700"/>
              <a:t>Mercury thermometer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Daniel Gabriel Fahrenheit, </a:t>
            </a:r>
            <a:r>
              <a:rPr lang="en" sz="1700"/>
              <a:t>1716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∗"/>
            </a:pPr>
            <a:r>
              <a:rPr lang="en" sz="1700"/>
              <a:t>Digital thermometer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Many different kinds invented post World War 2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8" name="Google Shape;48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 History;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             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4" name="Google Shape;494;p28"/>
          <p:cNvSpPr txBox="1"/>
          <p:nvPr>
            <p:ph idx="1" type="subTitle"/>
          </p:nvPr>
        </p:nvSpPr>
        <p:spPr>
          <a:xfrm>
            <a:off x="1636975" y="1754300"/>
            <a:ext cx="30114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DHT11 sensor can be used to vary the AC temperature automatically based on the room’s temperature</a:t>
            </a:r>
            <a:endParaRPr sz="1300"/>
          </a:p>
        </p:txBody>
      </p:sp>
      <p:sp>
        <p:nvSpPr>
          <p:cNvPr id="495" name="Google Shape;495;p2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HVAC Systems</a:t>
            </a:r>
            <a:endParaRPr/>
          </a:p>
        </p:txBody>
      </p:sp>
      <p:sp>
        <p:nvSpPr>
          <p:cNvPr id="496" name="Google Shape;496;p28"/>
          <p:cNvSpPr txBox="1"/>
          <p:nvPr>
            <p:ph idx="5" type="subTitle"/>
          </p:nvPr>
        </p:nvSpPr>
        <p:spPr>
          <a:xfrm>
            <a:off x="4994100" y="1647250"/>
            <a:ext cx="3126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sensor can be used to measure and display atmospheric conditions</a:t>
            </a:r>
            <a:endParaRPr sz="1300"/>
          </a:p>
        </p:txBody>
      </p:sp>
      <p:sp>
        <p:nvSpPr>
          <p:cNvPr id="497" name="Google Shape;497;p28"/>
          <p:cNvSpPr txBox="1"/>
          <p:nvPr>
            <p:ph idx="6" type="subTitle"/>
          </p:nvPr>
        </p:nvSpPr>
        <p:spPr>
          <a:xfrm>
            <a:off x="4994100" y="1257775"/>
            <a:ext cx="2758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Stations</a:t>
            </a:r>
            <a:endParaRPr/>
          </a:p>
        </p:txBody>
      </p:sp>
      <p:sp>
        <p:nvSpPr>
          <p:cNvPr id="498" name="Google Shape;498;p28"/>
          <p:cNvSpPr txBox="1"/>
          <p:nvPr>
            <p:ph idx="7" type="subTitle"/>
          </p:nvPr>
        </p:nvSpPr>
        <p:spPr>
          <a:xfrm>
            <a:off x="2099975" y="3136200"/>
            <a:ext cx="28941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humidity sensor can be used to develop medical equipment for measuring humidity such as a ventilator. </a:t>
            </a:r>
            <a:endParaRPr sz="1300"/>
          </a:p>
        </p:txBody>
      </p:sp>
      <p:sp>
        <p:nvSpPr>
          <p:cNvPr id="499" name="Google Shape;499;p28"/>
          <p:cNvSpPr txBox="1"/>
          <p:nvPr>
            <p:ph idx="8" type="subTitle"/>
          </p:nvPr>
        </p:nvSpPr>
        <p:spPr>
          <a:xfrm>
            <a:off x="2123538" y="2582700"/>
            <a:ext cx="2758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purposes</a:t>
            </a:r>
            <a:endParaRPr/>
          </a:p>
        </p:txBody>
      </p:sp>
      <p:sp>
        <p:nvSpPr>
          <p:cNvPr id="500" name="Google Shape;500;p28"/>
          <p:cNvSpPr txBox="1"/>
          <p:nvPr>
            <p:ph idx="9" type="subTitle"/>
          </p:nvPr>
        </p:nvSpPr>
        <p:spPr>
          <a:xfrm>
            <a:off x="5414650" y="3376975"/>
            <a:ext cx="29640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features of the DHT11 sensor also allow for several home applications such as fire detector using temperature and humidity or simply monitoring temperature</a:t>
            </a:r>
            <a:endParaRPr sz="1300"/>
          </a:p>
        </p:txBody>
      </p:sp>
      <p:sp>
        <p:nvSpPr>
          <p:cNvPr id="501" name="Google Shape;501;p28"/>
          <p:cNvSpPr txBox="1"/>
          <p:nvPr>
            <p:ph idx="13" type="subTitle"/>
          </p:nvPr>
        </p:nvSpPr>
        <p:spPr>
          <a:xfrm>
            <a:off x="5414650" y="2402563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 systems</a:t>
            </a:r>
            <a:endParaRPr/>
          </a:p>
        </p:txBody>
      </p:sp>
      <p:sp>
        <p:nvSpPr>
          <p:cNvPr id="502" name="Google Shape;502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4" name="Google Shape;504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5" name="Google Shape;505;p2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06" name="Google Shape;506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7" name="Google Shape;507;p2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</a:t>
            </a:r>
            <a:r>
              <a:rPr lang="en">
                <a:solidFill>
                  <a:schemeClr val="accent2"/>
                </a:solidFill>
              </a:rPr>
              <a:t>‘DHT11 Sensor’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2888875" y="1261450"/>
            <a:ext cx="5544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DHT11 sensor uses capacitive humidity components. The capacitive sensor is made up of two metal plates and a polymer film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which attracts moisture from the air and creates a voltage change when the moisture makes contact with the plates.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29"/>
          <p:cNvSpPr txBox="1"/>
          <p:nvPr/>
        </p:nvSpPr>
        <p:spPr>
          <a:xfrm>
            <a:off x="3674800" y="2746325"/>
            <a:ext cx="4865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Operates with 4 pins: ground, input voltage of 5V, data output, non-connected pin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3301825" y="2063525"/>
            <a:ext cx="4719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temperature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sensor consists of a thermistor that changes their resistance with temperature.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4094925" y="3510225"/>
            <a:ext cx="4521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-Humidity range: 5 ~ 95% RH with accuracy of ± 5%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Temperature range: -20 ~ 60°C with accuracy of ± 2%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4" name="Google Shape;524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525" name="Google Shape;525;p29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9"/>
          <p:cNvCxnSpPr>
            <a:stCxn id="527" idx="2"/>
            <a:endCxn id="514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9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9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29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9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29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29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 txBox="1"/>
          <p:nvPr/>
        </p:nvSpPr>
        <p:spPr>
          <a:xfrm>
            <a:off x="1482550" y="4094625"/>
            <a:ext cx="75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DHT Sensor</a:t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1143250" y="1725150"/>
            <a:ext cx="400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●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White wire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○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Transfers temperature and humidity signals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●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Red wire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○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Powers sensor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●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Green Wire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Code"/>
              <a:buChar char="○"/>
            </a:pPr>
            <a:r>
              <a:rPr lang="en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Ground</a:t>
            </a:r>
            <a:endParaRPr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3">
            <a:alphaModFix/>
          </a:blip>
          <a:srcRect b="0" l="0" r="3334" t="23611"/>
          <a:stretch/>
        </p:blipFill>
        <p:spPr>
          <a:xfrm>
            <a:off x="5026925" y="498375"/>
            <a:ext cx="3801350" cy="40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/>
          <p:nvPr>
            <p:ph type="title"/>
          </p:nvPr>
        </p:nvSpPr>
        <p:spPr>
          <a:xfrm>
            <a:off x="1143250" y="582700"/>
            <a:ext cx="7903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Contents Of </a:t>
            </a:r>
            <a:r>
              <a:rPr lang="en" sz="2200">
                <a:solidFill>
                  <a:schemeClr val="accent2"/>
                </a:solidFill>
              </a:rPr>
              <a:t>‘4 Digit Seven-Segment Display’;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549" name="Google Shape;549;p31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4-digits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7 segments for each digit to display numbers 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12 pins: 7 segments, one dot, and 4 digit selection pins each to select which digit will be active to display the corresponding character 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Each segment in display module is multiplexed, which refers to its sharing the same anode connection points 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Common cathode connection point for each of the four digits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∗"/>
            </a:pPr>
            <a:r>
              <a:rPr lang="en" sz="1400">
                <a:solidFill>
                  <a:schemeClr val="accent3"/>
                </a:solidFill>
              </a:rPr>
              <a:t>Multiplexing </a:t>
            </a:r>
            <a:r>
              <a:rPr lang="en" sz="1400">
                <a:solidFill>
                  <a:schemeClr val="accent3"/>
                </a:solidFill>
              </a:rPr>
              <a:t>allows for each digit to be turned on or off independently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0" name="Google Shape;550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Group 10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1" name="Google Shape;55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BME303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2" name="Google Shape;55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TimYeh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0286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125" y="116900"/>
            <a:ext cx="2042524" cy="2822249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9" name="Google Shape;559;p32"/>
          <p:cNvSpPr/>
          <p:nvPr/>
        </p:nvSpPr>
        <p:spPr>
          <a:xfrm>
            <a:off x="6145475" y="2363000"/>
            <a:ext cx="576300" cy="8349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32"/>
          <p:cNvCxnSpPr/>
          <p:nvPr/>
        </p:nvCxnSpPr>
        <p:spPr>
          <a:xfrm>
            <a:off x="6450325" y="3231300"/>
            <a:ext cx="45900" cy="1728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2"/>
          <p:cNvCxnSpPr/>
          <p:nvPr/>
        </p:nvCxnSpPr>
        <p:spPr>
          <a:xfrm>
            <a:off x="6512875" y="4943100"/>
            <a:ext cx="1620000" cy="168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2"/>
          <p:cNvCxnSpPr/>
          <p:nvPr/>
        </p:nvCxnSpPr>
        <p:spPr>
          <a:xfrm rot="10800000">
            <a:off x="8149600" y="3189700"/>
            <a:ext cx="24900" cy="17868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2"/>
          <p:cNvCxnSpPr/>
          <p:nvPr/>
        </p:nvCxnSpPr>
        <p:spPr>
          <a:xfrm flipH="1">
            <a:off x="7890650" y="3189650"/>
            <a:ext cx="242100" cy="21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2"/>
          <p:cNvCxnSpPr/>
          <p:nvPr/>
        </p:nvCxnSpPr>
        <p:spPr>
          <a:xfrm>
            <a:off x="8149450" y="3189650"/>
            <a:ext cx="283800" cy="175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09" y="-44462"/>
            <a:ext cx="6771373" cy="5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