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82" r:id="rId4"/>
    <p:sldId id="283" r:id="rId5"/>
    <p:sldId id="291" r:id="rId6"/>
    <p:sldId id="297" r:id="rId7"/>
    <p:sldId id="284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6D571C-0F37-4D89-BD6D-C66E268328C2}" type="datetime1">
              <a:rPr lang="es-ES" smtClean="0"/>
              <a:t>25/09/2019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7B0917-6D49-4525-A5F0-095AC65124A3}" type="datetime1">
              <a:rPr lang="es-ES" noProof="0" smtClean="0"/>
              <a:t>25/09/2019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051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811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467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11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230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" dirty="0"/>
              <a:t>Inserte o arrastre y coloque una foto</a:t>
            </a:r>
            <a:endParaRPr lang="en-ZA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3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" dirty="0"/>
              <a:t>Haga clic para editar el título de la presentación</a:t>
            </a:r>
            <a:endParaRPr lang="en-Z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editar el estilo de subtítulo del patrón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Haz clic para editar el 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Haz clic para editar el 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1" name="Forma libre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" name="Forma lib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" name="Forma lib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" name="Forma libre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Escriba la leyenda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4" y="263987"/>
            <a:ext cx="10655455" cy="5993693"/>
          </a:xfrm>
        </p:spPr>
      </p:pic>
      <p:sp>
        <p:nvSpPr>
          <p:cNvPr id="25" name="Cuadro de texto 24" descr="Énfasis de la diapositiva en el cuadro del títu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510455"/>
            <a:ext cx="3833914" cy="211881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rtlCol="0"/>
          <a:lstStyle/>
          <a:p>
            <a:pPr rtl="0"/>
            <a:r>
              <a:rPr lang="es-ES" sz="5000" dirty="0"/>
              <a:t>MAC  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3592702" cy="690752"/>
          </a:xfrm>
        </p:spPr>
        <p:txBody>
          <a:bodyPr rtlCol="0"/>
          <a:lstStyle/>
          <a:p>
            <a:pPr rtl="0"/>
            <a:r>
              <a:rPr lang="es-ES" sz="1600" dirty="0"/>
              <a:t>Por</a:t>
            </a:r>
            <a:r>
              <a:rPr lang="es-419" sz="1600" dirty="0"/>
              <a:t>: David Salazar, Sara Morales, Pablo</a:t>
            </a:r>
            <a:r>
              <a:rPr lang="es-ES" sz="1600" dirty="0"/>
              <a:t> Ramírez y Tomas Vargas</a:t>
            </a:r>
            <a:endParaRPr lang="es-419" sz="1600" dirty="0"/>
          </a:p>
        </p:txBody>
      </p:sp>
      <p:sp>
        <p:nvSpPr>
          <p:cNvPr id="20" name="Triángulo isósceles 19" descr="Sombra de la diapositiva en el cuadro del títu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10</a:t>
            </a:fld>
            <a:endParaRPr lang="es-ES" noProof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35972" y="4372303"/>
            <a:ext cx="4225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Gracias</a:t>
            </a:r>
            <a:r>
              <a:rPr lang="es-419" dirty="0" err="1"/>
              <a:t>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810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Características Virtuales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170000"/>
            <a:ext cx="5472000" cy="5230800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Mac OS</a:t>
            </a:r>
            <a:r>
              <a:rPr lang="es-CR" dirty="0"/>
              <a:t>  es el nombre del sistema operativo creado por Apple para su línea de computadoras Macintosh.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Es conocido por haber sido uno de los primeros sistemas dirigidos al gran público en contar con una interfaz gráfica compuesta por la interacción del mouse con ventanas, iconos y menús.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El Sistema operativo está diseñado específicamente para el hardware en el que está instalado, y viceversa.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Se basa en Unix y usa HFS+ para integrar un sistema de archivos propio. La interfaz es muy diferente y, para dispositivos físicos como impresoras, son necesarios drivers OS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Respecto a la seguridad, el </a:t>
            </a:r>
            <a:r>
              <a:rPr lang="es-CR" dirty="0"/>
              <a:t>Sistema de Archivos de Apple mantiene segura la información con un  soporte integrado para encriptación, protección contra fallas y respaldo simplificado de datos.</a:t>
            </a:r>
            <a:endParaRPr lang="es-ES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27" y="2091559"/>
            <a:ext cx="4719145" cy="3087773"/>
          </a:xfrm>
        </p:spPr>
      </p:pic>
      <p:sp>
        <p:nvSpPr>
          <p:cNvPr id="15" name="Forma libre 5" descr="Énfasis de imagen sin relleno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6" name="Forma libre 5" descr="Énfasis de imagen sólido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Evolución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1008000"/>
            <a:ext cx="5471801" cy="5403310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 Los inicios del sistema operativo se remontan al año 1984. Se llamaba Apple Lisa.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Su diseñador particular fue Steve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De hecho se popularizo principalmente por su calidad-precio sobre su competencia: La Xerox Alto.</a:t>
            </a:r>
          </a:p>
          <a:p>
            <a:endParaRPr lang="es-CR" dirty="0"/>
          </a:p>
          <a:p>
            <a:r>
              <a:rPr lang="es-CR" b="1" dirty="0"/>
              <a:t>Actualización del Mac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1984 Sistema 1: </a:t>
            </a:r>
            <a:r>
              <a:rPr lang="es-CR" dirty="0"/>
              <a:t>Sin memoria virtual, guardaba todo en la misma dirección de disco.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 </a:t>
            </a:r>
            <a:r>
              <a:rPr lang="es-CR" b="1" dirty="0"/>
              <a:t>1985 Sistema 2: </a:t>
            </a:r>
            <a:r>
              <a:rPr lang="es-CR" dirty="0"/>
              <a:t>Mas rápido, nuevas características y comodidad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1986 Sistema 3:</a:t>
            </a:r>
            <a:r>
              <a:rPr lang="es-CR" dirty="0"/>
              <a:t>  Se cambio el sistema MFS a HFS(</a:t>
            </a:r>
            <a:r>
              <a:rPr lang="es-CR" dirty="0" err="1"/>
              <a:t>Hierarchical</a:t>
            </a:r>
            <a:r>
              <a:rPr lang="es-CR" dirty="0"/>
              <a:t> File System). El cual hacia mas rápida la computadora y arreglo la organización del disco duro.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1987  Sistema 4:</a:t>
            </a:r>
            <a:r>
              <a:rPr lang="es-CR" dirty="0"/>
              <a:t>  Soporte para multipantalla y podía abrir múltiples programas al mismo tiempo (implementa memoria virtual) </a:t>
            </a:r>
          </a:p>
          <a:p>
            <a:endParaRPr lang="es-C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b="1" dirty="0"/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D8DA72A-C0DF-4FAA-822D-15D1223847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8" b="-3"/>
          <a:stretch/>
        </p:blipFill>
        <p:spPr>
          <a:xfrm>
            <a:off x="7204207" y="373843"/>
            <a:ext cx="3617432" cy="2581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98" y="3488938"/>
            <a:ext cx="3615241" cy="2591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17" y="2556987"/>
            <a:ext cx="2204827" cy="1763861"/>
          </a:xfrm>
        </p:spPr>
      </p:pic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19" y="3731172"/>
            <a:ext cx="2405261" cy="1660635"/>
          </a:xfrm>
        </p:spPr>
      </p:pic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66" y="1198179"/>
            <a:ext cx="2345413" cy="2040146"/>
          </a:xfrm>
        </p:spPr>
      </p:pic>
      <p:sp>
        <p:nvSpPr>
          <p:cNvPr id="4" name="Marcador de texto 3"/>
          <p:cNvSpPr>
            <a:spLocks noGrp="1"/>
          </p:cNvSpPr>
          <p:nvPr>
            <p:ph type="body" sz="quarter" idx="32"/>
          </p:nvPr>
        </p:nvSpPr>
        <p:spPr>
          <a:xfrm>
            <a:off x="431801" y="620110"/>
            <a:ext cx="5472000" cy="55389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1988 Sistema 6: </a:t>
            </a:r>
            <a:r>
              <a:rPr lang="es-CR" dirty="0"/>
              <a:t>Se implementaron los colores, se podía cancelar tareas y tenia registro de las versiones de los archivos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1990 Sistema 7:  </a:t>
            </a:r>
            <a:r>
              <a:rPr lang="es-CR" dirty="0"/>
              <a:t>Se implemento el sistema de 32b, lo que permitía a la computadora tener mas de 8MB de RAM. Además implementaron varios programas predeterminados.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Mac OS 7.6: </a:t>
            </a:r>
            <a:r>
              <a:rPr lang="es-CR" dirty="0"/>
              <a:t>Fue la primera versión que llevaba el nombre “Mac OS”</a:t>
            </a:r>
          </a:p>
          <a:p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1997 Mac OS 8: </a:t>
            </a:r>
            <a:r>
              <a:rPr lang="es-CR" dirty="0"/>
              <a:t>Mejora del rendimiento, implementaron el HFS+</a:t>
            </a:r>
          </a:p>
          <a:p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1999 Mac OS 9: </a:t>
            </a:r>
            <a:r>
              <a:rPr lang="es-CR" dirty="0"/>
              <a:t>Soporte para múltiples usuarios (cada uno con su configuración)  y permitía actualizar el sistema aun offline.</a:t>
            </a:r>
          </a:p>
          <a:p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  2000 Mac OS X: </a:t>
            </a:r>
            <a:r>
              <a:rPr lang="es-CR" dirty="0"/>
              <a:t>Es el sistema operativo que se conoce hoy en día.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Arquitectura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260091"/>
            <a:ext cx="8628117" cy="1199172"/>
          </a:xfrm>
        </p:spPr>
        <p:txBody>
          <a:bodyPr rtlCol="0"/>
          <a:lstStyle/>
          <a:p>
            <a:r>
              <a:rPr lang="es-CR" dirty="0"/>
              <a:t>La estructura del Mac OS X incluye múltiples capas. La capa base es Darwin que es el núcleo Unix del sistema. La siguiente capa es el sistema gráfico que contiene Cuarzo, </a:t>
            </a:r>
            <a:r>
              <a:rPr lang="es-CR" dirty="0" err="1"/>
              <a:t>OpenGL</a:t>
            </a:r>
            <a:r>
              <a:rPr lang="es-CR" dirty="0"/>
              <a:t> y </a:t>
            </a:r>
            <a:r>
              <a:rPr lang="es-CR" dirty="0" err="1"/>
              <a:t>QuickTime.Luego</a:t>
            </a:r>
            <a:r>
              <a:rPr lang="es-CR" dirty="0"/>
              <a:t> está la capa de aplicación que tiene cuatro componentes, a saber </a:t>
            </a:r>
            <a:r>
              <a:rPr lang="es-CR" dirty="0" err="1"/>
              <a:t>Classic</a:t>
            </a:r>
            <a:r>
              <a:rPr lang="es-CR" dirty="0"/>
              <a:t>, </a:t>
            </a:r>
            <a:r>
              <a:rPr lang="es-CR" dirty="0" err="1"/>
              <a:t>Carbon</a:t>
            </a:r>
            <a:r>
              <a:rPr lang="es-CR" dirty="0"/>
              <a:t>, </a:t>
            </a:r>
            <a:r>
              <a:rPr lang="es-CR" dirty="0" err="1"/>
              <a:t>Cocoa</a:t>
            </a:r>
            <a:r>
              <a:rPr lang="es-CR" dirty="0"/>
              <a:t> y Java. La capa superior es </a:t>
            </a:r>
            <a:r>
              <a:rPr lang="es-CR" dirty="0" err="1"/>
              <a:t>Aqua</a:t>
            </a:r>
            <a:r>
              <a:rPr lang="es-CR" dirty="0"/>
              <a:t>, que es la interfaz de usuario.</a:t>
            </a:r>
            <a:br>
              <a:rPr lang="es-CR" dirty="0"/>
            </a:br>
            <a:endParaRPr lang="es-C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00E75AD-835B-46A9-B815-E859849F5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3" y="2567590"/>
            <a:ext cx="6537434" cy="3677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 r="18181"/>
          <a:stretch>
            <a:fillRect/>
          </a:stretch>
        </p:blipFill>
        <p:spPr>
          <a:xfrm>
            <a:off x="6481763" y="1463675"/>
            <a:ext cx="4903787" cy="43338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32000" y="1031090"/>
            <a:ext cx="5472000" cy="432000"/>
          </a:xfrm>
        </p:spPr>
        <p:txBody>
          <a:bodyPr/>
          <a:lstStyle/>
          <a:p>
            <a:r>
              <a:rPr lang="es-CR" dirty="0"/>
              <a:t>Core OS/Darwin Core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432000" y="2177566"/>
            <a:ext cx="5472000" cy="4680434"/>
          </a:xfrm>
        </p:spPr>
        <p:txBody>
          <a:bodyPr/>
          <a:lstStyle/>
          <a:p>
            <a:r>
              <a:rPr lang="es-CR" dirty="0"/>
              <a:t>El Darwin Core se basa en la versión BSD (Berkeley Software Distribution) de Unix.</a:t>
            </a:r>
          </a:p>
          <a:p>
            <a:r>
              <a:rPr lang="es-CR" dirty="0"/>
              <a:t> Mach es la parte principal del núcleo de Darwin y realiza operaciones como uso de memoria, flujo de datos desde y hacia CPU, entre otras.</a:t>
            </a:r>
          </a:p>
          <a:p>
            <a:r>
              <a:rPr lang="es-CR" dirty="0"/>
              <a:t>Algunas de las principales características del núcleo Darwin son la memoria protegida, la gestión automática de la memoria, multitarea preventiva, la memoria virtual avanzada, etc.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077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2062411"/>
            <a:ext cx="4905375" cy="340310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613600" y="1380809"/>
            <a:ext cx="5472000" cy="432000"/>
          </a:xfrm>
        </p:spPr>
        <p:txBody>
          <a:bodyPr/>
          <a:lstStyle/>
          <a:p>
            <a:r>
              <a:rPr lang="en-US" dirty="0"/>
              <a:t>Sistema </a:t>
            </a:r>
            <a:r>
              <a:rPr lang="es-CR" dirty="0"/>
              <a:t>gráfico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5613600" y="2584813"/>
            <a:ext cx="5472000" cy="4680434"/>
          </a:xfrm>
        </p:spPr>
        <p:txBody>
          <a:bodyPr/>
          <a:lstStyle/>
          <a:p>
            <a:r>
              <a:rPr lang="es-CR" dirty="0"/>
              <a:t>El subsistema de gráficos en el Mac OS X se compone de tres elementos </a:t>
            </a:r>
            <a:r>
              <a:rPr lang="es-CR" dirty="0" err="1"/>
              <a:t>Quartz</a:t>
            </a:r>
            <a:r>
              <a:rPr lang="es-CR" dirty="0"/>
              <a:t>, </a:t>
            </a:r>
            <a:r>
              <a:rPr lang="es-CR" dirty="0" err="1"/>
              <a:t>OpenGL</a:t>
            </a:r>
            <a:r>
              <a:rPr lang="es-CR" dirty="0"/>
              <a:t> y QuickTime.</a:t>
            </a:r>
          </a:p>
          <a:p>
            <a:r>
              <a:rPr lang="es-CR" dirty="0"/>
              <a:t>Los gráficos 2-D son gestionados por </a:t>
            </a:r>
            <a:r>
              <a:rPr lang="es-CR" dirty="0" err="1"/>
              <a:t>Quartz</a:t>
            </a:r>
            <a:r>
              <a:rPr lang="es-CR" dirty="0"/>
              <a:t>, este proporciona </a:t>
            </a:r>
            <a:r>
              <a:rPr lang="es-CR" dirty="0" err="1"/>
              <a:t>fuentes,gráficos</a:t>
            </a:r>
            <a:r>
              <a:rPr lang="es-CR" dirty="0"/>
              <a:t> de interfaz, representación de las imágenes, etc.</a:t>
            </a:r>
          </a:p>
          <a:p>
            <a:r>
              <a:rPr lang="es-CR" dirty="0" err="1"/>
              <a:t>OpenGL</a:t>
            </a:r>
            <a:r>
              <a:rPr lang="es-CR" dirty="0"/>
              <a:t> ofrece soporte para gráficos 3-D ofrece opciones como mapeo de textura, transparencia, </a:t>
            </a:r>
            <a:r>
              <a:rPr lang="es-CR" dirty="0" err="1"/>
              <a:t>antialiasing,efectos</a:t>
            </a:r>
            <a:r>
              <a:rPr lang="es-CR" dirty="0"/>
              <a:t> especiales, etc.</a:t>
            </a:r>
          </a:p>
          <a:p>
            <a:r>
              <a:rPr lang="es-CR" dirty="0"/>
              <a:t>QuickTime se utiliza para diferentes medios digitales como vídeo digital, audio y vídeo </a:t>
            </a:r>
            <a:r>
              <a:rPr lang="es-CR" dirty="0" err="1"/>
              <a:t>streaming</a:t>
            </a:r>
            <a:r>
              <a:rPr lang="es-CR" dirty="0"/>
              <a:t>, etc.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2554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5" r="18205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32000" y="744148"/>
            <a:ext cx="5472000" cy="432000"/>
          </a:xfrm>
        </p:spPr>
        <p:txBody>
          <a:bodyPr/>
          <a:lstStyle/>
          <a:p>
            <a:r>
              <a:rPr lang="es-CR" dirty="0"/>
              <a:t>Sistema de aplicación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432000" y="1996997"/>
            <a:ext cx="5472000" cy="4680434"/>
          </a:xfrm>
        </p:spPr>
        <p:txBody>
          <a:bodyPr/>
          <a:lstStyle/>
          <a:p>
            <a:r>
              <a:rPr lang="es-CR" dirty="0"/>
              <a:t>El subsistema de aplicaciones en Mac OS X proporciona el entorno clásico para ejecutar aplicaciones clásicas. </a:t>
            </a:r>
            <a:r>
              <a:rPr lang="es-CR" dirty="0" err="1"/>
              <a:t>Carbon</a:t>
            </a:r>
            <a:r>
              <a:rPr lang="es-CR" dirty="0"/>
              <a:t>, </a:t>
            </a:r>
            <a:r>
              <a:rPr lang="es-CR" dirty="0" err="1"/>
              <a:t>Cocoa</a:t>
            </a:r>
            <a:r>
              <a:rPr lang="es-CR" dirty="0"/>
              <a:t> y Java son los tres entornos de desarrollo de aplicaciones disponibles.</a:t>
            </a:r>
          </a:p>
          <a:p>
            <a:r>
              <a:rPr lang="es-CR" dirty="0"/>
              <a:t>El entorno clásico asegura que las aplicaciones escritas para las versiones anteriores del sistema operativo pueden funcionar sin problemas.</a:t>
            </a:r>
          </a:p>
          <a:p>
            <a:r>
              <a:rPr lang="es-CR" dirty="0" err="1"/>
              <a:t>Carbon</a:t>
            </a:r>
            <a:r>
              <a:rPr lang="es-CR" dirty="0"/>
              <a:t> se utiliza para portear aplicaciones existentes a la interfaz de carbón.</a:t>
            </a:r>
          </a:p>
          <a:p>
            <a:r>
              <a:rPr lang="es-CR" dirty="0" err="1"/>
              <a:t>Cocoa</a:t>
            </a:r>
            <a:r>
              <a:rPr lang="es-CR" dirty="0"/>
              <a:t> proporciona el ambiente objeto-orientado del desarrollo de la aplicación.</a:t>
            </a:r>
          </a:p>
          <a:p>
            <a:endParaRPr lang="es-CR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34"/>
          </p:nvPr>
        </p:nvSpPr>
        <p:spPr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</p:sp>
      <p:sp>
        <p:nvSpPr>
          <p:cNvPr id="8" name="Marcador de posición de imagen 7"/>
          <p:cNvSpPr>
            <a:spLocks noGrp="1"/>
          </p:cNvSpPr>
          <p:nvPr>
            <p:ph type="pic" sz="quarter" idx="35"/>
          </p:nvPr>
        </p:nvSpPr>
        <p:spPr>
          <a:solidFill>
            <a:schemeClr val="bg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65974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316"/>
            <a:ext cx="7493876" cy="4261643"/>
          </a:xfr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148034" y="418375"/>
            <a:ext cx="4459766" cy="990012"/>
          </a:xfrm>
        </p:spPr>
        <p:txBody>
          <a:bodyPr/>
          <a:lstStyle/>
          <a:p>
            <a:r>
              <a:rPr lang="es-CR" dirty="0"/>
              <a:t>Interfaz e usuario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7148034" y="1870698"/>
            <a:ext cx="4459766" cy="35349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err="1">
                <a:solidFill>
                  <a:schemeClr val="tx1"/>
                </a:solidFill>
              </a:rPr>
              <a:t>Aqua</a:t>
            </a:r>
            <a:r>
              <a:rPr lang="es-CR" dirty="0">
                <a:solidFill>
                  <a:schemeClr val="tx1"/>
                </a:solidFill>
              </a:rPr>
              <a:t> es la interfaz de usuario empleada por Mac OS, esta provee buenas opciones visuales, así como las herramientas para personalizar la interfaz de usuario según los requisitos del usuario.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err="1">
                <a:solidFill>
                  <a:schemeClr val="tx1"/>
                </a:solidFill>
              </a:rPr>
              <a:t>Aqua</a:t>
            </a:r>
            <a:r>
              <a:rPr lang="es-CR" dirty="0">
                <a:solidFill>
                  <a:schemeClr val="tx1"/>
                </a:solidFill>
              </a:rPr>
              <a:t> contiene un amplio uso del color y la textura, así como iconos extremadamente detallados. Es a la vez agradable de ver y eficiente de usar.</a:t>
            </a:r>
          </a:p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4773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44_TF16411253.potx" id="{0B1A14E9-289E-449B-9BD5-2914559B1E1B}" vid="{515F3326-60D8-4ADD-A22D-1407135FFD3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terms/"/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b0879af-3eba-417a-a55a-ffe6dcd6ca77"/>
    <ds:schemaRef ds:uri="6dc4bcd6-49db-4c07-9060-8acfc67cef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geométrica</Template>
  <TotalTime>0</TotalTime>
  <Words>477</Words>
  <Application>Microsoft Office PowerPoint</Application>
  <PresentationFormat>Panorámica</PresentationFormat>
  <Paragraphs>55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Corbel</vt:lpstr>
      <vt:lpstr>Times New Roman</vt:lpstr>
      <vt:lpstr>Tema de Office</vt:lpstr>
      <vt:lpstr>MAC  OS</vt:lpstr>
      <vt:lpstr>Características Virtuales</vt:lpstr>
      <vt:lpstr>Evolución</vt:lpstr>
      <vt:lpstr>Presentación de PowerPoint</vt:lpstr>
      <vt:lpstr>Arquitectura</vt:lpstr>
      <vt:lpstr>Core OS/Darwin Core</vt:lpstr>
      <vt:lpstr>Sistema gráfico</vt:lpstr>
      <vt:lpstr>Sistema de aplicación</vt:lpstr>
      <vt:lpstr>Interfaz e usuario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2019-05-16T03:38:23Z</dcterms:created>
  <dcterms:modified xsi:type="dcterms:W3CDTF">2019-09-26T03:56:36Z</dcterms:modified>
</cp:coreProperties>
</file>