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6.jpg" ContentType="image/jpg"/>
  <Override PartName="/ppt/media/image10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2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80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3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6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0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1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8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0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1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4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838200" y="381000"/>
            <a:ext cx="5257800" cy="222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Arial Black"/>
                <a:cs typeface="Arial Black"/>
              </a:rPr>
              <a:t>Amazon</a:t>
            </a:r>
            <a:r>
              <a:rPr sz="4800" b="0" spc="-45" dirty="0">
                <a:latin typeface="Arial Black"/>
                <a:cs typeface="Arial Black"/>
              </a:rPr>
              <a:t> </a:t>
            </a:r>
            <a:r>
              <a:rPr sz="4800" b="0" spc="-5" dirty="0">
                <a:latin typeface="Arial Black"/>
                <a:cs typeface="Arial Black"/>
              </a:rPr>
              <a:t>Sales</a:t>
            </a:r>
            <a:r>
              <a:rPr lang="en-US" sz="4800" b="0" spc="-5" dirty="0">
                <a:latin typeface="Arial Black"/>
                <a:cs typeface="Arial Black"/>
              </a:rPr>
              <a:t> Analysis</a:t>
            </a:r>
            <a:r>
              <a:rPr sz="4800" b="0" spc="-45" dirty="0">
                <a:latin typeface="Arial Black"/>
                <a:cs typeface="Arial Black"/>
              </a:rPr>
              <a:t> </a:t>
            </a:r>
            <a:r>
              <a:rPr sz="4800" b="0" spc="20" dirty="0">
                <a:latin typeface="Arial Black"/>
                <a:cs typeface="Arial Black"/>
              </a:rPr>
              <a:t>Report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2002" y="5638800"/>
            <a:ext cx="3681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22C47"/>
                </a:solidFill>
                <a:latin typeface="Arial Black"/>
                <a:cs typeface="Arial Black"/>
              </a:rPr>
              <a:t>By:</a:t>
            </a:r>
            <a:r>
              <a:rPr lang="en-US" sz="2800" spc="-25" dirty="0">
                <a:solidFill>
                  <a:srgbClr val="122C47"/>
                </a:solidFill>
                <a:latin typeface="Arial Black"/>
                <a:cs typeface="Arial Black"/>
              </a:rPr>
              <a:t> </a:t>
            </a:r>
            <a:r>
              <a:rPr lang="en-US" sz="2800" spc="-25" dirty="0" err="1">
                <a:solidFill>
                  <a:srgbClr val="122C47"/>
                </a:solidFill>
                <a:latin typeface="Arial Black"/>
                <a:cs typeface="Arial Black"/>
              </a:rPr>
              <a:t>Balmiki</a:t>
            </a:r>
            <a:r>
              <a:rPr lang="en-US" sz="2800" spc="-25" dirty="0">
                <a:solidFill>
                  <a:srgbClr val="122C47"/>
                </a:solidFill>
                <a:latin typeface="Arial Black"/>
                <a:cs typeface="Arial Black"/>
              </a:rPr>
              <a:t> Kumar</a:t>
            </a:r>
            <a:endParaRPr sz="2800" dirty="0">
              <a:latin typeface="Arial Black"/>
              <a:cs typeface="Arial Blac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B1FEC-EF67-4C25-B26C-E5660ED8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19386"/>
            <a:ext cx="40767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9425" y="729715"/>
            <a:ext cx="3636139" cy="809245"/>
          </a:xfrm>
          <a:custGeom>
            <a:avLst/>
            <a:gdLst/>
            <a:ahLst/>
            <a:cxnLst/>
            <a:rect l="l" t="t" r="r" b="b"/>
            <a:pathLst>
              <a:path w="4349750" h="1452880">
                <a:moveTo>
                  <a:pt x="0" y="1452372"/>
                </a:moveTo>
                <a:lnTo>
                  <a:pt x="4349496" y="1452372"/>
                </a:lnTo>
                <a:lnTo>
                  <a:pt x="4349496" y="0"/>
                </a:lnTo>
                <a:lnTo>
                  <a:pt x="0" y="0"/>
                </a:lnTo>
                <a:lnTo>
                  <a:pt x="0" y="1452372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6129013" y="832039"/>
            <a:ext cx="9318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KP</a:t>
            </a:r>
            <a:r>
              <a:rPr lang="en-US" spc="-450" dirty="0"/>
              <a:t> </a:t>
            </a:r>
            <a:r>
              <a:rPr spc="-450" dirty="0"/>
              <a:t>I</a:t>
            </a:r>
            <a:r>
              <a:rPr lang="en-US" spc="-450" dirty="0"/>
              <a:t> s</a:t>
            </a:r>
            <a:endParaRPr spc="-450" dirty="0"/>
          </a:p>
        </p:txBody>
      </p:sp>
      <p:sp>
        <p:nvSpPr>
          <p:cNvPr id="6" name="object 6"/>
          <p:cNvSpPr/>
          <p:nvPr/>
        </p:nvSpPr>
        <p:spPr>
          <a:xfrm>
            <a:off x="2239091" y="2014042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2"/>
                </a:lnTo>
                <a:lnTo>
                  <a:pt x="2804160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2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90800" y="2364993"/>
            <a:ext cx="185864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340"/>
              </a:spcBef>
            </a:pPr>
            <a:r>
              <a:rPr sz="3600" dirty="0">
                <a:solidFill>
                  <a:srgbClr val="001F5F"/>
                </a:solidFill>
                <a:latin typeface="Arial Black"/>
                <a:cs typeface="Arial Black"/>
              </a:rPr>
              <a:t>44.17M</a:t>
            </a:r>
            <a:endParaRPr sz="36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75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EFA12D"/>
                </a:solidFill>
                <a:latin typeface="Arial Black"/>
                <a:cs typeface="Arial Black"/>
              </a:rPr>
              <a:t>PROFIT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48751" y="1991413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2"/>
                </a:lnTo>
                <a:lnTo>
                  <a:pt x="2804159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1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0" y="2378532"/>
            <a:ext cx="2155190" cy="80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1F5F"/>
                </a:solidFill>
                <a:latin typeface="Arial Black"/>
                <a:cs typeface="Arial Black"/>
              </a:rPr>
              <a:t>137.35M</a:t>
            </a:r>
            <a:endParaRPr sz="32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85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/>
                <a:cs typeface="Arial Black"/>
              </a:rPr>
              <a:t>REVENUE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9800" y="3871467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7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1"/>
                </a:lnTo>
                <a:lnTo>
                  <a:pt x="2804160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7" y="1528571"/>
                </a:lnTo>
                <a:lnTo>
                  <a:pt x="254762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96527" y="4259210"/>
            <a:ext cx="1830705" cy="895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3600" dirty="0">
                <a:solidFill>
                  <a:srgbClr val="001F5F"/>
                </a:solidFill>
                <a:latin typeface="Arial Black"/>
                <a:cs typeface="Arial Black"/>
              </a:rPr>
              <a:t>93.18M</a:t>
            </a:r>
            <a:endParaRPr sz="3600" dirty="0">
              <a:latin typeface="Arial Black"/>
              <a:cs typeface="Arial Black"/>
            </a:endParaRPr>
          </a:p>
          <a:p>
            <a:pPr marL="116205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90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FA12D"/>
                </a:solidFill>
                <a:latin typeface="Arial Black"/>
                <a:cs typeface="Arial Black"/>
              </a:rPr>
              <a:t>COST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95515" y="3862354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1"/>
                </a:lnTo>
                <a:lnTo>
                  <a:pt x="2804159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8" y="1528571"/>
                </a:lnTo>
                <a:lnTo>
                  <a:pt x="254761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94209" y="4179854"/>
            <a:ext cx="142303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340"/>
              </a:spcBef>
            </a:pPr>
            <a:r>
              <a:rPr sz="3600" spc="-5" dirty="0">
                <a:solidFill>
                  <a:srgbClr val="001F5F"/>
                </a:solidFill>
                <a:latin typeface="Arial Black"/>
                <a:cs typeface="Arial Black"/>
              </a:rPr>
              <a:t>513K</a:t>
            </a:r>
            <a:endParaRPr sz="36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EFA12D"/>
                </a:solidFill>
                <a:latin typeface="Arial Black"/>
                <a:cs typeface="Arial Black"/>
              </a:rPr>
              <a:t>UNIT</a:t>
            </a:r>
            <a:r>
              <a:rPr sz="1800" spc="-100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/>
                <a:cs typeface="Arial Black"/>
              </a:rPr>
              <a:t>SOLD</a:t>
            </a:r>
            <a:endParaRPr sz="1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8544" y="381000"/>
            <a:ext cx="5096256" cy="841756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3505200" y="521520"/>
            <a:ext cx="484663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PROFI</a:t>
            </a:r>
            <a:r>
              <a:rPr spc="-390" dirty="0"/>
              <a:t>T</a:t>
            </a:r>
            <a:r>
              <a:rPr spc="-50" dirty="0"/>
              <a:t> </a:t>
            </a:r>
            <a:r>
              <a:rPr spc="-490" dirty="0"/>
              <a:t>WISE</a:t>
            </a:r>
            <a:r>
              <a:rPr spc="-35" dirty="0"/>
              <a:t> </a:t>
            </a:r>
            <a:r>
              <a:rPr spc="-240" dirty="0"/>
              <a:t>ANALYSIS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800600" y="2452173"/>
            <a:ext cx="7292340" cy="3481070"/>
            <a:chOff x="4585715" y="2791967"/>
            <a:chExt cx="7292340" cy="34810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59" y="2791967"/>
              <a:ext cx="5416295" cy="34808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5715" y="5189219"/>
              <a:ext cx="4360164" cy="7620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02301" y="5241797"/>
              <a:ext cx="4132579" cy="611505"/>
            </a:xfrm>
            <a:custGeom>
              <a:avLst/>
              <a:gdLst/>
              <a:ahLst/>
              <a:cxnLst/>
              <a:rect l="l" t="t" r="r" b="b"/>
              <a:pathLst>
                <a:path w="4132579" h="611504">
                  <a:moveTo>
                    <a:pt x="76200" y="534835"/>
                  </a:moveTo>
                  <a:lnTo>
                    <a:pt x="0" y="572935"/>
                  </a:lnTo>
                  <a:lnTo>
                    <a:pt x="76200" y="611035"/>
                  </a:lnTo>
                  <a:lnTo>
                    <a:pt x="76200" y="584047"/>
                  </a:lnTo>
                  <a:lnTo>
                    <a:pt x="57403" y="584047"/>
                  </a:lnTo>
                  <a:lnTo>
                    <a:pt x="52324" y="579069"/>
                  </a:lnTo>
                  <a:lnTo>
                    <a:pt x="52324" y="566801"/>
                  </a:lnTo>
                  <a:lnTo>
                    <a:pt x="57403" y="561822"/>
                  </a:lnTo>
                  <a:lnTo>
                    <a:pt x="76200" y="561822"/>
                  </a:lnTo>
                  <a:lnTo>
                    <a:pt x="76200" y="534835"/>
                  </a:lnTo>
                  <a:close/>
                </a:path>
                <a:path w="4132579" h="611504">
                  <a:moveTo>
                    <a:pt x="76200" y="561822"/>
                  </a:moveTo>
                  <a:lnTo>
                    <a:pt x="57403" y="561822"/>
                  </a:lnTo>
                  <a:lnTo>
                    <a:pt x="52324" y="566801"/>
                  </a:lnTo>
                  <a:lnTo>
                    <a:pt x="52324" y="579069"/>
                  </a:lnTo>
                  <a:lnTo>
                    <a:pt x="57403" y="584047"/>
                  </a:lnTo>
                  <a:lnTo>
                    <a:pt x="76200" y="584047"/>
                  </a:lnTo>
                  <a:lnTo>
                    <a:pt x="76200" y="561822"/>
                  </a:lnTo>
                  <a:close/>
                </a:path>
                <a:path w="4132579" h="611504">
                  <a:moveTo>
                    <a:pt x="2054859" y="561822"/>
                  </a:moveTo>
                  <a:lnTo>
                    <a:pt x="76200" y="561822"/>
                  </a:lnTo>
                  <a:lnTo>
                    <a:pt x="76200" y="584047"/>
                  </a:lnTo>
                  <a:lnTo>
                    <a:pt x="2072131" y="584047"/>
                  </a:lnTo>
                  <a:lnTo>
                    <a:pt x="2077084" y="579069"/>
                  </a:lnTo>
                  <a:lnTo>
                    <a:pt x="2077084" y="572935"/>
                  </a:lnTo>
                  <a:lnTo>
                    <a:pt x="2054859" y="572935"/>
                  </a:lnTo>
                  <a:lnTo>
                    <a:pt x="2054859" y="561822"/>
                  </a:lnTo>
                  <a:close/>
                </a:path>
                <a:path w="4132579" h="611504">
                  <a:moveTo>
                    <a:pt x="4055872" y="26923"/>
                  </a:moveTo>
                  <a:lnTo>
                    <a:pt x="2059940" y="26923"/>
                  </a:lnTo>
                  <a:lnTo>
                    <a:pt x="2054859" y="32003"/>
                  </a:lnTo>
                  <a:lnTo>
                    <a:pt x="2054859" y="572935"/>
                  </a:lnTo>
                  <a:lnTo>
                    <a:pt x="2066036" y="561822"/>
                  </a:lnTo>
                  <a:lnTo>
                    <a:pt x="2077084" y="561822"/>
                  </a:lnTo>
                  <a:lnTo>
                    <a:pt x="2077084" y="49148"/>
                  </a:lnTo>
                  <a:lnTo>
                    <a:pt x="2066036" y="49148"/>
                  </a:lnTo>
                  <a:lnTo>
                    <a:pt x="2077084" y="38099"/>
                  </a:lnTo>
                  <a:lnTo>
                    <a:pt x="4055872" y="38099"/>
                  </a:lnTo>
                  <a:lnTo>
                    <a:pt x="4055872" y="26923"/>
                  </a:lnTo>
                  <a:close/>
                </a:path>
                <a:path w="4132579" h="611504">
                  <a:moveTo>
                    <a:pt x="2077084" y="561822"/>
                  </a:moveTo>
                  <a:lnTo>
                    <a:pt x="2066036" y="561822"/>
                  </a:lnTo>
                  <a:lnTo>
                    <a:pt x="2054859" y="572935"/>
                  </a:lnTo>
                  <a:lnTo>
                    <a:pt x="2077084" y="572935"/>
                  </a:lnTo>
                  <a:lnTo>
                    <a:pt x="2077084" y="561822"/>
                  </a:lnTo>
                  <a:close/>
                </a:path>
                <a:path w="4132579" h="611504">
                  <a:moveTo>
                    <a:pt x="4055872" y="0"/>
                  </a:moveTo>
                  <a:lnTo>
                    <a:pt x="4055872" y="76199"/>
                  </a:lnTo>
                  <a:lnTo>
                    <a:pt x="4109974" y="49148"/>
                  </a:lnTo>
                  <a:lnTo>
                    <a:pt x="4074668" y="49148"/>
                  </a:lnTo>
                  <a:lnTo>
                    <a:pt x="4079621" y="44195"/>
                  </a:lnTo>
                  <a:lnTo>
                    <a:pt x="4079621" y="32003"/>
                  </a:lnTo>
                  <a:lnTo>
                    <a:pt x="4074668" y="26923"/>
                  </a:lnTo>
                  <a:lnTo>
                    <a:pt x="4109720" y="26923"/>
                  </a:lnTo>
                  <a:lnTo>
                    <a:pt x="4055872" y="0"/>
                  </a:lnTo>
                  <a:close/>
                </a:path>
                <a:path w="4132579" h="611504">
                  <a:moveTo>
                    <a:pt x="2077084" y="38099"/>
                  </a:moveTo>
                  <a:lnTo>
                    <a:pt x="2066036" y="49148"/>
                  </a:lnTo>
                  <a:lnTo>
                    <a:pt x="2077084" y="49148"/>
                  </a:lnTo>
                  <a:lnTo>
                    <a:pt x="2077084" y="38099"/>
                  </a:lnTo>
                  <a:close/>
                </a:path>
                <a:path w="4132579" h="611504">
                  <a:moveTo>
                    <a:pt x="4055872" y="38099"/>
                  </a:moveTo>
                  <a:lnTo>
                    <a:pt x="2077084" y="38099"/>
                  </a:lnTo>
                  <a:lnTo>
                    <a:pt x="2077084" y="49148"/>
                  </a:lnTo>
                  <a:lnTo>
                    <a:pt x="4055872" y="49148"/>
                  </a:lnTo>
                  <a:lnTo>
                    <a:pt x="4055872" y="38099"/>
                  </a:lnTo>
                  <a:close/>
                </a:path>
                <a:path w="4132579" h="611504">
                  <a:moveTo>
                    <a:pt x="4109720" y="26923"/>
                  </a:moveTo>
                  <a:lnTo>
                    <a:pt x="4074668" y="26923"/>
                  </a:lnTo>
                  <a:lnTo>
                    <a:pt x="4079621" y="32003"/>
                  </a:lnTo>
                  <a:lnTo>
                    <a:pt x="4079621" y="44195"/>
                  </a:lnTo>
                  <a:lnTo>
                    <a:pt x="4074668" y="49148"/>
                  </a:lnTo>
                  <a:lnTo>
                    <a:pt x="4109974" y="49148"/>
                  </a:lnTo>
                  <a:lnTo>
                    <a:pt x="4132072" y="38099"/>
                  </a:lnTo>
                  <a:lnTo>
                    <a:pt x="4109720" y="26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519" y="3721607"/>
              <a:ext cx="3741420" cy="14782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01105" y="3774185"/>
              <a:ext cx="3514090" cy="1327150"/>
            </a:xfrm>
            <a:custGeom>
              <a:avLst/>
              <a:gdLst/>
              <a:ahLst/>
              <a:cxnLst/>
              <a:rect l="l" t="t" r="r" b="b"/>
              <a:pathLst>
                <a:path w="3514090" h="1327150">
                  <a:moveTo>
                    <a:pt x="76200" y="1250822"/>
                  </a:moveTo>
                  <a:lnTo>
                    <a:pt x="0" y="1288922"/>
                  </a:lnTo>
                  <a:lnTo>
                    <a:pt x="76200" y="1327022"/>
                  </a:lnTo>
                  <a:lnTo>
                    <a:pt x="76200" y="1300099"/>
                  </a:lnTo>
                  <a:lnTo>
                    <a:pt x="57404" y="1300099"/>
                  </a:lnTo>
                  <a:lnTo>
                    <a:pt x="52451" y="1295019"/>
                  </a:lnTo>
                  <a:lnTo>
                    <a:pt x="52451" y="1282827"/>
                  </a:lnTo>
                  <a:lnTo>
                    <a:pt x="57404" y="1277874"/>
                  </a:lnTo>
                  <a:lnTo>
                    <a:pt x="76200" y="1277874"/>
                  </a:lnTo>
                  <a:lnTo>
                    <a:pt x="76200" y="1250822"/>
                  </a:lnTo>
                  <a:close/>
                </a:path>
                <a:path w="3514090" h="1327150">
                  <a:moveTo>
                    <a:pt x="76200" y="1277874"/>
                  </a:moveTo>
                  <a:lnTo>
                    <a:pt x="57404" y="1277874"/>
                  </a:lnTo>
                  <a:lnTo>
                    <a:pt x="52451" y="1282827"/>
                  </a:lnTo>
                  <a:lnTo>
                    <a:pt x="52451" y="1295019"/>
                  </a:lnTo>
                  <a:lnTo>
                    <a:pt x="57404" y="1300099"/>
                  </a:lnTo>
                  <a:lnTo>
                    <a:pt x="76200" y="1300099"/>
                  </a:lnTo>
                  <a:lnTo>
                    <a:pt x="76200" y="1277874"/>
                  </a:lnTo>
                  <a:close/>
                </a:path>
                <a:path w="3514090" h="1327150">
                  <a:moveTo>
                    <a:pt x="1745742" y="1277874"/>
                  </a:moveTo>
                  <a:lnTo>
                    <a:pt x="76200" y="1277874"/>
                  </a:lnTo>
                  <a:lnTo>
                    <a:pt x="76200" y="1300099"/>
                  </a:lnTo>
                  <a:lnTo>
                    <a:pt x="1763014" y="1300099"/>
                  </a:lnTo>
                  <a:lnTo>
                    <a:pt x="1767967" y="1295019"/>
                  </a:lnTo>
                  <a:lnTo>
                    <a:pt x="1767967" y="1288922"/>
                  </a:lnTo>
                  <a:lnTo>
                    <a:pt x="1745742" y="1288922"/>
                  </a:lnTo>
                  <a:lnTo>
                    <a:pt x="1745742" y="1277874"/>
                  </a:lnTo>
                  <a:close/>
                </a:path>
                <a:path w="3514090" h="1327150">
                  <a:moveTo>
                    <a:pt x="3437636" y="26924"/>
                  </a:moveTo>
                  <a:lnTo>
                    <a:pt x="1750822" y="26924"/>
                  </a:lnTo>
                  <a:lnTo>
                    <a:pt x="1745742" y="32003"/>
                  </a:lnTo>
                  <a:lnTo>
                    <a:pt x="1745742" y="1288922"/>
                  </a:lnTo>
                  <a:lnTo>
                    <a:pt x="1756918" y="1277874"/>
                  </a:lnTo>
                  <a:lnTo>
                    <a:pt x="1767967" y="1277874"/>
                  </a:lnTo>
                  <a:lnTo>
                    <a:pt x="1767967" y="49149"/>
                  </a:lnTo>
                  <a:lnTo>
                    <a:pt x="1756918" y="49149"/>
                  </a:lnTo>
                  <a:lnTo>
                    <a:pt x="1767967" y="38100"/>
                  </a:lnTo>
                  <a:lnTo>
                    <a:pt x="3437636" y="38100"/>
                  </a:lnTo>
                  <a:lnTo>
                    <a:pt x="3437636" y="26924"/>
                  </a:lnTo>
                  <a:close/>
                </a:path>
                <a:path w="3514090" h="1327150">
                  <a:moveTo>
                    <a:pt x="1767967" y="1277874"/>
                  </a:moveTo>
                  <a:lnTo>
                    <a:pt x="1756918" y="1277874"/>
                  </a:lnTo>
                  <a:lnTo>
                    <a:pt x="1745742" y="1288922"/>
                  </a:lnTo>
                  <a:lnTo>
                    <a:pt x="1767967" y="1288922"/>
                  </a:lnTo>
                  <a:lnTo>
                    <a:pt x="1767967" y="1277874"/>
                  </a:lnTo>
                  <a:close/>
                </a:path>
                <a:path w="3514090" h="1327150">
                  <a:moveTo>
                    <a:pt x="3437636" y="0"/>
                  </a:moveTo>
                  <a:lnTo>
                    <a:pt x="3437636" y="76200"/>
                  </a:lnTo>
                  <a:lnTo>
                    <a:pt x="3491738" y="49149"/>
                  </a:lnTo>
                  <a:lnTo>
                    <a:pt x="3456432" y="49149"/>
                  </a:lnTo>
                  <a:lnTo>
                    <a:pt x="3461385" y="44195"/>
                  </a:lnTo>
                  <a:lnTo>
                    <a:pt x="3461385" y="32003"/>
                  </a:lnTo>
                  <a:lnTo>
                    <a:pt x="3456432" y="26924"/>
                  </a:lnTo>
                  <a:lnTo>
                    <a:pt x="3491484" y="26924"/>
                  </a:lnTo>
                  <a:lnTo>
                    <a:pt x="3437636" y="0"/>
                  </a:lnTo>
                  <a:close/>
                </a:path>
                <a:path w="3514090" h="1327150">
                  <a:moveTo>
                    <a:pt x="1767967" y="38100"/>
                  </a:moveTo>
                  <a:lnTo>
                    <a:pt x="1756918" y="49149"/>
                  </a:lnTo>
                  <a:lnTo>
                    <a:pt x="1767967" y="49149"/>
                  </a:lnTo>
                  <a:lnTo>
                    <a:pt x="1767967" y="38100"/>
                  </a:lnTo>
                  <a:close/>
                </a:path>
                <a:path w="3514090" h="1327150">
                  <a:moveTo>
                    <a:pt x="3437636" y="38100"/>
                  </a:moveTo>
                  <a:lnTo>
                    <a:pt x="1767967" y="38100"/>
                  </a:lnTo>
                  <a:lnTo>
                    <a:pt x="1767967" y="49149"/>
                  </a:lnTo>
                  <a:lnTo>
                    <a:pt x="3437636" y="49149"/>
                  </a:lnTo>
                  <a:lnTo>
                    <a:pt x="3437636" y="38100"/>
                  </a:lnTo>
                  <a:close/>
                </a:path>
                <a:path w="3514090" h="1327150">
                  <a:moveTo>
                    <a:pt x="3491484" y="26924"/>
                  </a:moveTo>
                  <a:lnTo>
                    <a:pt x="3456432" y="26924"/>
                  </a:lnTo>
                  <a:lnTo>
                    <a:pt x="3461385" y="32003"/>
                  </a:lnTo>
                  <a:lnTo>
                    <a:pt x="3461385" y="44195"/>
                  </a:lnTo>
                  <a:lnTo>
                    <a:pt x="3456432" y="49149"/>
                  </a:lnTo>
                  <a:lnTo>
                    <a:pt x="3491738" y="49149"/>
                  </a:lnTo>
                  <a:lnTo>
                    <a:pt x="3513836" y="38100"/>
                  </a:lnTo>
                  <a:lnTo>
                    <a:pt x="3491484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23222" y="2452173"/>
            <a:ext cx="4396105" cy="3672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20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94615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Profit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is 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Highest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Djibouti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5" dirty="0">
                <a:solidFill>
                  <a:srgbClr val="488392"/>
                </a:solidFill>
                <a:latin typeface="Arial"/>
                <a:cs typeface="Arial"/>
              </a:rPr>
              <a:t>Least</a:t>
            </a:r>
            <a:r>
              <a:rPr sz="2400" b="1" spc="-2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Kuwait.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Arial"/>
              <a:cs typeface="Arial"/>
            </a:endParaRPr>
          </a:p>
          <a:p>
            <a:pPr marL="2180590" algn="ctr">
              <a:lnSpc>
                <a:spcPct val="100000"/>
              </a:lnSpc>
            </a:pPr>
            <a:r>
              <a:rPr sz="2400" b="1" spc="-185" dirty="0">
                <a:solidFill>
                  <a:srgbClr val="EFA12D"/>
                </a:solidFill>
                <a:latin typeface="Arial"/>
                <a:cs typeface="Arial"/>
              </a:rPr>
              <a:t>KUWAIT</a:t>
            </a:r>
            <a:endParaRPr sz="2400" dirty="0">
              <a:latin typeface="Arial"/>
              <a:cs typeface="Arial"/>
            </a:endParaRPr>
          </a:p>
          <a:p>
            <a:pPr marL="2180590"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40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1800" b="1" spc="-24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58(1.</a:t>
            </a:r>
            <a:r>
              <a:rPr sz="1800" b="1" spc="-12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6K)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 marL="71755" algn="ctr">
              <a:lnSpc>
                <a:spcPct val="100000"/>
              </a:lnSpc>
            </a:pPr>
            <a:r>
              <a:rPr sz="2400" b="1" spc="-165" dirty="0">
                <a:solidFill>
                  <a:srgbClr val="EFA12D"/>
                </a:solidFill>
                <a:latin typeface="Arial"/>
                <a:cs typeface="Arial"/>
              </a:rPr>
              <a:t>DJIBOUTI</a:t>
            </a:r>
            <a:endParaRPr sz="2400" dirty="0">
              <a:latin typeface="Arial"/>
              <a:cs typeface="Arial"/>
            </a:endParaRPr>
          </a:p>
          <a:p>
            <a:pPr marL="71120"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endParaRPr sz="1200" dirty="0">
              <a:latin typeface="Arial"/>
              <a:cs typeface="Arial"/>
            </a:endParaRPr>
          </a:p>
          <a:p>
            <a:pPr marL="68580" algn="ctr">
              <a:lnSpc>
                <a:spcPct val="100000"/>
              </a:lnSpc>
            </a:pP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2425318(2.43M)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8978" y="1809483"/>
            <a:ext cx="459041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50"/>
              </a:spcBef>
            </a:pPr>
            <a:r>
              <a:rPr sz="2400" spc="-5" dirty="0">
                <a:latin typeface="Bahnschrift"/>
                <a:cs typeface="Bahnschrift"/>
              </a:rPr>
              <a:t>Profit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Across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Various</a:t>
            </a:r>
            <a:r>
              <a:rPr sz="2400" spc="25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Countries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3932" y="2438400"/>
            <a:ext cx="5797296" cy="2971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377215" y="1211804"/>
            <a:ext cx="6576059" cy="639329"/>
          </a:xfrm>
          <a:custGeom>
            <a:avLst/>
            <a:gdLst/>
            <a:ahLst/>
            <a:cxnLst/>
            <a:rect l="l" t="t" r="r" b="b"/>
            <a:pathLst>
              <a:path w="6576059" h="830580">
                <a:moveTo>
                  <a:pt x="0" y="830579"/>
                </a:moveTo>
                <a:lnTo>
                  <a:pt x="6576059" y="830579"/>
                </a:lnTo>
                <a:lnTo>
                  <a:pt x="6576059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3487937" y="1222756"/>
            <a:ext cx="63546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215" marR="5080" indent="-2850515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latin typeface="Bahnschrift"/>
                <a:cs typeface="Bahnschrift"/>
              </a:rPr>
              <a:t>Profit</a:t>
            </a:r>
            <a:r>
              <a:rPr sz="2000" b="0" spc="250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Distribution</a:t>
            </a:r>
            <a:r>
              <a:rPr sz="2000" b="0" spc="260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Year,Month,Quarter</a:t>
            </a:r>
            <a:r>
              <a:rPr sz="2000" b="0" spc="285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and</a:t>
            </a:r>
            <a:r>
              <a:rPr sz="2000" b="0" spc="229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Day </a:t>
            </a:r>
            <a:r>
              <a:rPr sz="2000" b="0" spc="-395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wise</a:t>
            </a:r>
            <a:endParaRPr sz="2000" dirty="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9420" y="2824734"/>
            <a:ext cx="43072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visual 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Profit </a:t>
            </a:r>
            <a:r>
              <a:rPr sz="2400" b="1" spc="-4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 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130" dirty="0">
                <a:solidFill>
                  <a:srgbClr val="30B4E6"/>
                </a:solidFill>
                <a:latin typeface="Arial"/>
                <a:cs typeface="Arial"/>
              </a:rPr>
              <a:t>Second </a:t>
            </a:r>
            <a:r>
              <a:rPr sz="2400" b="1" spc="-55" dirty="0">
                <a:solidFill>
                  <a:srgbClr val="30B4E6"/>
                </a:solidFill>
                <a:latin typeface="Arial"/>
                <a:cs typeface="Arial"/>
              </a:rPr>
              <a:t>Quarter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in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the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month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of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may </a:t>
            </a:r>
            <a:r>
              <a:rPr sz="2400" b="1" spc="-145" dirty="0">
                <a:solidFill>
                  <a:srgbClr val="30B4E6"/>
                </a:solidFill>
                <a:latin typeface="Arial"/>
                <a:cs typeface="Arial"/>
              </a:rPr>
              <a:t>on </a:t>
            </a:r>
            <a:r>
              <a:rPr sz="2400" b="1" spc="-140" dirty="0">
                <a:solidFill>
                  <a:srgbClr val="30B4E6"/>
                </a:solidFill>
                <a:latin typeface="Arial"/>
                <a:cs typeface="Arial"/>
              </a:rPr>
              <a:t>day </a:t>
            </a:r>
            <a:r>
              <a:rPr sz="2400" b="1" spc="-120" dirty="0">
                <a:solidFill>
                  <a:srgbClr val="30B4E6"/>
                </a:solidFill>
                <a:latin typeface="Arial"/>
                <a:cs typeface="Arial"/>
              </a:rPr>
              <a:t>7,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in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the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year </a:t>
            </a:r>
            <a:r>
              <a:rPr sz="2400" b="1" spc="-180" dirty="0">
                <a:solidFill>
                  <a:srgbClr val="30B4E6"/>
                </a:solidFill>
                <a:latin typeface="Arial"/>
                <a:cs typeface="Arial"/>
              </a:rPr>
              <a:t>2013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b="1" spc="-65" dirty="0">
                <a:solidFill>
                  <a:srgbClr val="488392"/>
                </a:solidFill>
                <a:latin typeface="Arial"/>
                <a:cs typeface="Arial"/>
              </a:rPr>
              <a:t>Least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45" dirty="0">
                <a:solidFill>
                  <a:srgbClr val="30B4E6"/>
                </a:solidFill>
                <a:latin typeface="Arial"/>
                <a:cs typeface="Arial"/>
              </a:rPr>
              <a:t>First </a:t>
            </a:r>
            <a:r>
              <a:rPr sz="2400" b="1" spc="-4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Quarter.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6768" y="2409444"/>
            <a:ext cx="5152644" cy="33284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2971800" y="1112364"/>
            <a:ext cx="6578600" cy="461963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400" b="0" spc="-5" dirty="0">
                <a:latin typeface="Bahnschrift"/>
                <a:cs typeface="Bahnschrift"/>
              </a:rPr>
              <a:t>Top</a:t>
            </a:r>
            <a:r>
              <a:rPr sz="2400" b="0" spc="21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5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Items</a:t>
            </a:r>
            <a:r>
              <a:rPr sz="2400" b="0" spc="24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%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522" y="2951479"/>
            <a:ext cx="46202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/>
                <a:cs typeface="Arial"/>
              </a:rPr>
              <a:t>Profit%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Clothes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having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90" dirty="0">
                <a:solidFill>
                  <a:srgbClr val="30B4E6"/>
                </a:solidFill>
                <a:latin typeface="Arial"/>
                <a:cs typeface="Arial"/>
              </a:rPr>
              <a:t>67.2%</a:t>
            </a:r>
            <a:r>
              <a:rPr sz="2400" b="1" spc="-18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Office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Supplies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has 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488392"/>
                </a:solidFill>
                <a:latin typeface="Arial"/>
                <a:cs typeface="Arial"/>
              </a:rPr>
              <a:t>Lowest</a:t>
            </a:r>
            <a:r>
              <a:rPr sz="2400" b="1" spc="55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/>
                <a:cs typeface="Arial"/>
              </a:rPr>
              <a:t>Profit%</a:t>
            </a:r>
            <a:r>
              <a:rPr sz="2400" b="1" spc="-1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having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25" dirty="0">
                <a:solidFill>
                  <a:srgbClr val="30B4E6"/>
                </a:solidFill>
                <a:latin typeface="Arial"/>
                <a:cs typeface="Arial"/>
              </a:rPr>
              <a:t>19.4%.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2514600" y="697803"/>
            <a:ext cx="6578600" cy="461962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Type</a:t>
            </a:r>
            <a:endParaRPr sz="2400" dirty="0"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53200" y="1447800"/>
            <a:ext cx="5285740" cy="4612005"/>
            <a:chOff x="6699504" y="1926335"/>
            <a:chExt cx="5285740" cy="46120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9504" y="2455163"/>
              <a:ext cx="5285232" cy="3243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14335" y="1926335"/>
              <a:ext cx="3674110" cy="4612005"/>
            </a:xfrm>
            <a:custGeom>
              <a:avLst/>
              <a:gdLst/>
              <a:ahLst/>
              <a:cxnLst/>
              <a:rect l="l" t="t" r="r" b="b"/>
              <a:pathLst>
                <a:path w="3674109" h="4612005">
                  <a:moveTo>
                    <a:pt x="1693037" y="38100"/>
                  </a:moveTo>
                  <a:lnTo>
                    <a:pt x="1677035" y="30099"/>
                  </a:lnTo>
                  <a:lnTo>
                    <a:pt x="1616837" y="0"/>
                  </a:lnTo>
                  <a:lnTo>
                    <a:pt x="1616837" y="30099"/>
                  </a:lnTo>
                  <a:lnTo>
                    <a:pt x="846074" y="30099"/>
                  </a:lnTo>
                  <a:lnTo>
                    <a:pt x="842518" y="33655"/>
                  </a:lnTo>
                  <a:lnTo>
                    <a:pt x="842518" y="1422146"/>
                  </a:lnTo>
                  <a:lnTo>
                    <a:pt x="3556" y="1422146"/>
                  </a:lnTo>
                  <a:lnTo>
                    <a:pt x="0" y="1425702"/>
                  </a:lnTo>
                  <a:lnTo>
                    <a:pt x="0" y="1434465"/>
                  </a:lnTo>
                  <a:lnTo>
                    <a:pt x="3556" y="1438021"/>
                  </a:lnTo>
                  <a:lnTo>
                    <a:pt x="854837" y="1438021"/>
                  </a:lnTo>
                  <a:lnTo>
                    <a:pt x="858393" y="1434465"/>
                  </a:lnTo>
                  <a:lnTo>
                    <a:pt x="858393" y="1430020"/>
                  </a:lnTo>
                  <a:lnTo>
                    <a:pt x="858393" y="1422146"/>
                  </a:lnTo>
                  <a:lnTo>
                    <a:pt x="858393" y="45974"/>
                  </a:lnTo>
                  <a:lnTo>
                    <a:pt x="1616837" y="45974"/>
                  </a:lnTo>
                  <a:lnTo>
                    <a:pt x="1616837" y="76200"/>
                  </a:lnTo>
                  <a:lnTo>
                    <a:pt x="1677289" y="45974"/>
                  </a:lnTo>
                  <a:lnTo>
                    <a:pt x="1693037" y="38100"/>
                  </a:lnTo>
                  <a:close/>
                </a:path>
                <a:path w="3674109" h="4612005">
                  <a:moveTo>
                    <a:pt x="3673729" y="3590671"/>
                  </a:moveTo>
                  <a:lnTo>
                    <a:pt x="3670173" y="3587115"/>
                  </a:lnTo>
                  <a:lnTo>
                    <a:pt x="1936115" y="3587115"/>
                  </a:lnTo>
                  <a:lnTo>
                    <a:pt x="1932559" y="3590671"/>
                  </a:lnTo>
                  <a:lnTo>
                    <a:pt x="1932559" y="4565612"/>
                  </a:lnTo>
                  <a:lnTo>
                    <a:pt x="291465" y="4565612"/>
                  </a:lnTo>
                  <a:lnTo>
                    <a:pt x="291465" y="4535449"/>
                  </a:lnTo>
                  <a:lnTo>
                    <a:pt x="215265" y="4573549"/>
                  </a:lnTo>
                  <a:lnTo>
                    <a:pt x="291465" y="4611649"/>
                  </a:lnTo>
                  <a:lnTo>
                    <a:pt x="291465" y="4581487"/>
                  </a:lnTo>
                  <a:lnTo>
                    <a:pt x="1944878" y="4581487"/>
                  </a:lnTo>
                  <a:lnTo>
                    <a:pt x="1948434" y="4577931"/>
                  </a:lnTo>
                  <a:lnTo>
                    <a:pt x="1948434" y="4573549"/>
                  </a:lnTo>
                  <a:lnTo>
                    <a:pt x="1948434" y="4565612"/>
                  </a:lnTo>
                  <a:lnTo>
                    <a:pt x="1948434" y="3602990"/>
                  </a:lnTo>
                  <a:lnTo>
                    <a:pt x="3670173" y="3602990"/>
                  </a:lnTo>
                  <a:lnTo>
                    <a:pt x="3673729" y="3599561"/>
                  </a:lnTo>
                  <a:lnTo>
                    <a:pt x="3673729" y="3595116"/>
                  </a:lnTo>
                  <a:lnTo>
                    <a:pt x="3673729" y="3590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19555" y="3460826"/>
            <a:ext cx="46189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Clearly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4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Profit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as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Arial"/>
                <a:cs typeface="Arial"/>
              </a:rPr>
              <a:t>Fruits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88340" y="1236928"/>
            <a:ext cx="17830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5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001F5F"/>
                </a:solidFill>
                <a:latin typeface="Arial"/>
                <a:cs typeface="Arial"/>
              </a:rPr>
              <a:t>14.56M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0233" y="5470008"/>
            <a:ext cx="18764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EFA12D"/>
                </a:solidFill>
                <a:latin typeface="Arial"/>
                <a:cs typeface="Arial"/>
              </a:rPr>
              <a:t>FRUITS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30" dirty="0">
                <a:solidFill>
                  <a:srgbClr val="001F5F"/>
                </a:solidFill>
                <a:latin typeface="Arial"/>
                <a:cs typeface="Arial"/>
              </a:rPr>
              <a:t>TOTA</a:t>
            </a:r>
            <a:r>
              <a:rPr sz="1200" b="1" spc="-11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9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200" b="1" spc="-9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200" b="1" spc="-3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120.5</a:t>
            </a:r>
            <a:r>
              <a:rPr sz="1800" b="1" spc="-105" dirty="0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sz="1800" b="1" spc="-145" dirty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3075" y="435865"/>
            <a:ext cx="5330825" cy="779146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2362200" y="572804"/>
            <a:ext cx="53308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REVENU</a:t>
            </a:r>
            <a:r>
              <a:rPr spc="-250" dirty="0"/>
              <a:t>E</a:t>
            </a:r>
            <a:r>
              <a:rPr spc="-45" dirty="0"/>
              <a:t> </a:t>
            </a:r>
            <a:r>
              <a:rPr lang="en-US" spc="-45" dirty="0"/>
              <a:t> </a:t>
            </a:r>
            <a:r>
              <a:rPr spc="-490" dirty="0"/>
              <a:t>WISE</a:t>
            </a:r>
            <a:r>
              <a:rPr spc="-40" dirty="0"/>
              <a:t> </a:t>
            </a:r>
            <a:r>
              <a:rPr lang="en-US" spc="-40" dirty="0"/>
              <a:t> </a:t>
            </a:r>
            <a:r>
              <a:rPr spc="-240" dirty="0"/>
              <a:t>ANALYSIS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2178698"/>
            <a:ext cx="4331208" cy="304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05000" y="2209800"/>
            <a:ext cx="46183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</a:t>
            </a:r>
            <a:endParaRPr sz="2400" dirty="0">
              <a:latin typeface="Bahnschrift"/>
              <a:cs typeface="Bahnschrift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%    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</a:t>
            </a:r>
            <a:r>
              <a:rPr sz="2400" spc="745" dirty="0">
                <a:solidFill>
                  <a:srgbClr val="488392"/>
                </a:solidFill>
                <a:latin typeface="Bahnschrift"/>
                <a:cs typeface="Bahnschrift"/>
              </a:rPr>
              <a:t> 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as</a:t>
            </a:r>
            <a:r>
              <a:rPr sz="2400" spc="7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7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Arial"/>
                <a:cs typeface="Arial"/>
              </a:rPr>
              <a:t>Fruits</a:t>
            </a:r>
            <a:r>
              <a:rPr sz="2400" b="1" spc="16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   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endParaRPr sz="2400" dirty="0">
              <a:latin typeface="Bahnschrift"/>
              <a:cs typeface="Bahnschrift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r>
              <a:rPr sz="24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%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400" y="1606488"/>
            <a:ext cx="433120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Bahnschrift"/>
                <a:cs typeface="Bahnschrift"/>
              </a:rPr>
              <a:t>Revenue</a:t>
            </a:r>
            <a:r>
              <a:rPr sz="2000" spc="24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Contribution%</a:t>
            </a:r>
            <a:r>
              <a:rPr sz="2000" spc="254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by</a:t>
            </a:r>
            <a:r>
              <a:rPr sz="2000" spc="235" dirty="0">
                <a:latin typeface="Bahnschrift"/>
                <a:cs typeface="Bahnschrift"/>
              </a:rPr>
              <a:t> </a:t>
            </a:r>
            <a:r>
              <a:rPr sz="2000" spc="-10" dirty="0">
                <a:latin typeface="Bahnschrift"/>
                <a:cs typeface="Bahnschrift"/>
              </a:rPr>
              <a:t>Item</a:t>
            </a:r>
            <a:r>
              <a:rPr sz="2000" spc="24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Type</a:t>
            </a:r>
            <a:endParaRPr sz="20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769735" y="1222757"/>
            <a:ext cx="5123815" cy="4035044"/>
            <a:chOff x="6487667" y="1708404"/>
            <a:chExt cx="5123815" cy="4722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7667" y="2121408"/>
              <a:ext cx="5123688" cy="3537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49512" y="1708403"/>
              <a:ext cx="1509395" cy="4722495"/>
            </a:xfrm>
            <a:custGeom>
              <a:avLst/>
              <a:gdLst/>
              <a:ahLst/>
              <a:cxnLst/>
              <a:rect l="l" t="t" r="r" b="b"/>
              <a:pathLst>
                <a:path w="1509395" h="4722495">
                  <a:moveTo>
                    <a:pt x="1132205" y="1062355"/>
                  </a:moveTo>
                  <a:lnTo>
                    <a:pt x="1128649" y="1058799"/>
                  </a:lnTo>
                  <a:lnTo>
                    <a:pt x="1119886" y="1058799"/>
                  </a:lnTo>
                  <a:lnTo>
                    <a:pt x="1116330" y="1062355"/>
                  </a:lnTo>
                  <a:lnTo>
                    <a:pt x="1116330" y="4676165"/>
                  </a:lnTo>
                  <a:lnTo>
                    <a:pt x="76200" y="4676165"/>
                  </a:lnTo>
                  <a:lnTo>
                    <a:pt x="76200" y="4646003"/>
                  </a:lnTo>
                  <a:lnTo>
                    <a:pt x="0" y="4684103"/>
                  </a:lnTo>
                  <a:lnTo>
                    <a:pt x="76200" y="4722203"/>
                  </a:lnTo>
                  <a:lnTo>
                    <a:pt x="76200" y="4692040"/>
                  </a:lnTo>
                  <a:lnTo>
                    <a:pt x="1128649" y="4692040"/>
                  </a:lnTo>
                  <a:lnTo>
                    <a:pt x="1132205" y="4688484"/>
                  </a:lnTo>
                  <a:lnTo>
                    <a:pt x="1132205" y="4684103"/>
                  </a:lnTo>
                  <a:lnTo>
                    <a:pt x="1132205" y="4676165"/>
                  </a:lnTo>
                  <a:lnTo>
                    <a:pt x="1132205" y="1062355"/>
                  </a:lnTo>
                  <a:close/>
                </a:path>
                <a:path w="1509395" h="4722495">
                  <a:moveTo>
                    <a:pt x="1509014" y="603250"/>
                  </a:moveTo>
                  <a:lnTo>
                    <a:pt x="1505458" y="599694"/>
                  </a:lnTo>
                  <a:lnTo>
                    <a:pt x="490982" y="599694"/>
                  </a:lnTo>
                  <a:lnTo>
                    <a:pt x="490982" y="76200"/>
                  </a:lnTo>
                  <a:lnTo>
                    <a:pt x="521208" y="76200"/>
                  </a:lnTo>
                  <a:lnTo>
                    <a:pt x="510857" y="55499"/>
                  </a:lnTo>
                  <a:lnTo>
                    <a:pt x="483108" y="0"/>
                  </a:lnTo>
                  <a:lnTo>
                    <a:pt x="445008" y="76200"/>
                  </a:lnTo>
                  <a:lnTo>
                    <a:pt x="475107" y="76200"/>
                  </a:lnTo>
                  <a:lnTo>
                    <a:pt x="475107" y="612013"/>
                  </a:lnTo>
                  <a:lnTo>
                    <a:pt x="478663" y="615569"/>
                  </a:lnTo>
                  <a:lnTo>
                    <a:pt x="1493139" y="615569"/>
                  </a:lnTo>
                  <a:lnTo>
                    <a:pt x="1493139" y="1219708"/>
                  </a:lnTo>
                  <a:lnTo>
                    <a:pt x="1496695" y="1223264"/>
                  </a:lnTo>
                  <a:lnTo>
                    <a:pt x="1505458" y="1223264"/>
                  </a:lnTo>
                  <a:lnTo>
                    <a:pt x="1509014" y="1219708"/>
                  </a:lnTo>
                  <a:lnTo>
                    <a:pt x="1509014" y="615569"/>
                  </a:lnTo>
                  <a:lnTo>
                    <a:pt x="1509014" y="603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5844" y="2306828"/>
            <a:ext cx="46170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4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Office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Supplies 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-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Total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1200" y="199136"/>
            <a:ext cx="16827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135255" indent="-1905" algn="ctr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EFA12D"/>
                </a:solidFill>
                <a:latin typeface="Arial"/>
                <a:cs typeface="Arial"/>
              </a:rPr>
              <a:t>OFFICE </a:t>
            </a:r>
            <a:r>
              <a:rPr sz="2400" b="1" spc="-160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EFA12D"/>
                </a:solidFill>
                <a:latin typeface="Arial"/>
                <a:cs typeface="Arial"/>
              </a:rPr>
              <a:t>SUP</a:t>
            </a:r>
            <a:r>
              <a:rPr sz="2400" b="1" spc="-120" dirty="0">
                <a:solidFill>
                  <a:srgbClr val="EFA12D"/>
                </a:solidFill>
                <a:latin typeface="Arial"/>
                <a:cs typeface="Arial"/>
              </a:rPr>
              <a:t>P</a:t>
            </a:r>
            <a:r>
              <a:rPr sz="2400" b="1" spc="-80" dirty="0">
                <a:solidFill>
                  <a:srgbClr val="EFA12D"/>
                </a:solidFill>
                <a:latin typeface="Arial"/>
                <a:cs typeface="Arial"/>
              </a:rPr>
              <a:t>LI</a:t>
            </a:r>
            <a:r>
              <a:rPr sz="2400" b="1" spc="-110" dirty="0">
                <a:solidFill>
                  <a:srgbClr val="EFA12D"/>
                </a:solidFill>
                <a:latin typeface="Arial"/>
                <a:cs typeface="Arial"/>
              </a:rPr>
              <a:t>E</a:t>
            </a:r>
            <a:r>
              <a:rPr sz="2400" b="1" spc="-125" dirty="0">
                <a:solidFill>
                  <a:srgbClr val="EFA12D"/>
                </a:solidFill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140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200" b="1" spc="-6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4.66M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3869" y="4921617"/>
            <a:ext cx="19977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001F5F"/>
                </a:solidFill>
                <a:latin typeface="Arial"/>
                <a:cs typeface="Arial"/>
              </a:rPr>
              <a:t>REV</a:t>
            </a:r>
            <a:r>
              <a:rPr sz="1200" b="1" spc="-65" dirty="0">
                <a:solidFill>
                  <a:srgbClr val="001F5F"/>
                </a:solidFill>
                <a:latin typeface="Arial"/>
                <a:cs typeface="Arial"/>
              </a:rPr>
              <a:t>EN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1200" b="1" spc="-8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1F5F"/>
                </a:solidFill>
                <a:latin typeface="Arial"/>
                <a:cs typeface="Arial"/>
              </a:rPr>
              <a:t>30.59M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2161894" y="792543"/>
            <a:ext cx="6578600" cy="352425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350"/>
              </a:spcBef>
            </a:pPr>
            <a:r>
              <a:rPr sz="2000" b="0" spc="-10" dirty="0">
                <a:latin typeface="Bahnschrift"/>
                <a:cs typeface="Bahnschrift"/>
              </a:rPr>
              <a:t>Total</a:t>
            </a:r>
            <a:r>
              <a:rPr sz="2000" b="0" spc="250" dirty="0">
                <a:latin typeface="Bahnschrift"/>
                <a:cs typeface="Bahnschrift"/>
              </a:rPr>
              <a:t> </a:t>
            </a:r>
            <a:r>
              <a:rPr sz="2000" b="0" dirty="0">
                <a:latin typeface="Bahnschrift"/>
                <a:cs typeface="Bahnschrift"/>
              </a:rPr>
              <a:t>Cost</a:t>
            </a:r>
            <a:r>
              <a:rPr sz="2000" b="0" spc="245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and</a:t>
            </a:r>
            <a:r>
              <a:rPr sz="2000" b="0" spc="225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Total</a:t>
            </a:r>
            <a:r>
              <a:rPr sz="2000" b="0" spc="254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Revenue</a:t>
            </a:r>
            <a:r>
              <a:rPr sz="2000" b="0" spc="235" dirty="0">
                <a:latin typeface="Bahnschrift"/>
                <a:cs typeface="Bahnschrift"/>
              </a:rPr>
              <a:t> </a:t>
            </a:r>
            <a:r>
              <a:rPr sz="2000" b="0" dirty="0">
                <a:latin typeface="Bahnschrift"/>
                <a:cs typeface="Bahnschrift"/>
              </a:rPr>
              <a:t>by</a:t>
            </a:r>
            <a:r>
              <a:rPr sz="2000" b="0" spc="225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Item</a:t>
            </a:r>
            <a:r>
              <a:rPr sz="2000" b="0" spc="235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Type</a:t>
            </a:r>
            <a:endParaRPr sz="20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496692"/>
            <a:ext cx="5958840" cy="26670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2362200" y="1046543"/>
            <a:ext cx="8026400" cy="352425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350"/>
              </a:spcBef>
              <a:tabLst>
                <a:tab pos="6675120" algn="l"/>
              </a:tabLst>
            </a:pPr>
            <a:r>
              <a:rPr sz="2000" b="0" spc="-5" dirty="0">
                <a:latin typeface="Bahnschrift"/>
                <a:cs typeface="Bahnschrift"/>
              </a:rPr>
              <a:t>This</a:t>
            </a:r>
            <a:r>
              <a:rPr sz="2000" b="0" spc="235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Year</a:t>
            </a:r>
            <a:r>
              <a:rPr sz="2000" b="0" spc="250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and</a:t>
            </a:r>
            <a:r>
              <a:rPr sz="2000" b="0" spc="235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Last</a:t>
            </a:r>
            <a:r>
              <a:rPr sz="2000" b="0" spc="254" dirty="0">
                <a:latin typeface="Bahnschrift"/>
                <a:cs typeface="Bahnschrift"/>
              </a:rPr>
              <a:t> </a:t>
            </a:r>
            <a:r>
              <a:rPr sz="2000" b="0" dirty="0">
                <a:latin typeface="Bahnschrift"/>
                <a:cs typeface="Bahnschrift"/>
              </a:rPr>
              <a:t>Year</a:t>
            </a:r>
            <a:r>
              <a:rPr sz="2000" b="0" spc="250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Revenue</a:t>
            </a:r>
            <a:r>
              <a:rPr sz="2000" b="0" spc="250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with</a:t>
            </a:r>
            <a:r>
              <a:rPr sz="2000" b="0" spc="250" dirty="0">
                <a:latin typeface="Bahnschrift"/>
                <a:cs typeface="Bahnschrift"/>
              </a:rPr>
              <a:t> </a:t>
            </a:r>
            <a:r>
              <a:rPr sz="2000" b="0" spc="-5" dirty="0">
                <a:latin typeface="Bahnschrift"/>
                <a:cs typeface="Bahnschrift"/>
              </a:rPr>
              <a:t>Profit%	</a:t>
            </a:r>
            <a:r>
              <a:rPr sz="2000" b="0" dirty="0">
                <a:latin typeface="Bahnschrift"/>
                <a:cs typeface="Bahnschrift"/>
              </a:rPr>
              <a:t>by</a:t>
            </a:r>
            <a:r>
              <a:rPr sz="2000" b="0" spc="140" dirty="0">
                <a:latin typeface="Bahnschrift"/>
                <a:cs typeface="Bahnschrift"/>
              </a:rPr>
              <a:t> </a:t>
            </a:r>
            <a:r>
              <a:rPr sz="2000" b="0" dirty="0">
                <a:latin typeface="Bahnschrift"/>
                <a:cs typeface="Bahnschrift"/>
              </a:rPr>
              <a:t>Year</a:t>
            </a:r>
            <a:endParaRPr sz="20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662" y="2496692"/>
            <a:ext cx="461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tabLst>
                <a:tab pos="1539240" algn="l"/>
                <a:tab pos="1970405" algn="l"/>
                <a:tab pos="2567940" algn="l"/>
                <a:tab pos="3542029" algn="l"/>
                <a:tab pos="4105910" algn="l"/>
              </a:tabLst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	to	the	visual	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	can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662" y="3227908"/>
            <a:ext cx="461899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1456055" algn="l"/>
                <a:tab pos="2251710" algn="l"/>
                <a:tab pos="2955290" algn="l"/>
                <a:tab pos="3600450" algn="l"/>
              </a:tabLst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a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	2</a:t>
            </a:r>
            <a:r>
              <a:rPr sz="2400" spc="-15" dirty="0">
                <a:solidFill>
                  <a:srgbClr val="488392"/>
                </a:solidFill>
                <a:latin typeface="Bahnschrift"/>
                <a:cs typeface="Bahnschrift"/>
              </a:rPr>
              <a:t>0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12	has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e	highe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</a:t>
            </a:r>
            <a:endParaRPr sz="24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662" y="3960114"/>
            <a:ext cx="784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2041" y="3594354"/>
            <a:ext cx="1308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</a:t>
            </a:r>
            <a:endParaRPr sz="24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whereas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6985" y="3594354"/>
            <a:ext cx="221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475" algn="l"/>
                <a:tab pos="1928495" algn="l"/>
              </a:tabLst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</a:t>
            </a:r>
            <a:r>
              <a:rPr sz="2400" spc="10" dirty="0">
                <a:solidFill>
                  <a:srgbClr val="488392"/>
                </a:solidFill>
                <a:latin typeface="Bahnschrift"/>
                <a:cs typeface="Bahnschrift"/>
              </a:rPr>
              <a:t>i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	</a:t>
            </a:r>
            <a:r>
              <a:rPr sz="2400" b="1" spc="-45" dirty="0">
                <a:solidFill>
                  <a:srgbClr val="00AFEF"/>
                </a:solidFill>
                <a:latin typeface="Arial"/>
                <a:cs typeface="Arial"/>
              </a:rPr>
              <a:t>2</a:t>
            </a:r>
            <a:r>
              <a:rPr sz="2400" b="1" spc="-35" dirty="0">
                <a:solidFill>
                  <a:srgbClr val="00AFEF"/>
                </a:solidFill>
                <a:latin typeface="Arial"/>
                <a:cs typeface="Arial"/>
              </a:rPr>
              <a:t>8</a:t>
            </a:r>
            <a:r>
              <a:rPr sz="2400" b="1" spc="-130" dirty="0">
                <a:solidFill>
                  <a:srgbClr val="00AFEF"/>
                </a:solidFill>
                <a:latin typeface="Arial"/>
                <a:cs typeface="Arial"/>
              </a:rPr>
              <a:t>.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9</a:t>
            </a:r>
            <a:r>
              <a:rPr sz="2400" b="1" spc="-490" dirty="0">
                <a:solidFill>
                  <a:srgbClr val="00AFEF"/>
                </a:solidFill>
                <a:latin typeface="Arial"/>
                <a:cs typeface="Arial"/>
              </a:rPr>
              <a:t>%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spc="2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endParaRPr sz="2400">
              <a:latin typeface="Bahnschrift"/>
              <a:cs typeface="Bahnschrift"/>
            </a:endParaRPr>
          </a:p>
          <a:p>
            <a:pPr marL="116205">
              <a:lnSpc>
                <a:spcPct val="100000"/>
              </a:lnSpc>
              <a:tabLst>
                <a:tab pos="986155" algn="l"/>
                <a:tab pos="1762125" algn="l"/>
              </a:tabLst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2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0</a:t>
            </a:r>
            <a:r>
              <a:rPr sz="2400" spc="15" dirty="0">
                <a:solidFill>
                  <a:srgbClr val="488392"/>
                </a:solidFill>
                <a:latin typeface="Bahnschrift"/>
                <a:cs typeface="Bahnschrift"/>
              </a:rPr>
              <a:t>1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6	has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662" y="4325873"/>
            <a:ext cx="419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Profit%</a:t>
            </a:r>
            <a:r>
              <a:rPr sz="2400" spc="2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2077673"/>
            <a:ext cx="4692396" cy="28832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9190" y="1508510"/>
            <a:ext cx="9913620" cy="4021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0225" algn="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Bahnschrift"/>
                <a:cs typeface="Bahnschrift"/>
              </a:rPr>
              <a:t>Total</a:t>
            </a:r>
            <a:r>
              <a:rPr sz="2000" spc="24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Revenue</a:t>
            </a:r>
            <a:r>
              <a:rPr sz="2000" spc="23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and</a:t>
            </a:r>
            <a:r>
              <a:rPr sz="2000" spc="22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Cost</a:t>
            </a:r>
            <a:r>
              <a:rPr sz="2000" spc="24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by</a:t>
            </a:r>
            <a:r>
              <a:rPr sz="2000" spc="229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Year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Bahnschrift"/>
              <a:cs typeface="Bahnschrift"/>
            </a:endParaRPr>
          </a:p>
          <a:p>
            <a:pPr marL="1348740">
              <a:lnSpc>
                <a:spcPct val="100000"/>
              </a:lnSpc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r>
              <a:rPr lang="en-US" sz="2400" spc="-5" dirty="0">
                <a:solidFill>
                  <a:srgbClr val="EFA12D"/>
                </a:solidFill>
                <a:latin typeface="Bahnschrift"/>
                <a:cs typeface="Bahnschrift"/>
              </a:rPr>
              <a:t>                                        </a:t>
            </a:r>
            <a:endParaRPr sz="2400" dirty="0">
              <a:latin typeface="Bahnschrift"/>
              <a:cs typeface="Bahnschrift"/>
            </a:endParaRPr>
          </a:p>
          <a:p>
            <a:pPr marL="12700" marR="5300345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2012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b="1" spc="-100" dirty="0">
                <a:solidFill>
                  <a:srgbClr val="488392"/>
                </a:solidFill>
                <a:latin typeface="Arial"/>
                <a:cs typeface="Arial"/>
              </a:rPr>
              <a:t>of </a:t>
            </a:r>
            <a:r>
              <a:rPr sz="2400" b="1" spc="-160" dirty="0">
                <a:solidFill>
                  <a:srgbClr val="00AFEF"/>
                </a:solidFill>
                <a:latin typeface="Arial"/>
                <a:cs typeface="Arial"/>
              </a:rPr>
              <a:t>31.90M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2011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75" dirty="0">
                <a:solidFill>
                  <a:srgbClr val="00AFEF"/>
                </a:solidFill>
                <a:latin typeface="Arial"/>
                <a:cs typeface="Arial"/>
              </a:rPr>
              <a:t>11.13M</a:t>
            </a:r>
            <a:r>
              <a:rPr sz="2400" spc="-275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  <a:p>
            <a:pPr marL="12700" marR="529844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AFEF"/>
                </a:solidFill>
                <a:latin typeface="Bahnschrift"/>
                <a:cs typeface="Bahnschrift"/>
              </a:rPr>
              <a:t>2012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25" dirty="0">
                <a:solidFill>
                  <a:srgbClr val="00AFEF"/>
                </a:solidFill>
                <a:latin typeface="Arial"/>
                <a:cs typeface="Arial"/>
              </a:rPr>
              <a:t>Cost </a:t>
            </a:r>
            <a:r>
              <a:rPr sz="2400" spc="10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spc="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00AFEF"/>
                </a:solidFill>
                <a:latin typeface="Arial"/>
                <a:cs typeface="Arial"/>
              </a:rPr>
              <a:t>22.9M</a:t>
            </a:r>
            <a:r>
              <a:rPr sz="2400" b="1" spc="4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whereas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2016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2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0" y="444629"/>
            <a:ext cx="5029200" cy="778128"/>
          </a:xfrm>
          <a:custGeom>
            <a:avLst/>
            <a:gdLst/>
            <a:ahLst/>
            <a:cxnLst/>
            <a:rect l="l" t="t" r="r" b="b"/>
            <a:pathLst>
              <a:path w="6228715" h="1069975">
                <a:moveTo>
                  <a:pt x="0" y="1069847"/>
                </a:moveTo>
                <a:lnTo>
                  <a:pt x="6228587" y="1069847"/>
                </a:lnTo>
                <a:lnTo>
                  <a:pt x="6228587" y="0"/>
                </a:lnTo>
                <a:lnTo>
                  <a:pt x="0" y="0"/>
                </a:lnTo>
                <a:lnTo>
                  <a:pt x="0" y="1069847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3733800" y="498099"/>
            <a:ext cx="4208463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OVERAL</a:t>
            </a:r>
            <a:r>
              <a:rPr spc="-160" dirty="0"/>
              <a:t>L</a:t>
            </a:r>
            <a:r>
              <a:rPr spc="-25" dirty="0"/>
              <a:t> </a:t>
            </a:r>
            <a:r>
              <a:rPr spc="-245" dirty="0"/>
              <a:t>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2500376" y="838200"/>
            <a:ext cx="8026400" cy="461962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Year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8777" y="2076450"/>
            <a:ext cx="46202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2012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00AFEF"/>
                </a:solidFill>
                <a:latin typeface="Arial"/>
                <a:cs typeface="Arial"/>
              </a:rPr>
              <a:t>Profit </a:t>
            </a:r>
            <a:r>
              <a:rPr sz="2400" b="1" spc="-95" dirty="0">
                <a:solidFill>
                  <a:srgbClr val="488392"/>
                </a:solidFill>
                <a:latin typeface="Arial"/>
                <a:cs typeface="Arial"/>
              </a:rPr>
              <a:t>of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00AFEF"/>
                </a:solidFill>
                <a:latin typeface="Arial"/>
                <a:cs typeface="Arial"/>
              </a:rPr>
              <a:t>9.21M</a:t>
            </a:r>
            <a:r>
              <a:rPr sz="2400" b="1" spc="-1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2011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r>
              <a:rPr sz="24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80" dirty="0">
                <a:solidFill>
                  <a:srgbClr val="00AFEF"/>
                </a:solidFill>
                <a:latin typeface="Arial"/>
                <a:cs typeface="Arial"/>
              </a:rPr>
              <a:t>2.74M</a:t>
            </a:r>
            <a:r>
              <a:rPr sz="2400" spc="-8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3576" y="1863851"/>
            <a:ext cx="5460491" cy="3777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33239"/>
              </p:ext>
            </p:extLst>
          </p:nvPr>
        </p:nvGraphicFramePr>
        <p:xfrm>
          <a:off x="1592580" y="1524000"/>
          <a:ext cx="9069705" cy="4234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46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8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Page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Introduction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Objective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ata</a:t>
                      </a:r>
                      <a:r>
                        <a:rPr sz="1400" spc="-2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Sharing</a:t>
                      </a:r>
                      <a:r>
                        <a:rPr sz="1400" spc="-10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Agree</a:t>
                      </a:r>
                      <a:r>
                        <a:rPr sz="1400" spc="-1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5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0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Insights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KPIs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53155" y="414527"/>
            <a:ext cx="6400800" cy="780415"/>
          </a:xfrm>
          <a:custGeom>
            <a:avLst/>
            <a:gdLst/>
            <a:ahLst/>
            <a:cxnLst/>
            <a:rect l="l" t="t" r="r" b="b"/>
            <a:pathLst>
              <a:path w="6400800" h="780415">
                <a:moveTo>
                  <a:pt x="0" y="780288"/>
                </a:moveTo>
                <a:lnTo>
                  <a:pt x="6400800" y="780288"/>
                </a:lnTo>
                <a:lnTo>
                  <a:pt x="6400800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4572000" y="551528"/>
            <a:ext cx="4397375" cy="506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Bahnschrift SemiBold" panose="020B0502040204020203" pitchFamily="34" charset="0"/>
              </a:rPr>
              <a:t>TABLE</a:t>
            </a:r>
            <a:r>
              <a:rPr spc="-40" dirty="0">
                <a:latin typeface="Bahnschrift SemiBold" panose="020B0502040204020203" pitchFamily="34" charset="0"/>
              </a:rPr>
              <a:t> </a:t>
            </a:r>
            <a:r>
              <a:rPr spc="-60" dirty="0">
                <a:latin typeface="Bahnschrift SemiBold" panose="020B0502040204020203" pitchFamily="34" charset="0"/>
              </a:rPr>
              <a:t>OF</a:t>
            </a:r>
            <a:r>
              <a:rPr spc="-50" dirty="0">
                <a:latin typeface="Bahnschrift SemiBold" panose="020B0502040204020203" pitchFamily="34" charset="0"/>
              </a:rPr>
              <a:t> </a:t>
            </a:r>
            <a:r>
              <a:rPr spc="-215" dirty="0">
                <a:latin typeface="Bahnschrift SemiBold" panose="020B0502040204020203" pitchFamily="34" charset="0"/>
              </a:rP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1393445"/>
            <a:ext cx="5673852" cy="31785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93445"/>
            <a:ext cx="5369052" cy="31785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82483" y="255586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Table</a:t>
            </a:r>
            <a:r>
              <a:rPr sz="2400" b="0" spc="16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Metrics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3972" y="4698238"/>
            <a:ext cx="100990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Table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we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Belize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Country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Cote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d’ivoire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highest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-110" dirty="0">
                <a:solidFill>
                  <a:srgbClr val="488392"/>
                </a:solidFill>
                <a:latin typeface="Arial"/>
                <a:cs typeface="Arial"/>
              </a:rPr>
              <a:t>% </a:t>
            </a:r>
            <a:r>
              <a:rPr sz="2400" b="1" spc="-100" dirty="0">
                <a:solidFill>
                  <a:srgbClr val="488392"/>
                </a:solidFill>
                <a:latin typeface="Arial"/>
                <a:cs typeface="Arial"/>
              </a:rPr>
              <a:t>of </a:t>
            </a:r>
            <a:r>
              <a:rPr sz="2400" b="1" spc="-185" dirty="0">
                <a:solidFill>
                  <a:srgbClr val="00AFEF"/>
                </a:solidFill>
                <a:latin typeface="Arial"/>
                <a:cs typeface="Arial"/>
              </a:rPr>
              <a:t>67.2%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East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Timor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Country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00AFEF"/>
                </a:solidFill>
                <a:latin typeface="Arial"/>
                <a:cs typeface="Arial"/>
              </a:rPr>
              <a:t>Profit%</a:t>
            </a:r>
            <a:r>
              <a:rPr sz="24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20" dirty="0">
                <a:solidFill>
                  <a:srgbClr val="00AFEF"/>
                </a:solidFill>
                <a:latin typeface="Arial"/>
                <a:cs typeface="Arial"/>
              </a:rPr>
              <a:t>13.6%</a:t>
            </a:r>
            <a:r>
              <a:rPr sz="2400" spc="-22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8703" y="579374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2400" b="0" spc="-5" dirty="0">
                <a:latin typeface="Bahnschrift"/>
                <a:cs typeface="Bahnschrift"/>
              </a:rPr>
              <a:t>Table</a:t>
            </a:r>
            <a:r>
              <a:rPr lang="en-US" sz="2400" b="0" spc="160" dirty="0">
                <a:latin typeface="Bahnschrift"/>
                <a:cs typeface="Bahnschrift"/>
              </a:rPr>
              <a:t> </a:t>
            </a:r>
            <a:r>
              <a:rPr lang="en-US" sz="2400" b="0" spc="-5" dirty="0">
                <a:latin typeface="Bahnschrift"/>
                <a:cs typeface="Bahnschrift"/>
              </a:rPr>
              <a:t>Metrics</a:t>
            </a:r>
            <a:endParaRPr sz="2400" dirty="0">
              <a:latin typeface="Bahnschrift"/>
              <a:cs typeface="Bahnschrif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136" y="1322832"/>
            <a:ext cx="6006084" cy="32064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2615" y="1322832"/>
            <a:ext cx="5739384" cy="32064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47800" y="4654169"/>
            <a:ext cx="102025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Table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we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Djibouti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Highest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Profit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65" dirty="0">
                <a:solidFill>
                  <a:srgbClr val="00AFEF"/>
                </a:solidFill>
                <a:latin typeface="Arial"/>
                <a:cs typeface="Arial"/>
              </a:rPr>
              <a:t>5.5%</a:t>
            </a:r>
            <a:r>
              <a:rPr sz="2400" b="1" spc="-16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.From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Kuwait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till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Malaysia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these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Countries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0%</a:t>
            </a:r>
            <a:r>
              <a:rPr sz="2400" spc="-17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7000" y="644876"/>
            <a:ext cx="6705600" cy="414216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Overall</a:t>
            </a:r>
            <a:r>
              <a:rPr sz="2400" b="0" spc="18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Analysis</a:t>
            </a:r>
            <a:endParaRPr sz="2400" dirty="0"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384" y="1380744"/>
            <a:ext cx="11494135" cy="3045460"/>
            <a:chOff x="405384" y="1380744"/>
            <a:chExt cx="11494135" cy="30454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4287" y="1380744"/>
              <a:ext cx="5785104" cy="30449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384" y="1380744"/>
              <a:ext cx="5667756" cy="30449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47800" y="4560356"/>
            <a:ext cx="102031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Table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see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 Honduras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the Highest Revenue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4.6%</a:t>
            </a:r>
            <a:r>
              <a:rPr sz="2400" b="1" spc="-16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.From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Kuwait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till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Malaysia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these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Countries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1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0%</a:t>
            </a:r>
            <a:r>
              <a:rPr sz="2400" spc="-17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56561" y="1873122"/>
            <a:ext cx="9213215" cy="4081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refers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sales,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high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performing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points.</a:t>
            </a:r>
            <a:endParaRPr sz="1800" dirty="0">
              <a:latin typeface="Arial MT"/>
              <a:cs typeface="Arial MT"/>
            </a:endParaRPr>
          </a:p>
          <a:p>
            <a:pPr marL="12700" marR="12065">
              <a:lnSpc>
                <a:spcPct val="200000"/>
              </a:lnSpc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There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are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millions</a:t>
            </a:r>
            <a:r>
              <a:rPr sz="1800" spc="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-7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around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world.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-8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Analysis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focuses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on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process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consumer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behavior,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attributes </a:t>
            </a:r>
            <a:r>
              <a:rPr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 order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make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improved,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data-driven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decisions.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key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successfully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sustaining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businesses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earning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profits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purpose,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they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analyze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metrics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like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Quantity,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Profit,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Last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122C47"/>
                </a:solidFill>
                <a:latin typeface="Arial MT"/>
                <a:cs typeface="Arial MT"/>
              </a:rPr>
              <a:t>Year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metrics.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By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we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able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increase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improve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our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performance. </a:t>
            </a:r>
            <a:r>
              <a:rPr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can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also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better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understand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market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trends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customers’</a:t>
            </a:r>
            <a:r>
              <a:rPr sz="1800" spc="-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buying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behaviors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6561" y="6263132"/>
            <a:ext cx="531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t.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0" y="492251"/>
            <a:ext cx="5638800" cy="779145"/>
          </a:xfrm>
          <a:custGeom>
            <a:avLst/>
            <a:gdLst/>
            <a:ahLst/>
            <a:cxnLst/>
            <a:rect l="l" t="t" r="r" b="b"/>
            <a:pathLst>
              <a:path w="6400800" h="779144">
                <a:moveTo>
                  <a:pt x="0" y="778763"/>
                </a:moveTo>
                <a:lnTo>
                  <a:pt x="6400800" y="778763"/>
                </a:lnTo>
                <a:lnTo>
                  <a:pt x="6400800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ln w="7937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4494212" y="609600"/>
            <a:ext cx="9604375" cy="1049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924" y="1943645"/>
            <a:ext cx="868680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objective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project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Analyse Amazon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substantial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which</a:t>
            </a:r>
            <a:r>
              <a:rPr sz="1800" spc="17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bringing</a:t>
            </a:r>
            <a:r>
              <a:rPr sz="1800" spc="1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changes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future.</a:t>
            </a:r>
            <a:r>
              <a:rPr sz="1800" spc="1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reveals</a:t>
            </a:r>
            <a:endParaRPr sz="1800" dirty="0">
              <a:latin typeface="Arial MT"/>
              <a:cs typeface="Arial MT"/>
            </a:endParaRPr>
          </a:p>
          <a:p>
            <a:pPr marL="12700" marR="5080" algn="just">
              <a:lnSpc>
                <a:spcPct val="200000"/>
              </a:lnSpc>
              <a:spcBef>
                <a:spcPts val="5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flaws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model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way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that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going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about</a:t>
            </a:r>
            <a:r>
              <a:rPr sz="1800" spc="49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conducting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business. Sellers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 able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clearly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see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where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they’re losing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money,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what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is,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 reduce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losses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accordingly.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facilitates coming up with strategic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solutions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problems. This project aims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provide visual understanding of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Microsoft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Power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Bi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710" y="4980600"/>
            <a:ext cx="391160" cy="530225"/>
          </a:xfrm>
          <a:custGeom>
            <a:avLst/>
            <a:gdLst/>
            <a:ahLst/>
            <a:cxnLst/>
            <a:rect l="l" t="t" r="r" b="b"/>
            <a:pathLst>
              <a:path w="391160" h="530225">
                <a:moveTo>
                  <a:pt x="391147" y="362572"/>
                </a:moveTo>
                <a:lnTo>
                  <a:pt x="381127" y="380161"/>
                </a:lnTo>
                <a:lnTo>
                  <a:pt x="353275" y="395465"/>
                </a:lnTo>
                <a:lnTo>
                  <a:pt x="349237" y="396621"/>
                </a:lnTo>
                <a:lnTo>
                  <a:pt x="349237" y="451827"/>
                </a:lnTo>
                <a:lnTo>
                  <a:pt x="349237" y="468566"/>
                </a:lnTo>
                <a:lnTo>
                  <a:pt x="343649" y="474141"/>
                </a:lnTo>
                <a:lnTo>
                  <a:pt x="326885" y="474141"/>
                </a:lnTo>
                <a:lnTo>
                  <a:pt x="321297" y="468566"/>
                </a:lnTo>
                <a:lnTo>
                  <a:pt x="321297" y="451827"/>
                </a:lnTo>
                <a:lnTo>
                  <a:pt x="326885" y="446252"/>
                </a:lnTo>
                <a:lnTo>
                  <a:pt x="343649" y="446252"/>
                </a:lnTo>
                <a:lnTo>
                  <a:pt x="349237" y="451827"/>
                </a:lnTo>
                <a:lnTo>
                  <a:pt x="349237" y="396621"/>
                </a:lnTo>
                <a:lnTo>
                  <a:pt x="310883" y="407555"/>
                </a:lnTo>
                <a:lnTo>
                  <a:pt x="257213" y="415505"/>
                </a:lnTo>
                <a:lnTo>
                  <a:pt x="195580" y="418363"/>
                </a:lnTo>
                <a:lnTo>
                  <a:pt x="133934" y="415505"/>
                </a:lnTo>
                <a:lnTo>
                  <a:pt x="80264" y="407555"/>
                </a:lnTo>
                <a:lnTo>
                  <a:pt x="37871" y="395465"/>
                </a:lnTo>
                <a:lnTo>
                  <a:pt x="10020" y="380161"/>
                </a:lnTo>
                <a:lnTo>
                  <a:pt x="0" y="362572"/>
                </a:lnTo>
                <a:lnTo>
                  <a:pt x="0" y="474141"/>
                </a:lnTo>
                <a:lnTo>
                  <a:pt x="37871" y="507034"/>
                </a:lnTo>
                <a:lnTo>
                  <a:pt x="80264" y="519125"/>
                </a:lnTo>
                <a:lnTo>
                  <a:pt x="133934" y="527062"/>
                </a:lnTo>
                <a:lnTo>
                  <a:pt x="195580" y="529920"/>
                </a:lnTo>
                <a:lnTo>
                  <a:pt x="257213" y="527062"/>
                </a:lnTo>
                <a:lnTo>
                  <a:pt x="310883" y="519125"/>
                </a:lnTo>
                <a:lnTo>
                  <a:pt x="353275" y="507034"/>
                </a:lnTo>
                <a:lnTo>
                  <a:pt x="381127" y="491718"/>
                </a:lnTo>
                <a:lnTo>
                  <a:pt x="391147" y="474141"/>
                </a:lnTo>
                <a:lnTo>
                  <a:pt x="391147" y="446252"/>
                </a:lnTo>
                <a:lnTo>
                  <a:pt x="391147" y="418363"/>
                </a:lnTo>
                <a:lnTo>
                  <a:pt x="391147" y="362572"/>
                </a:lnTo>
                <a:close/>
              </a:path>
              <a:path w="391160" h="530225">
                <a:moveTo>
                  <a:pt x="391147" y="223126"/>
                </a:moveTo>
                <a:lnTo>
                  <a:pt x="381127" y="240703"/>
                </a:lnTo>
                <a:lnTo>
                  <a:pt x="353275" y="256006"/>
                </a:lnTo>
                <a:lnTo>
                  <a:pt x="349237" y="257162"/>
                </a:lnTo>
                <a:lnTo>
                  <a:pt x="349237" y="312369"/>
                </a:lnTo>
                <a:lnTo>
                  <a:pt x="349237" y="329107"/>
                </a:lnTo>
                <a:lnTo>
                  <a:pt x="343649" y="334683"/>
                </a:lnTo>
                <a:lnTo>
                  <a:pt x="326885" y="334683"/>
                </a:lnTo>
                <a:lnTo>
                  <a:pt x="321297" y="329107"/>
                </a:lnTo>
                <a:lnTo>
                  <a:pt x="321297" y="312369"/>
                </a:lnTo>
                <a:lnTo>
                  <a:pt x="326885" y="306793"/>
                </a:lnTo>
                <a:lnTo>
                  <a:pt x="343649" y="306793"/>
                </a:lnTo>
                <a:lnTo>
                  <a:pt x="349237" y="312369"/>
                </a:lnTo>
                <a:lnTo>
                  <a:pt x="349237" y="257162"/>
                </a:lnTo>
                <a:lnTo>
                  <a:pt x="310883" y="268109"/>
                </a:lnTo>
                <a:lnTo>
                  <a:pt x="257213" y="276047"/>
                </a:lnTo>
                <a:lnTo>
                  <a:pt x="195580" y="278904"/>
                </a:lnTo>
                <a:lnTo>
                  <a:pt x="133934" y="276047"/>
                </a:lnTo>
                <a:lnTo>
                  <a:pt x="80264" y="268109"/>
                </a:lnTo>
                <a:lnTo>
                  <a:pt x="37871" y="256006"/>
                </a:lnTo>
                <a:lnTo>
                  <a:pt x="10020" y="240703"/>
                </a:lnTo>
                <a:lnTo>
                  <a:pt x="0" y="223126"/>
                </a:lnTo>
                <a:lnTo>
                  <a:pt x="0" y="334683"/>
                </a:lnTo>
                <a:lnTo>
                  <a:pt x="37871" y="367576"/>
                </a:lnTo>
                <a:lnTo>
                  <a:pt x="80264" y="379666"/>
                </a:lnTo>
                <a:lnTo>
                  <a:pt x="133934" y="387616"/>
                </a:lnTo>
                <a:lnTo>
                  <a:pt x="195580" y="390474"/>
                </a:lnTo>
                <a:lnTo>
                  <a:pt x="257213" y="387616"/>
                </a:lnTo>
                <a:lnTo>
                  <a:pt x="310883" y="379666"/>
                </a:lnTo>
                <a:lnTo>
                  <a:pt x="353275" y="367576"/>
                </a:lnTo>
                <a:lnTo>
                  <a:pt x="381127" y="352272"/>
                </a:lnTo>
                <a:lnTo>
                  <a:pt x="391147" y="334683"/>
                </a:lnTo>
                <a:lnTo>
                  <a:pt x="391147" y="306793"/>
                </a:lnTo>
                <a:lnTo>
                  <a:pt x="391147" y="278904"/>
                </a:lnTo>
                <a:lnTo>
                  <a:pt x="391147" y="223126"/>
                </a:lnTo>
                <a:close/>
              </a:path>
              <a:path w="391160" h="530225">
                <a:moveTo>
                  <a:pt x="391147" y="83667"/>
                </a:moveTo>
                <a:lnTo>
                  <a:pt x="381127" y="101257"/>
                </a:lnTo>
                <a:lnTo>
                  <a:pt x="353275" y="116560"/>
                </a:lnTo>
                <a:lnTo>
                  <a:pt x="349237" y="117716"/>
                </a:lnTo>
                <a:lnTo>
                  <a:pt x="349237" y="172923"/>
                </a:lnTo>
                <a:lnTo>
                  <a:pt x="349237" y="189649"/>
                </a:lnTo>
                <a:lnTo>
                  <a:pt x="343649" y="195237"/>
                </a:lnTo>
                <a:lnTo>
                  <a:pt x="326885" y="195237"/>
                </a:lnTo>
                <a:lnTo>
                  <a:pt x="321297" y="189649"/>
                </a:lnTo>
                <a:lnTo>
                  <a:pt x="321297" y="172923"/>
                </a:lnTo>
                <a:lnTo>
                  <a:pt x="326885" y="167335"/>
                </a:lnTo>
                <a:lnTo>
                  <a:pt x="343649" y="167335"/>
                </a:lnTo>
                <a:lnTo>
                  <a:pt x="349237" y="172923"/>
                </a:lnTo>
                <a:lnTo>
                  <a:pt x="349237" y="117716"/>
                </a:lnTo>
                <a:lnTo>
                  <a:pt x="310883" y="128651"/>
                </a:lnTo>
                <a:lnTo>
                  <a:pt x="257213" y="136588"/>
                </a:lnTo>
                <a:lnTo>
                  <a:pt x="195580" y="139446"/>
                </a:lnTo>
                <a:lnTo>
                  <a:pt x="133934" y="136588"/>
                </a:lnTo>
                <a:lnTo>
                  <a:pt x="80264" y="128651"/>
                </a:lnTo>
                <a:lnTo>
                  <a:pt x="37871" y="116560"/>
                </a:lnTo>
                <a:lnTo>
                  <a:pt x="10020" y="101257"/>
                </a:lnTo>
                <a:lnTo>
                  <a:pt x="0" y="83667"/>
                </a:lnTo>
                <a:lnTo>
                  <a:pt x="0" y="195237"/>
                </a:lnTo>
                <a:lnTo>
                  <a:pt x="37871" y="228117"/>
                </a:lnTo>
                <a:lnTo>
                  <a:pt x="80264" y="240220"/>
                </a:lnTo>
                <a:lnTo>
                  <a:pt x="133934" y="248158"/>
                </a:lnTo>
                <a:lnTo>
                  <a:pt x="195580" y="251015"/>
                </a:lnTo>
                <a:lnTo>
                  <a:pt x="257213" y="248158"/>
                </a:lnTo>
                <a:lnTo>
                  <a:pt x="310883" y="240220"/>
                </a:lnTo>
                <a:lnTo>
                  <a:pt x="353275" y="228117"/>
                </a:lnTo>
                <a:lnTo>
                  <a:pt x="381127" y="212813"/>
                </a:lnTo>
                <a:lnTo>
                  <a:pt x="391147" y="195237"/>
                </a:lnTo>
                <a:lnTo>
                  <a:pt x="391147" y="167335"/>
                </a:lnTo>
                <a:lnTo>
                  <a:pt x="391147" y="139446"/>
                </a:lnTo>
                <a:lnTo>
                  <a:pt x="391147" y="83667"/>
                </a:lnTo>
                <a:close/>
              </a:path>
              <a:path w="391160" h="530225">
                <a:moveTo>
                  <a:pt x="391147" y="55778"/>
                </a:moveTo>
                <a:lnTo>
                  <a:pt x="353415" y="22834"/>
                </a:lnTo>
                <a:lnTo>
                  <a:pt x="311073" y="10756"/>
                </a:lnTo>
                <a:lnTo>
                  <a:pt x="257390" y="2844"/>
                </a:lnTo>
                <a:lnTo>
                  <a:pt x="195580" y="0"/>
                </a:lnTo>
                <a:lnTo>
                  <a:pt x="133756" y="2844"/>
                </a:lnTo>
                <a:lnTo>
                  <a:pt x="80073" y="10756"/>
                </a:lnTo>
                <a:lnTo>
                  <a:pt x="37744" y="22834"/>
                </a:lnTo>
                <a:lnTo>
                  <a:pt x="9969" y="38150"/>
                </a:lnTo>
                <a:lnTo>
                  <a:pt x="0" y="55778"/>
                </a:lnTo>
                <a:lnTo>
                  <a:pt x="9969" y="73406"/>
                </a:lnTo>
                <a:lnTo>
                  <a:pt x="37744" y="88722"/>
                </a:lnTo>
                <a:lnTo>
                  <a:pt x="80073" y="100799"/>
                </a:lnTo>
                <a:lnTo>
                  <a:pt x="133756" y="108712"/>
                </a:lnTo>
                <a:lnTo>
                  <a:pt x="195580" y="111556"/>
                </a:lnTo>
                <a:lnTo>
                  <a:pt x="257390" y="108712"/>
                </a:lnTo>
                <a:lnTo>
                  <a:pt x="311073" y="100799"/>
                </a:lnTo>
                <a:lnTo>
                  <a:pt x="353415" y="88722"/>
                </a:lnTo>
                <a:lnTo>
                  <a:pt x="381177" y="73406"/>
                </a:lnTo>
                <a:lnTo>
                  <a:pt x="391147" y="55778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8980" y="5069490"/>
            <a:ext cx="574040" cy="567690"/>
          </a:xfrm>
          <a:custGeom>
            <a:avLst/>
            <a:gdLst/>
            <a:ahLst/>
            <a:cxnLst/>
            <a:rect l="l" t="t" r="r" b="b"/>
            <a:pathLst>
              <a:path w="574039" h="567689">
                <a:moveTo>
                  <a:pt x="224853" y="233210"/>
                </a:moveTo>
                <a:lnTo>
                  <a:pt x="209346" y="233210"/>
                </a:lnTo>
                <a:lnTo>
                  <a:pt x="209346" y="248754"/>
                </a:lnTo>
                <a:lnTo>
                  <a:pt x="209346" y="310946"/>
                </a:lnTo>
                <a:lnTo>
                  <a:pt x="178333" y="310946"/>
                </a:lnTo>
                <a:lnTo>
                  <a:pt x="178333" y="248754"/>
                </a:lnTo>
                <a:lnTo>
                  <a:pt x="209346" y="248754"/>
                </a:lnTo>
                <a:lnTo>
                  <a:pt x="209346" y="233210"/>
                </a:lnTo>
                <a:lnTo>
                  <a:pt x="162826" y="233210"/>
                </a:lnTo>
                <a:lnTo>
                  <a:pt x="162826" y="326491"/>
                </a:lnTo>
                <a:lnTo>
                  <a:pt x="224853" y="326491"/>
                </a:lnTo>
                <a:lnTo>
                  <a:pt x="224853" y="310946"/>
                </a:lnTo>
                <a:lnTo>
                  <a:pt x="224853" y="248754"/>
                </a:lnTo>
                <a:lnTo>
                  <a:pt x="224853" y="233210"/>
                </a:lnTo>
                <a:close/>
              </a:path>
              <a:path w="574039" h="567689">
                <a:moveTo>
                  <a:pt x="317893" y="178803"/>
                </a:moveTo>
                <a:lnTo>
                  <a:pt x="302387" y="178803"/>
                </a:lnTo>
                <a:lnTo>
                  <a:pt x="302387" y="194348"/>
                </a:lnTo>
                <a:lnTo>
                  <a:pt x="302387" y="310946"/>
                </a:lnTo>
                <a:lnTo>
                  <a:pt x="271373" y="310946"/>
                </a:lnTo>
                <a:lnTo>
                  <a:pt x="271373" y="194348"/>
                </a:lnTo>
                <a:lnTo>
                  <a:pt x="302387" y="194348"/>
                </a:lnTo>
                <a:lnTo>
                  <a:pt x="302387" y="178803"/>
                </a:lnTo>
                <a:lnTo>
                  <a:pt x="255866" y="178803"/>
                </a:lnTo>
                <a:lnTo>
                  <a:pt x="255866" y="326491"/>
                </a:lnTo>
                <a:lnTo>
                  <a:pt x="317893" y="326491"/>
                </a:lnTo>
                <a:lnTo>
                  <a:pt x="317893" y="310946"/>
                </a:lnTo>
                <a:lnTo>
                  <a:pt x="317893" y="194348"/>
                </a:lnTo>
                <a:lnTo>
                  <a:pt x="317893" y="178803"/>
                </a:lnTo>
                <a:close/>
              </a:path>
              <a:path w="574039" h="567689">
                <a:moveTo>
                  <a:pt x="410933" y="108839"/>
                </a:moveTo>
                <a:lnTo>
                  <a:pt x="395427" y="108839"/>
                </a:lnTo>
                <a:lnTo>
                  <a:pt x="395427" y="124383"/>
                </a:lnTo>
                <a:lnTo>
                  <a:pt x="395427" y="310946"/>
                </a:lnTo>
                <a:lnTo>
                  <a:pt x="364413" y="310946"/>
                </a:lnTo>
                <a:lnTo>
                  <a:pt x="364413" y="124383"/>
                </a:lnTo>
                <a:lnTo>
                  <a:pt x="395427" y="124383"/>
                </a:lnTo>
                <a:lnTo>
                  <a:pt x="395427" y="108839"/>
                </a:lnTo>
                <a:lnTo>
                  <a:pt x="348907" y="108839"/>
                </a:lnTo>
                <a:lnTo>
                  <a:pt x="348907" y="326491"/>
                </a:lnTo>
                <a:lnTo>
                  <a:pt x="410933" y="326491"/>
                </a:lnTo>
                <a:lnTo>
                  <a:pt x="410933" y="310946"/>
                </a:lnTo>
                <a:lnTo>
                  <a:pt x="410933" y="124383"/>
                </a:lnTo>
                <a:lnTo>
                  <a:pt x="410933" y="108839"/>
                </a:lnTo>
                <a:close/>
              </a:path>
              <a:path w="574039" h="567689">
                <a:moveTo>
                  <a:pt x="573760" y="42354"/>
                </a:moveTo>
                <a:lnTo>
                  <a:pt x="570280" y="38874"/>
                </a:lnTo>
                <a:lnTo>
                  <a:pt x="519493" y="38874"/>
                </a:lnTo>
                <a:lnTo>
                  <a:pt x="519493" y="54419"/>
                </a:lnTo>
                <a:lnTo>
                  <a:pt x="519493" y="373138"/>
                </a:lnTo>
                <a:lnTo>
                  <a:pt x="54267" y="373138"/>
                </a:lnTo>
                <a:lnTo>
                  <a:pt x="54267" y="54419"/>
                </a:lnTo>
                <a:lnTo>
                  <a:pt x="519493" y="54419"/>
                </a:lnTo>
                <a:lnTo>
                  <a:pt x="519493" y="38874"/>
                </a:lnTo>
                <a:lnTo>
                  <a:pt x="294640" y="38874"/>
                </a:lnTo>
                <a:lnTo>
                  <a:pt x="294640" y="3505"/>
                </a:lnTo>
                <a:lnTo>
                  <a:pt x="291160" y="0"/>
                </a:lnTo>
                <a:lnTo>
                  <a:pt x="282600" y="0"/>
                </a:lnTo>
                <a:lnTo>
                  <a:pt x="279120" y="3505"/>
                </a:lnTo>
                <a:lnTo>
                  <a:pt x="279120" y="38874"/>
                </a:lnTo>
                <a:lnTo>
                  <a:pt x="3467" y="38874"/>
                </a:lnTo>
                <a:lnTo>
                  <a:pt x="0" y="42354"/>
                </a:lnTo>
                <a:lnTo>
                  <a:pt x="0" y="50939"/>
                </a:lnTo>
                <a:lnTo>
                  <a:pt x="3467" y="54419"/>
                </a:lnTo>
                <a:lnTo>
                  <a:pt x="38760" y="54419"/>
                </a:lnTo>
                <a:lnTo>
                  <a:pt x="38760" y="373138"/>
                </a:lnTo>
                <a:lnTo>
                  <a:pt x="3467" y="373138"/>
                </a:lnTo>
                <a:lnTo>
                  <a:pt x="0" y="376618"/>
                </a:lnTo>
                <a:lnTo>
                  <a:pt x="0" y="385203"/>
                </a:lnTo>
                <a:lnTo>
                  <a:pt x="3467" y="388683"/>
                </a:lnTo>
                <a:lnTo>
                  <a:pt x="268160" y="388683"/>
                </a:lnTo>
                <a:lnTo>
                  <a:pt x="130200" y="526999"/>
                </a:lnTo>
                <a:lnTo>
                  <a:pt x="127292" y="530021"/>
                </a:lnTo>
                <a:lnTo>
                  <a:pt x="127304" y="535012"/>
                </a:lnTo>
                <a:lnTo>
                  <a:pt x="133400" y="540905"/>
                </a:lnTo>
                <a:lnTo>
                  <a:pt x="138163" y="540905"/>
                </a:lnTo>
                <a:lnTo>
                  <a:pt x="141160" y="537997"/>
                </a:lnTo>
                <a:lnTo>
                  <a:pt x="279120" y="399681"/>
                </a:lnTo>
                <a:lnTo>
                  <a:pt x="279120" y="563994"/>
                </a:lnTo>
                <a:lnTo>
                  <a:pt x="282600" y="567474"/>
                </a:lnTo>
                <a:lnTo>
                  <a:pt x="291160" y="567474"/>
                </a:lnTo>
                <a:lnTo>
                  <a:pt x="294640" y="563994"/>
                </a:lnTo>
                <a:lnTo>
                  <a:pt x="294640" y="399681"/>
                </a:lnTo>
                <a:lnTo>
                  <a:pt x="432600" y="537997"/>
                </a:lnTo>
                <a:lnTo>
                  <a:pt x="435673" y="540981"/>
                </a:lnTo>
                <a:lnTo>
                  <a:pt x="440588" y="540893"/>
                </a:lnTo>
                <a:lnTo>
                  <a:pt x="446468" y="534797"/>
                </a:lnTo>
                <a:lnTo>
                  <a:pt x="446468" y="530021"/>
                </a:lnTo>
                <a:lnTo>
                  <a:pt x="443560" y="526999"/>
                </a:lnTo>
                <a:lnTo>
                  <a:pt x="316560" y="399681"/>
                </a:lnTo>
                <a:lnTo>
                  <a:pt x="305600" y="388683"/>
                </a:lnTo>
                <a:lnTo>
                  <a:pt x="570280" y="388683"/>
                </a:lnTo>
                <a:lnTo>
                  <a:pt x="573760" y="385203"/>
                </a:lnTo>
                <a:lnTo>
                  <a:pt x="573760" y="376618"/>
                </a:lnTo>
                <a:lnTo>
                  <a:pt x="570280" y="373138"/>
                </a:lnTo>
                <a:lnTo>
                  <a:pt x="535000" y="373138"/>
                </a:lnTo>
                <a:lnTo>
                  <a:pt x="535000" y="54419"/>
                </a:lnTo>
                <a:lnTo>
                  <a:pt x="570280" y="54419"/>
                </a:lnTo>
                <a:lnTo>
                  <a:pt x="573760" y="50939"/>
                </a:lnTo>
                <a:lnTo>
                  <a:pt x="573760" y="42354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3107" y="5060519"/>
            <a:ext cx="608965" cy="608330"/>
          </a:xfrm>
          <a:custGeom>
            <a:avLst/>
            <a:gdLst/>
            <a:ahLst/>
            <a:cxnLst/>
            <a:rect l="l" t="t" r="r" b="b"/>
            <a:pathLst>
              <a:path w="608965" h="608329">
                <a:moveTo>
                  <a:pt x="400312" y="388303"/>
                </a:moveTo>
                <a:lnTo>
                  <a:pt x="378317" y="388303"/>
                </a:lnTo>
                <a:lnTo>
                  <a:pt x="410572" y="420583"/>
                </a:lnTo>
                <a:lnTo>
                  <a:pt x="405899" y="427414"/>
                </a:lnTo>
                <a:lnTo>
                  <a:pt x="402273" y="434806"/>
                </a:lnTo>
                <a:lnTo>
                  <a:pt x="399742" y="442641"/>
                </a:lnTo>
                <a:lnTo>
                  <a:pt x="398354" y="450800"/>
                </a:lnTo>
                <a:lnTo>
                  <a:pt x="398375" y="460575"/>
                </a:lnTo>
                <a:lnTo>
                  <a:pt x="519479" y="595375"/>
                </a:lnTo>
                <a:lnTo>
                  <a:pt x="550571" y="607787"/>
                </a:lnTo>
                <a:lnTo>
                  <a:pt x="561823" y="606487"/>
                </a:lnTo>
                <a:lnTo>
                  <a:pt x="572509" y="603061"/>
                </a:lnTo>
                <a:lnTo>
                  <a:pt x="582335" y="597638"/>
                </a:lnTo>
                <a:lnTo>
                  <a:pt x="588889" y="592125"/>
                </a:lnTo>
                <a:lnTo>
                  <a:pt x="554213" y="592125"/>
                </a:lnTo>
                <a:lnTo>
                  <a:pt x="541273" y="590917"/>
                </a:lnTo>
                <a:lnTo>
                  <a:pt x="530476" y="584417"/>
                </a:lnTo>
                <a:lnTo>
                  <a:pt x="421499" y="475192"/>
                </a:lnTo>
                <a:lnTo>
                  <a:pt x="415612" y="469037"/>
                </a:lnTo>
                <a:lnTo>
                  <a:pt x="412789" y="460575"/>
                </a:lnTo>
                <a:lnTo>
                  <a:pt x="413803" y="452118"/>
                </a:lnTo>
                <a:lnTo>
                  <a:pt x="439110" y="416727"/>
                </a:lnTo>
                <a:lnTo>
                  <a:pt x="452587" y="412806"/>
                </a:lnTo>
                <a:lnTo>
                  <a:pt x="490547" y="412806"/>
                </a:lnTo>
                <a:lnTo>
                  <a:pt x="487295" y="409547"/>
                </a:lnTo>
                <a:lnTo>
                  <a:pt x="421544" y="409547"/>
                </a:lnTo>
                <a:lnTo>
                  <a:pt x="400312" y="388303"/>
                </a:lnTo>
                <a:close/>
              </a:path>
              <a:path w="608965" h="608329">
                <a:moveTo>
                  <a:pt x="490547" y="412806"/>
                </a:moveTo>
                <a:lnTo>
                  <a:pt x="452587" y="412806"/>
                </a:lnTo>
                <a:lnTo>
                  <a:pt x="465529" y="414016"/>
                </a:lnTo>
                <a:lnTo>
                  <a:pt x="476330" y="420524"/>
                </a:lnTo>
                <a:lnTo>
                  <a:pt x="585320" y="529743"/>
                </a:lnTo>
                <a:lnTo>
                  <a:pt x="591200" y="535897"/>
                </a:lnTo>
                <a:lnTo>
                  <a:pt x="594043" y="544360"/>
                </a:lnTo>
                <a:lnTo>
                  <a:pt x="593009" y="552816"/>
                </a:lnTo>
                <a:lnTo>
                  <a:pt x="567687" y="588207"/>
                </a:lnTo>
                <a:lnTo>
                  <a:pt x="554213" y="592125"/>
                </a:lnTo>
                <a:lnTo>
                  <a:pt x="588889" y="592125"/>
                </a:lnTo>
                <a:lnTo>
                  <a:pt x="608452" y="554180"/>
                </a:lnTo>
                <a:lnTo>
                  <a:pt x="608408" y="544360"/>
                </a:lnTo>
                <a:lnTo>
                  <a:pt x="606328" y="535118"/>
                </a:lnTo>
                <a:lnTo>
                  <a:pt x="602246" y="526442"/>
                </a:lnTo>
                <a:lnTo>
                  <a:pt x="596304" y="518785"/>
                </a:lnTo>
                <a:lnTo>
                  <a:pt x="490547" y="412806"/>
                </a:lnTo>
                <a:close/>
              </a:path>
              <a:path w="608965" h="608329">
                <a:moveTo>
                  <a:pt x="215799" y="0"/>
                </a:moveTo>
                <a:lnTo>
                  <a:pt x="173089" y="5764"/>
                </a:lnTo>
                <a:lnTo>
                  <a:pt x="131972" y="19702"/>
                </a:lnTo>
                <a:lnTo>
                  <a:pt x="93725" y="41763"/>
                </a:lnTo>
                <a:lnTo>
                  <a:pt x="59623" y="71897"/>
                </a:lnTo>
                <a:lnTo>
                  <a:pt x="32219" y="108237"/>
                </a:lnTo>
                <a:lnTo>
                  <a:pt x="13180" y="148090"/>
                </a:lnTo>
                <a:lnTo>
                  <a:pt x="2456" y="190181"/>
                </a:lnTo>
                <a:lnTo>
                  <a:pt x="0" y="233231"/>
                </a:lnTo>
                <a:lnTo>
                  <a:pt x="5760" y="275965"/>
                </a:lnTo>
                <a:lnTo>
                  <a:pt x="19689" y="317104"/>
                </a:lnTo>
                <a:lnTo>
                  <a:pt x="41737" y="355372"/>
                </a:lnTo>
                <a:lnTo>
                  <a:pt x="71855" y="389493"/>
                </a:lnTo>
                <a:lnTo>
                  <a:pt x="111587" y="418932"/>
                </a:lnTo>
                <a:lnTo>
                  <a:pt x="155443" y="438490"/>
                </a:lnTo>
                <a:lnTo>
                  <a:pt x="201759" y="448174"/>
                </a:lnTo>
                <a:lnTo>
                  <a:pt x="248869" y="447991"/>
                </a:lnTo>
                <a:lnTo>
                  <a:pt x="295109" y="437947"/>
                </a:lnTo>
                <a:lnTo>
                  <a:pt x="306282" y="432860"/>
                </a:lnTo>
                <a:lnTo>
                  <a:pt x="209534" y="432860"/>
                </a:lnTo>
                <a:lnTo>
                  <a:pt x="202400" y="432336"/>
                </a:lnTo>
                <a:lnTo>
                  <a:pt x="146968" y="418558"/>
                </a:lnTo>
                <a:lnTo>
                  <a:pt x="109079" y="398453"/>
                </a:lnTo>
                <a:lnTo>
                  <a:pt x="72526" y="367551"/>
                </a:lnTo>
                <a:lnTo>
                  <a:pt x="44242" y="329630"/>
                </a:lnTo>
                <a:lnTo>
                  <a:pt x="25207" y="286397"/>
                </a:lnTo>
                <a:lnTo>
                  <a:pt x="16313" y="239352"/>
                </a:lnTo>
                <a:lnTo>
                  <a:pt x="131261" y="239352"/>
                </a:lnTo>
                <a:lnTo>
                  <a:pt x="134220" y="237212"/>
                </a:lnTo>
                <a:lnTo>
                  <a:pt x="138676" y="223836"/>
                </a:lnTo>
                <a:lnTo>
                  <a:pt x="15680" y="223836"/>
                </a:lnTo>
                <a:lnTo>
                  <a:pt x="19680" y="182777"/>
                </a:lnTo>
                <a:lnTo>
                  <a:pt x="31522" y="143669"/>
                </a:lnTo>
                <a:lnTo>
                  <a:pt x="50748" y="107616"/>
                </a:lnTo>
                <a:lnTo>
                  <a:pt x="76901" y="75725"/>
                </a:lnTo>
                <a:lnTo>
                  <a:pt x="116763" y="44414"/>
                </a:lnTo>
                <a:lnTo>
                  <a:pt x="162299" y="23844"/>
                </a:lnTo>
                <a:lnTo>
                  <a:pt x="211409" y="14668"/>
                </a:lnTo>
                <a:lnTo>
                  <a:pt x="303987" y="14668"/>
                </a:lnTo>
                <a:lnTo>
                  <a:pt x="300893" y="13188"/>
                </a:lnTo>
                <a:lnTo>
                  <a:pt x="258826" y="2457"/>
                </a:lnTo>
                <a:lnTo>
                  <a:pt x="215799" y="0"/>
                </a:lnTo>
                <a:close/>
              </a:path>
              <a:path w="608965" h="608329">
                <a:moveTo>
                  <a:pt x="447558" y="239352"/>
                </a:moveTo>
                <a:lnTo>
                  <a:pt x="433555" y="239352"/>
                </a:lnTo>
                <a:lnTo>
                  <a:pt x="424532" y="286828"/>
                </a:lnTo>
                <a:lnTo>
                  <a:pt x="405583" y="329664"/>
                </a:lnTo>
                <a:lnTo>
                  <a:pt x="378128" y="366596"/>
                </a:lnTo>
                <a:lnTo>
                  <a:pt x="343436" y="396563"/>
                </a:lnTo>
                <a:lnTo>
                  <a:pt x="302877" y="418371"/>
                </a:lnTo>
                <a:lnTo>
                  <a:pt x="257794" y="430857"/>
                </a:lnTo>
                <a:lnTo>
                  <a:pt x="209534" y="432860"/>
                </a:lnTo>
                <a:lnTo>
                  <a:pt x="306282" y="432860"/>
                </a:lnTo>
                <a:lnTo>
                  <a:pt x="338813" y="418049"/>
                </a:lnTo>
                <a:lnTo>
                  <a:pt x="378317" y="388303"/>
                </a:lnTo>
                <a:lnTo>
                  <a:pt x="400312" y="388303"/>
                </a:lnTo>
                <a:lnTo>
                  <a:pt x="389269" y="377255"/>
                </a:lnTo>
                <a:lnTo>
                  <a:pt x="416674" y="340918"/>
                </a:lnTo>
                <a:lnTo>
                  <a:pt x="435714" y="301066"/>
                </a:lnTo>
                <a:lnTo>
                  <a:pt x="446438" y="258977"/>
                </a:lnTo>
                <a:lnTo>
                  <a:pt x="447558" y="239352"/>
                </a:lnTo>
                <a:close/>
              </a:path>
              <a:path w="608965" h="608329">
                <a:moveTo>
                  <a:pt x="455994" y="397185"/>
                </a:moveTo>
                <a:lnTo>
                  <a:pt x="438283" y="400346"/>
                </a:lnTo>
                <a:lnTo>
                  <a:pt x="421544" y="409547"/>
                </a:lnTo>
                <a:lnTo>
                  <a:pt x="487295" y="409547"/>
                </a:lnTo>
                <a:lnTo>
                  <a:pt x="472918" y="400206"/>
                </a:lnTo>
                <a:lnTo>
                  <a:pt x="455994" y="397185"/>
                </a:lnTo>
                <a:close/>
              </a:path>
              <a:path w="608965" h="608329">
                <a:moveTo>
                  <a:pt x="180340" y="146451"/>
                </a:moveTo>
                <a:lnTo>
                  <a:pt x="164498" y="146451"/>
                </a:lnTo>
                <a:lnTo>
                  <a:pt x="201599" y="346779"/>
                </a:lnTo>
                <a:lnTo>
                  <a:pt x="204423" y="349359"/>
                </a:lnTo>
                <a:lnTo>
                  <a:pt x="207873" y="349675"/>
                </a:lnTo>
                <a:lnTo>
                  <a:pt x="211795" y="349675"/>
                </a:lnTo>
                <a:lnTo>
                  <a:pt x="214670" y="347704"/>
                </a:lnTo>
                <a:lnTo>
                  <a:pt x="227913" y="313440"/>
                </a:lnTo>
                <a:lnTo>
                  <a:pt x="211272" y="313440"/>
                </a:lnTo>
                <a:lnTo>
                  <a:pt x="180340" y="146451"/>
                </a:lnTo>
                <a:close/>
              </a:path>
              <a:path w="608965" h="608329">
                <a:moveTo>
                  <a:pt x="277378" y="160926"/>
                </a:moveTo>
                <a:lnTo>
                  <a:pt x="270839" y="162678"/>
                </a:lnTo>
                <a:lnTo>
                  <a:pt x="268888" y="164430"/>
                </a:lnTo>
                <a:lnTo>
                  <a:pt x="211318" y="313401"/>
                </a:lnTo>
                <a:lnTo>
                  <a:pt x="227913" y="313440"/>
                </a:lnTo>
                <a:lnTo>
                  <a:pt x="273804" y="194705"/>
                </a:lnTo>
                <a:lnTo>
                  <a:pt x="289957" y="194666"/>
                </a:lnTo>
                <a:lnTo>
                  <a:pt x="281623" y="163389"/>
                </a:lnTo>
                <a:lnTo>
                  <a:pt x="277378" y="160926"/>
                </a:lnTo>
                <a:close/>
              </a:path>
              <a:path w="608965" h="608329">
                <a:moveTo>
                  <a:pt x="289957" y="194666"/>
                </a:moveTo>
                <a:lnTo>
                  <a:pt x="273856" y="194666"/>
                </a:lnTo>
                <a:lnTo>
                  <a:pt x="299863" y="291963"/>
                </a:lnTo>
                <a:lnTo>
                  <a:pt x="304108" y="294420"/>
                </a:lnTo>
                <a:lnTo>
                  <a:pt x="309762" y="292913"/>
                </a:lnTo>
                <a:lnTo>
                  <a:pt x="311113" y="292060"/>
                </a:lnTo>
                <a:lnTo>
                  <a:pt x="330385" y="269601"/>
                </a:lnTo>
                <a:lnTo>
                  <a:pt x="309975" y="269601"/>
                </a:lnTo>
                <a:lnTo>
                  <a:pt x="289957" y="194666"/>
                </a:lnTo>
                <a:close/>
              </a:path>
              <a:path w="608965" h="608329">
                <a:moveTo>
                  <a:pt x="303987" y="14668"/>
                </a:moveTo>
                <a:lnTo>
                  <a:pt x="211409" y="14668"/>
                </a:lnTo>
                <a:lnTo>
                  <a:pt x="261993" y="17540"/>
                </a:lnTo>
                <a:lnTo>
                  <a:pt x="283507" y="22455"/>
                </a:lnTo>
                <a:lnTo>
                  <a:pt x="324175" y="39121"/>
                </a:lnTo>
                <a:lnTo>
                  <a:pt x="381345" y="84497"/>
                </a:lnTo>
                <a:lnTo>
                  <a:pt x="410043" y="125949"/>
                </a:lnTo>
                <a:lnTo>
                  <a:pt x="428008" y="173061"/>
                </a:lnTo>
                <a:lnTo>
                  <a:pt x="434189" y="223836"/>
                </a:lnTo>
                <a:lnTo>
                  <a:pt x="350514" y="223836"/>
                </a:lnTo>
                <a:lnTo>
                  <a:pt x="348362" y="224825"/>
                </a:lnTo>
                <a:lnTo>
                  <a:pt x="310048" y="269556"/>
                </a:lnTo>
                <a:lnTo>
                  <a:pt x="330385" y="269601"/>
                </a:lnTo>
                <a:lnTo>
                  <a:pt x="356342" y="239352"/>
                </a:lnTo>
                <a:lnTo>
                  <a:pt x="447558" y="239352"/>
                </a:lnTo>
                <a:lnTo>
                  <a:pt x="448895" y="215927"/>
                </a:lnTo>
                <a:lnTo>
                  <a:pt x="443136" y="173194"/>
                </a:lnTo>
                <a:lnTo>
                  <a:pt x="429208" y="132055"/>
                </a:lnTo>
                <a:lnTo>
                  <a:pt x="407161" y="93786"/>
                </a:lnTo>
                <a:lnTo>
                  <a:pt x="377044" y="59666"/>
                </a:lnTo>
                <a:lnTo>
                  <a:pt x="340725" y="32241"/>
                </a:lnTo>
                <a:lnTo>
                  <a:pt x="303987" y="14668"/>
                </a:lnTo>
                <a:close/>
              </a:path>
              <a:path w="608965" h="608329">
                <a:moveTo>
                  <a:pt x="169486" y="106821"/>
                </a:moveTo>
                <a:lnTo>
                  <a:pt x="162501" y="108114"/>
                </a:lnTo>
                <a:lnTo>
                  <a:pt x="160220" y="110092"/>
                </a:lnTo>
                <a:lnTo>
                  <a:pt x="122331" y="223836"/>
                </a:lnTo>
                <a:lnTo>
                  <a:pt x="138676" y="223836"/>
                </a:lnTo>
                <a:lnTo>
                  <a:pt x="164446" y="146490"/>
                </a:lnTo>
                <a:lnTo>
                  <a:pt x="180340" y="146451"/>
                </a:lnTo>
                <a:lnTo>
                  <a:pt x="173531" y="109601"/>
                </a:lnTo>
                <a:lnTo>
                  <a:pt x="169486" y="106821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88730" y="5832123"/>
            <a:ext cx="97599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53000" y="5776289"/>
            <a:ext cx="2440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Visualize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gathered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400" y="5801805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x</a:t>
            </a:r>
            <a:r>
              <a:rPr sz="1400" dirty="0">
                <a:latin typeface="Arial MT"/>
                <a:cs typeface="Arial MT"/>
              </a:rPr>
              <a:t>trac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ra</a:t>
            </a:r>
            <a:r>
              <a:rPr sz="1400" spc="-15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-1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2400" y="533400"/>
            <a:ext cx="4267200" cy="788760"/>
          </a:xfrm>
          <a:custGeom>
            <a:avLst/>
            <a:gdLst/>
            <a:ahLst/>
            <a:cxnLst/>
            <a:rect l="l" t="t" r="r" b="b"/>
            <a:pathLst>
              <a:path w="4831080" h="913130">
                <a:moveTo>
                  <a:pt x="0" y="912876"/>
                </a:moveTo>
                <a:lnTo>
                  <a:pt x="4831079" y="912876"/>
                </a:lnTo>
                <a:lnTo>
                  <a:pt x="4831079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 idx="4294967295"/>
          </p:nvPr>
        </p:nvSpPr>
        <p:spPr>
          <a:xfrm>
            <a:off x="5105400" y="629039"/>
            <a:ext cx="2366963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8742" y="2342210"/>
            <a:ext cx="522541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Clr>
                <a:srgbClr val="122C47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File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Name:</a:t>
            </a:r>
            <a:r>
              <a:rPr sz="2800" spc="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Amazon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Sales 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Data.csv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Dataset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22C47"/>
                </a:solidFill>
                <a:latin typeface="Calibri"/>
                <a:cs typeface="Calibri"/>
              </a:rPr>
              <a:t>Size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: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12.4KB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 Rows: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100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spc="1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columns:</a:t>
            </a:r>
            <a:r>
              <a:rPr sz="2800" spc="2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7999" y="553528"/>
            <a:ext cx="6096001" cy="992505"/>
          </a:xfrm>
          <a:custGeom>
            <a:avLst/>
            <a:gdLst/>
            <a:ahLst/>
            <a:cxnLst/>
            <a:rect l="l" t="t" r="r" b="b"/>
            <a:pathLst>
              <a:path w="7187565" h="992505">
                <a:moveTo>
                  <a:pt x="0" y="992124"/>
                </a:moveTo>
                <a:lnTo>
                  <a:pt x="7187183" y="992124"/>
                </a:lnTo>
                <a:lnTo>
                  <a:pt x="7187183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810000" y="762442"/>
            <a:ext cx="6264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DAT</a:t>
            </a:r>
            <a:r>
              <a:rPr spc="-130" dirty="0"/>
              <a:t>A</a:t>
            </a:r>
            <a:r>
              <a:rPr spc="-45" dirty="0"/>
              <a:t> </a:t>
            </a:r>
            <a:r>
              <a:rPr spc="-225" dirty="0"/>
              <a:t>SHARIN</a:t>
            </a:r>
            <a:r>
              <a:rPr spc="-240" dirty="0"/>
              <a:t>G</a:t>
            </a:r>
            <a:r>
              <a:rPr spc="-40" dirty="0"/>
              <a:t> </a:t>
            </a:r>
            <a:r>
              <a:rPr spc="-125" dirty="0"/>
              <a:t>AGGREMENT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6995" y="1756142"/>
            <a:ext cx="2892806" cy="1240083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00" b="1" spc="-270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600" b="1" spc="-260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600" b="1" spc="-18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6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E5E7B"/>
                </a:solidFill>
                <a:latin typeface="Arial"/>
                <a:cs typeface="Arial"/>
              </a:rPr>
              <a:t>I</a:t>
            </a:r>
            <a:r>
              <a:rPr sz="2600" b="1" spc="-170" dirty="0">
                <a:solidFill>
                  <a:srgbClr val="0E5E7B"/>
                </a:solidFill>
                <a:latin typeface="Arial"/>
                <a:cs typeface="Arial"/>
              </a:rPr>
              <a:t>D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ORDER</a:t>
            </a:r>
            <a:r>
              <a:rPr sz="1900" spc="2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9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given</a:t>
            </a:r>
            <a:r>
              <a:rPr sz="19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order.</a:t>
            </a:r>
            <a:endParaRPr sz="1900" dirty="0">
              <a:latin typeface="Bahnschrift"/>
              <a:cs typeface="Bahnschrif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09617" y="2003488"/>
            <a:ext cx="780415" cy="781685"/>
            <a:chOff x="2124646" y="1766506"/>
            <a:chExt cx="780415" cy="781685"/>
          </a:xfrm>
        </p:grpSpPr>
        <p:sp>
          <p:nvSpPr>
            <p:cNvPr id="6" name="object 6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13507" y="2149603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4646" y="3084766"/>
            <a:ext cx="780415" cy="780415"/>
            <a:chOff x="2124646" y="3084766"/>
            <a:chExt cx="780415" cy="780415"/>
          </a:xfrm>
        </p:grpSpPr>
        <p:sp>
          <p:nvSpPr>
            <p:cNvPr id="10" name="object 10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6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6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6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13507" y="32636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24646" y="4590478"/>
            <a:ext cx="780415" cy="781685"/>
            <a:chOff x="2124646" y="4590478"/>
            <a:chExt cx="780415" cy="781685"/>
          </a:xfrm>
        </p:grpSpPr>
        <p:sp>
          <p:nvSpPr>
            <p:cNvPr id="14" name="object 14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5032" y="4780026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229600" y="1951229"/>
            <a:ext cx="751840" cy="753110"/>
            <a:chOff x="2138933" y="5953480"/>
            <a:chExt cx="751840" cy="753110"/>
          </a:xfrm>
        </p:grpSpPr>
        <p:sp>
          <p:nvSpPr>
            <p:cNvPr id="18" name="object 18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4"/>
                  </a:lnTo>
                  <a:lnTo>
                    <a:pt x="11470" y="469111"/>
                  </a:lnTo>
                  <a:lnTo>
                    <a:pt x="25281" y="512475"/>
                  </a:lnTo>
                  <a:lnTo>
                    <a:pt x="44006" y="553384"/>
                  </a:lnTo>
                  <a:lnTo>
                    <a:pt x="67294" y="591485"/>
                  </a:lnTo>
                  <a:lnTo>
                    <a:pt x="94794" y="626425"/>
                  </a:lnTo>
                  <a:lnTo>
                    <a:pt x="126153" y="657851"/>
                  </a:lnTo>
                  <a:lnTo>
                    <a:pt x="161020" y="685410"/>
                  </a:lnTo>
                  <a:lnTo>
                    <a:pt x="199044" y="708749"/>
                  </a:lnTo>
                  <a:lnTo>
                    <a:pt x="239872" y="727516"/>
                  </a:lnTo>
                  <a:lnTo>
                    <a:pt x="283152" y="741358"/>
                  </a:lnTo>
                  <a:lnTo>
                    <a:pt x="328534" y="749922"/>
                  </a:lnTo>
                  <a:lnTo>
                    <a:pt x="375666" y="752855"/>
                  </a:lnTo>
                  <a:lnTo>
                    <a:pt x="422797" y="749922"/>
                  </a:lnTo>
                  <a:lnTo>
                    <a:pt x="468179" y="741358"/>
                  </a:lnTo>
                  <a:lnTo>
                    <a:pt x="511459" y="727516"/>
                  </a:lnTo>
                  <a:lnTo>
                    <a:pt x="552287" y="708749"/>
                  </a:lnTo>
                  <a:lnTo>
                    <a:pt x="590311" y="685410"/>
                  </a:lnTo>
                  <a:lnTo>
                    <a:pt x="625178" y="657851"/>
                  </a:lnTo>
                  <a:lnTo>
                    <a:pt x="656537" y="626425"/>
                  </a:lnTo>
                  <a:lnTo>
                    <a:pt x="684037" y="591485"/>
                  </a:lnTo>
                  <a:lnTo>
                    <a:pt x="707325" y="553384"/>
                  </a:lnTo>
                  <a:lnTo>
                    <a:pt x="726050" y="512475"/>
                  </a:lnTo>
                  <a:lnTo>
                    <a:pt x="739861" y="469111"/>
                  </a:lnTo>
                  <a:lnTo>
                    <a:pt x="748405" y="423644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751332" y="376427"/>
                  </a:moveTo>
                  <a:lnTo>
                    <a:pt x="748405" y="423644"/>
                  </a:lnTo>
                  <a:lnTo>
                    <a:pt x="739861" y="469111"/>
                  </a:lnTo>
                  <a:lnTo>
                    <a:pt x="726050" y="512475"/>
                  </a:lnTo>
                  <a:lnTo>
                    <a:pt x="707325" y="553384"/>
                  </a:lnTo>
                  <a:lnTo>
                    <a:pt x="684037" y="591485"/>
                  </a:lnTo>
                  <a:lnTo>
                    <a:pt x="656537" y="626425"/>
                  </a:lnTo>
                  <a:lnTo>
                    <a:pt x="625178" y="657851"/>
                  </a:lnTo>
                  <a:lnTo>
                    <a:pt x="590311" y="685410"/>
                  </a:lnTo>
                  <a:lnTo>
                    <a:pt x="552287" y="708749"/>
                  </a:lnTo>
                  <a:lnTo>
                    <a:pt x="511459" y="727516"/>
                  </a:lnTo>
                  <a:lnTo>
                    <a:pt x="468179" y="741358"/>
                  </a:lnTo>
                  <a:lnTo>
                    <a:pt x="422797" y="749922"/>
                  </a:lnTo>
                  <a:lnTo>
                    <a:pt x="375666" y="752855"/>
                  </a:lnTo>
                  <a:lnTo>
                    <a:pt x="328534" y="749922"/>
                  </a:lnTo>
                  <a:lnTo>
                    <a:pt x="283152" y="741358"/>
                  </a:lnTo>
                  <a:lnTo>
                    <a:pt x="239872" y="727516"/>
                  </a:lnTo>
                  <a:lnTo>
                    <a:pt x="199044" y="708749"/>
                  </a:lnTo>
                  <a:lnTo>
                    <a:pt x="161020" y="685410"/>
                  </a:lnTo>
                  <a:lnTo>
                    <a:pt x="126153" y="657851"/>
                  </a:lnTo>
                  <a:lnTo>
                    <a:pt x="94794" y="626425"/>
                  </a:lnTo>
                  <a:lnTo>
                    <a:pt x="67294" y="591485"/>
                  </a:lnTo>
                  <a:lnTo>
                    <a:pt x="44006" y="553384"/>
                  </a:lnTo>
                  <a:lnTo>
                    <a:pt x="25281" y="512475"/>
                  </a:lnTo>
                  <a:lnTo>
                    <a:pt x="11470" y="469111"/>
                  </a:lnTo>
                  <a:lnTo>
                    <a:pt x="2926" y="423644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507412" y="2140467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4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6994" y="3281553"/>
            <a:ext cx="5648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0E5E7B"/>
                </a:solidFill>
                <a:latin typeface="Arial"/>
                <a:cs typeface="Arial"/>
              </a:rPr>
              <a:t>DA</a:t>
            </a:r>
            <a:r>
              <a:rPr sz="2400" b="1" spc="-21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order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ordered.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6994" y="4524247"/>
            <a:ext cx="40849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REGION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region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customer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stays.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96400" y="1877106"/>
            <a:ext cx="35024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40" dirty="0">
                <a:solidFill>
                  <a:srgbClr val="0E5E7B"/>
                </a:solidFill>
                <a:latin typeface="Arial"/>
                <a:cs typeface="Arial"/>
              </a:rPr>
              <a:t>COUNTRY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Country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customer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reside.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11351" y="303177"/>
            <a:ext cx="5219700" cy="861060"/>
          </a:xfrm>
          <a:custGeom>
            <a:avLst/>
            <a:gdLst/>
            <a:ahLst/>
            <a:cxnLst/>
            <a:rect l="l" t="t" r="r" b="b"/>
            <a:pathLst>
              <a:path w="5219700" h="861060">
                <a:moveTo>
                  <a:pt x="0" y="861060"/>
                </a:moveTo>
                <a:lnTo>
                  <a:pt x="5219700" y="861060"/>
                </a:lnTo>
                <a:lnTo>
                  <a:pt x="5219700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 idx="4294967295"/>
          </p:nvPr>
        </p:nvSpPr>
        <p:spPr>
          <a:xfrm>
            <a:off x="4191000" y="544071"/>
            <a:ext cx="4184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DATA</a:t>
            </a:r>
            <a:r>
              <a:rPr spc="-114" dirty="0"/>
              <a:t> </a:t>
            </a:r>
            <a:r>
              <a:rPr spc="-320" dirty="0"/>
              <a:t>DESCRIPTION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3126994" y="932348"/>
            <a:ext cx="5500688" cy="665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ITE</a:t>
            </a:r>
            <a:r>
              <a:rPr sz="2400" spc="-215" dirty="0">
                <a:solidFill>
                  <a:srgbClr val="0E5E7B"/>
                </a:solidFill>
                <a:latin typeface="Arial"/>
                <a:cs typeface="Arial"/>
              </a:rPr>
              <a:t>M</a:t>
            </a:r>
            <a:r>
              <a:rPr sz="2400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spc="-345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spc="-365" dirty="0">
                <a:solidFill>
                  <a:srgbClr val="0E5E7B"/>
                </a:solidFill>
                <a:latin typeface="Arial"/>
                <a:cs typeface="Arial"/>
              </a:rPr>
              <a:t>Y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PE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type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b="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varieties</a:t>
            </a:r>
            <a:r>
              <a:rPr sz="1800" b="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1800" b="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b="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10" dirty="0">
                <a:solidFill>
                  <a:srgbClr val="488392"/>
                </a:solidFill>
                <a:latin typeface="Bahnschrift"/>
                <a:cs typeface="Bahnschrift"/>
              </a:rPr>
              <a:t>Amazon.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6994" y="2303526"/>
            <a:ext cx="3594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0E5E7B"/>
                </a:solidFill>
                <a:latin typeface="Arial"/>
                <a:cs typeface="Arial"/>
              </a:rPr>
              <a:t>S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LE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S</a:t>
            </a:r>
            <a:r>
              <a:rPr sz="2400" b="1" spc="-2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CHANNEL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Mode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shopping</a:t>
            </a:r>
            <a:r>
              <a:rPr sz="1800" spc="1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Online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Offline.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994" y="3546729"/>
            <a:ext cx="4502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PRIORI</a:t>
            </a: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395" dirty="0">
                <a:solidFill>
                  <a:srgbClr val="0E5E7B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Priority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Range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between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low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high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994" y="4574794"/>
            <a:ext cx="4284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0E5E7B"/>
                </a:solidFill>
                <a:latin typeface="Arial"/>
                <a:cs typeface="Arial"/>
              </a:rPr>
              <a:t>SHIP</a:t>
            </a:r>
            <a:r>
              <a:rPr sz="2400" b="1" spc="-6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0E5E7B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Ship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dispatched.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0200" y="2334628"/>
            <a:ext cx="33566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/>
                <a:cs typeface="Arial"/>
              </a:rPr>
              <a:t>UNIT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SOLD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Number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unit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sold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per</a:t>
            </a:r>
            <a:r>
              <a:rPr sz="1800" spc="1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product.</a:t>
            </a:r>
            <a:endParaRPr sz="1800" dirty="0">
              <a:latin typeface="Bahnschrift"/>
              <a:cs typeface="Bahnschrif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97785" y="1159003"/>
            <a:ext cx="781685" cy="665162"/>
            <a:chOff x="2068258" y="1173670"/>
            <a:chExt cx="781685" cy="781685"/>
          </a:xfrm>
        </p:grpSpPr>
        <p:sp>
          <p:nvSpPr>
            <p:cNvPr id="10" name="object 10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58644" y="135275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5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68258" y="2200846"/>
            <a:ext cx="781685" cy="781685"/>
            <a:chOff x="2068258" y="2200846"/>
            <a:chExt cx="781685" cy="781685"/>
          </a:xfrm>
        </p:grpSpPr>
        <p:sp>
          <p:nvSpPr>
            <p:cNvPr id="14" name="object 14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58644" y="2380234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6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83498" y="3444430"/>
            <a:ext cx="781685" cy="781685"/>
            <a:chOff x="2083498" y="3444430"/>
            <a:chExt cx="781685" cy="781685"/>
          </a:xfrm>
        </p:grpSpPr>
        <p:sp>
          <p:nvSpPr>
            <p:cNvPr id="18" name="object 18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73883" y="3624833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7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83498" y="4527994"/>
            <a:ext cx="781685" cy="781685"/>
            <a:chOff x="2083498" y="4527994"/>
            <a:chExt cx="781685" cy="781685"/>
          </a:xfrm>
        </p:grpSpPr>
        <p:sp>
          <p:nvSpPr>
            <p:cNvPr id="22" name="object 22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73883" y="470809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8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52127" y="2403391"/>
            <a:ext cx="781685" cy="781685"/>
            <a:chOff x="2083498" y="5741073"/>
            <a:chExt cx="781685" cy="781685"/>
          </a:xfrm>
        </p:grpSpPr>
        <p:sp>
          <p:nvSpPr>
            <p:cNvPr id="26" name="object 26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4"/>
                  </a:lnTo>
                  <a:lnTo>
                    <a:pt x="11496" y="469111"/>
                  </a:lnTo>
                  <a:lnTo>
                    <a:pt x="25337" y="512475"/>
                  </a:lnTo>
                  <a:lnTo>
                    <a:pt x="44103" y="553384"/>
                  </a:lnTo>
                  <a:lnTo>
                    <a:pt x="67442" y="591485"/>
                  </a:lnTo>
                  <a:lnTo>
                    <a:pt x="95000" y="626425"/>
                  </a:lnTo>
                  <a:lnTo>
                    <a:pt x="126425" y="657851"/>
                  </a:lnTo>
                  <a:lnTo>
                    <a:pt x="161365" y="685410"/>
                  </a:lnTo>
                  <a:lnTo>
                    <a:pt x="199465" y="708749"/>
                  </a:lnTo>
                  <a:lnTo>
                    <a:pt x="240375" y="727516"/>
                  </a:lnTo>
                  <a:lnTo>
                    <a:pt x="283740" y="741358"/>
                  </a:lnTo>
                  <a:lnTo>
                    <a:pt x="329208" y="749922"/>
                  </a:lnTo>
                  <a:lnTo>
                    <a:pt x="376427" y="752856"/>
                  </a:lnTo>
                  <a:lnTo>
                    <a:pt x="423647" y="749922"/>
                  </a:lnTo>
                  <a:lnTo>
                    <a:pt x="469115" y="741358"/>
                  </a:lnTo>
                  <a:lnTo>
                    <a:pt x="512480" y="727516"/>
                  </a:lnTo>
                  <a:lnTo>
                    <a:pt x="553390" y="708749"/>
                  </a:lnTo>
                  <a:lnTo>
                    <a:pt x="591490" y="685410"/>
                  </a:lnTo>
                  <a:lnTo>
                    <a:pt x="626430" y="657851"/>
                  </a:lnTo>
                  <a:lnTo>
                    <a:pt x="657855" y="626425"/>
                  </a:lnTo>
                  <a:lnTo>
                    <a:pt x="685413" y="591485"/>
                  </a:lnTo>
                  <a:lnTo>
                    <a:pt x="708752" y="553384"/>
                  </a:lnTo>
                  <a:lnTo>
                    <a:pt x="727518" y="512475"/>
                  </a:lnTo>
                  <a:lnTo>
                    <a:pt x="741359" y="469111"/>
                  </a:lnTo>
                  <a:lnTo>
                    <a:pt x="749923" y="423644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752856" y="376428"/>
                  </a:moveTo>
                  <a:lnTo>
                    <a:pt x="749923" y="423644"/>
                  </a:lnTo>
                  <a:lnTo>
                    <a:pt x="741359" y="469111"/>
                  </a:lnTo>
                  <a:lnTo>
                    <a:pt x="727518" y="512475"/>
                  </a:lnTo>
                  <a:lnTo>
                    <a:pt x="708752" y="553384"/>
                  </a:lnTo>
                  <a:lnTo>
                    <a:pt x="685413" y="591485"/>
                  </a:lnTo>
                  <a:lnTo>
                    <a:pt x="657855" y="626425"/>
                  </a:lnTo>
                  <a:lnTo>
                    <a:pt x="626430" y="657851"/>
                  </a:lnTo>
                  <a:lnTo>
                    <a:pt x="591490" y="685410"/>
                  </a:lnTo>
                  <a:lnTo>
                    <a:pt x="553390" y="708749"/>
                  </a:lnTo>
                  <a:lnTo>
                    <a:pt x="512480" y="727516"/>
                  </a:lnTo>
                  <a:lnTo>
                    <a:pt x="469115" y="741358"/>
                  </a:lnTo>
                  <a:lnTo>
                    <a:pt x="423647" y="749922"/>
                  </a:lnTo>
                  <a:lnTo>
                    <a:pt x="376427" y="752856"/>
                  </a:lnTo>
                  <a:lnTo>
                    <a:pt x="329208" y="749922"/>
                  </a:lnTo>
                  <a:lnTo>
                    <a:pt x="283740" y="741358"/>
                  </a:lnTo>
                  <a:lnTo>
                    <a:pt x="240375" y="727516"/>
                  </a:lnTo>
                  <a:lnTo>
                    <a:pt x="199465" y="708749"/>
                  </a:lnTo>
                  <a:lnTo>
                    <a:pt x="161365" y="685410"/>
                  </a:lnTo>
                  <a:lnTo>
                    <a:pt x="126425" y="657851"/>
                  </a:lnTo>
                  <a:lnTo>
                    <a:pt x="95000" y="626425"/>
                  </a:lnTo>
                  <a:lnTo>
                    <a:pt x="67442" y="591485"/>
                  </a:lnTo>
                  <a:lnTo>
                    <a:pt x="44103" y="553384"/>
                  </a:lnTo>
                  <a:lnTo>
                    <a:pt x="25337" y="512475"/>
                  </a:lnTo>
                  <a:lnTo>
                    <a:pt x="11496" y="469111"/>
                  </a:lnTo>
                  <a:lnTo>
                    <a:pt x="2932" y="423644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442639" y="2577083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9</a:t>
            </a:r>
            <a:endParaRPr sz="2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4118" y="2184701"/>
            <a:ext cx="2045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/>
                <a:cs typeface="Arial"/>
              </a:rPr>
              <a:t>UNIT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Product.</a:t>
            </a:r>
            <a:endParaRPr sz="180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914" y="3440048"/>
            <a:ext cx="28594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REVENUE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8914" y="4628769"/>
            <a:ext cx="27476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96400" y="1017331"/>
            <a:ext cx="3685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E5E7B"/>
                </a:solidFill>
                <a:latin typeface="Arial"/>
                <a:cs typeface="Arial"/>
              </a:rPr>
              <a:t>P</a:t>
            </a:r>
            <a:r>
              <a:rPr sz="2400" b="1" spc="-23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265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FIT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Earned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by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 dirty="0">
              <a:latin typeface="Bahnschrift"/>
              <a:cs typeface="Bahnschrif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13394" y="2158174"/>
            <a:ext cx="780415" cy="780415"/>
            <a:chOff x="2013394" y="2158174"/>
            <a:chExt cx="780415" cy="780415"/>
          </a:xfrm>
        </p:grpSpPr>
        <p:sp>
          <p:nvSpPr>
            <p:cNvPr id="9" name="object 9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5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5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5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5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14117" y="2337053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13394" y="3462718"/>
            <a:ext cx="780415" cy="781685"/>
            <a:chOff x="2013394" y="3462718"/>
            <a:chExt cx="780415" cy="781685"/>
          </a:xfrm>
        </p:grpSpPr>
        <p:sp>
          <p:nvSpPr>
            <p:cNvPr id="13" name="object 13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8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6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8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14117" y="3642486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37778" y="4582858"/>
            <a:ext cx="781685" cy="780415"/>
            <a:chOff x="2037778" y="4582858"/>
            <a:chExt cx="781685" cy="780415"/>
          </a:xfrm>
        </p:grpSpPr>
        <p:sp>
          <p:nvSpPr>
            <p:cNvPr id="17" name="object 17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7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7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39517" y="4762627"/>
            <a:ext cx="376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Roboto"/>
                <a:cs typeface="Roboto"/>
              </a:rPr>
              <a:t>13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229600" y="1082351"/>
            <a:ext cx="781685" cy="780415"/>
            <a:chOff x="2048446" y="5689256"/>
            <a:chExt cx="781685" cy="780415"/>
          </a:xfrm>
        </p:grpSpPr>
        <p:sp>
          <p:nvSpPr>
            <p:cNvPr id="21" name="object 21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2"/>
                  </a:lnTo>
                  <a:lnTo>
                    <a:pt x="240375" y="25285"/>
                  </a:lnTo>
                  <a:lnTo>
                    <a:pt x="199465" y="44014"/>
                  </a:lnTo>
                  <a:lnTo>
                    <a:pt x="161365" y="67305"/>
                  </a:lnTo>
                  <a:lnTo>
                    <a:pt x="126425" y="94807"/>
                  </a:lnTo>
                  <a:lnTo>
                    <a:pt x="95000" y="126169"/>
                  </a:lnTo>
                  <a:lnTo>
                    <a:pt x="67442" y="161037"/>
                  </a:lnTo>
                  <a:lnTo>
                    <a:pt x="44103" y="199061"/>
                  </a:lnTo>
                  <a:lnTo>
                    <a:pt x="25337" y="239887"/>
                  </a:lnTo>
                  <a:lnTo>
                    <a:pt x="11496" y="283165"/>
                  </a:lnTo>
                  <a:lnTo>
                    <a:pt x="2932" y="328542"/>
                  </a:lnTo>
                  <a:lnTo>
                    <a:pt x="0" y="375665"/>
                  </a:lnTo>
                  <a:lnTo>
                    <a:pt x="2932" y="422787"/>
                  </a:lnTo>
                  <a:lnTo>
                    <a:pt x="11496" y="468162"/>
                  </a:lnTo>
                  <a:lnTo>
                    <a:pt x="25337" y="511439"/>
                  </a:lnTo>
                  <a:lnTo>
                    <a:pt x="44103" y="552265"/>
                  </a:lnTo>
                  <a:lnTo>
                    <a:pt x="67442" y="590288"/>
                  </a:lnTo>
                  <a:lnTo>
                    <a:pt x="95000" y="625157"/>
                  </a:lnTo>
                  <a:lnTo>
                    <a:pt x="126425" y="656519"/>
                  </a:lnTo>
                  <a:lnTo>
                    <a:pt x="161365" y="684023"/>
                  </a:lnTo>
                  <a:lnTo>
                    <a:pt x="199465" y="707315"/>
                  </a:lnTo>
                  <a:lnTo>
                    <a:pt x="240375" y="726044"/>
                  </a:lnTo>
                  <a:lnTo>
                    <a:pt x="283740" y="739858"/>
                  </a:lnTo>
                  <a:lnTo>
                    <a:pt x="329208" y="748404"/>
                  </a:lnTo>
                  <a:lnTo>
                    <a:pt x="376428" y="751331"/>
                  </a:lnTo>
                  <a:lnTo>
                    <a:pt x="423647" y="748404"/>
                  </a:lnTo>
                  <a:lnTo>
                    <a:pt x="469115" y="739858"/>
                  </a:lnTo>
                  <a:lnTo>
                    <a:pt x="512480" y="726044"/>
                  </a:lnTo>
                  <a:lnTo>
                    <a:pt x="553390" y="707315"/>
                  </a:lnTo>
                  <a:lnTo>
                    <a:pt x="591490" y="684023"/>
                  </a:lnTo>
                  <a:lnTo>
                    <a:pt x="626430" y="656519"/>
                  </a:lnTo>
                  <a:lnTo>
                    <a:pt x="657855" y="625157"/>
                  </a:lnTo>
                  <a:lnTo>
                    <a:pt x="685413" y="590288"/>
                  </a:lnTo>
                  <a:lnTo>
                    <a:pt x="708752" y="552265"/>
                  </a:lnTo>
                  <a:lnTo>
                    <a:pt x="727518" y="511439"/>
                  </a:lnTo>
                  <a:lnTo>
                    <a:pt x="741359" y="468162"/>
                  </a:lnTo>
                  <a:lnTo>
                    <a:pt x="749923" y="422787"/>
                  </a:lnTo>
                  <a:lnTo>
                    <a:pt x="752856" y="375665"/>
                  </a:lnTo>
                  <a:lnTo>
                    <a:pt x="749923" y="328542"/>
                  </a:lnTo>
                  <a:lnTo>
                    <a:pt x="741359" y="283165"/>
                  </a:lnTo>
                  <a:lnTo>
                    <a:pt x="727518" y="239887"/>
                  </a:lnTo>
                  <a:lnTo>
                    <a:pt x="708752" y="199061"/>
                  </a:lnTo>
                  <a:lnTo>
                    <a:pt x="685413" y="161037"/>
                  </a:lnTo>
                  <a:lnTo>
                    <a:pt x="657855" y="126169"/>
                  </a:lnTo>
                  <a:lnTo>
                    <a:pt x="626430" y="94807"/>
                  </a:lnTo>
                  <a:lnTo>
                    <a:pt x="591490" y="67305"/>
                  </a:lnTo>
                  <a:lnTo>
                    <a:pt x="553390" y="44014"/>
                  </a:lnTo>
                  <a:lnTo>
                    <a:pt x="512480" y="25285"/>
                  </a:lnTo>
                  <a:lnTo>
                    <a:pt x="469115" y="11472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87"/>
                  </a:lnTo>
                  <a:lnTo>
                    <a:pt x="741359" y="468162"/>
                  </a:lnTo>
                  <a:lnTo>
                    <a:pt x="727518" y="511439"/>
                  </a:lnTo>
                  <a:lnTo>
                    <a:pt x="708752" y="552265"/>
                  </a:lnTo>
                  <a:lnTo>
                    <a:pt x="685413" y="590288"/>
                  </a:lnTo>
                  <a:lnTo>
                    <a:pt x="657855" y="625157"/>
                  </a:lnTo>
                  <a:lnTo>
                    <a:pt x="626430" y="656519"/>
                  </a:lnTo>
                  <a:lnTo>
                    <a:pt x="591490" y="684023"/>
                  </a:lnTo>
                  <a:lnTo>
                    <a:pt x="553390" y="707315"/>
                  </a:lnTo>
                  <a:lnTo>
                    <a:pt x="512480" y="726044"/>
                  </a:lnTo>
                  <a:lnTo>
                    <a:pt x="469115" y="739858"/>
                  </a:lnTo>
                  <a:lnTo>
                    <a:pt x="423647" y="748404"/>
                  </a:lnTo>
                  <a:lnTo>
                    <a:pt x="376428" y="751331"/>
                  </a:lnTo>
                  <a:lnTo>
                    <a:pt x="329208" y="748404"/>
                  </a:lnTo>
                  <a:lnTo>
                    <a:pt x="283740" y="739858"/>
                  </a:lnTo>
                  <a:lnTo>
                    <a:pt x="240375" y="726044"/>
                  </a:lnTo>
                  <a:lnTo>
                    <a:pt x="199465" y="707315"/>
                  </a:lnTo>
                  <a:lnTo>
                    <a:pt x="161365" y="684023"/>
                  </a:lnTo>
                  <a:lnTo>
                    <a:pt x="126425" y="656519"/>
                  </a:lnTo>
                  <a:lnTo>
                    <a:pt x="95000" y="625157"/>
                  </a:lnTo>
                  <a:lnTo>
                    <a:pt x="67442" y="590288"/>
                  </a:lnTo>
                  <a:lnTo>
                    <a:pt x="44103" y="552265"/>
                  </a:lnTo>
                  <a:lnTo>
                    <a:pt x="25337" y="511439"/>
                  </a:lnTo>
                  <a:lnTo>
                    <a:pt x="11496" y="468162"/>
                  </a:lnTo>
                  <a:lnTo>
                    <a:pt x="2932" y="422787"/>
                  </a:lnTo>
                  <a:lnTo>
                    <a:pt x="0" y="375665"/>
                  </a:lnTo>
                  <a:lnTo>
                    <a:pt x="2932" y="328542"/>
                  </a:lnTo>
                  <a:lnTo>
                    <a:pt x="11496" y="283165"/>
                  </a:lnTo>
                  <a:lnTo>
                    <a:pt x="25337" y="239887"/>
                  </a:lnTo>
                  <a:lnTo>
                    <a:pt x="44103" y="199061"/>
                  </a:lnTo>
                  <a:lnTo>
                    <a:pt x="67442" y="161037"/>
                  </a:lnTo>
                  <a:lnTo>
                    <a:pt x="95000" y="126169"/>
                  </a:lnTo>
                  <a:lnTo>
                    <a:pt x="126425" y="94807"/>
                  </a:lnTo>
                  <a:lnTo>
                    <a:pt x="161365" y="67305"/>
                  </a:lnTo>
                  <a:lnTo>
                    <a:pt x="199465" y="44014"/>
                  </a:lnTo>
                  <a:lnTo>
                    <a:pt x="240375" y="25285"/>
                  </a:lnTo>
                  <a:lnTo>
                    <a:pt x="283740" y="11472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2"/>
                  </a:lnTo>
                  <a:lnTo>
                    <a:pt x="512480" y="25285"/>
                  </a:lnTo>
                  <a:lnTo>
                    <a:pt x="553390" y="44014"/>
                  </a:lnTo>
                  <a:lnTo>
                    <a:pt x="591490" y="67305"/>
                  </a:lnTo>
                  <a:lnTo>
                    <a:pt x="626430" y="94807"/>
                  </a:lnTo>
                  <a:lnTo>
                    <a:pt x="657855" y="126169"/>
                  </a:lnTo>
                  <a:lnTo>
                    <a:pt x="685413" y="161037"/>
                  </a:lnTo>
                  <a:lnTo>
                    <a:pt x="708752" y="199061"/>
                  </a:lnTo>
                  <a:lnTo>
                    <a:pt x="727518" y="239887"/>
                  </a:lnTo>
                  <a:lnTo>
                    <a:pt x="741359" y="283165"/>
                  </a:lnTo>
                  <a:lnTo>
                    <a:pt x="749923" y="328542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32482" y="1264743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14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 idx="4294967295"/>
          </p:nvPr>
        </p:nvSpPr>
        <p:spPr>
          <a:xfrm>
            <a:off x="3404118" y="1017331"/>
            <a:ext cx="2817813" cy="665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0E5E7B"/>
                </a:solidFill>
                <a:latin typeface="Arial"/>
                <a:cs typeface="Arial"/>
              </a:rPr>
              <a:t>UNI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spc="-3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PRICE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Selling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Price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endParaRPr sz="1800" dirty="0">
              <a:latin typeface="Bahnschrift"/>
              <a:cs typeface="Bahnschrif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49970" y="1038034"/>
            <a:ext cx="781685" cy="780415"/>
            <a:chOff x="2049970" y="1038034"/>
            <a:chExt cx="781685" cy="780415"/>
          </a:xfrm>
        </p:grpSpPr>
        <p:sp>
          <p:nvSpPr>
            <p:cNvPr id="26" name="object 26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8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51964" y="1216609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10</a:t>
            </a:r>
            <a:endParaRPr sz="2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1365" y="1953844"/>
            <a:ext cx="683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solidFill>
                  <a:srgbClr val="0E5E7B"/>
                </a:solidFill>
                <a:latin typeface="Arial"/>
                <a:cs typeface="Arial"/>
              </a:rPr>
              <a:t>KPIS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3660" y="2857627"/>
            <a:ext cx="276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0E5E7B"/>
                </a:solidFill>
                <a:latin typeface="Arial"/>
                <a:cs typeface="Arial"/>
              </a:rPr>
              <a:t>Profit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1365" y="3931411"/>
            <a:ext cx="316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E5E7B"/>
                </a:solidFill>
                <a:latin typeface="Arial"/>
                <a:cs typeface="Arial"/>
              </a:rPr>
              <a:t>Revenue</a:t>
            </a:r>
            <a:r>
              <a:rPr sz="24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3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1365" y="4950714"/>
            <a:ext cx="259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r>
              <a:rPr sz="2400" b="1" spc="-4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60257" y="1903285"/>
            <a:ext cx="645160" cy="652780"/>
            <a:chOff x="2060257" y="1903285"/>
            <a:chExt cx="645160" cy="652780"/>
          </a:xfrm>
        </p:grpSpPr>
        <p:sp>
          <p:nvSpPr>
            <p:cNvPr id="9" name="object 9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317754" y="0"/>
                  </a:moveTo>
                  <a:lnTo>
                    <a:pt x="270793" y="3484"/>
                  </a:lnTo>
                  <a:lnTo>
                    <a:pt x="225973" y="13608"/>
                  </a:lnTo>
                  <a:lnTo>
                    <a:pt x="183786" y="29874"/>
                  </a:lnTo>
                  <a:lnTo>
                    <a:pt x="144723" y="51786"/>
                  </a:lnTo>
                  <a:lnTo>
                    <a:pt x="109274" y="78847"/>
                  </a:lnTo>
                  <a:lnTo>
                    <a:pt x="77931" y="110562"/>
                  </a:lnTo>
                  <a:lnTo>
                    <a:pt x="51186" y="146434"/>
                  </a:lnTo>
                  <a:lnTo>
                    <a:pt x="29529" y="185966"/>
                  </a:lnTo>
                  <a:lnTo>
                    <a:pt x="13451" y="228663"/>
                  </a:lnTo>
                  <a:lnTo>
                    <a:pt x="3444" y="274028"/>
                  </a:lnTo>
                  <a:lnTo>
                    <a:pt x="0" y="321563"/>
                  </a:lnTo>
                  <a:lnTo>
                    <a:pt x="3444" y="369071"/>
                  </a:lnTo>
                  <a:lnTo>
                    <a:pt x="13451" y="414418"/>
                  </a:lnTo>
                  <a:lnTo>
                    <a:pt x="29529" y="457106"/>
                  </a:lnTo>
                  <a:lnTo>
                    <a:pt x="51186" y="496637"/>
                  </a:lnTo>
                  <a:lnTo>
                    <a:pt x="77931" y="532513"/>
                  </a:lnTo>
                  <a:lnTo>
                    <a:pt x="109274" y="564237"/>
                  </a:lnTo>
                  <a:lnTo>
                    <a:pt x="144723" y="591309"/>
                  </a:lnTo>
                  <a:lnTo>
                    <a:pt x="183786" y="613233"/>
                  </a:lnTo>
                  <a:lnTo>
                    <a:pt x="225973" y="629509"/>
                  </a:lnTo>
                  <a:lnTo>
                    <a:pt x="270793" y="639640"/>
                  </a:lnTo>
                  <a:lnTo>
                    <a:pt x="317754" y="643127"/>
                  </a:lnTo>
                  <a:lnTo>
                    <a:pt x="364714" y="639640"/>
                  </a:lnTo>
                  <a:lnTo>
                    <a:pt x="409534" y="629509"/>
                  </a:lnTo>
                  <a:lnTo>
                    <a:pt x="451721" y="613233"/>
                  </a:lnTo>
                  <a:lnTo>
                    <a:pt x="490784" y="591309"/>
                  </a:lnTo>
                  <a:lnTo>
                    <a:pt x="526233" y="564237"/>
                  </a:lnTo>
                  <a:lnTo>
                    <a:pt x="557576" y="532513"/>
                  </a:lnTo>
                  <a:lnTo>
                    <a:pt x="584321" y="496637"/>
                  </a:lnTo>
                  <a:lnTo>
                    <a:pt x="605978" y="457106"/>
                  </a:lnTo>
                  <a:lnTo>
                    <a:pt x="622056" y="414418"/>
                  </a:lnTo>
                  <a:lnTo>
                    <a:pt x="632063" y="369071"/>
                  </a:lnTo>
                  <a:lnTo>
                    <a:pt x="635507" y="321563"/>
                  </a:lnTo>
                  <a:lnTo>
                    <a:pt x="632063" y="274028"/>
                  </a:lnTo>
                  <a:lnTo>
                    <a:pt x="622056" y="228663"/>
                  </a:lnTo>
                  <a:lnTo>
                    <a:pt x="605978" y="185966"/>
                  </a:lnTo>
                  <a:lnTo>
                    <a:pt x="584321" y="146434"/>
                  </a:lnTo>
                  <a:lnTo>
                    <a:pt x="557576" y="110562"/>
                  </a:lnTo>
                  <a:lnTo>
                    <a:pt x="526233" y="78847"/>
                  </a:lnTo>
                  <a:lnTo>
                    <a:pt x="490784" y="51786"/>
                  </a:lnTo>
                  <a:lnTo>
                    <a:pt x="451721" y="29874"/>
                  </a:lnTo>
                  <a:lnTo>
                    <a:pt x="409534" y="13608"/>
                  </a:lnTo>
                  <a:lnTo>
                    <a:pt x="364714" y="3484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635507" y="321563"/>
                  </a:moveTo>
                  <a:lnTo>
                    <a:pt x="632063" y="369071"/>
                  </a:lnTo>
                  <a:lnTo>
                    <a:pt x="622056" y="414418"/>
                  </a:lnTo>
                  <a:lnTo>
                    <a:pt x="605978" y="457106"/>
                  </a:lnTo>
                  <a:lnTo>
                    <a:pt x="584321" y="496637"/>
                  </a:lnTo>
                  <a:lnTo>
                    <a:pt x="557576" y="532513"/>
                  </a:lnTo>
                  <a:lnTo>
                    <a:pt x="526233" y="564237"/>
                  </a:lnTo>
                  <a:lnTo>
                    <a:pt x="490784" y="591309"/>
                  </a:lnTo>
                  <a:lnTo>
                    <a:pt x="451721" y="613233"/>
                  </a:lnTo>
                  <a:lnTo>
                    <a:pt x="409534" y="629509"/>
                  </a:lnTo>
                  <a:lnTo>
                    <a:pt x="364714" y="639640"/>
                  </a:lnTo>
                  <a:lnTo>
                    <a:pt x="317754" y="643127"/>
                  </a:lnTo>
                  <a:lnTo>
                    <a:pt x="270793" y="639640"/>
                  </a:lnTo>
                  <a:lnTo>
                    <a:pt x="225973" y="629509"/>
                  </a:lnTo>
                  <a:lnTo>
                    <a:pt x="183786" y="613233"/>
                  </a:lnTo>
                  <a:lnTo>
                    <a:pt x="144723" y="591309"/>
                  </a:lnTo>
                  <a:lnTo>
                    <a:pt x="109274" y="564237"/>
                  </a:lnTo>
                  <a:lnTo>
                    <a:pt x="77931" y="532513"/>
                  </a:lnTo>
                  <a:lnTo>
                    <a:pt x="51186" y="496637"/>
                  </a:lnTo>
                  <a:lnTo>
                    <a:pt x="29529" y="457106"/>
                  </a:lnTo>
                  <a:lnTo>
                    <a:pt x="13451" y="414418"/>
                  </a:lnTo>
                  <a:lnTo>
                    <a:pt x="3444" y="369071"/>
                  </a:lnTo>
                  <a:lnTo>
                    <a:pt x="0" y="321563"/>
                  </a:lnTo>
                  <a:lnTo>
                    <a:pt x="3444" y="274028"/>
                  </a:lnTo>
                  <a:lnTo>
                    <a:pt x="13451" y="228663"/>
                  </a:lnTo>
                  <a:lnTo>
                    <a:pt x="29529" y="185966"/>
                  </a:lnTo>
                  <a:lnTo>
                    <a:pt x="51186" y="146434"/>
                  </a:lnTo>
                  <a:lnTo>
                    <a:pt x="77931" y="110562"/>
                  </a:lnTo>
                  <a:lnTo>
                    <a:pt x="109274" y="78847"/>
                  </a:lnTo>
                  <a:lnTo>
                    <a:pt x="144723" y="51786"/>
                  </a:lnTo>
                  <a:lnTo>
                    <a:pt x="183786" y="29874"/>
                  </a:lnTo>
                  <a:lnTo>
                    <a:pt x="225973" y="13608"/>
                  </a:lnTo>
                  <a:lnTo>
                    <a:pt x="270793" y="3484"/>
                  </a:lnTo>
                  <a:lnTo>
                    <a:pt x="317754" y="0"/>
                  </a:lnTo>
                  <a:lnTo>
                    <a:pt x="364714" y="3484"/>
                  </a:lnTo>
                  <a:lnTo>
                    <a:pt x="409534" y="13608"/>
                  </a:lnTo>
                  <a:lnTo>
                    <a:pt x="451721" y="29874"/>
                  </a:lnTo>
                  <a:lnTo>
                    <a:pt x="490784" y="51786"/>
                  </a:lnTo>
                  <a:lnTo>
                    <a:pt x="526233" y="78847"/>
                  </a:lnTo>
                  <a:lnTo>
                    <a:pt x="557576" y="110562"/>
                  </a:lnTo>
                  <a:lnTo>
                    <a:pt x="584321" y="146434"/>
                  </a:lnTo>
                  <a:lnTo>
                    <a:pt x="605978" y="185966"/>
                  </a:lnTo>
                  <a:lnTo>
                    <a:pt x="622056" y="228663"/>
                  </a:lnTo>
                  <a:lnTo>
                    <a:pt x="632063" y="274028"/>
                  </a:lnTo>
                  <a:lnTo>
                    <a:pt x="635507" y="321563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81808" y="2018741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41969" y="2820733"/>
            <a:ext cx="645160" cy="651510"/>
            <a:chOff x="2041969" y="2820733"/>
            <a:chExt cx="645160" cy="651510"/>
          </a:xfrm>
        </p:grpSpPr>
        <p:sp>
          <p:nvSpPr>
            <p:cNvPr id="13" name="object 13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317754" y="0"/>
                  </a:moveTo>
                  <a:lnTo>
                    <a:pt x="270793" y="3478"/>
                  </a:lnTo>
                  <a:lnTo>
                    <a:pt x="225973" y="13583"/>
                  </a:lnTo>
                  <a:lnTo>
                    <a:pt x="183786" y="29817"/>
                  </a:lnTo>
                  <a:lnTo>
                    <a:pt x="144723" y="51685"/>
                  </a:lnTo>
                  <a:lnTo>
                    <a:pt x="109274" y="78690"/>
                  </a:lnTo>
                  <a:lnTo>
                    <a:pt x="77931" y="110335"/>
                  </a:lnTo>
                  <a:lnTo>
                    <a:pt x="51186" y="146125"/>
                  </a:lnTo>
                  <a:lnTo>
                    <a:pt x="29529" y="185563"/>
                  </a:lnTo>
                  <a:lnTo>
                    <a:pt x="13451" y="228153"/>
                  </a:lnTo>
                  <a:lnTo>
                    <a:pt x="3444" y="273398"/>
                  </a:lnTo>
                  <a:lnTo>
                    <a:pt x="0" y="320801"/>
                  </a:lnTo>
                  <a:lnTo>
                    <a:pt x="3444" y="368205"/>
                  </a:lnTo>
                  <a:lnTo>
                    <a:pt x="13451" y="413450"/>
                  </a:lnTo>
                  <a:lnTo>
                    <a:pt x="29529" y="456040"/>
                  </a:lnTo>
                  <a:lnTo>
                    <a:pt x="51186" y="495478"/>
                  </a:lnTo>
                  <a:lnTo>
                    <a:pt x="77931" y="531268"/>
                  </a:lnTo>
                  <a:lnTo>
                    <a:pt x="109274" y="562913"/>
                  </a:lnTo>
                  <a:lnTo>
                    <a:pt x="144723" y="589918"/>
                  </a:lnTo>
                  <a:lnTo>
                    <a:pt x="183786" y="611786"/>
                  </a:lnTo>
                  <a:lnTo>
                    <a:pt x="225973" y="628020"/>
                  </a:lnTo>
                  <a:lnTo>
                    <a:pt x="270793" y="638125"/>
                  </a:lnTo>
                  <a:lnTo>
                    <a:pt x="317754" y="641603"/>
                  </a:lnTo>
                  <a:lnTo>
                    <a:pt x="364714" y="638125"/>
                  </a:lnTo>
                  <a:lnTo>
                    <a:pt x="409534" y="628020"/>
                  </a:lnTo>
                  <a:lnTo>
                    <a:pt x="451721" y="611786"/>
                  </a:lnTo>
                  <a:lnTo>
                    <a:pt x="490784" y="589918"/>
                  </a:lnTo>
                  <a:lnTo>
                    <a:pt x="526233" y="562913"/>
                  </a:lnTo>
                  <a:lnTo>
                    <a:pt x="557576" y="531268"/>
                  </a:lnTo>
                  <a:lnTo>
                    <a:pt x="584321" y="495478"/>
                  </a:lnTo>
                  <a:lnTo>
                    <a:pt x="605978" y="456040"/>
                  </a:lnTo>
                  <a:lnTo>
                    <a:pt x="622056" y="413450"/>
                  </a:lnTo>
                  <a:lnTo>
                    <a:pt x="632063" y="368205"/>
                  </a:lnTo>
                  <a:lnTo>
                    <a:pt x="635507" y="320801"/>
                  </a:lnTo>
                  <a:lnTo>
                    <a:pt x="632063" y="273398"/>
                  </a:lnTo>
                  <a:lnTo>
                    <a:pt x="622056" y="228153"/>
                  </a:lnTo>
                  <a:lnTo>
                    <a:pt x="605978" y="185563"/>
                  </a:lnTo>
                  <a:lnTo>
                    <a:pt x="584321" y="146125"/>
                  </a:lnTo>
                  <a:lnTo>
                    <a:pt x="557576" y="110335"/>
                  </a:lnTo>
                  <a:lnTo>
                    <a:pt x="526233" y="78690"/>
                  </a:lnTo>
                  <a:lnTo>
                    <a:pt x="490784" y="51685"/>
                  </a:lnTo>
                  <a:lnTo>
                    <a:pt x="451721" y="29817"/>
                  </a:lnTo>
                  <a:lnTo>
                    <a:pt x="409534" y="13583"/>
                  </a:lnTo>
                  <a:lnTo>
                    <a:pt x="364714" y="3478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635507" y="320801"/>
                  </a:moveTo>
                  <a:lnTo>
                    <a:pt x="632063" y="368205"/>
                  </a:lnTo>
                  <a:lnTo>
                    <a:pt x="622056" y="413450"/>
                  </a:lnTo>
                  <a:lnTo>
                    <a:pt x="605978" y="456040"/>
                  </a:lnTo>
                  <a:lnTo>
                    <a:pt x="584321" y="495478"/>
                  </a:lnTo>
                  <a:lnTo>
                    <a:pt x="557576" y="531268"/>
                  </a:lnTo>
                  <a:lnTo>
                    <a:pt x="526233" y="562913"/>
                  </a:lnTo>
                  <a:lnTo>
                    <a:pt x="490784" y="589918"/>
                  </a:lnTo>
                  <a:lnTo>
                    <a:pt x="451721" y="611786"/>
                  </a:lnTo>
                  <a:lnTo>
                    <a:pt x="409534" y="628020"/>
                  </a:lnTo>
                  <a:lnTo>
                    <a:pt x="364714" y="638125"/>
                  </a:lnTo>
                  <a:lnTo>
                    <a:pt x="317754" y="641603"/>
                  </a:lnTo>
                  <a:lnTo>
                    <a:pt x="270793" y="638125"/>
                  </a:lnTo>
                  <a:lnTo>
                    <a:pt x="225973" y="628020"/>
                  </a:lnTo>
                  <a:lnTo>
                    <a:pt x="183786" y="611786"/>
                  </a:lnTo>
                  <a:lnTo>
                    <a:pt x="144723" y="589918"/>
                  </a:lnTo>
                  <a:lnTo>
                    <a:pt x="109274" y="562913"/>
                  </a:lnTo>
                  <a:lnTo>
                    <a:pt x="77931" y="531268"/>
                  </a:lnTo>
                  <a:lnTo>
                    <a:pt x="51186" y="495478"/>
                  </a:lnTo>
                  <a:lnTo>
                    <a:pt x="29529" y="456040"/>
                  </a:lnTo>
                  <a:lnTo>
                    <a:pt x="13451" y="413450"/>
                  </a:lnTo>
                  <a:lnTo>
                    <a:pt x="3444" y="368205"/>
                  </a:lnTo>
                  <a:lnTo>
                    <a:pt x="0" y="320801"/>
                  </a:lnTo>
                  <a:lnTo>
                    <a:pt x="3444" y="273398"/>
                  </a:lnTo>
                  <a:lnTo>
                    <a:pt x="13451" y="228153"/>
                  </a:lnTo>
                  <a:lnTo>
                    <a:pt x="29529" y="185563"/>
                  </a:lnTo>
                  <a:lnTo>
                    <a:pt x="51186" y="146125"/>
                  </a:lnTo>
                  <a:lnTo>
                    <a:pt x="77931" y="110335"/>
                  </a:lnTo>
                  <a:lnTo>
                    <a:pt x="109274" y="78690"/>
                  </a:lnTo>
                  <a:lnTo>
                    <a:pt x="144723" y="51685"/>
                  </a:lnTo>
                  <a:lnTo>
                    <a:pt x="183786" y="29817"/>
                  </a:lnTo>
                  <a:lnTo>
                    <a:pt x="225973" y="13583"/>
                  </a:lnTo>
                  <a:lnTo>
                    <a:pt x="270793" y="3478"/>
                  </a:lnTo>
                  <a:lnTo>
                    <a:pt x="317754" y="0"/>
                  </a:lnTo>
                  <a:lnTo>
                    <a:pt x="364714" y="3478"/>
                  </a:lnTo>
                  <a:lnTo>
                    <a:pt x="409534" y="13583"/>
                  </a:lnTo>
                  <a:lnTo>
                    <a:pt x="451721" y="29817"/>
                  </a:lnTo>
                  <a:lnTo>
                    <a:pt x="490784" y="51685"/>
                  </a:lnTo>
                  <a:lnTo>
                    <a:pt x="526233" y="78690"/>
                  </a:lnTo>
                  <a:lnTo>
                    <a:pt x="557576" y="110335"/>
                  </a:lnTo>
                  <a:lnTo>
                    <a:pt x="584321" y="146125"/>
                  </a:lnTo>
                  <a:lnTo>
                    <a:pt x="605978" y="185563"/>
                  </a:lnTo>
                  <a:lnTo>
                    <a:pt x="622056" y="228153"/>
                  </a:lnTo>
                  <a:lnTo>
                    <a:pt x="632063" y="273398"/>
                  </a:lnTo>
                  <a:lnTo>
                    <a:pt x="63550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63901" y="293598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76437" y="3789997"/>
            <a:ext cx="744220" cy="674370"/>
            <a:chOff x="1976437" y="3789997"/>
            <a:chExt cx="744220" cy="674370"/>
          </a:xfrm>
        </p:grpSpPr>
        <p:sp>
          <p:nvSpPr>
            <p:cNvPr id="17" name="object 17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367283" y="0"/>
                  </a:moveTo>
                  <a:lnTo>
                    <a:pt x="317451" y="3032"/>
                  </a:lnTo>
                  <a:lnTo>
                    <a:pt x="269654" y="11865"/>
                  </a:lnTo>
                  <a:lnTo>
                    <a:pt x="224331" y="26104"/>
                  </a:lnTo>
                  <a:lnTo>
                    <a:pt x="181920" y="45353"/>
                  </a:lnTo>
                  <a:lnTo>
                    <a:pt x="142858" y="69216"/>
                  </a:lnTo>
                  <a:lnTo>
                    <a:pt x="107584" y="97297"/>
                  </a:lnTo>
                  <a:lnTo>
                    <a:pt x="76536" y="129202"/>
                  </a:lnTo>
                  <a:lnTo>
                    <a:pt x="50150" y="164535"/>
                  </a:lnTo>
                  <a:lnTo>
                    <a:pt x="28866" y="202900"/>
                  </a:lnTo>
                  <a:lnTo>
                    <a:pt x="13121" y="243901"/>
                  </a:lnTo>
                  <a:lnTo>
                    <a:pt x="3353" y="287144"/>
                  </a:lnTo>
                  <a:lnTo>
                    <a:pt x="0" y="332231"/>
                  </a:lnTo>
                  <a:lnTo>
                    <a:pt x="3353" y="377319"/>
                  </a:lnTo>
                  <a:lnTo>
                    <a:pt x="13121" y="420562"/>
                  </a:lnTo>
                  <a:lnTo>
                    <a:pt x="28866" y="461563"/>
                  </a:lnTo>
                  <a:lnTo>
                    <a:pt x="50150" y="499928"/>
                  </a:lnTo>
                  <a:lnTo>
                    <a:pt x="76536" y="535261"/>
                  </a:lnTo>
                  <a:lnTo>
                    <a:pt x="107584" y="567166"/>
                  </a:lnTo>
                  <a:lnTo>
                    <a:pt x="142858" y="595247"/>
                  </a:lnTo>
                  <a:lnTo>
                    <a:pt x="181920" y="619110"/>
                  </a:lnTo>
                  <a:lnTo>
                    <a:pt x="224331" y="638359"/>
                  </a:lnTo>
                  <a:lnTo>
                    <a:pt x="269654" y="652598"/>
                  </a:lnTo>
                  <a:lnTo>
                    <a:pt x="317451" y="661431"/>
                  </a:lnTo>
                  <a:lnTo>
                    <a:pt x="367283" y="664463"/>
                  </a:lnTo>
                  <a:lnTo>
                    <a:pt x="417116" y="661431"/>
                  </a:lnTo>
                  <a:lnTo>
                    <a:pt x="464913" y="652598"/>
                  </a:lnTo>
                  <a:lnTo>
                    <a:pt x="510236" y="638359"/>
                  </a:lnTo>
                  <a:lnTo>
                    <a:pt x="552647" y="619110"/>
                  </a:lnTo>
                  <a:lnTo>
                    <a:pt x="591709" y="595247"/>
                  </a:lnTo>
                  <a:lnTo>
                    <a:pt x="626983" y="567166"/>
                  </a:lnTo>
                  <a:lnTo>
                    <a:pt x="658031" y="535261"/>
                  </a:lnTo>
                  <a:lnTo>
                    <a:pt x="684417" y="499928"/>
                  </a:lnTo>
                  <a:lnTo>
                    <a:pt x="705701" y="461563"/>
                  </a:lnTo>
                  <a:lnTo>
                    <a:pt x="721446" y="420562"/>
                  </a:lnTo>
                  <a:lnTo>
                    <a:pt x="731214" y="377319"/>
                  </a:lnTo>
                  <a:lnTo>
                    <a:pt x="734568" y="332231"/>
                  </a:lnTo>
                  <a:lnTo>
                    <a:pt x="731214" y="287144"/>
                  </a:lnTo>
                  <a:lnTo>
                    <a:pt x="721446" y="243901"/>
                  </a:lnTo>
                  <a:lnTo>
                    <a:pt x="705701" y="202900"/>
                  </a:lnTo>
                  <a:lnTo>
                    <a:pt x="684417" y="164535"/>
                  </a:lnTo>
                  <a:lnTo>
                    <a:pt x="658031" y="129202"/>
                  </a:lnTo>
                  <a:lnTo>
                    <a:pt x="626983" y="97297"/>
                  </a:lnTo>
                  <a:lnTo>
                    <a:pt x="591709" y="69216"/>
                  </a:lnTo>
                  <a:lnTo>
                    <a:pt x="552647" y="45353"/>
                  </a:lnTo>
                  <a:lnTo>
                    <a:pt x="510236" y="26104"/>
                  </a:lnTo>
                  <a:lnTo>
                    <a:pt x="464913" y="11865"/>
                  </a:lnTo>
                  <a:lnTo>
                    <a:pt x="417116" y="3032"/>
                  </a:lnTo>
                  <a:lnTo>
                    <a:pt x="36728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734568" y="332231"/>
                  </a:moveTo>
                  <a:lnTo>
                    <a:pt x="731214" y="377319"/>
                  </a:lnTo>
                  <a:lnTo>
                    <a:pt x="721446" y="420562"/>
                  </a:lnTo>
                  <a:lnTo>
                    <a:pt x="705701" y="461563"/>
                  </a:lnTo>
                  <a:lnTo>
                    <a:pt x="684417" y="499928"/>
                  </a:lnTo>
                  <a:lnTo>
                    <a:pt x="658031" y="535261"/>
                  </a:lnTo>
                  <a:lnTo>
                    <a:pt x="626983" y="567166"/>
                  </a:lnTo>
                  <a:lnTo>
                    <a:pt x="591709" y="595247"/>
                  </a:lnTo>
                  <a:lnTo>
                    <a:pt x="552647" y="619110"/>
                  </a:lnTo>
                  <a:lnTo>
                    <a:pt x="510236" y="638359"/>
                  </a:lnTo>
                  <a:lnTo>
                    <a:pt x="464913" y="652598"/>
                  </a:lnTo>
                  <a:lnTo>
                    <a:pt x="417116" y="661431"/>
                  </a:lnTo>
                  <a:lnTo>
                    <a:pt x="367283" y="664463"/>
                  </a:lnTo>
                  <a:lnTo>
                    <a:pt x="317451" y="661431"/>
                  </a:lnTo>
                  <a:lnTo>
                    <a:pt x="269654" y="652598"/>
                  </a:lnTo>
                  <a:lnTo>
                    <a:pt x="224331" y="638359"/>
                  </a:lnTo>
                  <a:lnTo>
                    <a:pt x="181920" y="619110"/>
                  </a:lnTo>
                  <a:lnTo>
                    <a:pt x="142858" y="595247"/>
                  </a:lnTo>
                  <a:lnTo>
                    <a:pt x="107584" y="567166"/>
                  </a:lnTo>
                  <a:lnTo>
                    <a:pt x="76536" y="535261"/>
                  </a:lnTo>
                  <a:lnTo>
                    <a:pt x="50150" y="499928"/>
                  </a:lnTo>
                  <a:lnTo>
                    <a:pt x="28866" y="461563"/>
                  </a:lnTo>
                  <a:lnTo>
                    <a:pt x="13121" y="420562"/>
                  </a:lnTo>
                  <a:lnTo>
                    <a:pt x="3353" y="377319"/>
                  </a:lnTo>
                  <a:lnTo>
                    <a:pt x="0" y="332231"/>
                  </a:lnTo>
                  <a:lnTo>
                    <a:pt x="3353" y="287144"/>
                  </a:lnTo>
                  <a:lnTo>
                    <a:pt x="13121" y="243901"/>
                  </a:lnTo>
                  <a:lnTo>
                    <a:pt x="28866" y="202900"/>
                  </a:lnTo>
                  <a:lnTo>
                    <a:pt x="50150" y="164535"/>
                  </a:lnTo>
                  <a:lnTo>
                    <a:pt x="76536" y="129202"/>
                  </a:lnTo>
                  <a:lnTo>
                    <a:pt x="107584" y="97297"/>
                  </a:lnTo>
                  <a:lnTo>
                    <a:pt x="142858" y="69216"/>
                  </a:lnTo>
                  <a:lnTo>
                    <a:pt x="181920" y="45353"/>
                  </a:lnTo>
                  <a:lnTo>
                    <a:pt x="224331" y="26104"/>
                  </a:lnTo>
                  <a:lnTo>
                    <a:pt x="269654" y="11865"/>
                  </a:lnTo>
                  <a:lnTo>
                    <a:pt x="317451" y="3032"/>
                  </a:lnTo>
                  <a:lnTo>
                    <a:pt x="367283" y="0"/>
                  </a:lnTo>
                  <a:lnTo>
                    <a:pt x="417116" y="3032"/>
                  </a:lnTo>
                  <a:lnTo>
                    <a:pt x="464913" y="11865"/>
                  </a:lnTo>
                  <a:lnTo>
                    <a:pt x="510236" y="26104"/>
                  </a:lnTo>
                  <a:lnTo>
                    <a:pt x="552647" y="45353"/>
                  </a:lnTo>
                  <a:lnTo>
                    <a:pt x="591709" y="69216"/>
                  </a:lnTo>
                  <a:lnTo>
                    <a:pt x="626983" y="97297"/>
                  </a:lnTo>
                  <a:lnTo>
                    <a:pt x="658031" y="129202"/>
                  </a:lnTo>
                  <a:lnTo>
                    <a:pt x="684417" y="164535"/>
                  </a:lnTo>
                  <a:lnTo>
                    <a:pt x="705701" y="202900"/>
                  </a:lnTo>
                  <a:lnTo>
                    <a:pt x="721446" y="243901"/>
                  </a:lnTo>
                  <a:lnTo>
                    <a:pt x="731214" y="287144"/>
                  </a:lnTo>
                  <a:lnTo>
                    <a:pt x="734568" y="33223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47645" y="3916121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6437" y="4913185"/>
            <a:ext cx="728980" cy="651510"/>
            <a:chOff x="1976437" y="4913185"/>
            <a:chExt cx="728980" cy="651510"/>
          </a:xfrm>
        </p:grpSpPr>
        <p:sp>
          <p:nvSpPr>
            <p:cNvPr id="21" name="object 21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359663" y="0"/>
                  </a:moveTo>
                  <a:lnTo>
                    <a:pt x="310861" y="2928"/>
                  </a:lnTo>
                  <a:lnTo>
                    <a:pt x="264054" y="11459"/>
                  </a:lnTo>
                  <a:lnTo>
                    <a:pt x="219670" y="25211"/>
                  </a:lnTo>
                  <a:lnTo>
                    <a:pt x="178138" y="43800"/>
                  </a:lnTo>
                  <a:lnTo>
                    <a:pt x="139887" y="66845"/>
                  </a:lnTo>
                  <a:lnTo>
                    <a:pt x="105346" y="93964"/>
                  </a:lnTo>
                  <a:lnTo>
                    <a:pt x="74943" y="124773"/>
                  </a:lnTo>
                  <a:lnTo>
                    <a:pt x="49106" y="158891"/>
                  </a:lnTo>
                  <a:lnTo>
                    <a:pt x="28265" y="195935"/>
                  </a:lnTo>
                  <a:lnTo>
                    <a:pt x="12848" y="235523"/>
                  </a:lnTo>
                  <a:lnTo>
                    <a:pt x="3283" y="277272"/>
                  </a:lnTo>
                  <a:lnTo>
                    <a:pt x="0" y="320801"/>
                  </a:lnTo>
                  <a:lnTo>
                    <a:pt x="3283" y="364331"/>
                  </a:lnTo>
                  <a:lnTo>
                    <a:pt x="12848" y="406080"/>
                  </a:lnTo>
                  <a:lnTo>
                    <a:pt x="28265" y="445668"/>
                  </a:lnTo>
                  <a:lnTo>
                    <a:pt x="49106" y="482712"/>
                  </a:lnTo>
                  <a:lnTo>
                    <a:pt x="74943" y="516830"/>
                  </a:lnTo>
                  <a:lnTo>
                    <a:pt x="105346" y="547639"/>
                  </a:lnTo>
                  <a:lnTo>
                    <a:pt x="139887" y="574758"/>
                  </a:lnTo>
                  <a:lnTo>
                    <a:pt x="178138" y="597803"/>
                  </a:lnTo>
                  <a:lnTo>
                    <a:pt x="219670" y="616392"/>
                  </a:lnTo>
                  <a:lnTo>
                    <a:pt x="264054" y="630144"/>
                  </a:lnTo>
                  <a:lnTo>
                    <a:pt x="310861" y="638675"/>
                  </a:lnTo>
                  <a:lnTo>
                    <a:pt x="359663" y="641604"/>
                  </a:lnTo>
                  <a:lnTo>
                    <a:pt x="408466" y="638675"/>
                  </a:lnTo>
                  <a:lnTo>
                    <a:pt x="455273" y="630144"/>
                  </a:lnTo>
                  <a:lnTo>
                    <a:pt x="499657" y="616392"/>
                  </a:lnTo>
                  <a:lnTo>
                    <a:pt x="541189" y="597803"/>
                  </a:lnTo>
                  <a:lnTo>
                    <a:pt x="579440" y="574758"/>
                  </a:lnTo>
                  <a:lnTo>
                    <a:pt x="613981" y="547639"/>
                  </a:lnTo>
                  <a:lnTo>
                    <a:pt x="644384" y="516830"/>
                  </a:lnTo>
                  <a:lnTo>
                    <a:pt x="670221" y="482712"/>
                  </a:lnTo>
                  <a:lnTo>
                    <a:pt x="691062" y="445668"/>
                  </a:lnTo>
                  <a:lnTo>
                    <a:pt x="706479" y="406080"/>
                  </a:lnTo>
                  <a:lnTo>
                    <a:pt x="716044" y="364331"/>
                  </a:lnTo>
                  <a:lnTo>
                    <a:pt x="719327" y="320801"/>
                  </a:lnTo>
                  <a:lnTo>
                    <a:pt x="716044" y="277272"/>
                  </a:lnTo>
                  <a:lnTo>
                    <a:pt x="706479" y="235523"/>
                  </a:lnTo>
                  <a:lnTo>
                    <a:pt x="691062" y="195935"/>
                  </a:lnTo>
                  <a:lnTo>
                    <a:pt x="670221" y="158891"/>
                  </a:lnTo>
                  <a:lnTo>
                    <a:pt x="644384" y="124773"/>
                  </a:lnTo>
                  <a:lnTo>
                    <a:pt x="613981" y="93964"/>
                  </a:lnTo>
                  <a:lnTo>
                    <a:pt x="579440" y="66845"/>
                  </a:lnTo>
                  <a:lnTo>
                    <a:pt x="541189" y="43800"/>
                  </a:lnTo>
                  <a:lnTo>
                    <a:pt x="499657" y="25211"/>
                  </a:lnTo>
                  <a:lnTo>
                    <a:pt x="455273" y="11459"/>
                  </a:lnTo>
                  <a:lnTo>
                    <a:pt x="408466" y="292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719327" y="320801"/>
                  </a:moveTo>
                  <a:lnTo>
                    <a:pt x="716044" y="364331"/>
                  </a:lnTo>
                  <a:lnTo>
                    <a:pt x="706479" y="406080"/>
                  </a:lnTo>
                  <a:lnTo>
                    <a:pt x="691062" y="445668"/>
                  </a:lnTo>
                  <a:lnTo>
                    <a:pt x="670221" y="482712"/>
                  </a:lnTo>
                  <a:lnTo>
                    <a:pt x="644384" y="516830"/>
                  </a:lnTo>
                  <a:lnTo>
                    <a:pt x="613981" y="547639"/>
                  </a:lnTo>
                  <a:lnTo>
                    <a:pt x="579440" y="574758"/>
                  </a:lnTo>
                  <a:lnTo>
                    <a:pt x="541189" y="597803"/>
                  </a:lnTo>
                  <a:lnTo>
                    <a:pt x="499657" y="616392"/>
                  </a:lnTo>
                  <a:lnTo>
                    <a:pt x="455273" y="630144"/>
                  </a:lnTo>
                  <a:lnTo>
                    <a:pt x="408466" y="638675"/>
                  </a:lnTo>
                  <a:lnTo>
                    <a:pt x="359663" y="641604"/>
                  </a:lnTo>
                  <a:lnTo>
                    <a:pt x="310861" y="638675"/>
                  </a:lnTo>
                  <a:lnTo>
                    <a:pt x="264054" y="630144"/>
                  </a:lnTo>
                  <a:lnTo>
                    <a:pt x="219670" y="616392"/>
                  </a:lnTo>
                  <a:lnTo>
                    <a:pt x="178138" y="597803"/>
                  </a:lnTo>
                  <a:lnTo>
                    <a:pt x="139887" y="574758"/>
                  </a:lnTo>
                  <a:lnTo>
                    <a:pt x="105346" y="547639"/>
                  </a:lnTo>
                  <a:lnTo>
                    <a:pt x="74943" y="516830"/>
                  </a:lnTo>
                  <a:lnTo>
                    <a:pt x="49106" y="482712"/>
                  </a:lnTo>
                  <a:lnTo>
                    <a:pt x="28265" y="445668"/>
                  </a:lnTo>
                  <a:lnTo>
                    <a:pt x="12848" y="406080"/>
                  </a:lnTo>
                  <a:lnTo>
                    <a:pt x="3283" y="364331"/>
                  </a:lnTo>
                  <a:lnTo>
                    <a:pt x="0" y="320801"/>
                  </a:lnTo>
                  <a:lnTo>
                    <a:pt x="3283" y="277272"/>
                  </a:lnTo>
                  <a:lnTo>
                    <a:pt x="12848" y="235523"/>
                  </a:lnTo>
                  <a:lnTo>
                    <a:pt x="28265" y="195935"/>
                  </a:lnTo>
                  <a:lnTo>
                    <a:pt x="49106" y="158891"/>
                  </a:lnTo>
                  <a:lnTo>
                    <a:pt x="74943" y="124773"/>
                  </a:lnTo>
                  <a:lnTo>
                    <a:pt x="105346" y="93964"/>
                  </a:lnTo>
                  <a:lnTo>
                    <a:pt x="139887" y="66845"/>
                  </a:lnTo>
                  <a:lnTo>
                    <a:pt x="178138" y="43800"/>
                  </a:lnTo>
                  <a:lnTo>
                    <a:pt x="219670" y="25211"/>
                  </a:lnTo>
                  <a:lnTo>
                    <a:pt x="264054" y="11459"/>
                  </a:lnTo>
                  <a:lnTo>
                    <a:pt x="310861" y="2928"/>
                  </a:lnTo>
                  <a:lnTo>
                    <a:pt x="359663" y="0"/>
                  </a:lnTo>
                  <a:lnTo>
                    <a:pt x="408466" y="2928"/>
                  </a:lnTo>
                  <a:lnTo>
                    <a:pt x="455273" y="11459"/>
                  </a:lnTo>
                  <a:lnTo>
                    <a:pt x="499657" y="25211"/>
                  </a:lnTo>
                  <a:lnTo>
                    <a:pt x="541189" y="43800"/>
                  </a:lnTo>
                  <a:lnTo>
                    <a:pt x="579440" y="66845"/>
                  </a:lnTo>
                  <a:lnTo>
                    <a:pt x="613981" y="93964"/>
                  </a:lnTo>
                  <a:lnTo>
                    <a:pt x="644384" y="124773"/>
                  </a:lnTo>
                  <a:lnTo>
                    <a:pt x="670221" y="158891"/>
                  </a:lnTo>
                  <a:lnTo>
                    <a:pt x="691062" y="195935"/>
                  </a:lnTo>
                  <a:lnTo>
                    <a:pt x="706479" y="235523"/>
                  </a:lnTo>
                  <a:lnTo>
                    <a:pt x="716044" y="277272"/>
                  </a:lnTo>
                  <a:lnTo>
                    <a:pt x="71932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40660" y="50289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4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74135" y="368071"/>
            <a:ext cx="4346575" cy="896847"/>
          </a:xfrm>
          <a:custGeom>
            <a:avLst/>
            <a:gdLst/>
            <a:ahLst/>
            <a:cxnLst/>
            <a:rect l="l" t="t" r="r" b="b"/>
            <a:pathLst>
              <a:path w="4346575" h="1013460">
                <a:moveTo>
                  <a:pt x="0" y="1013459"/>
                </a:moveTo>
                <a:lnTo>
                  <a:pt x="4346448" y="1013459"/>
                </a:lnTo>
                <a:lnTo>
                  <a:pt x="4346448" y="0"/>
                </a:lnTo>
                <a:lnTo>
                  <a:pt x="0" y="0"/>
                </a:lnTo>
                <a:lnTo>
                  <a:pt x="0" y="1013459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 idx="4294967295"/>
          </p:nvPr>
        </p:nvSpPr>
        <p:spPr>
          <a:xfrm>
            <a:off x="4882515" y="533400"/>
            <a:ext cx="15811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</TotalTime>
  <Words>974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 Black</vt:lpstr>
      <vt:lpstr>Arial MT</vt:lpstr>
      <vt:lpstr>Bahnschrift</vt:lpstr>
      <vt:lpstr>Bahnschrift SemiBold</vt:lpstr>
      <vt:lpstr>Calibri</vt:lpstr>
      <vt:lpstr>Gill Sans MT</vt:lpstr>
      <vt:lpstr>Roboto</vt:lpstr>
      <vt:lpstr>Tahoma</vt:lpstr>
      <vt:lpstr>Verdana</vt:lpstr>
      <vt:lpstr>Wingdings</vt:lpstr>
      <vt:lpstr>Gallery</vt:lpstr>
      <vt:lpstr>Amazon Sales Analysis Report</vt:lpstr>
      <vt:lpstr>TABLE OF CONTENTS</vt:lpstr>
      <vt:lpstr>INTRODUCTION</vt:lpstr>
      <vt:lpstr>OBJECTIVE</vt:lpstr>
      <vt:lpstr>DATA SHARING AGGREMENT</vt:lpstr>
      <vt:lpstr>DATA DESCRIPTION</vt:lpstr>
      <vt:lpstr>ITEM TYPE Item type is the varieties of item sales in the Amazon.</vt:lpstr>
      <vt:lpstr>UNIT PRICE Selling Price of the product</vt:lpstr>
      <vt:lpstr>INSIGHTS</vt:lpstr>
      <vt:lpstr>KP I s</vt:lpstr>
      <vt:lpstr>PROFIT WISE ANALYSIS</vt:lpstr>
      <vt:lpstr>Profit Distribution Year,Month,Quarter and Day  wise</vt:lpstr>
      <vt:lpstr>Top 5 Items by Profit %</vt:lpstr>
      <vt:lpstr>Total Profit by Item Type</vt:lpstr>
      <vt:lpstr>REVENUE  WISE  ANALYSIS</vt:lpstr>
      <vt:lpstr>Total Cost and Total Revenue by Item Type</vt:lpstr>
      <vt:lpstr>This Year and Last Year Revenue with Profit% by Year</vt:lpstr>
      <vt:lpstr>OVERALL ANALYSIS</vt:lpstr>
      <vt:lpstr>Total Profit by Year</vt:lpstr>
      <vt:lpstr>Table Metrics</vt:lpstr>
      <vt:lpstr>Table Metrics</vt:lpstr>
      <vt:lpstr>Overall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Office</dc:creator>
  <cp:lastModifiedBy>Saurav Sinha</cp:lastModifiedBy>
  <cp:revision>44</cp:revision>
  <dcterms:created xsi:type="dcterms:W3CDTF">2024-07-17T15:03:31Z</dcterms:created>
  <dcterms:modified xsi:type="dcterms:W3CDTF">2024-07-17T16:04:52Z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2024-07-17T00:00:00Z</vt:filetime>
  </property>
</Properties>
</file>