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543051cad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543051cad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521dea20c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521dea20c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77508e60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77508e6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521dea20c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521dea20c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543051ca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543051ca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543051c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543051c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52990fd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52990fd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543051cad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543051cad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543051cad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543051cad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4f98eae3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4f98eae3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4f98eae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4f98eae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72f63ea9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72f63ea9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4f98eae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4f98eae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400">
                <a:solidFill>
                  <a:schemeClr val="dk2"/>
                </a:solidFill>
              </a:rPr>
              <a:t>The data showed us each year how the teams and players did through their wins, awards, etc. and gave us other variables like the salaries of pitchers and batters. </a:t>
            </a:r>
            <a:r>
              <a:rPr lang="en" sz="1400">
                <a:solidFill>
                  <a:schemeClr val="dk2"/>
                </a:solidFill>
              </a:rPr>
              <a:t>The data </a:t>
            </a:r>
            <a:r>
              <a:rPr lang="en" sz="1400">
                <a:solidFill>
                  <a:schemeClr val="dk2"/>
                </a:solidFill>
              </a:rPr>
              <a:t>that we delved into provides us with multiple different avenues to predict a team’s success.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4f98eae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4f98eae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4f98eae3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4f98eae3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 sz="1600">
                <a:solidFill>
                  <a:schemeClr val="dk2"/>
                </a:solidFill>
              </a:rPr>
              <a:t>Our data required a lot of merging of data sets; however, since all of them are in a single Rstudio package, we were able to accomplish this relatively painlessly.</a:t>
            </a:r>
            <a:r>
              <a:rPr lang="en" sz="1600">
                <a:solidFill>
                  <a:schemeClr val="dk2"/>
                </a:solidFill>
              </a:rPr>
              <a:t> We created new variables and a new data set in order to fit our specific needs for this project. In addition, </a:t>
            </a:r>
            <a:r>
              <a:rPr lang="en" sz="1600">
                <a:solidFill>
                  <a:schemeClr val="dk2"/>
                </a:solidFill>
              </a:rPr>
              <a:t>we had to gather all of the data taken after 1985</a:t>
            </a:r>
            <a:r>
              <a:rPr lang="en" sz="1600">
                <a:solidFill>
                  <a:schemeClr val="dk2"/>
                </a:solidFill>
              </a:rPr>
              <a:t> to make sure all of it was consistent.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4f98eae3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4f98eae3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Said we were mentioning multiple datasets so i tried to make it sound more like we were only dealing with one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4f98eae3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4f98eae3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543051cad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543051cad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543051cad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543051cad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seanlahman.com/" TargetMode="External"/><Relationship Id="rId4" Type="http://schemas.openxmlformats.org/officeDocument/2006/relationships/hyperlink" Target="https://digitalcommons.bryant.edu/cgi/viewcontent.cgi?article=1021&amp;context=honors_finance" TargetMode="External"/><Relationship Id="rId5" Type="http://schemas.openxmlformats.org/officeDocument/2006/relationships/hyperlink" Target="https://math456.slack.com/files/USHU12PT7/FTK1GGTQV/penalized-method_lasso.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85725" y="1215225"/>
            <a:ext cx="8990400" cy="205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rgbClr val="000000"/>
                </a:solidFill>
              </a:rPr>
              <a:t>MLB Awards and Player Statistics</a:t>
            </a:r>
            <a:endParaRPr b="1" sz="4200">
              <a:solidFill>
                <a:srgbClr val="000000"/>
              </a:solidFill>
            </a:endParaRPr>
          </a:p>
        </p:txBody>
      </p:sp>
      <p:sp>
        <p:nvSpPr>
          <p:cNvPr id="55" name="Google Shape;55;p13"/>
          <p:cNvSpPr txBox="1"/>
          <p:nvPr>
            <p:ph idx="1" type="subTitle"/>
          </p:nvPr>
        </p:nvSpPr>
        <p:spPr>
          <a:xfrm>
            <a:off x="663525" y="4120475"/>
            <a:ext cx="78348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Kyle Barisone, </a:t>
            </a:r>
            <a:r>
              <a:rPr lang="en">
                <a:solidFill>
                  <a:schemeClr val="lt1"/>
                </a:solidFill>
              </a:rPr>
              <a:t>Matt Bustamante, </a:t>
            </a:r>
            <a:r>
              <a:rPr lang="en">
                <a:solidFill>
                  <a:srgbClr val="FFFFFF"/>
                </a:solidFill>
              </a:rPr>
              <a:t>Connor Kurland</a:t>
            </a:r>
            <a:r>
              <a:rPr lang="en"/>
              <a:t> </a:t>
            </a:r>
            <a:endParaRPr/>
          </a:p>
        </p:txBody>
      </p:sp>
      <p:pic>
        <p:nvPicPr>
          <p:cNvPr id="56" name="Google Shape;56;p13"/>
          <p:cNvPicPr preferRelativeResize="0"/>
          <p:nvPr/>
        </p:nvPicPr>
        <p:blipFill>
          <a:blip r:embed="rId4">
            <a:alphaModFix/>
          </a:blip>
          <a:stretch>
            <a:fillRect/>
          </a:stretch>
        </p:blipFill>
        <p:spPr>
          <a:xfrm>
            <a:off x="3194575" y="493075"/>
            <a:ext cx="2886700" cy="1561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Analysis Methods: Comparing World Series Winners</a:t>
            </a:r>
            <a:endParaRPr/>
          </a:p>
          <a:p>
            <a:pPr indent="0" lvl="0" marL="0" rtl="0" algn="l">
              <a:spcBef>
                <a:spcPts val="0"/>
              </a:spcBef>
              <a:spcAft>
                <a:spcPts val="0"/>
              </a:spcAft>
              <a:buNone/>
            </a:pPr>
            <a:r>
              <a:t/>
            </a:r>
            <a:endParaRPr/>
          </a:p>
        </p:txBody>
      </p:sp>
      <p:sp>
        <p:nvSpPr>
          <p:cNvPr id="116" name="Google Shape;116;p22"/>
          <p:cNvSpPr txBox="1"/>
          <p:nvPr>
            <p:ph idx="1" type="body"/>
          </p:nvPr>
        </p:nvSpPr>
        <p:spPr>
          <a:xfrm>
            <a:off x="311700" y="1152475"/>
            <a:ext cx="8520600" cy="36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three significant variables we analyzed were walks allowed, pitcher strikeouts and ERA. All with a p-value &lt; .001</a:t>
            </a:r>
            <a:endParaRPr sz="1600"/>
          </a:p>
          <a:p>
            <a:pPr indent="-330200" lvl="0" marL="457200" rtl="0" algn="l">
              <a:spcBef>
                <a:spcPts val="1600"/>
              </a:spcBef>
              <a:spcAft>
                <a:spcPts val="0"/>
              </a:spcAft>
              <a:buSzPts val="1600"/>
              <a:buChar char="●"/>
            </a:pPr>
            <a:r>
              <a:rPr lang="en" sz="1600"/>
              <a:t>It is visible by looking at the histograms that most of the world series winners perform better than the league average on all 3 of the variables. (higher in strikeouts and lower in ERA/walks allowed). Therefore pitching values seem very important to a teams success.</a:t>
            </a:r>
            <a:endParaRPr sz="1600"/>
          </a:p>
          <a:p>
            <a:pPr indent="0" lvl="0" marL="0" rtl="0" algn="l">
              <a:spcBef>
                <a:spcPts val="1600"/>
              </a:spcBef>
              <a:spcAft>
                <a:spcPts val="0"/>
              </a:spcAft>
              <a:buNone/>
            </a:pPr>
            <a:r>
              <a:rPr lang="en" sz="1600"/>
              <a:t>The one insignificant variable was salaries.</a:t>
            </a:r>
            <a:endParaRPr sz="1600"/>
          </a:p>
          <a:p>
            <a:pPr indent="-330200" lvl="0" marL="457200" rtl="0" algn="l">
              <a:spcBef>
                <a:spcPts val="1600"/>
              </a:spcBef>
              <a:spcAft>
                <a:spcPts val="0"/>
              </a:spcAft>
              <a:buSzPts val="1600"/>
              <a:buChar char="●"/>
            </a:pPr>
            <a:r>
              <a:rPr lang="en" sz="1600"/>
              <a:t>Looking at the graph for salaries, teams with a wide range of salaries win the world series. One might expect teams that pay more money on players will see greater success however looking at the past 30 years that does not seem to be the case.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20" name="Shape 120"/>
        <p:cNvGrpSpPr/>
        <p:nvPr/>
      </p:nvGrpSpPr>
      <p:grpSpPr>
        <a:xfrm>
          <a:off x="0" y="0"/>
          <a:ext cx="0" cy="0"/>
          <a:chOff x="0" y="0"/>
          <a:chExt cx="0" cy="0"/>
        </a:xfrm>
      </p:grpSpPr>
      <p:sp>
        <p:nvSpPr>
          <p:cNvPr id="121" name="Google Shape;121;p23"/>
          <p:cNvSpPr txBox="1"/>
          <p:nvPr/>
        </p:nvSpPr>
        <p:spPr>
          <a:xfrm>
            <a:off x="269550" y="1070550"/>
            <a:ext cx="8604900" cy="187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2"/>
                </a:solidFill>
              </a:rPr>
              <a:t>Team Statistics:</a:t>
            </a:r>
            <a:endParaRPr sz="1600">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Used the scree plot and the cumulative percentage plot</a:t>
            </a:r>
            <a:endParaRPr sz="1500">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4 components had Eigenvalues &gt; 1</a:t>
            </a:r>
            <a:endParaRPr sz="1500">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The scree plot started to flatten out around the 5th components</a:t>
            </a:r>
            <a:endParaRPr sz="1500">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To maintain 80% of the original variance, we would need 3 principal components</a:t>
            </a:r>
            <a:endParaRPr sz="1500">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We </a:t>
            </a:r>
            <a:r>
              <a:rPr lang="en" sz="1500">
                <a:solidFill>
                  <a:schemeClr val="dk2"/>
                </a:solidFill>
              </a:rPr>
              <a:t>ran a logistic regression analysis</a:t>
            </a:r>
            <a:r>
              <a:rPr lang="en" sz="1500">
                <a:solidFill>
                  <a:schemeClr val="dk2"/>
                </a:solidFill>
              </a:rPr>
              <a:t> on the first 4 principal components in order to attempt to understand which statistics best explain team wins in any particular season.</a:t>
            </a:r>
            <a:endParaRPr/>
          </a:p>
        </p:txBody>
      </p:sp>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Methods (Principal Components)</a:t>
            </a:r>
            <a:endParaRPr/>
          </a:p>
        </p:txBody>
      </p:sp>
      <p:sp>
        <p:nvSpPr>
          <p:cNvPr id="123" name="Google Shape;123;p23"/>
          <p:cNvSpPr txBox="1"/>
          <p:nvPr/>
        </p:nvSpPr>
        <p:spPr>
          <a:xfrm>
            <a:off x="311700" y="2862450"/>
            <a:ext cx="8604900" cy="187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2"/>
                </a:solidFill>
              </a:rPr>
              <a:t>Awards</a:t>
            </a:r>
            <a:r>
              <a:rPr lang="en" sz="1600">
                <a:solidFill>
                  <a:schemeClr val="dk2"/>
                </a:solidFill>
              </a:rPr>
              <a:t>:</a:t>
            </a:r>
            <a:endParaRPr sz="1600">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Used the scree plot and the cumulative percentage plot</a:t>
            </a:r>
            <a:endParaRPr sz="1500">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2 components had Eigenvalues &gt; 1</a:t>
            </a:r>
            <a:endParaRPr sz="1500">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The scree plot started to flatten out around the 5th components</a:t>
            </a:r>
            <a:endParaRPr sz="1500">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To maintain 80% of the original variance, we would need 3 principal components</a:t>
            </a:r>
            <a:endParaRPr sz="1500">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We </a:t>
            </a:r>
            <a:r>
              <a:rPr lang="en" sz="1500">
                <a:solidFill>
                  <a:schemeClr val="dk2"/>
                </a:solidFill>
              </a:rPr>
              <a:t>ran a regression analysis</a:t>
            </a:r>
            <a:r>
              <a:rPr lang="en" sz="1500">
                <a:solidFill>
                  <a:schemeClr val="dk2"/>
                </a:solidFill>
              </a:rPr>
              <a:t> on the first 5 principal components in order to attempt to understand which awards best explain team wins in any particular season.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B8AF"/>
        </a:solidFill>
      </p:bgPr>
    </p:bg>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Missing Data</a:t>
            </a:r>
            <a:endParaRPr/>
          </a:p>
          <a:p>
            <a:pPr indent="0" lvl="0" marL="0" rtl="0" algn="l">
              <a:spcBef>
                <a:spcPts val="0"/>
              </a:spcBef>
              <a:spcAft>
                <a:spcPts val="0"/>
              </a:spcAft>
              <a:buNone/>
            </a:pPr>
            <a:r>
              <a:t/>
            </a:r>
            <a:endParaRPr/>
          </a:p>
        </p:txBody>
      </p:sp>
      <p:sp>
        <p:nvSpPr>
          <p:cNvPr id="129" name="Google Shape;129;p24"/>
          <p:cNvSpPr txBox="1"/>
          <p:nvPr>
            <p:ph idx="1" type="body"/>
          </p:nvPr>
        </p:nvSpPr>
        <p:spPr>
          <a:xfrm>
            <a:off x="311700" y="1091650"/>
            <a:ext cx="4772700" cy="3737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Player data is split between batters and pitchers in Lahmen.</a:t>
            </a:r>
            <a:endParaRPr sz="1400"/>
          </a:p>
          <a:p>
            <a:pPr indent="-317500" lvl="0" marL="457200" rtl="0" algn="l">
              <a:spcBef>
                <a:spcPts val="0"/>
              </a:spcBef>
              <a:spcAft>
                <a:spcPts val="0"/>
              </a:spcAft>
              <a:buSzPts val="1400"/>
              <a:buChar char="●"/>
            </a:pPr>
            <a:r>
              <a:rPr lang="en" sz="1400"/>
              <a:t>For both our </a:t>
            </a:r>
            <a:r>
              <a:rPr lang="en" sz="1400"/>
              <a:t>batters and our pitchers</a:t>
            </a:r>
            <a:r>
              <a:rPr lang="en" sz="1400"/>
              <a:t>, the only variables missing in our data were the salaries. </a:t>
            </a:r>
            <a:endParaRPr sz="1400"/>
          </a:p>
          <a:p>
            <a:pPr indent="-317500" lvl="0" marL="457200" rtl="0" algn="l">
              <a:spcBef>
                <a:spcPts val="0"/>
              </a:spcBef>
              <a:spcAft>
                <a:spcPts val="0"/>
              </a:spcAft>
              <a:buSzPts val="1400"/>
              <a:buChar char="●"/>
            </a:pPr>
            <a:r>
              <a:rPr lang="en" sz="1400"/>
              <a:t>Salary data was over 30% missing originally, but only 23% missing after filtering the years to be 1985-2015</a:t>
            </a:r>
            <a:endParaRPr sz="1400"/>
          </a:p>
          <a:p>
            <a:pPr indent="-317500" lvl="0" marL="457200" rtl="0" algn="l">
              <a:spcBef>
                <a:spcPts val="0"/>
              </a:spcBef>
              <a:spcAft>
                <a:spcPts val="0"/>
              </a:spcAft>
              <a:buSzPts val="1400"/>
              <a:buChar char="●"/>
            </a:pPr>
            <a:r>
              <a:rPr lang="en" sz="1400"/>
              <a:t>Imputed </a:t>
            </a:r>
            <a:r>
              <a:rPr lang="en" sz="1400"/>
              <a:t>by using Multiple Imputation using Chained Equations (MICE) (2)</a:t>
            </a:r>
            <a:endParaRPr sz="1400"/>
          </a:p>
          <a:p>
            <a:pPr indent="-317500" lvl="0" marL="457200" rtl="0" algn="l">
              <a:spcBef>
                <a:spcPts val="0"/>
              </a:spcBef>
              <a:spcAft>
                <a:spcPts val="0"/>
              </a:spcAft>
              <a:buSzPts val="1400"/>
              <a:buChar char="●"/>
            </a:pPr>
            <a:r>
              <a:rPr lang="en" sz="1400"/>
              <a:t>We used m = 5 to impute the data 5 times and did 25 iterations in between draws. The method used was predictive mean matching which is a mix between hot deck imputation and conditional mean matching and takes values from the existing data.</a:t>
            </a:r>
            <a:endParaRPr sz="1400"/>
          </a:p>
        </p:txBody>
      </p:sp>
      <p:pic>
        <p:nvPicPr>
          <p:cNvPr id="130" name="Google Shape;130;p24"/>
          <p:cNvPicPr preferRelativeResize="0"/>
          <p:nvPr/>
        </p:nvPicPr>
        <p:blipFill>
          <a:blip r:embed="rId3">
            <a:alphaModFix/>
          </a:blip>
          <a:stretch>
            <a:fillRect/>
          </a:stretch>
        </p:blipFill>
        <p:spPr>
          <a:xfrm>
            <a:off x="5013925" y="445025"/>
            <a:ext cx="4130074" cy="1934625"/>
          </a:xfrm>
          <a:prstGeom prst="rect">
            <a:avLst/>
          </a:prstGeom>
          <a:noFill/>
          <a:ln>
            <a:noFill/>
          </a:ln>
        </p:spPr>
      </p:pic>
      <p:pic>
        <p:nvPicPr>
          <p:cNvPr id="131" name="Google Shape;131;p24"/>
          <p:cNvPicPr preferRelativeResize="0"/>
          <p:nvPr/>
        </p:nvPicPr>
        <p:blipFill>
          <a:blip r:embed="rId4">
            <a:alphaModFix/>
          </a:blip>
          <a:stretch>
            <a:fillRect/>
          </a:stretch>
        </p:blipFill>
        <p:spPr>
          <a:xfrm>
            <a:off x="5013925" y="2717967"/>
            <a:ext cx="4130074" cy="17956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B8AF"/>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81200" y="172100"/>
            <a:ext cx="8247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Missing Data Convergence</a:t>
            </a:r>
            <a:endParaRPr/>
          </a:p>
        </p:txBody>
      </p:sp>
      <p:sp>
        <p:nvSpPr>
          <p:cNvPr id="137" name="Google Shape;137;p25"/>
          <p:cNvSpPr txBox="1"/>
          <p:nvPr>
            <p:ph idx="1" type="body"/>
          </p:nvPr>
        </p:nvSpPr>
        <p:spPr>
          <a:xfrm>
            <a:off x="398250" y="3990850"/>
            <a:ext cx="8347500" cy="72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imputed values follow no specific patterns so it seems the data does converge.</a:t>
            </a:r>
            <a:endParaRPr/>
          </a:p>
        </p:txBody>
      </p:sp>
      <p:pic>
        <p:nvPicPr>
          <p:cNvPr id="138" name="Google Shape;138;p25"/>
          <p:cNvPicPr preferRelativeResize="0"/>
          <p:nvPr/>
        </p:nvPicPr>
        <p:blipFill rotWithShape="1">
          <a:blip r:embed="rId3">
            <a:alphaModFix/>
          </a:blip>
          <a:srcRect b="17963" l="3375" r="4134" t="15529"/>
          <a:stretch/>
        </p:blipFill>
        <p:spPr>
          <a:xfrm>
            <a:off x="752550" y="819150"/>
            <a:ext cx="7576250" cy="1425300"/>
          </a:xfrm>
          <a:prstGeom prst="rect">
            <a:avLst/>
          </a:prstGeom>
          <a:noFill/>
          <a:ln>
            <a:noFill/>
          </a:ln>
        </p:spPr>
      </p:pic>
      <p:pic>
        <p:nvPicPr>
          <p:cNvPr id="139" name="Google Shape;139;p25"/>
          <p:cNvPicPr preferRelativeResize="0"/>
          <p:nvPr/>
        </p:nvPicPr>
        <p:blipFill rotWithShape="1">
          <a:blip r:embed="rId4">
            <a:alphaModFix/>
          </a:blip>
          <a:srcRect b="8584" l="0" r="0" t="10965"/>
          <a:stretch/>
        </p:blipFill>
        <p:spPr>
          <a:xfrm>
            <a:off x="752550" y="2492325"/>
            <a:ext cx="7638876" cy="142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to add title</a:t>
            </a:r>
            <a:endParaRPr/>
          </a:p>
          <a:p>
            <a:pPr indent="0" lvl="0" marL="0" rtl="0" algn="l">
              <a:spcBef>
                <a:spcPts val="0"/>
              </a:spcBef>
              <a:spcAft>
                <a:spcPts val="0"/>
              </a:spcAft>
              <a:buNone/>
            </a:pPr>
            <a:r>
              <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to add text</a:t>
            </a:r>
            <a:endParaRPr/>
          </a:p>
          <a:p>
            <a:pPr indent="0" lvl="0" marL="0" rtl="0" algn="l">
              <a:spcBef>
                <a:spcPts val="1600"/>
              </a:spcBef>
              <a:spcAft>
                <a:spcPts val="1600"/>
              </a:spcAft>
              <a:buNone/>
            </a:pPr>
            <a:r>
              <a:t/>
            </a:r>
            <a:endParaRPr/>
          </a:p>
        </p:txBody>
      </p:sp>
      <p:pic>
        <p:nvPicPr>
          <p:cNvPr id="146" name="Google Shape;146;p26"/>
          <p:cNvPicPr preferRelativeResize="0"/>
          <p:nvPr/>
        </p:nvPicPr>
        <p:blipFill>
          <a:blip r:embed="rId3">
            <a:alphaModFix/>
          </a:blip>
          <a:stretch>
            <a:fillRect/>
          </a:stretch>
        </p:blipFill>
        <p:spPr>
          <a:xfrm>
            <a:off x="0" y="145292"/>
            <a:ext cx="9144000" cy="4852933"/>
          </a:xfrm>
          <a:prstGeom prst="rect">
            <a:avLst/>
          </a:prstGeom>
          <a:noFill/>
          <a:ln>
            <a:noFill/>
          </a:ln>
        </p:spPr>
      </p:pic>
      <p:sp>
        <p:nvSpPr>
          <p:cNvPr id="147" name="Google Shape;147;p26"/>
          <p:cNvSpPr txBox="1"/>
          <p:nvPr/>
        </p:nvSpPr>
        <p:spPr>
          <a:xfrm>
            <a:off x="2487425" y="267000"/>
            <a:ext cx="6256500" cy="9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t>Results </a:t>
            </a:r>
            <a:r>
              <a:rPr lang="en" sz="2500"/>
              <a:t>Continued:</a:t>
            </a:r>
            <a:endParaRPr sz="2500"/>
          </a:p>
          <a:p>
            <a:pPr indent="0" lvl="0" marL="0" rtl="0" algn="ctr">
              <a:spcBef>
                <a:spcPts val="0"/>
              </a:spcBef>
              <a:spcAft>
                <a:spcPts val="0"/>
              </a:spcAft>
              <a:buNone/>
            </a:pPr>
            <a:r>
              <a:rPr lang="en" sz="2500"/>
              <a:t>Principal Components on Awards</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to add title</a:t>
            </a:r>
            <a:endParaRPr/>
          </a:p>
          <a:p>
            <a:pPr indent="0" lvl="0" marL="0" rtl="0" algn="l">
              <a:spcBef>
                <a:spcPts val="0"/>
              </a:spcBef>
              <a:spcAft>
                <a:spcPts val="0"/>
              </a:spcAft>
              <a:buNone/>
            </a:pPr>
            <a:r>
              <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to add text</a:t>
            </a:r>
            <a:endParaRPr/>
          </a:p>
          <a:p>
            <a:pPr indent="0" lvl="0" marL="0" rtl="0" algn="l">
              <a:spcBef>
                <a:spcPts val="1600"/>
              </a:spcBef>
              <a:spcAft>
                <a:spcPts val="1600"/>
              </a:spcAft>
              <a:buNone/>
            </a:pPr>
            <a:r>
              <a:t/>
            </a:r>
            <a:endParaRPr/>
          </a:p>
        </p:txBody>
      </p:sp>
      <p:pic>
        <p:nvPicPr>
          <p:cNvPr id="154" name="Google Shape;154;p27"/>
          <p:cNvPicPr preferRelativeResize="0"/>
          <p:nvPr/>
        </p:nvPicPr>
        <p:blipFill>
          <a:blip r:embed="rId3">
            <a:alphaModFix/>
          </a:blip>
          <a:stretch>
            <a:fillRect/>
          </a:stretch>
        </p:blipFill>
        <p:spPr>
          <a:xfrm>
            <a:off x="47100" y="208950"/>
            <a:ext cx="9096901" cy="4839828"/>
          </a:xfrm>
          <a:prstGeom prst="rect">
            <a:avLst/>
          </a:prstGeom>
          <a:noFill/>
          <a:ln>
            <a:noFill/>
          </a:ln>
        </p:spPr>
      </p:pic>
      <p:sp>
        <p:nvSpPr>
          <p:cNvPr id="155" name="Google Shape;155;p27"/>
          <p:cNvSpPr txBox="1"/>
          <p:nvPr/>
        </p:nvSpPr>
        <p:spPr>
          <a:xfrm>
            <a:off x="2487425" y="267000"/>
            <a:ext cx="6256500" cy="88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t>Results</a:t>
            </a:r>
            <a:r>
              <a:rPr lang="en" sz="2500"/>
              <a:t> Continued:</a:t>
            </a:r>
            <a:endParaRPr sz="2500"/>
          </a:p>
          <a:p>
            <a:pPr indent="0" lvl="0" marL="0" rtl="0" algn="ctr">
              <a:spcBef>
                <a:spcPts val="0"/>
              </a:spcBef>
              <a:spcAft>
                <a:spcPts val="0"/>
              </a:spcAft>
              <a:buNone/>
            </a:pPr>
            <a:r>
              <a:rPr lang="en" sz="2500"/>
              <a:t>Principal Components on Team Statistics</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B8AF"/>
        </a:solidFill>
      </p:bgPr>
    </p:bg>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Model</a:t>
            </a:r>
            <a:endParaRPr/>
          </a:p>
        </p:txBody>
      </p:sp>
      <p:sp>
        <p:nvSpPr>
          <p:cNvPr id="161" name="Google Shape;161;p28"/>
          <p:cNvSpPr txBox="1"/>
          <p:nvPr>
            <p:ph idx="1" type="body"/>
          </p:nvPr>
        </p:nvSpPr>
        <p:spPr>
          <a:xfrm>
            <a:off x="311700" y="914725"/>
            <a:ext cx="3753600" cy="38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PC1 from the awards is positively correlated with wins.(p&lt;.0058) This represents teams with high positive loadings on previous year all stars and previous year awards.</a:t>
            </a:r>
            <a:endParaRPr sz="1300"/>
          </a:p>
          <a:p>
            <a:pPr indent="0" lvl="0" marL="0" rtl="0" algn="l">
              <a:spcBef>
                <a:spcPts val="1600"/>
              </a:spcBef>
              <a:spcAft>
                <a:spcPts val="0"/>
              </a:spcAft>
              <a:buNone/>
            </a:pPr>
            <a:r>
              <a:rPr lang="en" sz="1300"/>
              <a:t>PC3 from the awards is negatively correlated with wins. This component represents teams with positive loadings on total awards but negative loadings on key awards like silver sluggers and gold gloves.</a:t>
            </a:r>
            <a:endParaRPr sz="1300"/>
          </a:p>
          <a:p>
            <a:pPr indent="0" lvl="0" marL="0" rtl="0" algn="l">
              <a:spcBef>
                <a:spcPts val="1600"/>
              </a:spcBef>
              <a:spcAft>
                <a:spcPts val="0"/>
              </a:spcAft>
              <a:buNone/>
            </a:pPr>
            <a:r>
              <a:rPr lang="en" sz="1300"/>
              <a:t>PC4 from the awards is also negatively correlated (p&lt;.001). On PC4 there is a high negative loading on gold gloves and a slight positive loading on silver sluggers.</a:t>
            </a:r>
            <a:endParaRPr sz="1300"/>
          </a:p>
          <a:p>
            <a:pPr indent="0" lvl="0" marL="0" rtl="0" algn="l">
              <a:spcBef>
                <a:spcPts val="1600"/>
              </a:spcBef>
              <a:spcAft>
                <a:spcPts val="0"/>
              </a:spcAft>
              <a:buNone/>
            </a:pPr>
            <a:r>
              <a:rPr lang="en" sz="1300"/>
              <a:t>It seems having more gold gloves on your team are important for overall team success.</a:t>
            </a:r>
            <a:endParaRPr sz="1300"/>
          </a:p>
          <a:p>
            <a:pPr indent="0" lvl="0" marL="0" rtl="0" algn="l">
              <a:spcBef>
                <a:spcPts val="1600"/>
              </a:spcBef>
              <a:spcAft>
                <a:spcPts val="1600"/>
              </a:spcAft>
              <a:buNone/>
            </a:pPr>
            <a:r>
              <a:t/>
            </a:r>
            <a:endParaRPr/>
          </a:p>
        </p:txBody>
      </p:sp>
      <p:pic>
        <p:nvPicPr>
          <p:cNvPr id="162" name="Google Shape;162;p28"/>
          <p:cNvPicPr preferRelativeResize="0"/>
          <p:nvPr/>
        </p:nvPicPr>
        <p:blipFill rotWithShape="1">
          <a:blip r:embed="rId3">
            <a:alphaModFix/>
          </a:blip>
          <a:srcRect b="0" l="0" r="45115" t="0"/>
          <a:stretch/>
        </p:blipFill>
        <p:spPr>
          <a:xfrm>
            <a:off x="4171725" y="1026175"/>
            <a:ext cx="4789125" cy="366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Model Continued</a:t>
            </a:r>
            <a:endParaRPr/>
          </a:p>
        </p:txBody>
      </p:sp>
      <p:sp>
        <p:nvSpPr>
          <p:cNvPr id="168" name="Google Shape;168;p29"/>
          <p:cNvSpPr txBox="1"/>
          <p:nvPr>
            <p:ph idx="1" type="body"/>
          </p:nvPr>
        </p:nvSpPr>
        <p:spPr>
          <a:xfrm>
            <a:off x="311700" y="1152475"/>
            <a:ext cx="8520600" cy="36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 PC1 from the stats set is positively correlated (p&lt;.001) with wins and only has low negative loadings on complete games, stolen bases, and triples. It also has a positive loading on salary.</a:t>
            </a:r>
            <a:endParaRPr sz="1300"/>
          </a:p>
          <a:p>
            <a:pPr indent="0" lvl="0" marL="0" rtl="0" algn="l">
              <a:spcBef>
                <a:spcPts val="1600"/>
              </a:spcBef>
              <a:spcAft>
                <a:spcPts val="0"/>
              </a:spcAft>
              <a:buNone/>
            </a:pPr>
            <a:r>
              <a:rPr lang="en" sz="1300"/>
              <a:t>PC2 from the stats set is positively correlated (p = .002). This component has positive loadings on only strikeouts, pitcher strikeouts and Salaries. There are high negative loadings on the hits allowed, runs allowed, and homeruns allowed stats. This represents teams with strong pitching</a:t>
            </a:r>
            <a:endParaRPr sz="1300"/>
          </a:p>
          <a:p>
            <a:pPr indent="0" lvl="0" marL="0" rtl="0" algn="l">
              <a:spcBef>
                <a:spcPts val="1600"/>
              </a:spcBef>
              <a:spcAft>
                <a:spcPts val="0"/>
              </a:spcAft>
              <a:buNone/>
            </a:pPr>
            <a:r>
              <a:rPr lang="en" sz="1300"/>
              <a:t>PC3 is positively correlated (p&lt;.001) and represents teams with neutral loadings on salaries, homeruns, and strikeouts. It has positive loadings on offensive stats and negative loadings on (allowed) pitching stats</a:t>
            </a:r>
            <a:endParaRPr sz="1300"/>
          </a:p>
          <a:p>
            <a:pPr indent="0" lvl="0" marL="0" rtl="0" algn="l">
              <a:spcBef>
                <a:spcPts val="1600"/>
              </a:spcBef>
              <a:spcAft>
                <a:spcPts val="0"/>
              </a:spcAft>
              <a:buNone/>
            </a:pPr>
            <a:r>
              <a:rPr lang="en" sz="1300"/>
              <a:t>PC4 is negatively correlated (p&lt;.001). PC4 also has a high positive loading on salary, negative loadings on most of the hitting stats, and positive loadings on the allowed pitching stats. </a:t>
            </a:r>
            <a:endParaRPr sz="1300"/>
          </a:p>
          <a:p>
            <a:pPr indent="0" lvl="0" marL="0" rtl="0" algn="l">
              <a:spcBef>
                <a:spcPts val="1600"/>
              </a:spcBef>
              <a:spcAft>
                <a:spcPts val="1600"/>
              </a:spcAft>
              <a:buNone/>
            </a:pPr>
            <a:r>
              <a:rPr lang="en" sz="1300"/>
              <a:t>Because salary has positive loadings on teams that are positively correlated and negatively correlated with wins, we determined that salary most likely does not play a significant roll in </a:t>
            </a:r>
            <a:r>
              <a:rPr lang="en" sz="1300"/>
              <a:t>achieving</a:t>
            </a:r>
            <a:r>
              <a:rPr lang="en" sz="1300"/>
              <a:t> more wins as a team.</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B8AF"/>
        </a:solidFill>
      </p:bgPr>
    </p:bg>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Model Selecting Components</a:t>
            </a:r>
            <a:endParaRPr/>
          </a:p>
        </p:txBody>
      </p:sp>
      <p:sp>
        <p:nvSpPr>
          <p:cNvPr id="174" name="Google Shape;174;p30"/>
          <p:cNvSpPr txBox="1"/>
          <p:nvPr>
            <p:ph idx="1" type="body"/>
          </p:nvPr>
        </p:nvSpPr>
        <p:spPr>
          <a:xfrm>
            <a:off x="311700" y="1152475"/>
            <a:ext cx="4422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attempted using lasso on the components and it took out no components despite some being highly insignificant.</a:t>
            </a:r>
            <a:endParaRPr/>
          </a:p>
          <a:p>
            <a:pPr indent="-342900" lvl="0" marL="457200" rtl="0" algn="l">
              <a:spcBef>
                <a:spcPts val="0"/>
              </a:spcBef>
              <a:spcAft>
                <a:spcPts val="0"/>
              </a:spcAft>
              <a:buSzPts val="1800"/>
              <a:buChar char="-"/>
            </a:pPr>
            <a:r>
              <a:rPr lang="en"/>
              <a:t>We tried backwards elimination and </a:t>
            </a:r>
            <a:r>
              <a:rPr lang="en"/>
              <a:t>principal components 2 and 5 from the awards were taken out.</a:t>
            </a:r>
            <a:endParaRPr/>
          </a:p>
          <a:p>
            <a:pPr indent="0" lvl="0" marL="457200" rtl="0" algn="l">
              <a:spcBef>
                <a:spcPts val="1600"/>
              </a:spcBef>
              <a:spcAft>
                <a:spcPts val="1600"/>
              </a:spcAft>
              <a:buNone/>
            </a:pPr>
            <a:r>
              <a:t/>
            </a:r>
            <a:endParaRPr/>
          </a:p>
        </p:txBody>
      </p:sp>
      <p:pic>
        <p:nvPicPr>
          <p:cNvPr id="175" name="Google Shape;175;p30"/>
          <p:cNvPicPr preferRelativeResize="0"/>
          <p:nvPr/>
        </p:nvPicPr>
        <p:blipFill>
          <a:blip r:embed="rId3">
            <a:alphaModFix/>
          </a:blip>
          <a:stretch>
            <a:fillRect/>
          </a:stretch>
        </p:blipFill>
        <p:spPr>
          <a:xfrm>
            <a:off x="4812750" y="1152463"/>
            <a:ext cx="4019550" cy="2105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209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181" name="Google Shape;181;p31"/>
          <p:cNvSpPr txBox="1"/>
          <p:nvPr>
            <p:ph idx="1" type="body"/>
          </p:nvPr>
        </p:nvSpPr>
        <p:spPr>
          <a:xfrm>
            <a:off x="311700" y="782225"/>
            <a:ext cx="8520600" cy="42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From the results in our final model, we can determine which factors help teams </a:t>
            </a:r>
            <a:r>
              <a:rPr lang="en" sz="1300"/>
              <a:t>achieve</a:t>
            </a:r>
            <a:r>
              <a:rPr lang="en" sz="1300"/>
              <a:t> winning seasons. </a:t>
            </a:r>
            <a:endParaRPr sz="1300"/>
          </a:p>
          <a:p>
            <a:pPr indent="-311150" lvl="0" marL="457200" rtl="0" algn="l">
              <a:spcBef>
                <a:spcPts val="1600"/>
              </a:spcBef>
              <a:spcAft>
                <a:spcPts val="0"/>
              </a:spcAft>
              <a:buSzPts val="1300"/>
              <a:buChar char="-"/>
            </a:pPr>
            <a:r>
              <a:rPr lang="en" sz="1300"/>
              <a:t>From looking at our stats components, we see that teams that have very good pitching (PC2 and PC3) can lead to more wins even if the offense on that team is performing poorly (PC2). </a:t>
            </a:r>
            <a:endParaRPr sz="1300"/>
          </a:p>
          <a:p>
            <a:pPr indent="-311150" lvl="0" marL="457200" rtl="0" algn="l">
              <a:spcBef>
                <a:spcPts val="0"/>
              </a:spcBef>
              <a:spcAft>
                <a:spcPts val="0"/>
              </a:spcAft>
              <a:buSzPts val="1300"/>
              <a:buChar char="-"/>
            </a:pPr>
            <a:r>
              <a:rPr lang="en" sz="1300"/>
              <a:t>Teams with high loadings on at bats (PC1 and PC3)  are much more successful than teams with lower loadings..</a:t>
            </a:r>
            <a:endParaRPr sz="1300"/>
          </a:p>
          <a:p>
            <a:pPr indent="-311150" lvl="0" marL="457200" rtl="0" algn="l">
              <a:spcBef>
                <a:spcPts val="0"/>
              </a:spcBef>
              <a:spcAft>
                <a:spcPts val="0"/>
              </a:spcAft>
              <a:buSzPts val="1300"/>
              <a:buChar char="-"/>
            </a:pPr>
            <a:r>
              <a:rPr lang="en" sz="1300"/>
              <a:t>Looking at the awards components, we can see that when gold gloves and silver sluggers have a positive loading on components, teams win more games. These awards are given to the best defensive and offensive players at each position for the year. So having one or two individuals who win awards is also very beneficial.</a:t>
            </a:r>
            <a:endParaRPr sz="1300"/>
          </a:p>
          <a:p>
            <a:pPr indent="-311150" lvl="0" marL="457200" rtl="0" algn="l">
              <a:spcBef>
                <a:spcPts val="0"/>
              </a:spcBef>
              <a:spcAft>
                <a:spcPts val="0"/>
              </a:spcAft>
              <a:buSzPts val="1300"/>
              <a:buChar char="-"/>
            </a:pPr>
            <a:r>
              <a:rPr lang="en" sz="1300"/>
              <a:t>All in all from this model we conclude that w</a:t>
            </a:r>
            <a:r>
              <a:rPr lang="en" sz="1300"/>
              <a:t>hen teams have a high loading on previous year awards and previous year all stars, they have better seasons as well. Regarding stats, t</a:t>
            </a:r>
            <a:r>
              <a:rPr lang="en" sz="1300"/>
              <a:t>he most important aspects to have on a baseball team to achieve a winning season are defense and pitching. Not allowing any runs to score provides winning outcomes even if a teams offense is not up to par. When it comes to offense, the most important stats to look at are at bats since the more at bats a team has, the more they are on base and scoring runs.</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Introduction/Background</a:t>
            </a:r>
            <a:endParaRPr/>
          </a:p>
        </p:txBody>
      </p:sp>
      <p:sp>
        <p:nvSpPr>
          <p:cNvPr id="62" name="Google Shape;62;p14"/>
          <p:cNvSpPr txBox="1"/>
          <p:nvPr>
            <p:ph idx="1" type="body"/>
          </p:nvPr>
        </p:nvSpPr>
        <p:spPr>
          <a:xfrm>
            <a:off x="311700" y="1253725"/>
            <a:ext cx="8520600" cy="3781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400"/>
              <a:t>-We chose this project because we were interested in learning more about the importance of statistics with baseball, and to try to find correlations between factors in a game and winning more games.</a:t>
            </a:r>
            <a:endParaRPr sz="1400"/>
          </a:p>
          <a:p>
            <a:pPr indent="457200" lvl="0" marL="0" rtl="0" algn="l">
              <a:spcBef>
                <a:spcPts val="0"/>
              </a:spcBef>
              <a:spcAft>
                <a:spcPts val="0"/>
              </a:spcAft>
              <a:buNone/>
            </a:pPr>
            <a:r>
              <a:t/>
            </a:r>
            <a:endParaRPr sz="1400"/>
          </a:p>
          <a:p>
            <a:pPr indent="457200" lvl="0" marL="0" rtl="0" algn="l">
              <a:spcBef>
                <a:spcPts val="0"/>
              </a:spcBef>
              <a:spcAft>
                <a:spcPts val="0"/>
              </a:spcAft>
              <a:buNone/>
            </a:pPr>
            <a:r>
              <a:rPr lang="en" sz="1400"/>
              <a:t>-Currently, to predict a team’s win, most of the predictions are based on the runs scored by a team and the runs allowed by a team. We were interested in researching other variables that might add to the success of a team that would allow us to find more precise ways to see if a team had a winning formula.</a:t>
            </a:r>
            <a:endParaRPr sz="1400"/>
          </a:p>
          <a:p>
            <a:pPr indent="457200" lvl="0" marL="0" rtl="0" algn="l">
              <a:spcBef>
                <a:spcPts val="0"/>
              </a:spcBef>
              <a:spcAft>
                <a:spcPts val="0"/>
              </a:spcAft>
              <a:buNone/>
            </a:pPr>
            <a:r>
              <a:t/>
            </a:r>
            <a:endParaRPr sz="1400"/>
          </a:p>
          <a:p>
            <a:pPr indent="457200" lvl="0" marL="0" rtl="0" algn="l">
              <a:spcBef>
                <a:spcPts val="0"/>
              </a:spcBef>
              <a:spcAft>
                <a:spcPts val="0"/>
              </a:spcAft>
              <a:buNone/>
            </a:pPr>
            <a:r>
              <a:rPr lang="en" sz="1400"/>
              <a:t>- We found data in the Lahman package in R that gave us information on professional baseball teams, players, and awards. </a:t>
            </a:r>
            <a:r>
              <a:rPr lang="en" sz="1400"/>
              <a:t>The data had statistics on each individual player and we calculated team data by adding stats for each player that played on that team in that specific year. </a:t>
            </a:r>
            <a:endParaRPr sz="1400"/>
          </a:p>
          <a:p>
            <a:pPr indent="457200" lvl="0" marL="0" rtl="0" algn="l">
              <a:spcBef>
                <a:spcPts val="0"/>
              </a:spcBef>
              <a:spcAft>
                <a:spcPts val="0"/>
              </a:spcAft>
              <a:buNone/>
            </a:pPr>
            <a:r>
              <a:t/>
            </a:r>
            <a:endParaRPr sz="1400"/>
          </a:p>
          <a:p>
            <a:pPr indent="457200" lvl="0" marL="0" rtl="0" algn="l">
              <a:spcBef>
                <a:spcPts val="0"/>
              </a:spcBef>
              <a:spcAft>
                <a:spcPts val="0"/>
              </a:spcAft>
              <a:buClr>
                <a:schemeClr val="dk1"/>
              </a:buClr>
              <a:buSzPts val="1100"/>
              <a:buFont typeface="Arial"/>
              <a:buNone/>
            </a:pPr>
            <a:r>
              <a:rPr lang="en" sz="1400"/>
              <a:t>-The project that we have been working on is about using baseball stats from the </a:t>
            </a:r>
            <a:r>
              <a:rPr lang="en" sz="1400"/>
              <a:t>years 1985-2015</a:t>
            </a:r>
            <a:endParaRPr sz="1400"/>
          </a:p>
          <a:p>
            <a:pPr indent="45720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B8AF"/>
        </a:solidFill>
      </p:bgPr>
    </p:bg>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a:t>
            </a:r>
            <a:r>
              <a:rPr lang="en" sz="1400"/>
              <a:t>: Lahman v. 7.0 (Michael Friendly, 2019)  </a:t>
            </a:r>
            <a:r>
              <a:rPr lang="en" sz="1400" u="sng">
                <a:solidFill>
                  <a:schemeClr val="hlink"/>
                </a:solidFill>
                <a:hlinkClick r:id="rId3"/>
              </a:rPr>
              <a:t>http://www.seanlahman.com/</a:t>
            </a:r>
            <a:endParaRPr sz="1400"/>
          </a:p>
          <a:p>
            <a:pPr indent="0" lvl="0" marL="0" rtl="0" algn="l">
              <a:spcBef>
                <a:spcPts val="1600"/>
              </a:spcBef>
              <a:spcAft>
                <a:spcPts val="0"/>
              </a:spcAft>
              <a:buNone/>
            </a:pPr>
            <a:r>
              <a:rPr lang="en" sz="1400"/>
              <a:t>2: MICE v. 3.8 (Stef van Buuren, 2020)</a:t>
            </a:r>
            <a:endParaRPr sz="1400"/>
          </a:p>
          <a:p>
            <a:pPr indent="0" lvl="0" marL="0" rtl="0" algn="l">
              <a:spcBef>
                <a:spcPts val="1600"/>
              </a:spcBef>
              <a:spcAft>
                <a:spcPts val="0"/>
              </a:spcAft>
              <a:buNone/>
            </a:pPr>
            <a:r>
              <a:rPr lang="en" sz="1400"/>
              <a:t>3: The Cost of Winning (Patrick Tartaro, 2012) </a:t>
            </a:r>
            <a:r>
              <a:rPr lang="en" sz="1400" u="sng">
                <a:solidFill>
                  <a:schemeClr val="hlink"/>
                </a:solidFill>
                <a:hlinkClick r:id="rId4"/>
              </a:rPr>
              <a:t>https://digitalcommons.bryant.edu/cgi/viewcontent.cgi?article=1021&amp;context=honors_finance</a:t>
            </a:r>
            <a:endParaRPr sz="1400"/>
          </a:p>
          <a:p>
            <a:pPr indent="0" lvl="0" marL="0" rtl="0" algn="l">
              <a:spcBef>
                <a:spcPts val="1600"/>
              </a:spcBef>
              <a:spcAft>
                <a:spcPts val="0"/>
              </a:spcAft>
              <a:buNone/>
            </a:pPr>
            <a:r>
              <a:rPr lang="en" sz="1400"/>
              <a:t>4: Lasso (Jing Guo) </a:t>
            </a:r>
            <a:r>
              <a:rPr lang="en" sz="1400" u="sng">
                <a:solidFill>
                  <a:schemeClr val="hlink"/>
                </a:solidFill>
                <a:hlinkClick r:id="rId5"/>
              </a:rPr>
              <a:t>https://math456.slack.com/files/USHU12PT7/FTK1GGTQV/penalized-method_lasso.pdf</a:t>
            </a:r>
            <a:endParaRPr sz="1400"/>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a:t>
            </a:r>
            <a:r>
              <a:rPr lang="en"/>
              <a:t> Question/Goal</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700"/>
              <a:t>-We are interested in understanding which factors influence team success most so that teams are better able to understand what types of players they need.</a:t>
            </a:r>
            <a:endParaRPr sz="1700"/>
          </a:p>
          <a:p>
            <a:pPr indent="0" lvl="0" marL="457200" rtl="0" algn="l">
              <a:lnSpc>
                <a:spcPct val="115000"/>
              </a:lnSpc>
              <a:spcBef>
                <a:spcPts val="0"/>
              </a:spcBef>
              <a:spcAft>
                <a:spcPts val="0"/>
              </a:spcAft>
              <a:buNone/>
            </a:pPr>
            <a:r>
              <a:rPr lang="en" sz="1700"/>
              <a:t>-We are also looking at what type of players contribute more towards a team’s </a:t>
            </a:r>
            <a:r>
              <a:rPr lang="en" sz="1700"/>
              <a:t>success</a:t>
            </a:r>
            <a:r>
              <a:rPr lang="en" sz="1700"/>
              <a:t>.  </a:t>
            </a:r>
            <a:endParaRPr sz="1700"/>
          </a:p>
          <a:p>
            <a:pPr indent="457200" lvl="0" marL="0" rtl="0" algn="l">
              <a:lnSpc>
                <a:spcPct val="115000"/>
              </a:lnSpc>
              <a:spcBef>
                <a:spcPts val="0"/>
              </a:spcBef>
              <a:spcAft>
                <a:spcPts val="0"/>
              </a:spcAft>
              <a:buNone/>
            </a:pPr>
            <a:r>
              <a:rPr lang="en" sz="1700"/>
              <a:t>-We aim to build an </a:t>
            </a:r>
            <a:r>
              <a:rPr lang="en" sz="1700"/>
              <a:t>explorative</a:t>
            </a:r>
            <a:r>
              <a:rPr lang="en" sz="1700"/>
              <a:t> </a:t>
            </a:r>
            <a:r>
              <a:rPr lang="en" sz="1700"/>
              <a:t>model of overall team success using measurements such as </a:t>
            </a:r>
            <a:r>
              <a:rPr lang="en" sz="1700"/>
              <a:t>the </a:t>
            </a:r>
            <a:r>
              <a:rPr lang="en" sz="1700"/>
              <a:t>previous awards</a:t>
            </a:r>
            <a:r>
              <a:rPr lang="en" sz="1700"/>
              <a:t> given to players or </a:t>
            </a:r>
            <a:r>
              <a:rPr lang="en" sz="1700"/>
              <a:t>the total salary that each team has. </a:t>
            </a:r>
            <a:endParaRPr sz="1700"/>
          </a:p>
          <a:p>
            <a:pPr indent="457200" lvl="0" marL="0" rtl="0" algn="l">
              <a:lnSpc>
                <a:spcPct val="115000"/>
              </a:lnSpc>
              <a:spcBef>
                <a:spcPts val="0"/>
              </a:spcBef>
              <a:spcAft>
                <a:spcPts val="0"/>
              </a:spcAft>
              <a:buNone/>
            </a:pPr>
            <a:r>
              <a:rPr lang="en" sz="1700"/>
              <a:t>-We are measuring success by how many wins a team accrues</a:t>
            </a:r>
            <a:endParaRPr sz="1700"/>
          </a:p>
          <a:p>
            <a:pPr indent="457200" lvl="0" marL="0" rtl="0" algn="l">
              <a:lnSpc>
                <a:spcPct val="115000"/>
              </a:lnSpc>
              <a:spcBef>
                <a:spcPts val="0"/>
              </a:spcBef>
              <a:spcAft>
                <a:spcPts val="0"/>
              </a:spcAft>
              <a:buNone/>
            </a:pPr>
            <a:r>
              <a:rPr lang="en" sz="1700"/>
              <a:t>-The results of this model could be used by teams to decide what types of players they should draft next. </a:t>
            </a:r>
            <a:endParaRPr sz="1700"/>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B8AF"/>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Introduction</a:t>
            </a:r>
            <a:endParaRPr/>
          </a:p>
        </p:txBody>
      </p:sp>
      <p:sp>
        <p:nvSpPr>
          <p:cNvPr id="74" name="Google Shape;74;p16"/>
          <p:cNvSpPr txBox="1"/>
          <p:nvPr>
            <p:ph idx="1" type="body"/>
          </p:nvPr>
        </p:nvSpPr>
        <p:spPr>
          <a:xfrm>
            <a:off x="257175" y="1152475"/>
            <a:ext cx="8575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Used data from the </a:t>
            </a:r>
            <a:r>
              <a:rPr lang="en"/>
              <a:t>Lahman package built into R</a:t>
            </a:r>
            <a:r>
              <a:rPr lang="en"/>
              <a:t> (1)</a:t>
            </a:r>
            <a:endParaRPr/>
          </a:p>
          <a:p>
            <a:pPr indent="-317500" lvl="1" marL="914400" rtl="0" algn="l">
              <a:spcBef>
                <a:spcPts val="0"/>
              </a:spcBef>
              <a:spcAft>
                <a:spcPts val="0"/>
              </a:spcAft>
              <a:buSzPts val="1400"/>
              <a:buChar char="○"/>
            </a:pPr>
            <a:r>
              <a:rPr lang="en"/>
              <a:t>Sean Lahman’s Baseball Database</a:t>
            </a:r>
            <a:endParaRPr/>
          </a:p>
          <a:p>
            <a:pPr indent="-342900" lvl="0" marL="457200" rtl="0" algn="l">
              <a:spcBef>
                <a:spcPts val="0"/>
              </a:spcBef>
              <a:spcAft>
                <a:spcPts val="0"/>
              </a:spcAft>
              <a:buSzPts val="1800"/>
              <a:buChar char="●"/>
            </a:pPr>
            <a:r>
              <a:rPr lang="en"/>
              <a:t>Contains multiple datasets relating</a:t>
            </a:r>
            <a:r>
              <a:rPr lang="en"/>
              <a:t> to individual player stats and team stats</a:t>
            </a:r>
            <a:endParaRPr/>
          </a:p>
          <a:p>
            <a:pPr indent="-317500" lvl="1" marL="914400" rtl="0" algn="l">
              <a:spcBef>
                <a:spcPts val="0"/>
              </a:spcBef>
              <a:spcAft>
                <a:spcPts val="0"/>
              </a:spcAft>
              <a:buSzPts val="1400"/>
              <a:buChar char="○"/>
            </a:pPr>
            <a:r>
              <a:rPr lang="en"/>
              <a:t>The data on the teams and players ranges from the years </a:t>
            </a:r>
            <a:r>
              <a:rPr lang="en"/>
              <a:t>1871-2018</a:t>
            </a:r>
            <a:endParaRPr/>
          </a:p>
          <a:p>
            <a:pPr indent="-317500" lvl="1" marL="914400" rtl="0" algn="l">
              <a:spcBef>
                <a:spcPts val="0"/>
              </a:spcBef>
              <a:spcAft>
                <a:spcPts val="0"/>
              </a:spcAft>
              <a:buSzPts val="1400"/>
              <a:buChar char="○"/>
            </a:pPr>
            <a:r>
              <a:rPr lang="en"/>
              <a:t>In the </a:t>
            </a:r>
            <a:r>
              <a:rPr lang="en"/>
              <a:t>player datasets</a:t>
            </a:r>
            <a:r>
              <a:rPr lang="en"/>
              <a:t> (Batting, Pitching, Salaries)</a:t>
            </a:r>
            <a:r>
              <a:rPr lang="en"/>
              <a:t>, each player has an observation for each year</a:t>
            </a:r>
            <a:endParaRPr/>
          </a:p>
          <a:p>
            <a:pPr indent="-317500" lvl="2" marL="1371600" rtl="0" algn="l">
              <a:spcBef>
                <a:spcPts val="0"/>
              </a:spcBef>
              <a:spcAft>
                <a:spcPts val="0"/>
              </a:spcAft>
              <a:buSzPts val="1400"/>
              <a:buChar char="■"/>
            </a:pPr>
            <a:r>
              <a:rPr lang="en"/>
              <a:t>Batting: Player name, Team, At-Bats, Hits, Homeruns, RBIs, Strikeouts, etc.</a:t>
            </a:r>
            <a:endParaRPr/>
          </a:p>
          <a:p>
            <a:pPr indent="-317500" lvl="2" marL="1371600" rtl="0" algn="l">
              <a:spcBef>
                <a:spcPts val="0"/>
              </a:spcBef>
              <a:spcAft>
                <a:spcPts val="0"/>
              </a:spcAft>
              <a:buSzPts val="1400"/>
              <a:buChar char="■"/>
            </a:pPr>
            <a:r>
              <a:rPr lang="en"/>
              <a:t>Pitching: Player name, Team, Wins, Losses, Games played, Hits allowed, Strikeouts, etc.</a:t>
            </a:r>
            <a:endParaRPr/>
          </a:p>
          <a:p>
            <a:pPr indent="-317500" lvl="2" marL="1371600" rtl="0" algn="l">
              <a:spcBef>
                <a:spcPts val="0"/>
              </a:spcBef>
              <a:spcAft>
                <a:spcPts val="0"/>
              </a:spcAft>
              <a:buSzPts val="1400"/>
              <a:buChar char="■"/>
            </a:pPr>
            <a:r>
              <a:rPr lang="en"/>
              <a:t>Salaries: Player name, Team, Salary</a:t>
            </a:r>
            <a:endParaRPr/>
          </a:p>
          <a:p>
            <a:pPr indent="-317500" lvl="3" marL="1828800" rtl="0" algn="l">
              <a:spcBef>
                <a:spcPts val="0"/>
              </a:spcBef>
              <a:spcAft>
                <a:spcPts val="0"/>
              </a:spcAft>
              <a:buSzPts val="1400"/>
              <a:buChar char="●"/>
            </a:pPr>
            <a:r>
              <a:rPr lang="en"/>
              <a:t>Only included since the year 1983, no information before that</a:t>
            </a:r>
            <a:endParaRPr/>
          </a:p>
          <a:p>
            <a:pPr indent="-317500" lvl="1" marL="914400" rtl="0" algn="l">
              <a:spcBef>
                <a:spcPts val="0"/>
              </a:spcBef>
              <a:spcAft>
                <a:spcPts val="0"/>
              </a:spcAft>
              <a:buSzPts val="1400"/>
              <a:buChar char="○"/>
            </a:pPr>
            <a:r>
              <a:rPr lang="en"/>
              <a:t>Same for the teams </a:t>
            </a:r>
            <a:r>
              <a:rPr lang="en"/>
              <a:t>dataset (Teams), but</a:t>
            </a:r>
            <a:r>
              <a:rPr lang="en"/>
              <a:t> </a:t>
            </a:r>
            <a:r>
              <a:rPr lang="en"/>
              <a:t>the combined total of all of the players</a:t>
            </a:r>
            <a:endParaRPr/>
          </a:p>
          <a:p>
            <a:pPr indent="-317500" lvl="1" marL="914400" rtl="0" algn="l">
              <a:spcBef>
                <a:spcPts val="0"/>
              </a:spcBef>
              <a:spcAft>
                <a:spcPts val="0"/>
              </a:spcAft>
              <a:buSzPts val="1400"/>
              <a:buChar char="○"/>
            </a:pPr>
            <a:r>
              <a:rPr lang="en"/>
              <a:t>In the awards dataset (AwardsPlayers), each award has an observation for each year along with the player that won that award</a:t>
            </a:r>
            <a:endParaRPr/>
          </a:p>
          <a:p>
            <a:pPr indent="-317500" lvl="2" marL="1371600" rtl="0" algn="l">
              <a:spcBef>
                <a:spcPts val="0"/>
              </a:spcBef>
              <a:spcAft>
                <a:spcPts val="0"/>
              </a:spcAft>
              <a:buSzPts val="1400"/>
              <a:buChar char="■"/>
            </a:pPr>
            <a:r>
              <a:rPr lang="en"/>
              <a:t>AwardsPlayers: Player name, Award name</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B8AF"/>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80" name="Google Shape;80;p17"/>
          <p:cNvSpPr txBox="1"/>
          <p:nvPr>
            <p:ph idx="1" type="body"/>
          </p:nvPr>
        </p:nvSpPr>
        <p:spPr>
          <a:xfrm>
            <a:off x="311700" y="1152475"/>
            <a:ext cx="7229700" cy="3416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Filtered all Lahman data to be between the years 1985-2015</a:t>
            </a:r>
            <a:endParaRPr sz="1600"/>
          </a:p>
          <a:p>
            <a:pPr indent="-317500" lvl="0" marL="457200" rtl="0" algn="l">
              <a:spcBef>
                <a:spcPts val="0"/>
              </a:spcBef>
              <a:spcAft>
                <a:spcPts val="0"/>
              </a:spcAft>
              <a:buSzPts val="1400"/>
              <a:buChar char="●"/>
            </a:pPr>
            <a:r>
              <a:rPr lang="en" sz="1600"/>
              <a:t>Pivoted </a:t>
            </a:r>
            <a:r>
              <a:rPr lang="en" sz="1600"/>
              <a:t>Lahman’s awards dataset so that each award had its own column </a:t>
            </a:r>
            <a:endParaRPr sz="1600"/>
          </a:p>
          <a:p>
            <a:pPr indent="-317500" lvl="1" marL="914400" rtl="0" algn="l">
              <a:spcBef>
                <a:spcPts val="0"/>
              </a:spcBef>
              <a:spcAft>
                <a:spcPts val="0"/>
              </a:spcAft>
              <a:buSzPts val="1400"/>
              <a:buChar char="○"/>
            </a:pPr>
            <a:r>
              <a:rPr lang="en" sz="1600"/>
              <a:t>Grouped the observations by team and year to get a count for each award for each year</a:t>
            </a:r>
            <a:endParaRPr sz="1600"/>
          </a:p>
          <a:p>
            <a:pPr indent="-330200" lvl="0" marL="457200" rtl="0" algn="l">
              <a:spcBef>
                <a:spcPts val="0"/>
              </a:spcBef>
              <a:spcAft>
                <a:spcPts val="0"/>
              </a:spcAft>
              <a:buSzPts val="1600"/>
              <a:buChar char="●"/>
            </a:pPr>
            <a:r>
              <a:rPr lang="en" sz="1600"/>
              <a:t>Used Lahman’s “AllstarFull” dataset to get a count of how many allstars a team had in a given year</a:t>
            </a:r>
            <a:endParaRPr sz="1600"/>
          </a:p>
          <a:p>
            <a:pPr indent="-330200" lvl="0" marL="457200" rtl="0" algn="l">
              <a:lnSpc>
                <a:spcPct val="100000"/>
              </a:lnSpc>
              <a:spcBef>
                <a:spcPts val="0"/>
              </a:spcBef>
              <a:spcAft>
                <a:spcPts val="0"/>
              </a:spcAft>
              <a:buSzPts val="1600"/>
              <a:buChar char="●"/>
            </a:pPr>
            <a:r>
              <a:rPr lang="en" sz="1600"/>
              <a:t>Using Lahman’s SeriesPost dataset, we were able to extract each teams playoff finish for each year.</a:t>
            </a:r>
            <a:endParaRPr sz="1600"/>
          </a:p>
          <a:p>
            <a:pPr indent="-330200" lvl="0" marL="457200" rtl="0" algn="l">
              <a:lnSpc>
                <a:spcPct val="100000"/>
              </a:lnSpc>
              <a:spcBef>
                <a:spcPts val="0"/>
              </a:spcBef>
              <a:spcAft>
                <a:spcPts val="0"/>
              </a:spcAft>
              <a:buSzPts val="1600"/>
              <a:buChar char="●"/>
            </a:pPr>
            <a:r>
              <a:rPr lang="en" sz="1600"/>
              <a:t>To obtain all of the player statistics (H, SB, RBI, HA, ERA, etc.), we used Lahman’s Batting and Pitching datasets to get the sum/mean (depending on the measure) of all of these variables for each year</a:t>
            </a:r>
            <a:endParaRPr sz="1600"/>
          </a:p>
          <a:p>
            <a:pPr indent="0" lvl="0" marL="0" rtl="0" algn="l">
              <a:spcBef>
                <a:spcPts val="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7541400" y="2822150"/>
            <a:ext cx="1463601" cy="1203876"/>
          </a:xfrm>
          <a:prstGeom prst="rect">
            <a:avLst/>
          </a:prstGeom>
          <a:noFill/>
          <a:ln>
            <a:noFill/>
          </a:ln>
        </p:spPr>
      </p:pic>
      <p:pic>
        <p:nvPicPr>
          <p:cNvPr id="82" name="Google Shape;82;p17"/>
          <p:cNvPicPr preferRelativeResize="0"/>
          <p:nvPr/>
        </p:nvPicPr>
        <p:blipFill>
          <a:blip r:embed="rId4">
            <a:alphaModFix/>
          </a:blip>
          <a:stretch>
            <a:fillRect/>
          </a:stretch>
        </p:blipFill>
        <p:spPr>
          <a:xfrm>
            <a:off x="7541401" y="1152463"/>
            <a:ext cx="1463603" cy="1203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 (continued)</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Some team names changed over the years, so we had to modify them to reflect the current name</a:t>
            </a:r>
            <a:r>
              <a:rPr lang="en"/>
              <a:t>s.</a:t>
            </a:r>
            <a:endParaRPr/>
          </a:p>
          <a:p>
            <a:pPr indent="-342900" lvl="0" marL="457200" rtl="0" algn="l">
              <a:spcBef>
                <a:spcPts val="0"/>
              </a:spcBef>
              <a:spcAft>
                <a:spcPts val="0"/>
              </a:spcAft>
              <a:buSzPts val="1800"/>
              <a:buChar char="●"/>
            </a:pPr>
            <a:r>
              <a:rPr lang="en"/>
              <a:t>Our final data set consists of:</a:t>
            </a:r>
            <a:endParaRPr/>
          </a:p>
          <a:p>
            <a:pPr indent="-317500" lvl="1" marL="914400" rtl="0" algn="l">
              <a:lnSpc>
                <a:spcPct val="100000"/>
              </a:lnSpc>
              <a:spcBef>
                <a:spcPts val="0"/>
              </a:spcBef>
              <a:spcAft>
                <a:spcPts val="0"/>
              </a:spcAft>
              <a:buSzPts val="1400"/>
              <a:buChar char="○"/>
            </a:pPr>
            <a:r>
              <a:rPr lang="en"/>
              <a:t>teams</a:t>
            </a:r>
            <a:endParaRPr/>
          </a:p>
          <a:p>
            <a:pPr indent="-317500" lvl="1" marL="914400" rtl="0" algn="l">
              <a:lnSpc>
                <a:spcPct val="100000"/>
              </a:lnSpc>
              <a:spcBef>
                <a:spcPts val="0"/>
              </a:spcBef>
              <a:spcAft>
                <a:spcPts val="0"/>
              </a:spcAft>
              <a:buSzPts val="1400"/>
              <a:buChar char="○"/>
            </a:pPr>
            <a:r>
              <a:rPr lang="en"/>
              <a:t>wins/losses</a:t>
            </a:r>
            <a:endParaRPr/>
          </a:p>
          <a:p>
            <a:pPr indent="-317500" lvl="1" marL="914400" rtl="0" algn="l">
              <a:lnSpc>
                <a:spcPct val="100000"/>
              </a:lnSpc>
              <a:spcBef>
                <a:spcPts val="0"/>
              </a:spcBef>
              <a:spcAft>
                <a:spcPts val="0"/>
              </a:spcAft>
              <a:buSzPts val="1400"/>
              <a:buChar char="○"/>
            </a:pPr>
            <a:r>
              <a:rPr lang="en"/>
              <a:t>Number of awards received the previous year</a:t>
            </a:r>
            <a:endParaRPr/>
          </a:p>
          <a:p>
            <a:pPr indent="-317500" lvl="1" marL="914400" rtl="0" algn="l">
              <a:lnSpc>
                <a:spcPct val="100000"/>
              </a:lnSpc>
              <a:spcBef>
                <a:spcPts val="0"/>
              </a:spcBef>
              <a:spcAft>
                <a:spcPts val="0"/>
              </a:spcAft>
              <a:buSzPts val="1400"/>
              <a:buChar char="○"/>
            </a:pPr>
            <a:r>
              <a:rPr lang="en"/>
              <a:t>Number of allstars the previous year</a:t>
            </a:r>
            <a:endParaRPr/>
          </a:p>
          <a:p>
            <a:pPr indent="-317500" lvl="1" marL="914400" rtl="0" algn="l">
              <a:lnSpc>
                <a:spcPct val="100000"/>
              </a:lnSpc>
              <a:spcBef>
                <a:spcPts val="0"/>
              </a:spcBef>
              <a:spcAft>
                <a:spcPts val="0"/>
              </a:spcAft>
              <a:buSzPts val="1400"/>
              <a:buChar char="○"/>
            </a:pPr>
            <a:r>
              <a:rPr lang="en"/>
              <a:t>A column for each award with a count for that award</a:t>
            </a:r>
            <a:endParaRPr/>
          </a:p>
          <a:p>
            <a:pPr indent="-317500" lvl="1" marL="914400" rtl="0" algn="l">
              <a:lnSpc>
                <a:spcPct val="100000"/>
              </a:lnSpc>
              <a:spcBef>
                <a:spcPts val="0"/>
              </a:spcBef>
              <a:spcAft>
                <a:spcPts val="0"/>
              </a:spcAft>
              <a:buSzPts val="1400"/>
              <a:buChar char="○"/>
            </a:pPr>
            <a:r>
              <a:rPr lang="en"/>
              <a:t>The playoff finish for that team</a:t>
            </a:r>
            <a:endParaRPr/>
          </a:p>
          <a:p>
            <a:pPr indent="-317500" lvl="1" marL="914400" rtl="0" algn="l">
              <a:lnSpc>
                <a:spcPct val="100000"/>
              </a:lnSpc>
              <a:spcBef>
                <a:spcPts val="0"/>
              </a:spcBef>
              <a:spcAft>
                <a:spcPts val="0"/>
              </a:spcAft>
              <a:buSzPts val="1400"/>
              <a:buChar char="○"/>
            </a:pPr>
            <a:r>
              <a:rPr lang="en"/>
              <a:t>Column for batters salary, pitchers salary, and total salary</a:t>
            </a:r>
            <a:endParaRPr/>
          </a:p>
          <a:p>
            <a:pPr indent="-317500" lvl="1" marL="914400" rtl="0" algn="l">
              <a:lnSpc>
                <a:spcPct val="100000"/>
              </a:lnSpc>
              <a:spcBef>
                <a:spcPts val="0"/>
              </a:spcBef>
              <a:spcAft>
                <a:spcPts val="0"/>
              </a:spcAft>
              <a:buSzPts val="1400"/>
              <a:buChar char="○"/>
            </a:pPr>
            <a:r>
              <a:rPr lang="en"/>
              <a:t>Team stats such as ERA (earned run average), H (hits), SO, (strikeouts), AB (At-Bats), etc.</a:t>
            </a:r>
            <a:endParaRPr/>
          </a:p>
          <a:p>
            <a:pPr indent="0" lvl="0" marL="0" rtl="0" algn="l">
              <a:lnSpc>
                <a:spcPct val="100000"/>
              </a:lnSpc>
              <a:spcBef>
                <a:spcPts val="0"/>
              </a:spcBef>
              <a:spcAft>
                <a:spcPts val="0"/>
              </a:spcAft>
              <a:buNone/>
            </a:pPr>
            <a:r>
              <a:t/>
            </a:r>
            <a:endParaRPr/>
          </a:p>
        </p:txBody>
      </p:sp>
      <p:pic>
        <p:nvPicPr>
          <p:cNvPr id="89" name="Google Shape;89;p18"/>
          <p:cNvPicPr preferRelativeResize="0"/>
          <p:nvPr/>
        </p:nvPicPr>
        <p:blipFill>
          <a:blip r:embed="rId3">
            <a:alphaModFix/>
          </a:blip>
          <a:stretch>
            <a:fillRect/>
          </a:stretch>
        </p:blipFill>
        <p:spPr>
          <a:xfrm>
            <a:off x="6640861" y="1632050"/>
            <a:ext cx="2355925" cy="176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r>
              <a:rPr lang="en"/>
              <a:t> </a:t>
            </a:r>
            <a:r>
              <a:rPr lang="en"/>
              <a:t>Methods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Principal Components</a:t>
            </a:r>
            <a:endParaRPr/>
          </a:p>
          <a:p>
            <a:pPr indent="-342900" lvl="0" marL="457200" rtl="0" algn="l">
              <a:spcBef>
                <a:spcPts val="1600"/>
              </a:spcBef>
              <a:spcAft>
                <a:spcPts val="0"/>
              </a:spcAft>
              <a:buSzPts val="1800"/>
              <a:buChar char="●"/>
            </a:pPr>
            <a:r>
              <a:rPr lang="en"/>
              <a:t>Linear regression, Heatmaps, scree plot</a:t>
            </a:r>
            <a:r>
              <a:rPr lang="en"/>
              <a:t> to further understand what impacts wins</a:t>
            </a:r>
            <a:endParaRPr/>
          </a:p>
          <a:p>
            <a:pPr indent="0" lvl="0" marL="0" rtl="0" algn="l">
              <a:lnSpc>
                <a:spcPct val="100000"/>
              </a:lnSpc>
              <a:spcBef>
                <a:spcPts val="1600"/>
              </a:spcBef>
              <a:spcAft>
                <a:spcPts val="0"/>
              </a:spcAft>
              <a:buNone/>
            </a:pPr>
            <a:r>
              <a:rPr lang="en"/>
              <a:t>Variable selection using Lasso for Linear Regression models (4)</a:t>
            </a:r>
            <a:endParaRPr/>
          </a:p>
          <a:p>
            <a:pPr indent="-342900" lvl="0" marL="457200" rtl="0" algn="l">
              <a:spcBef>
                <a:spcPts val="0"/>
              </a:spcBef>
              <a:spcAft>
                <a:spcPts val="0"/>
              </a:spcAft>
              <a:buSzPts val="1800"/>
              <a:buChar char="●"/>
            </a:pPr>
            <a:r>
              <a:rPr lang="en"/>
              <a:t>Using the team statistics (Salary, H, HR, SB, ERA, etc.)</a:t>
            </a:r>
            <a:endParaRPr/>
          </a:p>
          <a:p>
            <a:pPr indent="-342900" lvl="0" marL="457200" rtl="0" algn="l">
              <a:spcBef>
                <a:spcPts val="0"/>
              </a:spcBef>
              <a:spcAft>
                <a:spcPts val="0"/>
              </a:spcAft>
              <a:buSzPts val="1800"/>
              <a:buChar char="●"/>
            </a:pPr>
            <a:r>
              <a:rPr lang="en"/>
              <a:t>Using backward stepwise selection we were able to narrow that dow</a:t>
            </a:r>
            <a:r>
              <a:rPr lang="en"/>
              <a:t>n from 17 to 14</a:t>
            </a:r>
            <a:endParaRPr/>
          </a:p>
          <a:p>
            <a:pPr indent="-317500" lvl="1" marL="914400" rtl="0" algn="l">
              <a:spcBef>
                <a:spcPts val="0"/>
              </a:spcBef>
              <a:spcAft>
                <a:spcPts val="0"/>
              </a:spcAft>
              <a:buSzPts val="1400"/>
              <a:buChar char="○"/>
            </a:pPr>
            <a:r>
              <a:rPr lang="en"/>
              <a:t>Used AIC as the exclusion criteria</a:t>
            </a:r>
            <a:endParaRPr/>
          </a:p>
          <a:p>
            <a:pPr indent="0" lvl="0" marL="0" rtl="0" algn="l">
              <a:spcBef>
                <a:spcPts val="1600"/>
              </a:spcBef>
              <a:spcAft>
                <a:spcPts val="0"/>
              </a:spcAft>
              <a:buNone/>
            </a:pPr>
            <a:r>
              <a:rPr lang="en"/>
              <a:t>Linear regression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B8AF"/>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47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Methods: Comparing World Series Winners</a:t>
            </a:r>
            <a:endParaRPr/>
          </a:p>
        </p:txBody>
      </p:sp>
      <p:sp>
        <p:nvSpPr>
          <p:cNvPr id="101" name="Google Shape;101;p20"/>
          <p:cNvSpPr txBox="1"/>
          <p:nvPr>
            <p:ph idx="1" type="body"/>
          </p:nvPr>
        </p:nvSpPr>
        <p:spPr>
          <a:xfrm>
            <a:off x="311700" y="720275"/>
            <a:ext cx="8520600" cy="80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300"/>
              <a:t>Initially before we dug deep into the data set, we wanted to compare stats that were significant and insignificant for wins of all the world series winners from each year in our data set. The line represents the mean of the particular stat for every team in our data set.</a:t>
            </a:r>
            <a:endParaRPr sz="1300"/>
          </a:p>
        </p:txBody>
      </p:sp>
      <p:pic>
        <p:nvPicPr>
          <p:cNvPr id="102" name="Google Shape;102;p20"/>
          <p:cNvPicPr preferRelativeResize="0"/>
          <p:nvPr/>
        </p:nvPicPr>
        <p:blipFill>
          <a:blip r:embed="rId3">
            <a:alphaModFix/>
          </a:blip>
          <a:stretch>
            <a:fillRect/>
          </a:stretch>
        </p:blipFill>
        <p:spPr>
          <a:xfrm>
            <a:off x="152400" y="1676975"/>
            <a:ext cx="4508901" cy="2897876"/>
          </a:xfrm>
          <a:prstGeom prst="rect">
            <a:avLst/>
          </a:prstGeom>
          <a:noFill/>
          <a:ln>
            <a:noFill/>
          </a:ln>
        </p:spPr>
      </p:pic>
      <p:pic>
        <p:nvPicPr>
          <p:cNvPr id="103" name="Google Shape;103;p20"/>
          <p:cNvPicPr preferRelativeResize="0"/>
          <p:nvPr/>
        </p:nvPicPr>
        <p:blipFill>
          <a:blip r:embed="rId4">
            <a:alphaModFix/>
          </a:blip>
          <a:stretch>
            <a:fillRect/>
          </a:stretch>
        </p:blipFill>
        <p:spPr>
          <a:xfrm>
            <a:off x="4572000" y="1676975"/>
            <a:ext cx="4419601" cy="28564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B8AF"/>
        </a:solid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398450" y="11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Methods: Comparing World Series Winners</a:t>
            </a:r>
            <a:endParaRPr/>
          </a:p>
        </p:txBody>
      </p:sp>
      <p:pic>
        <p:nvPicPr>
          <p:cNvPr id="109" name="Google Shape;109;p21"/>
          <p:cNvPicPr preferRelativeResize="0"/>
          <p:nvPr/>
        </p:nvPicPr>
        <p:blipFill>
          <a:blip r:embed="rId3">
            <a:alphaModFix/>
          </a:blip>
          <a:stretch>
            <a:fillRect/>
          </a:stretch>
        </p:blipFill>
        <p:spPr>
          <a:xfrm>
            <a:off x="161675" y="814300"/>
            <a:ext cx="4410326" cy="2858792"/>
          </a:xfrm>
          <a:prstGeom prst="rect">
            <a:avLst/>
          </a:prstGeom>
          <a:noFill/>
          <a:ln>
            <a:noFill/>
          </a:ln>
        </p:spPr>
      </p:pic>
      <p:pic>
        <p:nvPicPr>
          <p:cNvPr id="110" name="Google Shape;110;p21"/>
          <p:cNvPicPr preferRelativeResize="0"/>
          <p:nvPr/>
        </p:nvPicPr>
        <p:blipFill>
          <a:blip r:embed="rId4">
            <a:alphaModFix/>
          </a:blip>
          <a:stretch>
            <a:fillRect/>
          </a:stretch>
        </p:blipFill>
        <p:spPr>
          <a:xfrm>
            <a:off x="4684300" y="814300"/>
            <a:ext cx="4410325" cy="28525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